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91" r:id="rId35"/>
    <p:sldId id="289" r:id="rId36"/>
    <p:sldId id="288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29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 varScale="1">
        <p:scale>
          <a:sx n="69" d="100"/>
          <a:sy n="69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D756AE-BEDB-40D8-8261-34E286A1DC4D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F72D1A-F41B-42ED-933A-83B41B5AD2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756AE-BEDB-40D8-8261-34E286A1DC4D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72D1A-F41B-42ED-933A-83B41B5AD2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756AE-BEDB-40D8-8261-34E286A1DC4D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72D1A-F41B-42ED-933A-83B41B5AD2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756AE-BEDB-40D8-8261-34E286A1DC4D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72D1A-F41B-42ED-933A-83B41B5AD2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756AE-BEDB-40D8-8261-34E286A1DC4D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72D1A-F41B-42ED-933A-83B41B5AD2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756AE-BEDB-40D8-8261-34E286A1DC4D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72D1A-F41B-42ED-933A-83B41B5AD2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756AE-BEDB-40D8-8261-34E286A1DC4D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72D1A-F41B-42ED-933A-83B41B5AD2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756AE-BEDB-40D8-8261-34E286A1DC4D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72D1A-F41B-42ED-933A-83B41B5AD2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756AE-BEDB-40D8-8261-34E286A1DC4D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72D1A-F41B-42ED-933A-83B41B5AD2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AD756AE-BEDB-40D8-8261-34E286A1DC4D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72D1A-F41B-42ED-933A-83B41B5AD2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D756AE-BEDB-40D8-8261-34E286A1DC4D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F72D1A-F41B-42ED-933A-83B41B5AD2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D756AE-BEDB-40D8-8261-34E286A1DC4D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DF72D1A-F41B-42ED-933A-83B41B5AD2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lper\Downloads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79248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3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Most abundant organic compound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Function as substrates &amp; metabolic products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Galactose</a:t>
            </a:r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Monogenic disorder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Classic </a:t>
            </a:r>
            <a:r>
              <a:rPr lang="en-US" dirty="0" err="1" smtClean="0"/>
              <a:t>galactosemia</a:t>
            </a:r>
            <a:endParaRPr lang="en-US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Incidence rate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Mutation in gene GAL-1-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Other genes mutation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UDP-G-4 </a:t>
            </a:r>
            <a:r>
              <a:rPr lang="en-US" dirty="0" err="1" smtClean="0"/>
              <a:t>rpimerase</a:t>
            </a:r>
            <a:r>
              <a:rPr lang="en-US" dirty="0" smtClean="0"/>
              <a:t>     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Carbohydrate Metabolism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Most common monogenic disorder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Classic </a:t>
            </a:r>
            <a:r>
              <a:rPr lang="en-US" dirty="0" err="1" smtClean="0"/>
              <a:t>galactosemia</a:t>
            </a:r>
            <a:endParaRPr lang="en-US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Incidence rate is 1 in 50,000 births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Mutation in gene GAL-1-uridyl </a:t>
            </a:r>
            <a:r>
              <a:rPr lang="en-US" dirty="0" err="1" smtClean="0"/>
              <a:t>transferase</a:t>
            </a:r>
            <a:endParaRPr lang="en-US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Single </a:t>
            </a:r>
            <a:r>
              <a:rPr lang="en-US" dirty="0" err="1" smtClean="0"/>
              <a:t>missense</a:t>
            </a:r>
            <a:r>
              <a:rPr lang="en-US" dirty="0" smtClean="0"/>
              <a:t> mutation in </a:t>
            </a:r>
            <a:r>
              <a:rPr lang="en-US" dirty="0" err="1" smtClean="0"/>
              <a:t>exon</a:t>
            </a:r>
            <a:r>
              <a:rPr lang="en-US" dirty="0" smtClean="0"/>
              <a:t> 6,p.Q188R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Manifests in newborn period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If left untreated </a:t>
            </a:r>
            <a:r>
              <a:rPr lang="en-US" dirty="0" err="1" smtClean="0"/>
              <a:t>sepsis,hyperammonemia,shock</a:t>
            </a:r>
            <a:r>
              <a:rPr lang="en-US" dirty="0" smtClean="0"/>
              <a:t> ….. Death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Cataracts is associated with this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New born screening is helpful in eliminating dietary glucose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Galactose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Other genes mutation encoding </a:t>
            </a:r>
            <a:r>
              <a:rPr lang="en-US" dirty="0" err="1" smtClean="0"/>
              <a:t>galactokinase</a:t>
            </a:r>
            <a:r>
              <a:rPr lang="en-US" dirty="0" smtClean="0"/>
              <a:t>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That cause cataracts but not cause long term disabilities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Treatment is dietary therapy 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Mutation in gene encoding UDP-galactose-4 </a:t>
            </a:r>
            <a:r>
              <a:rPr lang="en-US" dirty="0" err="1" smtClean="0"/>
              <a:t>epimerase</a:t>
            </a:r>
            <a:endParaRPr lang="en-US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Symptoms similar to classic </a:t>
            </a:r>
            <a:r>
              <a:rPr lang="en-US" dirty="0" err="1" smtClean="0"/>
              <a:t>galactosemia</a:t>
            </a:r>
            <a:endParaRPr lang="en-US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dietary therapy but not as sever as classic </a:t>
            </a:r>
            <a:r>
              <a:rPr lang="en-US" dirty="0" err="1" smtClean="0"/>
              <a:t>galactosemia</a:t>
            </a:r>
            <a:endParaRPr lang="en-US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C:\Users\Prince\Desktop\Screenshot_2019-12-09-19-19-30-3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676400"/>
            <a:ext cx="3124200" cy="43307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Major pathway of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galactose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metabolism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Mutation in gene encoding hepatic </a:t>
            </a:r>
            <a:r>
              <a:rPr lang="en-US" dirty="0" err="1" smtClean="0"/>
              <a:t>fructokinase</a:t>
            </a:r>
            <a:endParaRPr lang="en-US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 Asymptomatic </a:t>
            </a:r>
            <a:r>
              <a:rPr lang="en-US" dirty="0" err="1" smtClean="0"/>
              <a:t>Fructosuria</a:t>
            </a:r>
            <a:endParaRPr lang="en-US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Mutation in gene encoding fructose-1,6-bisphosphate </a:t>
            </a:r>
            <a:r>
              <a:rPr lang="en-US" dirty="0" err="1" smtClean="0"/>
              <a:t>aldolase</a:t>
            </a:r>
            <a:endParaRPr lang="en-US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 Asymptomatic HFI that results in poor feeding, hepatic and renal insufficiency ..death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Symptomatic infants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err="1" smtClean="0"/>
              <a:t>Prevelance</a:t>
            </a:r>
            <a:r>
              <a:rPr lang="en-US" dirty="0" smtClean="0"/>
              <a:t> is high 1 in 20,000 births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Deficiency of </a:t>
            </a:r>
            <a:r>
              <a:rPr lang="en-US" dirty="0" err="1" smtClean="0"/>
              <a:t>FBPase</a:t>
            </a:r>
            <a:r>
              <a:rPr lang="en-US" dirty="0" smtClean="0"/>
              <a:t> cause impaired </a:t>
            </a:r>
            <a:r>
              <a:rPr lang="en-US" dirty="0" err="1" smtClean="0"/>
              <a:t>gluconeogenesis,hyperglycemia</a:t>
            </a:r>
            <a:r>
              <a:rPr lang="en-US" dirty="0" smtClean="0"/>
              <a:t> and </a:t>
            </a:r>
            <a:r>
              <a:rPr lang="en-US" dirty="0" err="1" smtClean="0"/>
              <a:t>acidemia</a:t>
            </a:r>
            <a:r>
              <a:rPr lang="en-US" dirty="0" smtClean="0"/>
              <a:t>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Survival rate is short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Fructose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C:\Users\Prince\Desktop\IMG_20191209_1918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447800"/>
            <a:ext cx="8001000" cy="4419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Summary of glucose, fructose &amp; glycogen metabolism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386071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GLUCOSE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dirty="0" smtClean="0"/>
              <a:t>Glucose metabolism has abnormalities associated with it.</a:t>
            </a:r>
          </a:p>
          <a:p>
            <a:r>
              <a:rPr lang="en-US" dirty="0" smtClean="0"/>
              <a:t>The disorders can be due to elevated glucose levels in blood that are classified as;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T1DM </a:t>
            </a:r>
            <a:r>
              <a:rPr lang="en-US" sz="2600" dirty="0" smtClean="0"/>
              <a:t>-is</a:t>
            </a:r>
            <a:r>
              <a:rPr lang="en-US" dirty="0" smtClean="0"/>
              <a:t> </a:t>
            </a:r>
            <a:r>
              <a:rPr lang="en-US" sz="2600" dirty="0" smtClean="0"/>
              <a:t>associated with reduction or absence   of plasma insulin.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T2DM </a:t>
            </a:r>
            <a:r>
              <a:rPr lang="en-US" sz="2600" dirty="0" smtClean="0"/>
              <a:t>-is characterized by insulin resistance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MODY 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Metabolic Disorders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Lactose;</a:t>
            </a:r>
          </a:p>
          <a:p>
            <a:r>
              <a:rPr lang="en-US" sz="2400" dirty="0" smtClean="0"/>
              <a:t>Lactose metabolism is regulated by </a:t>
            </a:r>
            <a:r>
              <a:rPr lang="en-US" sz="2400" dirty="0" smtClean="0">
                <a:solidFill>
                  <a:srgbClr val="FF0000"/>
                </a:solidFill>
              </a:rPr>
              <a:t>LPH.</a:t>
            </a:r>
          </a:p>
          <a:p>
            <a:r>
              <a:rPr lang="en-US" sz="2400" dirty="0" smtClean="0"/>
              <a:t>The activity of LPH most commonly diminishes after infants are weaned from maternal milk.</a:t>
            </a:r>
          </a:p>
          <a:p>
            <a:r>
              <a:rPr lang="en-US" sz="2400" dirty="0" smtClean="0"/>
              <a:t>However in some populaces it persists as recessive trait </a:t>
            </a:r>
            <a:r>
              <a:rPr lang="en-US" sz="2400" dirty="0" smtClean="0">
                <a:solidFill>
                  <a:srgbClr val="FF0000"/>
                </a:solidFill>
              </a:rPr>
              <a:t>(5-90%).</a:t>
            </a:r>
          </a:p>
          <a:p>
            <a:r>
              <a:rPr lang="en-US" sz="2400" dirty="0" smtClean="0"/>
              <a:t>LPH</a:t>
            </a:r>
            <a:r>
              <a:rPr lang="en-US" sz="2400" dirty="0"/>
              <a:t> </a:t>
            </a:r>
            <a:r>
              <a:rPr lang="en-US" sz="2400" dirty="0" smtClean="0"/>
              <a:t>is encoded by</a:t>
            </a:r>
            <a:r>
              <a:rPr lang="en-US" sz="2400" dirty="0"/>
              <a:t> </a:t>
            </a:r>
            <a:r>
              <a:rPr lang="en-US" sz="2400" dirty="0" smtClean="0"/>
              <a:t>the lactase gene </a:t>
            </a:r>
            <a:r>
              <a:rPr lang="en-US" sz="2400" dirty="0" smtClean="0">
                <a:solidFill>
                  <a:srgbClr val="FF0000"/>
                </a:solidFill>
              </a:rPr>
              <a:t>(LCT) </a:t>
            </a:r>
            <a:r>
              <a:rPr lang="en-US" sz="2400" dirty="0" smtClean="0"/>
              <a:t>on</a:t>
            </a:r>
            <a:r>
              <a:rPr lang="en-US" sz="2400" dirty="0"/>
              <a:t> </a:t>
            </a:r>
            <a:r>
              <a:rPr lang="en-US" sz="2400" dirty="0" smtClean="0"/>
              <a:t>chromosome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 European populations its polymorphism is at </a:t>
            </a:r>
            <a:r>
              <a:rPr lang="en-US" sz="2400" dirty="0"/>
              <a:t>u</a:t>
            </a:r>
            <a:r>
              <a:rPr lang="en-US" sz="2400" dirty="0" smtClean="0"/>
              <a:t>pstream gene named mini-chromosome maintenance 6 </a:t>
            </a:r>
            <a:r>
              <a:rPr lang="en-US" sz="2400" dirty="0" smtClean="0">
                <a:solidFill>
                  <a:srgbClr val="FF0000"/>
                </a:solidFill>
              </a:rPr>
              <a:t>(MCM6).</a:t>
            </a:r>
          </a:p>
          <a:p>
            <a:r>
              <a:rPr lang="en-US" sz="2400" dirty="0" smtClean="0"/>
              <a:t>In sub-Saharan  African, Central Asian, and  Arabian peninsular populations  this polymorphism  of lactase persistence is either absent or with low frequency. They have other polymorphisms.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Glycogen;</a:t>
            </a:r>
          </a:p>
          <a:p>
            <a:r>
              <a:rPr lang="en-US" sz="2400" dirty="0" smtClean="0"/>
              <a:t>Glycogen- the main storage form of carbohydrates, some enzyme deficiencies lead to serious disorders. </a:t>
            </a:r>
          </a:p>
          <a:p>
            <a:r>
              <a:rPr lang="en-US" sz="2400" dirty="0" smtClean="0"/>
              <a:t>Most commonly affects liver and muscles.</a:t>
            </a:r>
          </a:p>
          <a:p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347747"/>
              </p:ext>
            </p:extLst>
          </p:nvPr>
        </p:nvGraphicFramePr>
        <p:xfrm>
          <a:off x="457200" y="3581400"/>
          <a:ext cx="8153400" cy="2823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962400"/>
                <a:gridCol w="21336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MAJOR AFFECTED TISSUE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Ia</a:t>
                      </a:r>
                      <a:r>
                        <a:rPr lang="en-US" dirty="0" smtClean="0"/>
                        <a:t> (Von </a:t>
                      </a:r>
                      <a:r>
                        <a:rPr lang="en-US" dirty="0" err="1" smtClean="0"/>
                        <a:t>Gierke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Glucose-6-phosphatase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Liver, kidney, intestine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Microsomal glucose-6-phosphate transport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Liver, kidney, intestine, neutrophils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II (</a:t>
                      </a:r>
                      <a:r>
                        <a:rPr lang="en-US" dirty="0" err="1" smtClean="0"/>
                        <a:t>Pompe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Lysosomal acid </a:t>
                      </a:r>
                      <a:r>
                        <a:rPr lang="el-GR" dirty="0" smtClean="0"/>
                        <a:t>β-</a:t>
                      </a:r>
                      <a:r>
                        <a:rPr lang="en-US" dirty="0" smtClean="0"/>
                        <a:t>glucosidase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Muscle, heart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0800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400" dirty="0" smtClean="0"/>
              <a:t>Proteins are essential biomolecules, of which amino acids are building blocks.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Phenylalanine</a:t>
            </a:r>
            <a:r>
              <a:rPr lang="en-US" sz="2400" dirty="0" smtClean="0">
                <a:solidFill>
                  <a:srgbClr val="FF0000"/>
                </a:solidFill>
              </a:rPr>
              <a:t>; </a:t>
            </a:r>
            <a:r>
              <a:rPr lang="en-US" sz="2400" dirty="0" smtClean="0"/>
              <a:t>defects in its metabolism causes </a:t>
            </a:r>
            <a:r>
              <a:rPr lang="en-US" sz="2400" dirty="0" smtClean="0">
                <a:solidFill>
                  <a:srgbClr val="FF0000"/>
                </a:solidFill>
              </a:rPr>
              <a:t>hyperphenylalaninemias.</a:t>
            </a:r>
          </a:p>
          <a:p>
            <a:pPr algn="just"/>
            <a:r>
              <a:rPr lang="en-US" sz="2400" dirty="0" smtClean="0"/>
              <a:t>Mostly disorders of this amino acid are due to disorders in the metabolism of gene encoding phenylalanine hydroxylation (PAH) pathways; results in </a:t>
            </a:r>
            <a:r>
              <a:rPr lang="en-US" sz="2400" dirty="0" smtClean="0">
                <a:solidFill>
                  <a:srgbClr val="FF0000"/>
                </a:solidFill>
              </a:rPr>
              <a:t>phenylketonuria.</a:t>
            </a:r>
          </a:p>
          <a:p>
            <a:pPr algn="just"/>
            <a:r>
              <a:rPr lang="en-US" sz="2400" dirty="0" smtClean="0"/>
              <a:t>Mutations may include insertions, deletions or substitutions</a:t>
            </a:r>
          </a:p>
          <a:p>
            <a:pPr algn="just"/>
            <a:r>
              <a:rPr lang="en-US" sz="2400" dirty="0" smtClean="0"/>
              <a:t>Less commonly, hyperphenylalaninemias is</a:t>
            </a:r>
            <a:r>
              <a:rPr lang="en-US" sz="2400" dirty="0"/>
              <a:t> </a:t>
            </a:r>
            <a:r>
              <a:rPr lang="en-US" sz="2400" dirty="0" smtClean="0"/>
              <a:t>caused</a:t>
            </a:r>
            <a:r>
              <a:rPr lang="en-US" sz="2400" dirty="0"/>
              <a:t> </a:t>
            </a:r>
            <a:r>
              <a:rPr lang="en-US" sz="2400" dirty="0" smtClean="0"/>
              <a:t>by defects in</a:t>
            </a:r>
            <a:r>
              <a:rPr lang="en-US" sz="2400" dirty="0"/>
              <a:t> </a:t>
            </a:r>
            <a:r>
              <a:rPr lang="en-US" sz="2400" dirty="0" smtClean="0"/>
              <a:t>the</a:t>
            </a:r>
            <a:r>
              <a:rPr lang="en-US" sz="2400" dirty="0"/>
              <a:t> </a:t>
            </a:r>
            <a:r>
              <a:rPr lang="en-US" sz="2400" dirty="0" smtClean="0"/>
              <a:t>synthesis</a:t>
            </a:r>
            <a:r>
              <a:rPr lang="en-US" sz="2400" dirty="0"/>
              <a:t> </a:t>
            </a:r>
            <a:r>
              <a:rPr lang="en-US" sz="2400" dirty="0" smtClean="0"/>
              <a:t>of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tetrahydrobiopterin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or by</a:t>
            </a:r>
            <a:r>
              <a:rPr lang="en-US" sz="2400" dirty="0"/>
              <a:t> </a:t>
            </a:r>
            <a:r>
              <a:rPr lang="en-US" sz="2400" dirty="0" smtClean="0"/>
              <a:t>a deficiency of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dihydropteridine</a:t>
            </a:r>
            <a:r>
              <a:rPr lang="en-US" sz="2400" dirty="0"/>
              <a:t> </a:t>
            </a:r>
            <a:r>
              <a:rPr lang="en-US" sz="2400" dirty="0" smtClean="0"/>
              <a:t>reductase. </a:t>
            </a:r>
          </a:p>
          <a:p>
            <a:pPr algn="just"/>
            <a:r>
              <a:rPr lang="en-US" sz="2400" dirty="0" smtClean="0"/>
              <a:t>Hyperphenylalaninemias are </a:t>
            </a:r>
            <a:r>
              <a:rPr lang="en-US" sz="2400" dirty="0" smtClean="0">
                <a:solidFill>
                  <a:srgbClr val="FF0000"/>
                </a:solidFill>
              </a:rPr>
              <a:t>treated by </a:t>
            </a:r>
            <a:r>
              <a:rPr lang="en-US" sz="2400" dirty="0" smtClean="0"/>
              <a:t>restricting dietary intake of phenylalanine-containing foods.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AMINO ACID METABOLISM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lgerian" pitchFamily="82" charset="0"/>
              </a:rPr>
              <a:t>General &amp; Medical GENETICS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90800"/>
            <a:ext cx="7772400" cy="1199704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Biochemical Genetics Disorders of Metabolism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Tyrosine; </a:t>
            </a:r>
            <a:r>
              <a:rPr lang="en-US" sz="2400" dirty="0" smtClean="0"/>
              <a:t>is the essential component of many biomolecules like catecholamines, thyroid hormones, melanin pigments.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Hereditary </a:t>
            </a:r>
            <a:r>
              <a:rPr lang="en-US" sz="2400" dirty="0" err="1" smtClean="0">
                <a:solidFill>
                  <a:srgbClr val="FF0000"/>
                </a:solidFill>
              </a:rPr>
              <a:t>tyrosinemia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type 1</a:t>
            </a:r>
            <a:r>
              <a:rPr lang="en-US" sz="2400" dirty="0" smtClean="0"/>
              <a:t> (HT1) is the most common metabolic defect of tyrosine and is caused by a deficiency of </a:t>
            </a:r>
            <a:r>
              <a:rPr lang="en-US" sz="2400" dirty="0" err="1" smtClean="0"/>
              <a:t>fumarylacetoacetate</a:t>
            </a:r>
            <a:r>
              <a:rPr lang="en-US" sz="2400" dirty="0"/>
              <a:t> </a:t>
            </a:r>
            <a:r>
              <a:rPr lang="en-US" sz="2400" dirty="0" smtClean="0"/>
              <a:t>hydrolase (FAH), which catalyzes the last step in  tyrosine catabolism</a:t>
            </a:r>
            <a:r>
              <a:rPr lang="en-US" dirty="0" smtClean="0"/>
              <a:t>.</a:t>
            </a:r>
          </a:p>
          <a:p>
            <a:pPr algn="just"/>
            <a:r>
              <a:rPr lang="en-US" sz="2400" dirty="0" smtClean="0"/>
              <a:t>Accumulation of the substrates of FAH leads to neurological, kidney, and liver dysfunction. Although liver transplantation has been the cornerstone of treatment for HT1.</a:t>
            </a: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</a:rPr>
              <a:t>Tyrosinemia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type 2 </a:t>
            </a:r>
            <a:r>
              <a:rPr lang="en-US" sz="2400" dirty="0" smtClean="0"/>
              <a:t>(</a:t>
            </a:r>
            <a:r>
              <a:rPr lang="en-US" sz="2400" dirty="0" err="1" smtClean="0"/>
              <a:t>oculocutaneous</a:t>
            </a:r>
            <a:r>
              <a:rPr lang="en-US" sz="2400" dirty="0"/>
              <a:t> </a:t>
            </a:r>
            <a:r>
              <a:rPr lang="en-US" sz="2400" dirty="0" err="1" smtClean="0"/>
              <a:t>tyrosinemia</a:t>
            </a:r>
            <a:r>
              <a:rPr lang="en-US" sz="2400" dirty="0" smtClean="0"/>
              <a:t>)</a:t>
            </a:r>
            <a:r>
              <a:rPr lang="en-US" sz="2400" dirty="0"/>
              <a:t> </a:t>
            </a:r>
            <a:r>
              <a:rPr lang="en-US" sz="2400" dirty="0" smtClean="0"/>
              <a:t>is caused by a  deficiency</a:t>
            </a:r>
            <a:r>
              <a:rPr lang="en-US" sz="2400" dirty="0"/>
              <a:t> </a:t>
            </a:r>
            <a:r>
              <a:rPr lang="en-US" sz="2400" dirty="0" smtClean="0"/>
              <a:t>of tyrosine aminotransferase.</a:t>
            </a: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</a:rPr>
              <a:t>Tyrosinemia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type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is associated</a:t>
            </a:r>
            <a:r>
              <a:rPr lang="en-US" sz="2400" dirty="0"/>
              <a:t> </a:t>
            </a:r>
            <a:r>
              <a:rPr lang="en-US" sz="2400" dirty="0" smtClean="0"/>
              <a:t>with</a:t>
            </a:r>
            <a:r>
              <a:rPr lang="en-US" sz="2400" dirty="0"/>
              <a:t> </a:t>
            </a:r>
            <a:r>
              <a:rPr lang="en-US" sz="2400" dirty="0" smtClean="0"/>
              <a:t>reduced</a:t>
            </a:r>
            <a:r>
              <a:rPr lang="en-US" sz="2400" dirty="0"/>
              <a:t> </a:t>
            </a:r>
            <a:r>
              <a:rPr lang="en-US" sz="2400" dirty="0" smtClean="0"/>
              <a:t>activity</a:t>
            </a:r>
            <a:r>
              <a:rPr lang="en-US" sz="2400" dirty="0"/>
              <a:t> </a:t>
            </a:r>
            <a:r>
              <a:rPr lang="en-US" sz="2400" dirty="0" smtClean="0"/>
              <a:t>of</a:t>
            </a:r>
            <a:r>
              <a:rPr lang="en-US" sz="2400" dirty="0"/>
              <a:t> </a:t>
            </a:r>
            <a:r>
              <a:rPr lang="en-US" sz="2400" dirty="0" smtClean="0"/>
              <a:t>4-hydroxyphenylpyruvate dioxygenase. 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2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Branched chain amino acids;</a:t>
            </a:r>
          </a:p>
          <a:p>
            <a:r>
              <a:rPr lang="en-US" sz="3000" dirty="0" smtClean="0"/>
              <a:t>Most of the amino acids of animals are branched chain,</a:t>
            </a:r>
          </a:p>
          <a:p>
            <a:r>
              <a:rPr lang="en-US" sz="3000" dirty="0" smtClean="0"/>
              <a:t>Their metabolism produces an intermediate state compound </a:t>
            </a:r>
            <a:r>
              <a:rPr lang="el-GR" sz="3000" dirty="0"/>
              <a:t>α-</a:t>
            </a:r>
            <a:r>
              <a:rPr lang="en-US" sz="3000" dirty="0" smtClean="0"/>
              <a:t>ketoacids, further its metabolism is regulated by </a:t>
            </a:r>
            <a:r>
              <a:rPr lang="en-US" sz="3000" dirty="0"/>
              <a:t>a </a:t>
            </a:r>
            <a:r>
              <a:rPr lang="en-US" sz="3000" dirty="0" smtClean="0"/>
              <a:t>complex, branched-chain </a:t>
            </a:r>
            <a:r>
              <a:rPr lang="el-GR" sz="3000" dirty="0" smtClean="0"/>
              <a:t>α-</a:t>
            </a:r>
            <a:r>
              <a:rPr lang="en-US" sz="3000" dirty="0" smtClean="0"/>
              <a:t>ketoacid dehydrogenase.</a:t>
            </a:r>
          </a:p>
          <a:p>
            <a:r>
              <a:rPr lang="en-US" sz="3000" dirty="0" smtClean="0"/>
              <a:t>BCKAD is encoded by six genes</a:t>
            </a:r>
          </a:p>
          <a:p>
            <a:r>
              <a:rPr lang="en-US" sz="3000" dirty="0" smtClean="0"/>
              <a:t>Deficiency of any of the components leads to disorder known as maple syrup urine disease.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Lipids are essential biomolecules</a:t>
            </a:r>
          </a:p>
          <a:p>
            <a:r>
              <a:rPr lang="en-US" dirty="0" smtClean="0"/>
              <a:t>The metabolism involves the catabolism of fatty acids that follows certain pathway</a:t>
            </a:r>
          </a:p>
          <a:p>
            <a:r>
              <a:rPr lang="en-US" dirty="0" smtClean="0"/>
              <a:t>Different steps are involved, disturbance in any step can lead to defects such as hyperlipidemias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Lipid metabolism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VAS\Pictures\Screenshots\Screenshot (47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6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Steroid hormone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 group of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hormones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They </a:t>
            </a:r>
            <a:r>
              <a:rPr lang="en-US" sz="2400" dirty="0"/>
              <a:t>are secreted by </a:t>
            </a:r>
            <a:r>
              <a:rPr lang="en-US" sz="2400" dirty="0" smtClean="0"/>
              <a:t> </a:t>
            </a:r>
            <a:r>
              <a:rPr lang="en-US" sz="2400" dirty="0"/>
              <a:t>“</a:t>
            </a:r>
            <a:r>
              <a:rPr lang="en-US" sz="2400" b="1" dirty="0"/>
              <a:t>steroid</a:t>
            </a:r>
            <a:r>
              <a:rPr lang="en-US" sz="2400" dirty="0"/>
              <a:t> glands”—the adrenal cortex, testes, and ovaries—and during pregnancy by the </a:t>
            </a:r>
            <a:r>
              <a:rPr lang="en-US" sz="2400" dirty="0" smtClean="0"/>
              <a:t>placenta</a:t>
            </a:r>
            <a:endParaRPr lang="en-US" sz="2400" dirty="0"/>
          </a:p>
          <a:p>
            <a:r>
              <a:rPr lang="en-US" sz="2400" b="1" dirty="0"/>
              <a:t>Steroid hormones</a:t>
            </a:r>
            <a:r>
              <a:rPr lang="en-US" sz="2400" dirty="0"/>
              <a:t> help control metabolism, inflammation, immune </a:t>
            </a:r>
            <a:r>
              <a:rPr lang="en-US" sz="2400" b="1" dirty="0"/>
              <a:t>functions</a:t>
            </a:r>
            <a:r>
              <a:rPr lang="en-US" sz="2400" dirty="0"/>
              <a:t>, salt and water balance, development of sexual </a:t>
            </a:r>
            <a:r>
              <a:rPr lang="en-US" sz="2400" dirty="0" smtClean="0"/>
              <a:t>characteristics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steroid hormones are typically mediated by binding to an intracellular receptor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Defects in the synthesis of steroid hormones or their  receptors can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cause clinical abnormalities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 Black" pitchFamily="34" charset="0"/>
              </a:rPr>
              <a:t>Steroid Hormones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Congenital adrenal hyperplasia (CAH)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enetically heterogeneous 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autosomal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 recessive disorder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CAH are  caused  by  mutations  in  CYP21A2,  the  gene  that  encodes  21-hydroxylase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cortisol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 deficiency 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deficiency of 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aldosterone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 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excess of androgens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CYP21A2  is  located  on  chromosome  6p21</a:t>
            </a:r>
          </a:p>
          <a:p>
            <a:pPr lvl="3"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 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Black" pitchFamily="34" charset="0"/>
              </a:rPr>
              <a:t>Example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</a:t>
            </a:r>
            <a:r>
              <a:rPr lang="en-US" sz="2000" dirty="0" smtClean="0">
                <a:latin typeface="Arial Black" pitchFamily="34" charset="0"/>
              </a:rPr>
              <a:t>21 </a:t>
            </a:r>
            <a:r>
              <a:rPr lang="en-US" sz="2000" dirty="0" err="1" smtClean="0">
                <a:latin typeface="Arial Black" pitchFamily="34" charset="0"/>
              </a:rPr>
              <a:t>hydroxylase</a:t>
            </a:r>
            <a:r>
              <a:rPr lang="en-US" sz="2000" dirty="0" smtClean="0">
                <a:latin typeface="Arial Black" pitchFamily="34" charset="0"/>
              </a:rPr>
              <a:t> activity change</a:t>
            </a:r>
          </a:p>
          <a:p>
            <a:pPr>
              <a:buNone/>
            </a:pP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smtClean="0">
                <a:latin typeface="Arial Black" pitchFamily="34" charset="0"/>
              </a:rPr>
              <a:t>                                          </a:t>
            </a:r>
            <a:endParaRPr lang="en-US" sz="2000" dirty="0"/>
          </a:p>
        </p:txBody>
      </p:sp>
      <p:sp>
        <p:nvSpPr>
          <p:cNvPr id="4" name="Down Arrow 3"/>
          <p:cNvSpPr/>
          <p:nvPr/>
        </p:nvSpPr>
        <p:spPr>
          <a:xfrm>
            <a:off x="4191000" y="10668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1676400"/>
            <a:ext cx="579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overproduction of </a:t>
            </a:r>
            <a:r>
              <a:rPr lang="en-US" sz="2000" dirty="0" err="1" smtClean="0">
                <a:latin typeface="Arial Black" pitchFamily="34" charset="0"/>
              </a:rPr>
              <a:t>cortisol</a:t>
            </a:r>
            <a:r>
              <a:rPr lang="en-US" sz="2000" dirty="0" smtClean="0">
                <a:latin typeface="Arial Black" pitchFamily="34" charset="0"/>
              </a:rPr>
              <a:t> precursor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191000" y="22098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2895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excess adrenal androgens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267200" y="33528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600" y="3962400"/>
            <a:ext cx="3566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aldosterone</a:t>
            </a:r>
            <a:r>
              <a:rPr lang="en-US" sz="2000" dirty="0" smtClean="0">
                <a:latin typeface="Arial Black" pitchFamily="34" charset="0"/>
              </a:rPr>
              <a:t> deficiency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267200" y="44196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5105400"/>
            <a:ext cx="2676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loss of salt</a:t>
            </a:r>
            <a:endParaRPr lang="en-US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People  between 7 and 14 days of age weight loss, dehydration, 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hyponatremia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 (decreased plasma Na+ concentration), and 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hyperkalemia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  (increased plasma K+ concentration)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Treatment of CAH consists of replacing 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cortisol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, suppressing adrenal androgen secretion, and providing 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mineralocorticoids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 to return electrolyte concentrations to normal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Defects  of  steroid  hormone  receptors  are  rare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Mutations in the gene that encodes the 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glucocorticoid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 receptor can produce hereditary resistance to  the actions of 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cortisol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mutations in the X-linked gene that encodes  the androgen receptor (AR) are relatively common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complete or partial androgen  insensitivity syndromes (CAIS or PAIS) are transmitted in an X-linked recessive  pattern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More than 95% of persons with CAIS have mutations in the AR gene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Peroxisomes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are  membrane-bound  organelles  in  most eukaryotic  cells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proxisomes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contain  enzymes  involved in lipid metabolism and the conversion of reactive oxygen species such as hydrogen peroxide into safer molecules like water and oxygen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Arial Black" pitchFamily="34" charset="0"/>
              </a:rPr>
              <a:t>Proxisomal</a:t>
            </a:r>
            <a:r>
              <a:rPr lang="en-US" sz="3200" dirty="0" smtClean="0">
                <a:latin typeface="Arial Black" pitchFamily="34" charset="0"/>
              </a:rPr>
              <a:t> enzymes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90800" y="3581400"/>
            <a:ext cx="3200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Proxisomes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disorder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ent Arrow 4"/>
          <p:cNvSpPr/>
          <p:nvPr/>
        </p:nvSpPr>
        <p:spPr>
          <a:xfrm rot="5400000">
            <a:off x="5837232" y="3726284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rot="16200000" flipH="1">
            <a:off x="1790724" y="3808742"/>
            <a:ext cx="778161" cy="81851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533400" y="4648200"/>
            <a:ext cx="3276600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Prosisome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biogenesis disorder  (PBDs)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4876800" y="4648200"/>
            <a:ext cx="3352800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Proxisomal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enzyme deficiency  (PEDs)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7772400" cy="5899150"/>
          </a:xfrm>
        </p:spPr>
        <p:txBody>
          <a:bodyPr/>
          <a:lstStyle/>
          <a:p>
            <a:r>
              <a:rPr lang="en-US" dirty="0" smtClean="0"/>
              <a:t>Biochemical Genetics ??</a:t>
            </a:r>
          </a:p>
          <a:p>
            <a:r>
              <a:rPr lang="en-US" dirty="0" smtClean="0"/>
              <a:t>Metabolic disorders  ??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9220" name="Picture 2" descr="E:\oppo\New folder (3)\IMG_20191209_1506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6477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PBD comprises four groups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Zellweger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syndrome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Neonatal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adrenoleukodystrophy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Infantile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refsum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Rhizomalic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condrodysplasia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PBDs  caused by the mutation in PEX genes that encode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peroxins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PEDs persons with these enzyme defects have widely disparate  clinical  characteristics  depending  on  which 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peroxisomal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  function is primarily impaired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One of the most common is  X-linked 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adrenoleukodystrophy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 (ALD), which involves faulty  β-oxidation of very long chain fatty acids (VLCFA).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Most 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biomolecules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 are dynamic, recycled  as part of the normal metabolic state of a cell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Existing molecules are degraded into their constituents to produce substrates for building new molecule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The byproducts of energy  production, substrate conversions, and anabolism also need  to be processed and eliminated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Errors in these 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degradative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  pathways  result  in  the  accumulation  of  metabolites recycled or eliminated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Arial Black" pitchFamily="34" charset="0"/>
              </a:rPr>
              <a:t>Degrative</a:t>
            </a:r>
            <a:r>
              <a:rPr lang="en-US" sz="2800" dirty="0" smtClean="0">
                <a:latin typeface="Arial Black" pitchFamily="34" charset="0"/>
              </a:rPr>
              <a:t> pathways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The 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lysosomal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 storage disorders inborn  errors of metabolism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accumulation  of substrate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Accumulation of 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undegraded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 molecules results in cell, tissue,  and organ dysfunction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Most of the 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lysosomal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 disorders are  caused by enzyme deficiencies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some are caused by  the inability to activate an enzyme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Arial Black" pitchFamily="34" charset="0"/>
              </a:rPr>
              <a:t>Lysosomal</a:t>
            </a:r>
            <a:r>
              <a:rPr lang="en-US" sz="2800" dirty="0" smtClean="0">
                <a:latin typeface="Arial Black" pitchFamily="34" charset="0"/>
              </a:rPr>
              <a:t> Storage Disorders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Arial Black" pitchFamily="34" charset="0"/>
              </a:rPr>
              <a:t>Mucopolysaccharidoses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sulphate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condroitin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sulphate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are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glycosaminoglycan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Glycosaminoglycans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are   degradation products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proteoglycan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MPS disorders caused by a reduced ability to  degrade  one  or  more 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glycosaminoglycans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All  MPS  disorders  are  characterized  by  chronic  and    progressive multisystem deterioration, which causes hearing,  vision,  joint,  and  cardiovascular  dysfunction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MPSI  disorder.</a:t>
            </a:r>
            <a:r>
              <a:rPr lang="en-US" dirty="0" smtClean="0"/>
              <a:t> 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severe, moderate, and mild disease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produces a spectrum of phenotype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MPSII disorder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 categorized  into  mild  and  severe  phenotype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occurs between 2 and 4 years of age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Affected children  develop coarse facial features, short stature, skeletal deformities, joint stiffness, and intellectual disability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Treatment :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bone  marrow transplantation (BMT) or enzyme replacement with  recombinant  enzyme.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 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Arial Black" pitchFamily="34" charset="0"/>
              </a:rPr>
              <a:t>sphingolipidoses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Defects in the degradation of 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sphingolipids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 result in their gradual accumulation, which leads to 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multiorgan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 dysfunction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Gaucher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 disease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Dediciency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of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glucosylceramidase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enzyme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accumulation of 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glucosylceramide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multiorgan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 failure, and skeletal 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diseas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Gaucher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  disease  is  caused  by  more  than  400  different  mutations in GBA, the gene that encodes 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glucosylceramidase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Type 1 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Gaucher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 disease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most common and does not involve the central nervous  system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Type  2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Gaucher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disease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the most severe, often leading to death  within the first 2 years of life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Type  3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Gaucher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disease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intermediate between the other two forms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Treatment 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enzyme replacement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BMT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447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1.UREA CYCLE DISORDERS: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76600" y="304800"/>
            <a:ext cx="8915400" cy="28956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Primary role of urea cycle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CYBER NET &amp;LAPTOP\Downloads\Documents\IMG_20191210_181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401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UCD(urea cycle disorders)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Due to defficiencies of enzymes</a:t>
            </a:r>
            <a:endParaRPr lang="en-US" dirty="0"/>
          </a:p>
        </p:txBody>
      </p:sp>
      <p:pic>
        <p:nvPicPr>
          <p:cNvPr id="2050" name="Picture 2" descr="C:\Users\CYBER NET &amp;LAPTOP\Downloads\Documents\IMG_20191210_181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15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2.ENERGY PRODUCTION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OXPHOS(Oxidative phosphorylation) Role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ATP synthesis in the presence of ATP synthase           enzyme.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NAD+ and FAD+ are electron carrier.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ETF and ETF(QO) proteins are nuclear proteins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1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772400" cy="5670550"/>
          </a:xfrm>
        </p:spPr>
        <p:txBody>
          <a:bodyPr/>
          <a:lstStyle/>
          <a:p>
            <a:r>
              <a:rPr lang="en-US" dirty="0" smtClean="0"/>
              <a:t>What is metabolic process ?</a:t>
            </a:r>
          </a:p>
          <a:p>
            <a:r>
              <a:rPr lang="en-US" dirty="0" smtClean="0"/>
              <a:t>Role of genes in metabolic process</a:t>
            </a:r>
          </a:p>
          <a:p>
            <a:r>
              <a:rPr lang="en-US" dirty="0" smtClean="0"/>
              <a:t>Variants of genes cause disease</a:t>
            </a:r>
          </a:p>
          <a:p>
            <a:r>
              <a:rPr lang="en-US" dirty="0" smtClean="0"/>
              <a:t>AKU is a Black urine disease</a:t>
            </a:r>
          </a:p>
          <a:p>
            <a:r>
              <a:rPr lang="en-US" dirty="0" smtClean="0"/>
              <a:t>In 1902 discovered that AKU caused by enzyme deficiency</a:t>
            </a:r>
          </a:p>
          <a:p>
            <a:r>
              <a:rPr lang="en-US" dirty="0" smtClean="0"/>
              <a:t>Later HGO was discovered</a:t>
            </a:r>
          </a:p>
          <a:p>
            <a:r>
              <a:rPr lang="en-US" dirty="0" smtClean="0"/>
              <a:t>That confirmed the hypothesis of </a:t>
            </a:r>
            <a:r>
              <a:rPr lang="en-US" dirty="0" err="1" smtClean="0"/>
              <a:t>Garrod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DISORDERS: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53400" cy="475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190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</a:t>
            </a:r>
            <a:r>
              <a:rPr lang="en-US" b="1" dirty="0" smtClean="0"/>
              <a:t>.TRANSPORT SYSTEM: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Transfer of molecules across barriers like organelles membranes to cytoplasm and to other cell.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1.CYSTINE:</a:t>
            </a:r>
          </a:p>
          <a:p>
            <a:pPr marL="0" indent="0">
              <a:buNone/>
            </a:pPr>
            <a:r>
              <a:rPr lang="en-US" dirty="0" smtClean="0"/>
              <a:t>Derivative of cysteine, crystalline amino acid.</a:t>
            </a:r>
          </a:p>
          <a:p>
            <a:pPr marL="0" indent="0">
              <a:buNone/>
            </a:pPr>
            <a:r>
              <a:rPr lang="en-US" b="1" dirty="0" smtClean="0"/>
              <a:t>DISORDERS:</a:t>
            </a:r>
          </a:p>
          <a:p>
            <a:pPr marL="0" indent="0">
              <a:buNone/>
            </a:pPr>
            <a:r>
              <a:rPr lang="en-US" dirty="0" smtClean="0"/>
              <a:t>Abnormal flow of cystine in cells causes 2 disorders in our body.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28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CYSTEINURIA AND CYSTINOSIS: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CYSTEINURIA:</a:t>
            </a:r>
          </a:p>
          <a:p>
            <a:pPr marL="0" indent="0">
              <a:buNone/>
            </a:pPr>
            <a:r>
              <a:rPr lang="en-US" dirty="0" smtClean="0"/>
              <a:t>Due to too much cystine in the urea and form crystals and cause kidney stones.</a:t>
            </a:r>
          </a:p>
          <a:p>
            <a:pPr marL="0" indent="0">
              <a:buNone/>
            </a:pPr>
            <a:r>
              <a:rPr lang="en-US" dirty="0" smtClean="0"/>
              <a:t>It produces 3 phenotypes…..TYPE 1,has missense mutation and SLC3A1 gene mutation ……..TYPE 2,and TYPE 3, by SLCA9 gene mutation.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Cystinosis:</a:t>
            </a:r>
          </a:p>
          <a:p>
            <a:pPr marL="0" indent="0">
              <a:buNone/>
            </a:pPr>
            <a:r>
              <a:rPr lang="en-US" dirty="0" smtClean="0"/>
              <a:t>It is lysosome storage disease,accumulationof cystine in lysosome of most tissues.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utation in gene CTNS.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6708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57800" y="274638"/>
            <a:ext cx="16002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2.HEAVY METALS</a:t>
            </a:r>
            <a:r>
              <a:rPr lang="en-US" b="1" dirty="0" smtClean="0"/>
              <a:t>: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39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676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DISORDERS:</a:t>
            </a:r>
          </a:p>
          <a:p>
            <a:pPr marL="0" indent="0">
              <a:buNone/>
            </a:pPr>
            <a:r>
              <a:rPr lang="en-US" b="1" dirty="0" smtClean="0"/>
              <a:t>1.(MND)</a:t>
            </a:r>
            <a:r>
              <a:rPr lang="en-US" dirty="0" smtClean="0"/>
              <a:t> </a:t>
            </a:r>
            <a:r>
              <a:rPr lang="en-US" dirty="0" err="1" smtClean="0"/>
              <a:t>Menkes</a:t>
            </a:r>
            <a:r>
              <a:rPr lang="en-US" dirty="0" smtClean="0"/>
              <a:t> disease</a:t>
            </a:r>
          </a:p>
          <a:p>
            <a:pPr marL="0" indent="0">
              <a:buNone/>
            </a:pPr>
            <a:r>
              <a:rPr lang="en-US" dirty="0" smtClean="0"/>
              <a:t>X linked recessive disease</a:t>
            </a:r>
          </a:p>
          <a:p>
            <a:pPr marL="0" indent="0">
              <a:buNone/>
            </a:pPr>
            <a:r>
              <a:rPr lang="en-US" dirty="0" smtClean="0"/>
              <a:t>Due to mutation in gene </a:t>
            </a:r>
            <a:r>
              <a:rPr lang="en-US" b="1" dirty="0" smtClean="0"/>
              <a:t>ATP7A…</a:t>
            </a:r>
            <a:r>
              <a:rPr lang="en-US" dirty="0" smtClean="0"/>
              <a:t>encode trans membrane protein.</a:t>
            </a:r>
          </a:p>
          <a:p>
            <a:pPr marL="0" indent="0">
              <a:buNone/>
            </a:pPr>
            <a:r>
              <a:rPr lang="en-US" b="1" dirty="0" smtClean="0"/>
              <a:t>CAUSES:</a:t>
            </a:r>
          </a:p>
          <a:p>
            <a:pPr marL="0" indent="0">
              <a:buNone/>
            </a:pPr>
            <a:r>
              <a:rPr lang="en-US" dirty="0" smtClean="0"/>
              <a:t>Body absorb less iron, growth failure and causes anemia</a:t>
            </a:r>
          </a:p>
          <a:p>
            <a:pPr marL="0" indent="0">
              <a:buNone/>
            </a:pPr>
            <a:r>
              <a:rPr lang="en-US" dirty="0" smtClean="0"/>
              <a:t>Kinky hairs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0441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282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2. (WND)</a:t>
            </a:r>
            <a:r>
              <a:rPr lang="en-US" dirty="0" smtClean="0"/>
              <a:t>Wilson disease</a:t>
            </a:r>
          </a:p>
          <a:p>
            <a:pPr marL="0" indent="0">
              <a:buNone/>
            </a:pPr>
            <a:r>
              <a:rPr lang="en-US" dirty="0" smtClean="0"/>
              <a:t>Autosomal recessive disease also called hepatolenticular degeneration.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CAUSES:</a:t>
            </a:r>
          </a:p>
          <a:p>
            <a:r>
              <a:rPr lang="en-US" dirty="0" smtClean="0"/>
              <a:t>Destruction of liver and brain</a:t>
            </a:r>
          </a:p>
          <a:p>
            <a:r>
              <a:rPr lang="en-US" dirty="0" smtClean="0"/>
              <a:t>Acute liver disease in childhood</a:t>
            </a:r>
          </a:p>
          <a:p>
            <a:r>
              <a:rPr lang="en-US" dirty="0" smtClean="0"/>
              <a:t>Arthropathy</a:t>
            </a:r>
          </a:p>
          <a:p>
            <a:r>
              <a:rPr lang="en-US" dirty="0" smtClean="0"/>
              <a:t>Cardiomyopathy</a:t>
            </a:r>
          </a:p>
          <a:p>
            <a:r>
              <a:rPr lang="en-US" dirty="0" smtClean="0"/>
              <a:t>Mutation in gene </a:t>
            </a:r>
            <a:r>
              <a:rPr lang="en-US" b="1" dirty="0" smtClean="0"/>
              <a:t>ATP7B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87889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2181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9686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23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Inborn errors of metabolism are rare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Genetic diseases associated with metabolism are common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Incidence of monogenic disorders is 10%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 Mutation can arise risk for common diseases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Diagnosis of metabolic disorder is challenging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In 1970’s Reye syndrome was diagnosed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As </a:t>
            </a:r>
            <a:r>
              <a:rPr lang="en-US" dirty="0" err="1" smtClean="0"/>
              <a:t>phenocopy</a:t>
            </a:r>
            <a:r>
              <a:rPr lang="en-US" dirty="0" smtClean="0"/>
              <a:t> of urea cycle defect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Variants of metabolism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DISORDERS:</a:t>
            </a:r>
          </a:p>
          <a:p>
            <a:pPr marL="0" indent="0">
              <a:buNone/>
            </a:pPr>
            <a:r>
              <a:rPr lang="en-US" dirty="0" smtClean="0"/>
              <a:t>Acrodermatitis enteropathica</a:t>
            </a:r>
            <a:r>
              <a:rPr lang="en-US" b="1" dirty="0" smtClean="0"/>
              <a:t>(AE)</a:t>
            </a:r>
          </a:p>
          <a:p>
            <a:pPr marL="0" indent="0">
              <a:buNone/>
            </a:pPr>
            <a:r>
              <a:rPr lang="en-US" dirty="0" smtClean="0"/>
              <a:t>Caused by defect in absorption of zinc from intestinal tract.</a:t>
            </a:r>
          </a:p>
          <a:p>
            <a:pPr marL="0" indent="0">
              <a:buNone/>
            </a:pPr>
            <a:r>
              <a:rPr lang="en-US" dirty="0" smtClean="0"/>
              <a:t>Mutation in gene </a:t>
            </a:r>
            <a:r>
              <a:rPr lang="en-US" b="1" dirty="0" smtClean="0"/>
              <a:t>SLC39A4</a:t>
            </a:r>
          </a:p>
          <a:p>
            <a:pPr marL="0" indent="0">
              <a:buNone/>
            </a:pPr>
            <a:r>
              <a:rPr lang="en-US" b="1" dirty="0" smtClean="0"/>
              <a:t>SYMPTOMS:</a:t>
            </a:r>
          </a:p>
          <a:p>
            <a:pPr marL="0" indent="0">
              <a:buNone/>
            </a:pPr>
            <a:r>
              <a:rPr lang="en-US" dirty="0" smtClean="0"/>
              <a:t>Diarrhea</a:t>
            </a:r>
          </a:p>
          <a:p>
            <a:pPr marL="0" indent="0">
              <a:buNone/>
            </a:pPr>
            <a:r>
              <a:rPr lang="en-US" dirty="0" smtClean="0"/>
              <a:t>Dysfunction of immune system</a:t>
            </a:r>
          </a:p>
          <a:p>
            <a:pPr marL="0" indent="0">
              <a:buNone/>
            </a:pPr>
            <a:r>
              <a:rPr lang="en-US" dirty="0" smtClean="0"/>
              <a:t>Severe dermatitis(</a:t>
            </a:r>
            <a:r>
              <a:rPr lang="en-US" dirty="0" err="1" smtClean="0"/>
              <a:t>inflamation</a:t>
            </a:r>
            <a:r>
              <a:rPr lang="en-US" dirty="0" smtClean="0"/>
              <a:t> of skin)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365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9744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lper\Download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7391400" cy="366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E:\oppo\New folder (3)\IMG_20191209_1508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838200"/>
            <a:ext cx="6848475" cy="498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E:\oppo\New folder (3)\IMG_20191209_1507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662" y="2253456"/>
            <a:ext cx="6162675" cy="29813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Phenylalanine metabolism pathway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SIDS  is a phenocopy of fatty acid metabolic defect</a:t>
            </a:r>
          </a:p>
        </p:txBody>
      </p:sp>
      <p:pic>
        <p:nvPicPr>
          <p:cNvPr id="14340" name="Picture 2" descr="E:\oppo\New folder (3)\IMG_20191209_150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895600"/>
            <a:ext cx="62103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err="1" smtClean="0"/>
              <a:t>Autosomal</a:t>
            </a:r>
            <a:r>
              <a:rPr lang="en-US" dirty="0" smtClean="0"/>
              <a:t> recessive pattern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Carrier testing and prenatal diagnosis done for metabolic disorders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Various types of metabolic processes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Defects of metabolic processes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Enzymes act as catalysts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Role in </a:t>
            </a:r>
            <a:r>
              <a:rPr lang="en-US" dirty="0" err="1" smtClean="0"/>
              <a:t>Biomolecules</a:t>
            </a:r>
            <a:r>
              <a:rPr lang="en-US" dirty="0" smtClean="0"/>
              <a:t> &amp; metabolic pathways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Defects in functioning cause disease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Inheritance of Metabolic Defects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971</TotalTime>
  <Words>1068</Words>
  <Application>Microsoft Office PowerPoint</Application>
  <PresentationFormat>On-screen Show (4:3)</PresentationFormat>
  <Paragraphs>256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Concourse</vt:lpstr>
      <vt:lpstr>PowerPoint Presentation</vt:lpstr>
      <vt:lpstr>General &amp; Medical GENETICS</vt:lpstr>
      <vt:lpstr>PowerPoint Presentation</vt:lpstr>
      <vt:lpstr>PowerPoint Presentation</vt:lpstr>
      <vt:lpstr>Variants of metabolism </vt:lpstr>
      <vt:lpstr>PowerPoint Presentation</vt:lpstr>
      <vt:lpstr>Phenylalanine metabolism pathway</vt:lpstr>
      <vt:lpstr>PowerPoint Presentation</vt:lpstr>
      <vt:lpstr>Inheritance of Metabolic Defects</vt:lpstr>
      <vt:lpstr>Carbohydrate Metabolism</vt:lpstr>
      <vt:lpstr>Galactose </vt:lpstr>
      <vt:lpstr>PowerPoint Presentation</vt:lpstr>
      <vt:lpstr>Major pathway of galactose metabolism</vt:lpstr>
      <vt:lpstr>Fructose </vt:lpstr>
      <vt:lpstr>Summary of glucose, fructose &amp; glycogen metabolism</vt:lpstr>
      <vt:lpstr>Metabolic Disorders</vt:lpstr>
      <vt:lpstr>Cont..</vt:lpstr>
      <vt:lpstr>Cont..</vt:lpstr>
      <vt:lpstr>AMINO ACID METABOLISM</vt:lpstr>
      <vt:lpstr>Cont..</vt:lpstr>
      <vt:lpstr>Cont..</vt:lpstr>
      <vt:lpstr>Lipid metabolism</vt:lpstr>
      <vt:lpstr>PowerPoint Presentation</vt:lpstr>
      <vt:lpstr>Steroid Hormones</vt:lpstr>
      <vt:lpstr>Example</vt:lpstr>
      <vt:lpstr>PowerPoint Presentation</vt:lpstr>
      <vt:lpstr>PowerPoint Presentation</vt:lpstr>
      <vt:lpstr>PowerPoint Presentation</vt:lpstr>
      <vt:lpstr>Proxisomal enzymes</vt:lpstr>
      <vt:lpstr>PowerPoint Presentation</vt:lpstr>
      <vt:lpstr>Degrative pathways</vt:lpstr>
      <vt:lpstr>Lysosomal Storage Disorders</vt:lpstr>
      <vt:lpstr>Mucopolysaccharidoses</vt:lpstr>
      <vt:lpstr>PowerPoint Presentation</vt:lpstr>
      <vt:lpstr>sphingolipidoses</vt:lpstr>
      <vt:lpstr>PowerPoint Presentation</vt:lpstr>
      <vt:lpstr>1.UREA CYCLE DISORDERS:</vt:lpstr>
      <vt:lpstr>UCD(urea cycle disorders)</vt:lpstr>
      <vt:lpstr>2.ENERGY PRODUCTION:</vt:lpstr>
      <vt:lpstr>DISORDERS:</vt:lpstr>
      <vt:lpstr>3.TRANSPORT SYSTEM:</vt:lpstr>
      <vt:lpstr>CYSTEINURIA AND CYSTINOSIS:</vt:lpstr>
      <vt:lpstr>2.HEAVY METALS: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MyCompanyName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MyUserName</dc:creator>
  <cp:lastModifiedBy>MyUserName</cp:lastModifiedBy>
  <cp:revision>50</cp:revision>
  <dcterms:created xsi:type="dcterms:W3CDTF">2019-12-07T04:33:48Z</dcterms:created>
  <dcterms:modified xsi:type="dcterms:W3CDTF">2020-11-11T05:48:19Z</dcterms:modified>
</cp:coreProperties>
</file>