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379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320" r:id="rId28"/>
    <p:sldId id="321" r:id="rId29"/>
    <p:sldId id="322" r:id="rId30"/>
    <p:sldId id="323" r:id="rId31"/>
    <p:sldId id="342" r:id="rId32"/>
    <p:sldId id="343" r:id="rId33"/>
    <p:sldId id="344" r:id="rId34"/>
    <p:sldId id="345" r:id="rId35"/>
    <p:sldId id="346" r:id="rId36"/>
    <p:sldId id="347" r:id="rId37"/>
    <p:sldId id="348" r:id="rId38"/>
    <p:sldId id="349" r:id="rId39"/>
    <p:sldId id="350" r:id="rId40"/>
    <p:sldId id="353" r:id="rId41"/>
  </p:sldIdLst>
  <p:sldSz cx="9144000" cy="6858000" type="screen4x3"/>
  <p:notesSz cx="6858000" cy="9290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54" autoAdjust="0"/>
    <p:restoredTop sz="94660"/>
  </p:normalViewPr>
  <p:slideViewPr>
    <p:cSldViewPr>
      <p:cViewPr>
        <p:scale>
          <a:sx n="108" d="100"/>
          <a:sy n="108" d="100"/>
        </p:scale>
        <p:origin x="-29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76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5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1048886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EFDAA3-0116-43DB-B6A1-D07D96B43659}" type="datetimeFigureOut">
              <a:rPr lang="en-US" smtClean="0"/>
              <a:pPr/>
              <a:t>4/23/2021</a:t>
            </a:fld>
            <a:endParaRPr lang="en-US" dirty="0"/>
          </a:p>
        </p:txBody>
      </p:sp>
      <p:sp>
        <p:nvSpPr>
          <p:cNvPr id="1048887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332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1048888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332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BC6873-9986-41C4-9EEE-026ABAF6F3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9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5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1048880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5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ABA287-D4F3-49BA-9B2A-7341F8ABC070}" type="datetimeFigureOut">
              <a:rPr lang="en-US" smtClean="0"/>
              <a:pPr/>
              <a:t>4/23/2021</a:t>
            </a:fld>
            <a:endParaRPr lang="en-US" dirty="0"/>
          </a:p>
        </p:txBody>
      </p:sp>
      <p:sp>
        <p:nvSpPr>
          <p:cNvPr id="1048881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696913"/>
            <a:ext cx="4641850" cy="3482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1048882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2774"/>
            <a:ext cx="5486400" cy="418052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883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3935"/>
            <a:ext cx="2971800" cy="4645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1048884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3935"/>
            <a:ext cx="2971800" cy="4645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D6C19-6C4A-4AFD-A0D4-AA9A491C01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B2A10-97CC-42F0-AB3B-95EB4CE0B6F1}" type="datetime1">
              <a:rPr lang="en-US" smtClean="0"/>
              <a:pPr/>
              <a:t>4/23/2021</a:t>
            </a:fld>
            <a:endParaRPr lang="en-US" dirty="0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97152" name="Picture 6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8125825" y="0"/>
            <a:ext cx="1018175" cy="3108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9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840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4884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B2A10-97CC-42F0-AB3B-95EB4CE0B6F1}" type="datetime1">
              <a:rPr lang="en-US" smtClean="0"/>
              <a:pPr/>
              <a:t>4/23/2021</a:t>
            </a:fld>
            <a:endParaRPr lang="en-US" dirty="0"/>
          </a:p>
        </p:txBody>
      </p:sp>
      <p:sp>
        <p:nvSpPr>
          <p:cNvPr id="104884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97252" name="Picture 6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8125825" y="0"/>
            <a:ext cx="1018175" cy="310896"/>
          </a:xfrm>
          <a:prstGeom prst="rect">
            <a:avLst/>
          </a:prstGeom>
        </p:spPr>
      </p:pic>
      <p:sp>
        <p:nvSpPr>
          <p:cNvPr id="1048843" name="TextBox 7"/>
          <p:cNvSpPr txBox="1"/>
          <p:nvPr userDrawn="1"/>
        </p:nvSpPr>
        <p:spPr>
          <a:xfrm>
            <a:off x="6172200" y="64008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485627-D513-465C-A12E-7CAEB6C042F5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1143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48588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5327904"/>
          </a:xfrm>
        </p:spPr>
        <p:txBody>
          <a:bodyPr/>
          <a:lstStyle>
            <a:lvl1pPr>
              <a:spcBef>
                <a:spcPts val="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0"/>
              </a:spcBef>
              <a:buFont typeface="Arial" panose="020B0604020202020204" pitchFamily="34" charset="0"/>
              <a:buChar char="•"/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0"/>
              </a:spcBef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ts val="0"/>
              </a:spcBef>
              <a:buFont typeface="Arial" panose="020B0604020202020204" pitchFamily="34" charset="0"/>
              <a:buChar char="−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2097153" name="Picture 6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0" y="6547104"/>
            <a:ext cx="1018175" cy="310896"/>
          </a:xfrm>
          <a:prstGeom prst="rect">
            <a:avLst/>
          </a:prstGeom>
        </p:spPr>
      </p:pic>
      <p:sp>
        <p:nvSpPr>
          <p:cNvPr id="1048589" name="TextBox 7"/>
          <p:cNvSpPr txBox="1"/>
          <p:nvPr userDrawn="1"/>
        </p:nvSpPr>
        <p:spPr>
          <a:xfrm>
            <a:off x="7391400" y="6547104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BA83C2C-CAF5-48F4-9C35-75924C835C53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85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4885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B2A10-97CC-42F0-AB3B-95EB4CE0B6F1}" type="datetime1">
              <a:rPr lang="en-US" smtClean="0"/>
              <a:pPr/>
              <a:t>4/23/2021</a:t>
            </a:fld>
            <a:endParaRPr lang="en-US" dirty="0"/>
          </a:p>
        </p:txBody>
      </p:sp>
      <p:sp>
        <p:nvSpPr>
          <p:cNvPr id="104885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97253" name="Picture 6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8125825" y="0"/>
            <a:ext cx="1018175" cy="310896"/>
          </a:xfrm>
          <a:prstGeom prst="rect">
            <a:avLst/>
          </a:prstGeom>
        </p:spPr>
      </p:pic>
      <p:sp>
        <p:nvSpPr>
          <p:cNvPr id="1048856" name="TextBox 7"/>
          <p:cNvSpPr txBox="1"/>
          <p:nvPr userDrawn="1"/>
        </p:nvSpPr>
        <p:spPr>
          <a:xfrm>
            <a:off x="6172200" y="64008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485627-D513-465C-A12E-7CAEB6C042F5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99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4860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B2A10-97CC-42F0-AB3B-95EB4CE0B6F1}" type="datetime1">
              <a:rPr lang="en-US" smtClean="0"/>
              <a:pPr/>
              <a:t>4/23/2021</a:t>
            </a:fld>
            <a:endParaRPr lang="en-US" dirty="0"/>
          </a:p>
        </p:txBody>
      </p:sp>
      <p:sp>
        <p:nvSpPr>
          <p:cNvPr id="104860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97154" name="Picture 6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8125825" y="0"/>
            <a:ext cx="1018175" cy="310896"/>
          </a:xfrm>
          <a:prstGeom prst="rect">
            <a:avLst/>
          </a:prstGeom>
        </p:spPr>
      </p:pic>
      <p:sp>
        <p:nvSpPr>
          <p:cNvPr id="1048602" name="TextBox 7"/>
          <p:cNvSpPr txBox="1"/>
          <p:nvPr userDrawn="1"/>
        </p:nvSpPr>
        <p:spPr>
          <a:xfrm>
            <a:off x="6172200" y="64008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485627-D513-465C-A12E-7CAEB6C042F5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47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4864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B2A10-97CC-42F0-AB3B-95EB4CE0B6F1}" type="datetime1">
              <a:rPr lang="en-US" smtClean="0"/>
              <a:pPr/>
              <a:t>4/23/2021</a:t>
            </a:fld>
            <a:endParaRPr lang="en-US" dirty="0"/>
          </a:p>
        </p:txBody>
      </p:sp>
      <p:sp>
        <p:nvSpPr>
          <p:cNvPr id="104864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97176" name="Picture 6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8125825" y="0"/>
            <a:ext cx="1018175" cy="310896"/>
          </a:xfrm>
          <a:prstGeom prst="rect">
            <a:avLst/>
          </a:prstGeom>
        </p:spPr>
      </p:pic>
      <p:sp>
        <p:nvSpPr>
          <p:cNvPr id="1048650" name="TextBox 7"/>
          <p:cNvSpPr txBox="1"/>
          <p:nvPr userDrawn="1"/>
        </p:nvSpPr>
        <p:spPr>
          <a:xfrm>
            <a:off x="6172200" y="64008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485627-D513-465C-A12E-7CAEB6C042F5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60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4866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B2A10-97CC-42F0-AB3B-95EB4CE0B6F1}" type="datetime1">
              <a:rPr lang="en-US" smtClean="0"/>
              <a:pPr/>
              <a:t>4/23/2021</a:t>
            </a:fld>
            <a:endParaRPr lang="en-US" dirty="0"/>
          </a:p>
        </p:txBody>
      </p:sp>
      <p:sp>
        <p:nvSpPr>
          <p:cNvPr id="104866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97177" name="Picture 6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8125825" y="0"/>
            <a:ext cx="1018175" cy="310896"/>
          </a:xfrm>
          <a:prstGeom prst="rect">
            <a:avLst/>
          </a:prstGeom>
        </p:spPr>
      </p:pic>
      <p:sp>
        <p:nvSpPr>
          <p:cNvPr id="1048663" name="TextBox 7"/>
          <p:cNvSpPr txBox="1"/>
          <p:nvPr userDrawn="1"/>
        </p:nvSpPr>
        <p:spPr>
          <a:xfrm>
            <a:off x="6172200" y="64008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485627-D513-465C-A12E-7CAEB6C042F5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1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487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B2A10-97CC-42F0-AB3B-95EB4CE0B6F1}" type="datetime1">
              <a:rPr lang="en-US" smtClean="0"/>
              <a:pPr/>
              <a:t>4/23/2021</a:t>
            </a:fld>
            <a:endParaRPr lang="en-US" dirty="0"/>
          </a:p>
        </p:txBody>
      </p:sp>
      <p:sp>
        <p:nvSpPr>
          <p:cNvPr id="10487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97203" name="Picture 6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8125825" y="0"/>
            <a:ext cx="1018175" cy="310896"/>
          </a:xfrm>
          <a:prstGeom prst="rect">
            <a:avLst/>
          </a:prstGeom>
        </p:spPr>
      </p:pic>
      <p:sp>
        <p:nvSpPr>
          <p:cNvPr id="1048716" name="TextBox 7"/>
          <p:cNvSpPr txBox="1"/>
          <p:nvPr userDrawn="1"/>
        </p:nvSpPr>
        <p:spPr>
          <a:xfrm>
            <a:off x="6172200" y="64008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485627-D513-465C-A12E-7CAEB6C042F5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5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26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4872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B2A10-97CC-42F0-AB3B-95EB4CE0B6F1}" type="datetime1">
              <a:rPr lang="en-US" smtClean="0"/>
              <a:pPr/>
              <a:t>4/23/2021</a:t>
            </a:fld>
            <a:endParaRPr lang="en-US" dirty="0"/>
          </a:p>
        </p:txBody>
      </p:sp>
      <p:sp>
        <p:nvSpPr>
          <p:cNvPr id="10487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97204" name="Picture 6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8125825" y="0"/>
            <a:ext cx="1018175" cy="310896"/>
          </a:xfrm>
          <a:prstGeom prst="rect">
            <a:avLst/>
          </a:prstGeom>
        </p:spPr>
      </p:pic>
      <p:sp>
        <p:nvSpPr>
          <p:cNvPr id="1048729" name="TextBox 7"/>
          <p:cNvSpPr txBox="1"/>
          <p:nvPr userDrawn="1"/>
        </p:nvSpPr>
        <p:spPr>
          <a:xfrm>
            <a:off x="6172200" y="64008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485627-D513-465C-A12E-7CAEB6C042F5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7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78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4877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B2A10-97CC-42F0-AB3B-95EB4CE0B6F1}" type="datetime1">
              <a:rPr lang="en-US" smtClean="0"/>
              <a:pPr/>
              <a:t>4/23/2021</a:t>
            </a:fld>
            <a:endParaRPr lang="en-US" dirty="0"/>
          </a:p>
        </p:txBody>
      </p:sp>
      <p:sp>
        <p:nvSpPr>
          <p:cNvPr id="104878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97227" name="Picture 6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8125825" y="0"/>
            <a:ext cx="1018175" cy="310896"/>
          </a:xfrm>
          <a:prstGeom prst="rect">
            <a:avLst/>
          </a:prstGeom>
        </p:spPr>
      </p:pic>
      <p:sp>
        <p:nvSpPr>
          <p:cNvPr id="1048781" name="TextBox 7"/>
          <p:cNvSpPr txBox="1"/>
          <p:nvPr userDrawn="1"/>
        </p:nvSpPr>
        <p:spPr>
          <a:xfrm>
            <a:off x="6172200" y="64008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485627-D513-465C-A12E-7CAEB6C042F5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0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91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4879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B2A10-97CC-42F0-AB3B-95EB4CE0B6F1}" type="datetime1">
              <a:rPr lang="en-US" smtClean="0"/>
              <a:pPr/>
              <a:t>4/23/2021</a:t>
            </a:fld>
            <a:endParaRPr lang="en-US" dirty="0"/>
          </a:p>
        </p:txBody>
      </p:sp>
      <p:sp>
        <p:nvSpPr>
          <p:cNvPr id="104879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97228" name="Picture 6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8125825" y="0"/>
            <a:ext cx="1018175" cy="310896"/>
          </a:xfrm>
          <a:prstGeom prst="rect">
            <a:avLst/>
          </a:prstGeom>
        </p:spPr>
      </p:pic>
      <p:sp>
        <p:nvSpPr>
          <p:cNvPr id="1048794" name="TextBox 7"/>
          <p:cNvSpPr txBox="1"/>
          <p:nvPr userDrawn="1"/>
        </p:nvSpPr>
        <p:spPr>
          <a:xfrm>
            <a:off x="6172200" y="64008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485627-D513-465C-A12E-7CAEB6C042F5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21EC4-61A1-4EB1-B0FB-007E3B670D56}" type="datetime1">
              <a:rPr lang="en-US" smtClean="0"/>
              <a:pPr/>
              <a:t>4/23/2021</a:t>
            </a:fld>
            <a:endParaRPr lang="en-US" dirty="0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5" name="Title 104889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500"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Succession</a:t>
            </a:r>
            <a:endParaRPr lang="en-US" dirty="0"/>
          </a:p>
        </p:txBody>
      </p:sp>
      <p:sp>
        <p:nvSpPr>
          <p:cNvPr id="10486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followed by disturbance</a:t>
            </a:r>
          </a:p>
          <a:p>
            <a:r>
              <a:rPr lang="en-US" dirty="0" smtClean="0"/>
              <a:t>Is adapting to the gradual changes between types of communities or ecosystems </a:t>
            </a:r>
          </a:p>
          <a:p>
            <a:r>
              <a:rPr lang="en-US" dirty="0" smtClean="0"/>
              <a:t>Can include the changes after the following:</a:t>
            </a:r>
          </a:p>
          <a:p>
            <a:pPr lvl="1"/>
            <a:r>
              <a:rPr lang="en-US" dirty="0" smtClean="0"/>
              <a:t>lava flow</a:t>
            </a:r>
          </a:p>
          <a:p>
            <a:pPr lvl="1"/>
            <a:r>
              <a:rPr lang="en-US" dirty="0" smtClean="0"/>
              <a:t>landslide</a:t>
            </a:r>
          </a:p>
          <a:p>
            <a:pPr lvl="1"/>
            <a:r>
              <a:rPr lang="en-US" dirty="0" smtClean="0"/>
              <a:t>fire</a:t>
            </a:r>
          </a:p>
          <a:p>
            <a:pPr lvl="1"/>
            <a:r>
              <a:rPr lang="en-US" dirty="0" smtClean="0"/>
              <a:t>logging</a:t>
            </a:r>
          </a:p>
          <a:p>
            <a:pPr lvl="1"/>
            <a:endParaRPr lang="en-US" dirty="0" smtClean="0"/>
          </a:p>
        </p:txBody>
      </p:sp>
      <p:pic>
        <p:nvPicPr>
          <p:cNvPr id="2097163" name="Picture 2" descr="C:\Users\steviehuffaker\Desktop\Shutterstock\timber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733800" y="3733800"/>
            <a:ext cx="4038600" cy="2693746"/>
          </a:xfrm>
          <a:prstGeom prst="roundRect">
            <a:avLst>
              <a:gd name="adj" fmla="val 16667"/>
            </a:avLst>
          </a:prstGeom>
          <a:ln>
            <a:noFill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Conditions</a:t>
            </a:r>
            <a:endParaRPr lang="en-US" dirty="0"/>
          </a:p>
        </p:txBody>
      </p:sp>
      <p:sp>
        <p:nvSpPr>
          <p:cNvPr id="104862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the state of the                                  environment</a:t>
            </a:r>
          </a:p>
          <a:p>
            <a:r>
              <a:rPr lang="en-US" dirty="0" smtClean="0"/>
              <a:t>Include the following:</a:t>
            </a:r>
          </a:p>
          <a:p>
            <a:pPr lvl="1"/>
            <a:r>
              <a:rPr lang="en-US" dirty="0" smtClean="0"/>
              <a:t>amount of pollution</a:t>
            </a:r>
          </a:p>
          <a:p>
            <a:pPr lvl="1"/>
            <a:r>
              <a:rPr lang="en-US" dirty="0" smtClean="0"/>
              <a:t>amount of erosion</a:t>
            </a:r>
          </a:p>
          <a:p>
            <a:pPr lvl="1"/>
            <a:r>
              <a:rPr lang="en-US" dirty="0" smtClean="0"/>
              <a:t>amount of plant life</a:t>
            </a:r>
          </a:p>
          <a:p>
            <a:pPr lvl="1"/>
            <a:r>
              <a:rPr lang="en-US" dirty="0" smtClean="0"/>
              <a:t>population</a:t>
            </a:r>
          </a:p>
          <a:p>
            <a:pPr lvl="1"/>
            <a:r>
              <a:rPr lang="en-US" dirty="0" smtClean="0"/>
              <a:t>climate</a:t>
            </a:r>
          </a:p>
          <a:p>
            <a:pPr lvl="1"/>
            <a:r>
              <a:rPr lang="en-US" dirty="0" smtClean="0"/>
              <a:t>glaciation</a:t>
            </a:r>
          </a:p>
          <a:p>
            <a:pPr lvl="1"/>
            <a:r>
              <a:rPr lang="en-US" dirty="0" smtClean="0"/>
              <a:t>meteorological conditions</a:t>
            </a:r>
          </a:p>
          <a:p>
            <a:pPr lvl="1"/>
            <a:endParaRPr lang="en-US" dirty="0" smtClean="0"/>
          </a:p>
        </p:txBody>
      </p:sp>
      <p:pic>
        <p:nvPicPr>
          <p:cNvPr id="2097164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6805" y="1389290"/>
            <a:ext cx="3733345" cy="2493862"/>
          </a:xfrm>
          <a:prstGeom prst="roundRect">
            <a:avLst>
              <a:gd name="adj" fmla="val 16667"/>
            </a:avLst>
          </a:prstGeom>
          <a:ln>
            <a:noFill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Preservation</a:t>
            </a:r>
            <a:endParaRPr lang="en-US" dirty="0"/>
          </a:p>
        </p:txBody>
      </p:sp>
      <p:sp>
        <p:nvSpPr>
          <p:cNvPr id="1048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a component of conservation</a:t>
            </a:r>
          </a:p>
          <a:p>
            <a:r>
              <a:rPr lang="en-US" dirty="0" smtClean="0"/>
              <a:t>Is when natural resources are left alone without human disturbance or change</a:t>
            </a:r>
          </a:p>
          <a:p>
            <a:r>
              <a:rPr lang="en-US" dirty="0" smtClean="0"/>
              <a:t>Goals include maintaining the integrity of the environment</a:t>
            </a:r>
            <a:endParaRPr lang="en-US" dirty="0"/>
          </a:p>
        </p:txBody>
      </p:sp>
      <p:pic>
        <p:nvPicPr>
          <p:cNvPr id="2097165" name="Picture 2" descr="C:\Users\steviehuffaker\AppData\Local\Microsoft\Windows\Temporary Internet Files\Content.IE5\7CDNIW7P\shutterstock_22284196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86200" y="3429000"/>
            <a:ext cx="3200400" cy="3200400"/>
          </a:xfrm>
          <a:prstGeom prst="roundRect">
            <a:avLst>
              <a:gd name="adj" fmla="val 16667"/>
            </a:avLst>
          </a:prstGeom>
          <a:ln>
            <a:noFill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104862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also a component of conservation</a:t>
            </a:r>
          </a:p>
          <a:p>
            <a:r>
              <a:rPr lang="en-US" dirty="0" smtClean="0"/>
              <a:t>Includes:</a:t>
            </a:r>
          </a:p>
          <a:p>
            <a:pPr lvl="1"/>
            <a:r>
              <a:rPr lang="en-US" dirty="0" smtClean="0"/>
              <a:t>controlling </a:t>
            </a:r>
          </a:p>
          <a:p>
            <a:pPr lvl="1"/>
            <a:r>
              <a:rPr lang="en-US" dirty="0" smtClean="0"/>
              <a:t>directing</a:t>
            </a:r>
          </a:p>
          <a:p>
            <a:pPr lvl="1"/>
            <a:r>
              <a:rPr lang="en-US" dirty="0" smtClean="0"/>
              <a:t>manipulating wildlife habitats</a:t>
            </a:r>
          </a:p>
          <a:p>
            <a:pPr lvl="1"/>
            <a:r>
              <a:rPr lang="en-US" dirty="0" smtClean="0"/>
              <a:t>manipulating wildlife populations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2097166" name="Picture 2" descr="C:\Users\steviehuffaker\AppData\Local\Microsoft\Windows\Temporary Internet Files\Content.IE5\2CWZPWXD\shutterstock_23572161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48000" y="4167835"/>
            <a:ext cx="4419600" cy="2388794"/>
          </a:xfrm>
          <a:prstGeom prst="roundRect">
            <a:avLst>
              <a:gd name="adj" fmla="val 16667"/>
            </a:avLst>
          </a:prstGeom>
          <a:ln>
            <a:noFill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Controlling </a:t>
            </a:r>
            <a:endParaRPr lang="en-US" dirty="0"/>
          </a:p>
        </p:txBody>
      </p:sp>
      <p:sp>
        <p:nvSpPr>
          <p:cNvPr id="10486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the removal of nuisance animals </a:t>
            </a:r>
          </a:p>
          <a:p>
            <a:r>
              <a:rPr lang="en-US" dirty="0" smtClean="0"/>
              <a:t>Is important for the following:</a:t>
            </a:r>
          </a:p>
          <a:p>
            <a:pPr lvl="1"/>
            <a:r>
              <a:rPr lang="en-US" dirty="0" smtClean="0"/>
              <a:t>diversity</a:t>
            </a:r>
          </a:p>
          <a:p>
            <a:pPr lvl="1"/>
            <a:r>
              <a:rPr lang="en-US" dirty="0" smtClean="0"/>
              <a:t>agricultural damage</a:t>
            </a:r>
          </a:p>
          <a:p>
            <a:pPr lvl="1"/>
            <a:r>
              <a:rPr lang="en-US" dirty="0" smtClean="0"/>
              <a:t>deer-vehicle collisions</a:t>
            </a:r>
          </a:p>
          <a:p>
            <a:r>
              <a:rPr lang="en-US" dirty="0" smtClean="0"/>
              <a:t>Can be done through:</a:t>
            </a:r>
          </a:p>
          <a:p>
            <a:pPr lvl="1"/>
            <a:r>
              <a:rPr lang="en-US" dirty="0" smtClean="0"/>
              <a:t>trapping</a:t>
            </a:r>
          </a:p>
          <a:p>
            <a:pPr lvl="1"/>
            <a:r>
              <a:rPr lang="en-US" dirty="0" smtClean="0"/>
              <a:t>hunting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2097167" name="Picture 2" descr="C:\Users\steviehuffaker\Desktop\Shutterstock\wolf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24400" y="4370832"/>
            <a:ext cx="3392277" cy="2252472"/>
          </a:xfrm>
          <a:prstGeom prst="roundRect">
            <a:avLst>
              <a:gd name="adj" fmla="val 16667"/>
            </a:avLst>
          </a:prstGeom>
          <a:ln>
            <a:noFill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Hunting Seasons</a:t>
            </a:r>
            <a:endParaRPr lang="en-US" dirty="0"/>
          </a:p>
        </p:txBody>
      </p:sp>
      <p:sp>
        <p:nvSpPr>
          <p:cNvPr id="104863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Manage wildlife throughout the year by designating times of year when certain wildlife species can be legally hunted</a:t>
            </a:r>
          </a:p>
          <a:p>
            <a:pPr lvl="1"/>
            <a:r>
              <a:rPr lang="en-US" dirty="0" smtClean="0"/>
              <a:t>allows for surplus animals to be removed</a:t>
            </a:r>
          </a:p>
          <a:p>
            <a:r>
              <a:rPr lang="en-US" dirty="0" smtClean="0"/>
              <a:t>Manage wildlife through bag limits</a:t>
            </a:r>
          </a:p>
          <a:p>
            <a:pPr lvl="1"/>
            <a:r>
              <a:rPr lang="en-US" dirty="0" smtClean="0"/>
              <a:t>the maximum number of                                     fish or game animals                                        allowable by law to be                                             caught or killed by one                                              person within a given                                           period</a:t>
            </a:r>
          </a:p>
        </p:txBody>
      </p:sp>
      <p:pic>
        <p:nvPicPr>
          <p:cNvPr id="2097168" name="Picture 12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34000" y="4068264"/>
            <a:ext cx="3048000" cy="2459790"/>
          </a:xfrm>
          <a:prstGeom prst="roundRect">
            <a:avLst>
              <a:gd name="adj" fmla="val 16667"/>
            </a:avLst>
          </a:prstGeom>
          <a:ln>
            <a:noFill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Hunting Seasons</a:t>
            </a:r>
            <a:endParaRPr lang="en-US" dirty="0"/>
          </a:p>
        </p:txBody>
      </p:sp>
      <p:sp>
        <p:nvSpPr>
          <p:cNvPr id="10486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Include:</a:t>
            </a:r>
          </a:p>
          <a:p>
            <a:pPr lvl="1"/>
            <a:r>
              <a:rPr lang="en-US" dirty="0" smtClean="0"/>
              <a:t>open seasons</a:t>
            </a:r>
          </a:p>
          <a:p>
            <a:pPr lvl="2"/>
            <a:r>
              <a:rPr lang="en-US" dirty="0" smtClean="0"/>
              <a:t>wildlife is allowed to be hunted</a:t>
            </a:r>
          </a:p>
          <a:p>
            <a:pPr lvl="1"/>
            <a:r>
              <a:rPr lang="en-US" dirty="0" smtClean="0"/>
              <a:t>limited seasons</a:t>
            </a:r>
          </a:p>
          <a:p>
            <a:pPr lvl="2"/>
            <a:r>
              <a:rPr lang="en-US" dirty="0" smtClean="0"/>
              <a:t>number of animals taken is controlled</a:t>
            </a:r>
          </a:p>
          <a:p>
            <a:pPr lvl="1"/>
            <a:r>
              <a:rPr lang="en-US" dirty="0" smtClean="0"/>
              <a:t>closed seasons</a:t>
            </a:r>
          </a:p>
          <a:p>
            <a:pPr lvl="2"/>
            <a:r>
              <a:rPr lang="en-US" dirty="0" smtClean="0"/>
              <a:t>wildlife is protected from being hunted</a:t>
            </a:r>
          </a:p>
          <a:p>
            <a:pPr lvl="2"/>
            <a:endParaRPr lang="en-US" dirty="0"/>
          </a:p>
        </p:txBody>
      </p:sp>
      <p:pic>
        <p:nvPicPr>
          <p:cNvPr id="2097169" name="Picture 2" descr="C:\Users\steviehuffaker\Desktop\Shutterstock\hunter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76600" y="4564914"/>
            <a:ext cx="2971800" cy="1982190"/>
          </a:xfrm>
          <a:prstGeom prst="roundRect">
            <a:avLst>
              <a:gd name="adj" fmla="val 16667"/>
            </a:avLst>
          </a:prstGeom>
          <a:ln>
            <a:noFill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Directing</a:t>
            </a:r>
            <a:endParaRPr lang="en-US" dirty="0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Involves moving or restricting the movement of species to improve their distribution among habitats</a:t>
            </a:r>
            <a:endParaRPr lang="en-US" dirty="0"/>
          </a:p>
        </p:txBody>
      </p:sp>
      <p:pic>
        <p:nvPicPr>
          <p:cNvPr id="2097170" name="Picture 2" descr="C:\Users\steviehuffaker\Desktop\Shutterstock\antelop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81200" y="3733800"/>
            <a:ext cx="4285907" cy="2374392"/>
          </a:xfrm>
          <a:prstGeom prst="roundRect">
            <a:avLst>
              <a:gd name="adj" fmla="val 16667"/>
            </a:avLst>
          </a:prstGeom>
          <a:ln>
            <a:noFill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Manipulating Wildlife Habitats</a:t>
            </a:r>
            <a:endParaRPr lang="en-US" dirty="0"/>
          </a:p>
        </p:txBody>
      </p:sp>
      <p:sp>
        <p:nvSpPr>
          <p:cNvPr id="10486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Involves controlling the types, amount or arrangement of food, water and cover within an animals range</a:t>
            </a:r>
          </a:p>
          <a:p>
            <a:r>
              <a:rPr lang="en-US" dirty="0" smtClean="0"/>
              <a:t>By making a habitat more suitable for a specific species or group of species</a:t>
            </a:r>
            <a:endParaRPr lang="en-US" dirty="0"/>
          </a:p>
        </p:txBody>
      </p:sp>
      <p:pic>
        <p:nvPicPr>
          <p:cNvPr id="2097171" name="Picture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895600" y="3992009"/>
            <a:ext cx="3944970" cy="26312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Manipulating Wildlife Populations</a:t>
            </a:r>
            <a:endParaRPr lang="en-US" dirty="0"/>
          </a:p>
        </p:txBody>
      </p:sp>
      <p:sp>
        <p:nvSpPr>
          <p:cNvPr id="104864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May be done by providing important habitat components</a:t>
            </a:r>
          </a:p>
          <a:p>
            <a:r>
              <a:rPr lang="en-US" dirty="0" smtClean="0"/>
              <a:t>Is used to create a sustainable yield</a:t>
            </a:r>
          </a:p>
          <a:p>
            <a:r>
              <a:rPr lang="en-US" dirty="0" smtClean="0"/>
              <a:t>May be done by harvesting animals</a:t>
            </a:r>
          </a:p>
        </p:txBody>
      </p:sp>
      <p:sp>
        <p:nvSpPr>
          <p:cNvPr id="1048641" name="TextBox 4"/>
          <p:cNvSpPr txBox="1"/>
          <p:nvPr/>
        </p:nvSpPr>
        <p:spPr>
          <a:xfrm>
            <a:off x="304800" y="5783759"/>
            <a:ext cx="8534400" cy="7264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Sustainable yield – is the number of species which can be taken from a specie’s stock without hurting the population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97172" name="Picture 5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971800" y="3429000"/>
            <a:ext cx="3048000" cy="21549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Wildlife Management</a:t>
            </a:r>
            <a:endParaRPr lang="en-US" dirty="0"/>
          </a:p>
        </p:txBody>
      </p:sp>
      <p:sp>
        <p:nvSpPr>
          <p:cNvPr id="10486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the science of managing wildlife, habitats and ecosystems to find the balance between the needs of wildlife and the needs of people</a:t>
            </a:r>
          </a:p>
        </p:txBody>
      </p:sp>
      <p:pic>
        <p:nvPicPr>
          <p:cNvPr id="2097156" name="Picture 2" descr="C:\Users\steviehuffaker\Desktop\Shutterstock\antelop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38400" y="3457353"/>
            <a:ext cx="5248723" cy="2907792"/>
          </a:xfrm>
          <a:prstGeom prst="roundRect">
            <a:avLst>
              <a:gd name="adj" fmla="val 16667"/>
            </a:avLst>
          </a:prstGeom>
          <a:ln>
            <a:noFill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Wildlife Habitats</a:t>
            </a:r>
            <a:endParaRPr lang="en-US" dirty="0"/>
          </a:p>
        </p:txBody>
      </p:sp>
      <p:sp>
        <p:nvSpPr>
          <p:cNvPr id="1048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Include:</a:t>
            </a:r>
          </a:p>
          <a:p>
            <a:pPr lvl="1"/>
            <a:r>
              <a:rPr lang="en-US" dirty="0" smtClean="0"/>
              <a:t>aesthetic</a:t>
            </a:r>
          </a:p>
          <a:p>
            <a:pPr lvl="1"/>
            <a:r>
              <a:rPr lang="en-US" dirty="0" smtClean="0"/>
              <a:t>recreational</a:t>
            </a:r>
          </a:p>
          <a:p>
            <a:pPr lvl="1"/>
            <a:r>
              <a:rPr lang="en-US" dirty="0" smtClean="0"/>
              <a:t>economic</a:t>
            </a:r>
          </a:p>
          <a:p>
            <a:pPr lvl="1"/>
            <a:r>
              <a:rPr lang="en-US" dirty="0" smtClean="0"/>
              <a:t>educational</a:t>
            </a:r>
          </a:p>
          <a:p>
            <a:pPr lvl="1"/>
            <a:r>
              <a:rPr lang="en-US" dirty="0" smtClean="0"/>
              <a:t>ecological services</a:t>
            </a:r>
            <a:endParaRPr lang="en-US" dirty="0"/>
          </a:p>
        </p:txBody>
      </p:sp>
      <p:pic>
        <p:nvPicPr>
          <p:cNvPr id="2097195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762252"/>
            <a:ext cx="2833688" cy="4241800"/>
          </a:xfrm>
          <a:prstGeom prst="roundRect">
            <a:avLst>
              <a:gd name="adj" fmla="val 16667"/>
            </a:avLst>
          </a:prstGeom>
          <a:ln>
            <a:noFill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Aesthetics</a:t>
            </a:r>
            <a:endParaRPr lang="en-US" dirty="0"/>
          </a:p>
        </p:txBody>
      </p:sp>
      <p:sp>
        <p:nvSpPr>
          <p:cNvPr id="104870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the value people place on wildlife for its beauty and appeal</a:t>
            </a:r>
          </a:p>
          <a:p>
            <a:r>
              <a:rPr lang="en-US" dirty="0" smtClean="0"/>
              <a:t>Include the following:</a:t>
            </a:r>
          </a:p>
          <a:p>
            <a:pPr lvl="1"/>
            <a:r>
              <a:rPr lang="en-US" dirty="0" smtClean="0"/>
              <a:t>landscaping appreciation</a:t>
            </a:r>
          </a:p>
          <a:p>
            <a:pPr lvl="1"/>
            <a:r>
              <a:rPr lang="en-US" dirty="0" smtClean="0"/>
              <a:t>privacy and opportunities for seclusion</a:t>
            </a:r>
          </a:p>
          <a:p>
            <a:pPr lvl="1"/>
            <a:r>
              <a:rPr lang="en-US" dirty="0" smtClean="0"/>
              <a:t>structure to the land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2097196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4267200"/>
            <a:ext cx="3657600" cy="2442173"/>
          </a:xfrm>
          <a:prstGeom prst="roundRect">
            <a:avLst>
              <a:gd name="adj" fmla="val 16667"/>
            </a:avLst>
          </a:prstGeom>
          <a:ln>
            <a:noFill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Recreation</a:t>
            </a:r>
            <a:endParaRPr lang="en-US" dirty="0"/>
          </a:p>
        </p:txBody>
      </p:sp>
      <p:sp>
        <p:nvSpPr>
          <p:cNvPr id="10487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the benefit of doing something for relaxation or enjoyment</a:t>
            </a:r>
          </a:p>
          <a:p>
            <a:r>
              <a:rPr lang="en-US" dirty="0" smtClean="0"/>
              <a:t>Provides opportunities, such as:</a:t>
            </a:r>
          </a:p>
          <a:p>
            <a:pPr lvl="1"/>
            <a:r>
              <a:rPr lang="en-US" dirty="0" smtClean="0"/>
              <a:t>wildlife photography</a:t>
            </a:r>
          </a:p>
          <a:p>
            <a:pPr lvl="1"/>
            <a:r>
              <a:rPr lang="en-US" dirty="0" smtClean="0"/>
              <a:t>bird watching</a:t>
            </a:r>
          </a:p>
          <a:p>
            <a:pPr lvl="1"/>
            <a:r>
              <a:rPr lang="en-US" dirty="0" smtClean="0"/>
              <a:t>fishing</a:t>
            </a:r>
          </a:p>
          <a:p>
            <a:pPr lvl="1"/>
            <a:r>
              <a:rPr lang="en-US" dirty="0" smtClean="0"/>
              <a:t>hunting</a:t>
            </a:r>
          </a:p>
          <a:p>
            <a:pPr lvl="1"/>
            <a:endParaRPr lang="en-US" dirty="0"/>
          </a:p>
        </p:txBody>
      </p:sp>
      <p:pic>
        <p:nvPicPr>
          <p:cNvPr id="2097197" name="Picture 2" descr="C:\Users\steviehuffaker\Desktop\Shutterstock\fisherman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19600" y="3429000"/>
            <a:ext cx="3429000" cy="3106674"/>
          </a:xfrm>
          <a:prstGeom prst="roundRect">
            <a:avLst>
              <a:gd name="adj" fmla="val 16667"/>
            </a:avLst>
          </a:prstGeom>
          <a:ln>
            <a:noFill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Economics</a:t>
            </a:r>
            <a:endParaRPr lang="en-US" dirty="0"/>
          </a:p>
        </p:txBody>
      </p:sp>
      <p:sp>
        <p:nvSpPr>
          <p:cNvPr id="104870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the process of producing, developing and managing wildlife habitats for a cost-effective approach to land management</a:t>
            </a:r>
          </a:p>
          <a:p>
            <a:r>
              <a:rPr lang="en-US" dirty="0" smtClean="0"/>
              <a:t>Benefits include:</a:t>
            </a:r>
          </a:p>
          <a:p>
            <a:pPr lvl="1"/>
            <a:r>
              <a:rPr lang="en-US" dirty="0" smtClean="0"/>
              <a:t>reducing wind and soil erosion</a:t>
            </a:r>
          </a:p>
          <a:p>
            <a:pPr lvl="1"/>
            <a:r>
              <a:rPr lang="en-US" dirty="0" smtClean="0"/>
              <a:t>improving water quality</a:t>
            </a:r>
          </a:p>
          <a:p>
            <a:pPr lvl="1"/>
            <a:r>
              <a:rPr lang="en-US" dirty="0" smtClean="0"/>
              <a:t>increasing soil moisture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pic>
        <p:nvPicPr>
          <p:cNvPr id="2097198" name="Picture 2" descr="C:\Users\steviehuffaker\AppData\Local\Microsoft\Windows\Temporary Internet Files\Content.IE5\FTNRNZ3X\shutterstock_259485335.jpg"/>
          <p:cNvPicPr>
            <a:picLocks noChangeAspect="1" noChangeArrowheads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 bwMode="auto">
          <a:xfrm>
            <a:off x="2438400" y="4693920"/>
            <a:ext cx="4803611" cy="1929384"/>
          </a:xfrm>
          <a:prstGeom prst="roundRect">
            <a:avLst>
              <a:gd name="adj" fmla="val 16667"/>
            </a:avLst>
          </a:prstGeom>
          <a:ln>
            <a:noFill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</a:t>
            </a:r>
            <a:endParaRPr lang="en-US" dirty="0"/>
          </a:p>
        </p:txBody>
      </p:sp>
      <p:sp>
        <p:nvSpPr>
          <p:cNvPr id="10487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the process of receiving or giving instruction on wildlife habitats</a:t>
            </a:r>
          </a:p>
          <a:p>
            <a:r>
              <a:rPr lang="en-US" dirty="0" smtClean="0"/>
              <a:t>Benefits include:</a:t>
            </a:r>
          </a:p>
          <a:p>
            <a:pPr lvl="1"/>
            <a:r>
              <a:rPr lang="en-US" dirty="0" smtClean="0"/>
              <a:t>learning to identify plants and animals</a:t>
            </a:r>
          </a:p>
          <a:p>
            <a:pPr lvl="1"/>
            <a:r>
              <a:rPr lang="en-US" dirty="0" smtClean="0"/>
              <a:t>understanding how human and environmental needs can be balanced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2097199" name="Picture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581400" y="4234510"/>
            <a:ext cx="3581400" cy="23887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Ecological Services</a:t>
            </a:r>
            <a:endParaRPr lang="en-US" dirty="0"/>
          </a:p>
        </p:txBody>
      </p:sp>
      <p:sp>
        <p:nvSpPr>
          <p:cNvPr id="104870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any natural process arising from the management of healthy ecosystems</a:t>
            </a:r>
          </a:p>
          <a:p>
            <a:r>
              <a:rPr lang="en-US" dirty="0" smtClean="0"/>
              <a:t>Include the following services provided by wildlife:</a:t>
            </a:r>
          </a:p>
          <a:p>
            <a:pPr lvl="1"/>
            <a:r>
              <a:rPr lang="en-US" dirty="0" smtClean="0"/>
              <a:t>purification of water and air</a:t>
            </a:r>
          </a:p>
          <a:p>
            <a:pPr lvl="2"/>
            <a:r>
              <a:rPr lang="en-US" dirty="0" smtClean="0"/>
              <a:t>for example:</a:t>
            </a:r>
          </a:p>
          <a:p>
            <a:pPr lvl="3"/>
            <a:r>
              <a:rPr lang="en-US" dirty="0" smtClean="0"/>
              <a:t>beavers create dams which slow the movement of water, where it is                                                        cleaned by biological                                               processes</a:t>
            </a:r>
          </a:p>
          <a:p>
            <a:pPr marL="914400" lvl="2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2097200" name="Picture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257800" y="4608949"/>
            <a:ext cx="3048000" cy="2033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Ecological Services</a:t>
            </a:r>
            <a:endParaRPr lang="en-US" dirty="0"/>
          </a:p>
        </p:txBody>
      </p:sp>
      <p:sp>
        <p:nvSpPr>
          <p:cNvPr id="10487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Include the following services                             provided by wildlife:</a:t>
            </a:r>
          </a:p>
          <a:p>
            <a:pPr lvl="1"/>
            <a:r>
              <a:rPr lang="en-US" dirty="0" smtClean="0"/>
              <a:t>pollination of plants</a:t>
            </a:r>
          </a:p>
          <a:p>
            <a:pPr lvl="2"/>
            <a:r>
              <a:rPr lang="en-US" dirty="0" smtClean="0"/>
              <a:t>for example:</a:t>
            </a:r>
          </a:p>
          <a:p>
            <a:pPr lvl="3"/>
            <a:r>
              <a:rPr lang="en-US" dirty="0" smtClean="0"/>
              <a:t>birds carry seeds and fruit                              which allows for plant                                 reproduction</a:t>
            </a:r>
          </a:p>
          <a:p>
            <a:pPr lvl="1"/>
            <a:r>
              <a:rPr lang="en-US" dirty="0" smtClean="0"/>
              <a:t>decomposition of waste</a:t>
            </a:r>
          </a:p>
          <a:p>
            <a:pPr lvl="2"/>
            <a:r>
              <a:rPr lang="en-US" dirty="0" smtClean="0"/>
              <a:t>for example:</a:t>
            </a:r>
          </a:p>
          <a:p>
            <a:pPr lvl="3"/>
            <a:r>
              <a:rPr lang="en-US" dirty="0" smtClean="0"/>
              <a:t>a deer may eat leaves and other tissues helping to reduce nitrogen for plants and trees to make new leaves, stems and wood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2097201" name="Picture 2" descr="R:\Current Productions\Buttons &amp; Logos\Main Menu Button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330795" y="6172102"/>
            <a:ext cx="917466" cy="688100"/>
          </a:xfrm>
          <a:prstGeom prst="rect">
            <a:avLst/>
          </a:prstGeom>
          <a:noFill/>
        </p:spPr>
      </p:pic>
      <p:pic>
        <p:nvPicPr>
          <p:cNvPr id="2097202" name="Picture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400800" y="1562002"/>
            <a:ext cx="2033016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Wildlife Conservation Society</a:t>
            </a:r>
            <a:endParaRPr lang="en-US" dirty="0"/>
          </a:p>
        </p:txBody>
      </p:sp>
      <p:sp>
        <p:nvSpPr>
          <p:cNvPr id="10487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Was established in 1895</a:t>
            </a:r>
          </a:p>
          <a:p>
            <a:r>
              <a:rPr lang="en-US" dirty="0" smtClean="0"/>
              <a:t>Has a mission to save wildlife and habitats throughout the world through the following:</a:t>
            </a:r>
          </a:p>
          <a:p>
            <a:pPr lvl="1"/>
            <a:r>
              <a:rPr lang="en-US" dirty="0" smtClean="0"/>
              <a:t>science</a:t>
            </a:r>
          </a:p>
          <a:p>
            <a:pPr lvl="1"/>
            <a:r>
              <a:rPr lang="en-US" dirty="0" smtClean="0"/>
              <a:t>conservation action</a:t>
            </a:r>
          </a:p>
          <a:p>
            <a:pPr lvl="1"/>
            <a:r>
              <a:rPr lang="en-US" dirty="0" smtClean="0"/>
              <a:t>education</a:t>
            </a:r>
          </a:p>
          <a:p>
            <a:pPr lvl="1"/>
            <a:r>
              <a:rPr lang="en-US" dirty="0" smtClean="0"/>
              <a:t>inspiring people to                                                  value nature</a:t>
            </a:r>
            <a:endParaRPr lang="en-US" dirty="0"/>
          </a:p>
        </p:txBody>
      </p:sp>
      <p:pic>
        <p:nvPicPr>
          <p:cNvPr id="2097211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3810000"/>
            <a:ext cx="3893757" cy="2584704"/>
          </a:xfrm>
          <a:prstGeom prst="roundRect">
            <a:avLst>
              <a:gd name="adj" fmla="val 16667"/>
            </a:avLst>
          </a:prstGeom>
          <a:ln>
            <a:noFill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Wildlife Federation</a:t>
            </a:r>
            <a:endParaRPr lang="en-US" dirty="0"/>
          </a:p>
        </p:txBody>
      </p:sp>
      <p:sp>
        <p:nvSpPr>
          <p:cNvPr id="104874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Was established in 1936</a:t>
            </a:r>
          </a:p>
          <a:p>
            <a:r>
              <a:rPr lang="en-US" dirty="0" smtClean="0"/>
              <a:t>Has a mission to motivate Americans to protect wildlife for future generations</a:t>
            </a:r>
          </a:p>
          <a:p>
            <a:r>
              <a:rPr lang="en-US" dirty="0" smtClean="0"/>
              <a:t>Includes the three main areas:</a:t>
            </a:r>
          </a:p>
          <a:p>
            <a:pPr lvl="1"/>
            <a:r>
              <a:rPr lang="en-US" dirty="0" smtClean="0"/>
              <a:t>connecting people to nature</a:t>
            </a:r>
          </a:p>
          <a:p>
            <a:pPr lvl="1"/>
            <a:r>
              <a:rPr lang="en-US" dirty="0" smtClean="0"/>
              <a:t>reversing global warming</a:t>
            </a:r>
          </a:p>
          <a:p>
            <a:pPr lvl="1"/>
            <a:r>
              <a:rPr lang="en-US" dirty="0" smtClean="0"/>
              <a:t>protecting and restoring wildlife habitats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97212" name="Picture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048000" y="4617969"/>
            <a:ext cx="3048000" cy="2017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Wildlife Federation</a:t>
            </a:r>
            <a:endParaRPr lang="en-US" dirty="0"/>
          </a:p>
        </p:txBody>
      </p:sp>
      <p:sp>
        <p:nvSpPr>
          <p:cNvPr id="10487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Unites the following people who share a concern for wildlife:</a:t>
            </a:r>
          </a:p>
          <a:p>
            <a:pPr lvl="1"/>
            <a:r>
              <a:rPr lang="en-US" dirty="0" smtClean="0"/>
              <a:t>sportsmen</a:t>
            </a:r>
          </a:p>
          <a:p>
            <a:pPr lvl="1"/>
            <a:r>
              <a:rPr lang="en-US" dirty="0" smtClean="0"/>
              <a:t>outdoor enthusiasts</a:t>
            </a:r>
          </a:p>
          <a:p>
            <a:pPr lvl="1"/>
            <a:r>
              <a:rPr lang="en-US" dirty="0" smtClean="0"/>
              <a:t>bird-watchers</a:t>
            </a:r>
          </a:p>
          <a:p>
            <a:pPr lvl="1"/>
            <a:r>
              <a:rPr lang="en-US" dirty="0" smtClean="0"/>
              <a:t>wildlife gardeners</a:t>
            </a:r>
          </a:p>
          <a:p>
            <a:pPr lvl="1"/>
            <a:r>
              <a:rPr lang="en-US" dirty="0" smtClean="0"/>
              <a:t>nature lovers</a:t>
            </a:r>
          </a:p>
          <a:p>
            <a:pPr lvl="1"/>
            <a:endParaRPr lang="en-US" dirty="0"/>
          </a:p>
        </p:txBody>
      </p:sp>
      <p:pic>
        <p:nvPicPr>
          <p:cNvPr id="2097213" name="Picture 2" descr="C:\Users\steviehuffaker\AppData\Local\Microsoft\Windows\Temporary Internet Files\Content.IE5\FTNRNZ3X\shutterstock_24066021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24400" y="3657600"/>
            <a:ext cx="4029075" cy="2687393"/>
          </a:xfrm>
          <a:prstGeom prst="roundRect">
            <a:avLst>
              <a:gd name="adj" fmla="val 16667"/>
            </a:avLst>
          </a:prstGeom>
          <a:ln>
            <a:noFill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Wildlife Management</a:t>
            </a:r>
            <a:endParaRPr lang="en-US" dirty="0"/>
          </a:p>
        </p:txBody>
      </p:sp>
      <p:sp>
        <p:nvSpPr>
          <p:cNvPr id="104860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Was established as a profession in the United States in the 1930s</a:t>
            </a:r>
          </a:p>
          <a:p>
            <a:pPr lvl="1"/>
            <a:r>
              <a:rPr lang="en-US" dirty="0" smtClean="0"/>
              <a:t>Aldo Leopold becomes the first professor of wildlife management at the University of Wisconsin in 1933</a:t>
            </a:r>
          </a:p>
          <a:p>
            <a:pPr lvl="1"/>
            <a:r>
              <a:rPr lang="en-US" dirty="0" smtClean="0"/>
              <a:t>Aldo Leopold published a textbook titled “Game Management” in 1933</a:t>
            </a:r>
          </a:p>
          <a:p>
            <a:pPr lvl="1"/>
            <a:r>
              <a:rPr lang="en-US" dirty="0" smtClean="0"/>
              <a:t>the first Cooperative Wildlife Research Centers were established in 1935</a:t>
            </a:r>
          </a:p>
          <a:p>
            <a:pPr lvl="1"/>
            <a:r>
              <a:rPr lang="en-US" dirty="0" smtClean="0"/>
              <a:t>the Wildlife Society was founded in 1937</a:t>
            </a:r>
          </a:p>
          <a:p>
            <a:pPr lvl="1"/>
            <a:r>
              <a:rPr lang="en-US" dirty="0" smtClean="0"/>
              <a:t>the Journal of Wildlife Management began publishing in 1937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Wildlife Society</a:t>
            </a:r>
            <a:endParaRPr lang="en-US" dirty="0"/>
          </a:p>
        </p:txBody>
      </p:sp>
      <p:sp>
        <p:nvSpPr>
          <p:cNvPr id="104875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Was established in 1937</a:t>
            </a:r>
          </a:p>
          <a:p>
            <a:r>
              <a:rPr lang="en-US" dirty="0" smtClean="0"/>
              <a:t>Is an organization dedicated                                 to excellence in wildlife                                  management through science                              and education</a:t>
            </a:r>
          </a:p>
          <a:p>
            <a:r>
              <a:rPr lang="en-US" dirty="0" smtClean="0"/>
              <a:t>Works to improve wildlife                                    conservation by the following:</a:t>
            </a:r>
          </a:p>
          <a:p>
            <a:pPr lvl="1"/>
            <a:r>
              <a:rPr lang="en-US" dirty="0" smtClean="0"/>
              <a:t>advancing the science of wildlife management</a:t>
            </a:r>
          </a:p>
          <a:p>
            <a:pPr lvl="1"/>
            <a:r>
              <a:rPr lang="en-US" dirty="0" smtClean="0"/>
              <a:t>encouraging continued education</a:t>
            </a:r>
          </a:p>
        </p:txBody>
      </p:sp>
      <p:pic>
        <p:nvPicPr>
          <p:cNvPr id="2097214" name="Picture 8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324600" y="1295400"/>
            <a:ext cx="2438400" cy="2894013"/>
          </a:xfrm>
          <a:prstGeom prst="roundRect">
            <a:avLst>
              <a:gd name="adj" fmla="val 16667"/>
            </a:avLst>
          </a:prstGeom>
          <a:ln>
            <a:noFill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Enhancement Techniques</a:t>
            </a:r>
            <a:endParaRPr lang="en-US" dirty="0"/>
          </a:p>
        </p:txBody>
      </p:sp>
      <p:sp>
        <p:nvSpPr>
          <p:cNvPr id="104880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Include:</a:t>
            </a:r>
          </a:p>
          <a:p>
            <a:pPr lvl="1"/>
            <a:r>
              <a:rPr lang="en-US" dirty="0" smtClean="0"/>
              <a:t>improving habitat</a:t>
            </a:r>
          </a:p>
          <a:p>
            <a:pPr lvl="1"/>
            <a:r>
              <a:rPr lang="en-US" dirty="0" smtClean="0"/>
              <a:t>setting hunting regulations</a:t>
            </a:r>
          </a:p>
          <a:p>
            <a:pPr lvl="1"/>
            <a:r>
              <a:rPr lang="en-US" dirty="0" smtClean="0"/>
              <a:t>hunting</a:t>
            </a:r>
          </a:p>
          <a:p>
            <a:pPr lvl="1"/>
            <a:r>
              <a:rPr lang="en-US" dirty="0" smtClean="0"/>
              <a:t>controlling predators</a:t>
            </a:r>
          </a:p>
          <a:p>
            <a:pPr lvl="1"/>
            <a:r>
              <a:rPr lang="en-US" dirty="0" smtClean="0"/>
              <a:t>manipulating populations                               through artificial stocking</a:t>
            </a:r>
          </a:p>
          <a:p>
            <a:pPr lvl="1"/>
            <a:r>
              <a:rPr lang="en-US" dirty="0" smtClean="0"/>
              <a:t>controlling or preventing the spread of disease</a:t>
            </a:r>
          </a:p>
          <a:p>
            <a:pPr lvl="1"/>
            <a:r>
              <a:rPr lang="en-US" dirty="0" smtClean="0"/>
              <a:t>managing funds and programs</a:t>
            </a:r>
          </a:p>
          <a:p>
            <a:pPr lvl="1"/>
            <a:r>
              <a:rPr lang="en-US" dirty="0" smtClean="0"/>
              <a:t>monitoring wildlife populations</a:t>
            </a:r>
          </a:p>
          <a:p>
            <a:pPr lvl="1"/>
            <a:endParaRPr lang="en-US" dirty="0"/>
          </a:p>
        </p:txBody>
      </p:sp>
      <p:pic>
        <p:nvPicPr>
          <p:cNvPr id="2097231" name="Picture 2" descr="C:\Users\steviehuffaker\AppData\Local\Microsoft\Windows\Temporary Internet Files\Content.IE5\FTNRNZ3X\shutterstock_188570894.jpg"/>
          <p:cNvPicPr>
            <a:picLocks noChangeAspect="1" noChangeArrowheads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 bwMode="auto">
          <a:xfrm>
            <a:off x="5715000" y="1524000"/>
            <a:ext cx="2833654" cy="2245825"/>
          </a:xfrm>
          <a:prstGeom prst="roundRect">
            <a:avLst>
              <a:gd name="adj" fmla="val 16667"/>
            </a:avLst>
          </a:prstGeom>
          <a:ln>
            <a:noFill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Habitat Improvement</a:t>
            </a:r>
            <a:endParaRPr lang="en-US" dirty="0"/>
          </a:p>
        </p:txBody>
      </p:sp>
      <p:sp>
        <p:nvSpPr>
          <p:cNvPr id="10488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Relies on succession</a:t>
            </a:r>
          </a:p>
          <a:p>
            <a:pPr lvl="1"/>
            <a:r>
              <a:rPr lang="en-US" dirty="0" smtClean="0"/>
              <a:t>natural replacement of                                 vegetation or wildlife                                         populations following a                                 disturbance</a:t>
            </a:r>
          </a:p>
          <a:p>
            <a:r>
              <a:rPr lang="en-US" dirty="0" smtClean="0"/>
              <a:t>Enables wildlife managers                                       to increase productivity of                                      various species</a:t>
            </a:r>
          </a:p>
          <a:p>
            <a:pPr lvl="1"/>
            <a:r>
              <a:rPr lang="en-US" dirty="0" smtClean="0"/>
              <a:t>for </a:t>
            </a:r>
            <a:r>
              <a:rPr lang="en-US" dirty="0"/>
              <a:t>e</a:t>
            </a:r>
            <a:r>
              <a:rPr lang="en-US" dirty="0" smtClean="0"/>
              <a:t>xample:</a:t>
            </a:r>
          </a:p>
          <a:p>
            <a:pPr lvl="2"/>
            <a:r>
              <a:rPr lang="en-US" dirty="0" smtClean="0"/>
              <a:t>cutting down or burning                                              forested areas to encourage new growth</a:t>
            </a:r>
          </a:p>
          <a:p>
            <a:pPr lvl="1"/>
            <a:endParaRPr lang="en-US" dirty="0"/>
          </a:p>
        </p:txBody>
      </p:sp>
      <p:pic>
        <p:nvPicPr>
          <p:cNvPr id="2097232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358900"/>
            <a:ext cx="2616200" cy="4140200"/>
          </a:xfrm>
          <a:prstGeom prst="roundRect">
            <a:avLst>
              <a:gd name="adj" fmla="val 16667"/>
            </a:avLst>
          </a:prstGeom>
          <a:ln>
            <a:noFill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Hunting</a:t>
            </a:r>
            <a:endParaRPr lang="en-US" dirty="0"/>
          </a:p>
        </p:txBody>
      </p:sp>
      <p:sp>
        <p:nvSpPr>
          <p:cNvPr id="104880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the management of wildlife through designating times of the year when several wildlife species can be legally hunted</a:t>
            </a:r>
          </a:p>
          <a:p>
            <a:pPr lvl="1"/>
            <a:r>
              <a:rPr lang="en-US" dirty="0" smtClean="0"/>
              <a:t>allows for surplus animals to be removed</a:t>
            </a:r>
          </a:p>
          <a:p>
            <a:r>
              <a:rPr lang="en-US" dirty="0" smtClean="0"/>
              <a:t>Practices help wildlife managers keep animal populations stable within their habitat</a:t>
            </a:r>
          </a:p>
          <a:p>
            <a:r>
              <a:rPr lang="en-US" dirty="0" smtClean="0"/>
              <a:t>Provides funding for wildlife management</a:t>
            </a:r>
          </a:p>
          <a:p>
            <a:pPr lvl="1"/>
            <a:endParaRPr lang="en-US" dirty="0"/>
          </a:p>
        </p:txBody>
      </p:sp>
      <p:pic>
        <p:nvPicPr>
          <p:cNvPr id="2097233" name="Picture 2" descr="C:\Users\steviehuffaker\Desktop\Shutterstock\girlhunter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48000" y="4724400"/>
            <a:ext cx="3048000" cy="2033016"/>
          </a:xfrm>
          <a:prstGeom prst="roundRect">
            <a:avLst>
              <a:gd name="adj" fmla="val 16667"/>
            </a:avLst>
          </a:prstGeom>
          <a:ln>
            <a:noFill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Hunting Regulations</a:t>
            </a:r>
            <a:endParaRPr lang="en-US" dirty="0"/>
          </a:p>
        </p:txBody>
      </p:sp>
      <p:sp>
        <p:nvSpPr>
          <p:cNvPr id="10488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Protect habitats and restore animal populations</a:t>
            </a:r>
          </a:p>
          <a:p>
            <a:r>
              <a:rPr lang="en-US" dirty="0" smtClean="0"/>
              <a:t>Include setting daily and seasonal bag limits, time limits and legal means for the taking of wildlife</a:t>
            </a:r>
          </a:p>
          <a:p>
            <a:pPr lvl="1"/>
            <a:endParaRPr lang="en-US" dirty="0"/>
          </a:p>
        </p:txBody>
      </p:sp>
      <p:pic>
        <p:nvPicPr>
          <p:cNvPr id="2097234" name="Picture 2" descr="C:\Users\steviehuffaker\Desktop\Shutterstock\rifl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91000" y="3713759"/>
            <a:ext cx="4190771" cy="27952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Predator Control</a:t>
            </a:r>
            <a:endParaRPr lang="en-US" dirty="0"/>
          </a:p>
        </p:txBody>
      </p:sp>
      <p:sp>
        <p:nvSpPr>
          <p:cNvPr id="104880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Enables wildlife populations                                   to establish stable numbers,                                   including threatened or                                   endangered species</a:t>
            </a:r>
          </a:p>
          <a:p>
            <a:r>
              <a:rPr lang="en-US" dirty="0" smtClean="0"/>
              <a:t>Includes:</a:t>
            </a:r>
          </a:p>
          <a:p>
            <a:pPr lvl="1"/>
            <a:r>
              <a:rPr lang="en-US" dirty="0" smtClean="0"/>
              <a:t>predator hunting</a:t>
            </a:r>
          </a:p>
          <a:p>
            <a:pPr lvl="1"/>
            <a:r>
              <a:rPr lang="en-US" dirty="0" smtClean="0"/>
              <a:t>trapping</a:t>
            </a:r>
          </a:p>
          <a:p>
            <a:pPr lvl="1"/>
            <a:endParaRPr lang="en-US" dirty="0"/>
          </a:p>
        </p:txBody>
      </p:sp>
      <p:pic>
        <p:nvPicPr>
          <p:cNvPr id="2097235" name="Picture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172200" y="1486871"/>
            <a:ext cx="2590800" cy="38842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Artificial Stocking</a:t>
            </a:r>
            <a:endParaRPr lang="en-US" dirty="0"/>
          </a:p>
        </p:txBody>
      </p:sp>
      <p:sp>
        <p:nvSpPr>
          <p:cNvPr id="10488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trapping animals in areas were they are plentiful and releasing them in other areas of appropriate habitat</a:t>
            </a:r>
          </a:p>
          <a:p>
            <a:r>
              <a:rPr lang="en-US" dirty="0" smtClean="0"/>
              <a:t>Has been successful in many parts of the world</a:t>
            </a:r>
          </a:p>
          <a:p>
            <a:pPr lvl="1"/>
            <a:endParaRPr lang="en-US" dirty="0"/>
          </a:p>
        </p:txBody>
      </p:sp>
      <p:pic>
        <p:nvPicPr>
          <p:cNvPr id="2097236" name="Picture 3" descr="C:\Users\steviehuffaker\AppData\Local\Microsoft\Windows\Temporary Internet Files\Content.IE5\FTNRNZ3X\shutterstock_6957153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48000" y="3518154"/>
            <a:ext cx="3505200" cy="3048000"/>
          </a:xfrm>
          <a:prstGeom prst="roundRect">
            <a:avLst>
              <a:gd name="adj" fmla="val 16667"/>
            </a:avLst>
          </a:prstGeom>
          <a:ln>
            <a:noFill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Controlling Diseases</a:t>
            </a:r>
            <a:endParaRPr lang="en-US" dirty="0"/>
          </a:p>
        </p:txBody>
      </p:sp>
      <p:sp>
        <p:nvSpPr>
          <p:cNvPr id="104881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important as it is one of the highest wildlife mortality factors</a:t>
            </a:r>
          </a:p>
          <a:p>
            <a:r>
              <a:rPr lang="en-US" dirty="0" smtClean="0"/>
              <a:t>Can be done through the following:</a:t>
            </a:r>
          </a:p>
          <a:p>
            <a:pPr lvl="1"/>
            <a:r>
              <a:rPr lang="en-US" dirty="0" smtClean="0"/>
              <a:t>monitoring</a:t>
            </a:r>
          </a:p>
          <a:p>
            <a:pPr lvl="1"/>
            <a:r>
              <a:rPr lang="en-US" dirty="0" smtClean="0"/>
              <a:t>trapping</a:t>
            </a:r>
          </a:p>
          <a:p>
            <a:pPr lvl="1"/>
            <a:r>
              <a:rPr lang="en-US" dirty="0" smtClean="0"/>
              <a:t>testing</a:t>
            </a:r>
          </a:p>
          <a:p>
            <a:pPr lvl="1"/>
            <a:endParaRPr lang="en-US" dirty="0"/>
          </a:p>
        </p:txBody>
      </p:sp>
      <p:pic>
        <p:nvPicPr>
          <p:cNvPr id="2097237" name="Picture 2" descr="C:\Users\steviehuffaker\AppData\Local\Microsoft\Windows\Temporary Internet Files\Content.IE5\7CDNIW7P\shutterstock_17970143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657600" y="3657600"/>
            <a:ext cx="4114572" cy="2744419"/>
          </a:xfrm>
          <a:prstGeom prst="roundRect">
            <a:avLst>
              <a:gd name="adj" fmla="val 16667"/>
            </a:avLst>
          </a:prstGeom>
          <a:ln>
            <a:noFill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Management/Funding Programs</a:t>
            </a:r>
            <a:endParaRPr lang="en-US" dirty="0"/>
          </a:p>
        </p:txBody>
      </p:sp>
      <p:sp>
        <p:nvSpPr>
          <p:cNvPr id="10488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Help finance conservation efforts</a:t>
            </a:r>
          </a:p>
          <a:p>
            <a:r>
              <a:rPr lang="en-US" dirty="0" smtClean="0"/>
              <a:t>Include providing funds through excise tax on the following:</a:t>
            </a:r>
          </a:p>
          <a:p>
            <a:pPr lvl="1"/>
            <a:r>
              <a:rPr lang="en-US" dirty="0" smtClean="0"/>
              <a:t>firearms</a:t>
            </a:r>
          </a:p>
          <a:p>
            <a:pPr lvl="1"/>
            <a:r>
              <a:rPr lang="en-US" dirty="0" smtClean="0"/>
              <a:t>ammunition</a:t>
            </a:r>
          </a:p>
          <a:p>
            <a:pPr lvl="1"/>
            <a:r>
              <a:rPr lang="en-US" dirty="0" smtClean="0"/>
              <a:t>archery equipment</a:t>
            </a:r>
          </a:p>
          <a:p>
            <a:pPr lvl="1"/>
            <a:endParaRPr lang="en-US" dirty="0"/>
          </a:p>
        </p:txBody>
      </p:sp>
      <p:pic>
        <p:nvPicPr>
          <p:cNvPr id="2097238" name="Picture 2" descr="C:\Users\steviehuffaker\Desktop\Shutterstock\shotgun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24400" y="3276600"/>
            <a:ext cx="4038372" cy="2693594"/>
          </a:xfrm>
          <a:prstGeom prst="roundRect">
            <a:avLst>
              <a:gd name="adj" fmla="val 16667"/>
            </a:avLst>
          </a:prstGeom>
          <a:ln>
            <a:noFill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 Wildlife Populations</a:t>
            </a:r>
            <a:endParaRPr lang="en-US" dirty="0"/>
          </a:p>
        </p:txBody>
      </p:sp>
      <p:sp>
        <p:nvSpPr>
          <p:cNvPr id="104881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Provides the information needed to set hunting and fishing regulations</a:t>
            </a:r>
          </a:p>
          <a:p>
            <a:r>
              <a:rPr lang="en-US" dirty="0" smtClean="0"/>
              <a:t>Determines if other wildlife management practices are needed to protect a number of wildlife species</a:t>
            </a:r>
          </a:p>
          <a:p>
            <a:r>
              <a:rPr lang="en-US" dirty="0" smtClean="0"/>
              <a:t>Includes monitoring:</a:t>
            </a:r>
          </a:p>
          <a:p>
            <a:pPr lvl="1"/>
            <a:r>
              <a:rPr lang="en-US" dirty="0" smtClean="0"/>
              <a:t>birth rates</a:t>
            </a:r>
          </a:p>
          <a:p>
            <a:pPr lvl="1"/>
            <a:r>
              <a:rPr lang="en-US" dirty="0" smtClean="0"/>
              <a:t>death rates</a:t>
            </a:r>
          </a:p>
          <a:p>
            <a:pPr lvl="1"/>
            <a:r>
              <a:rPr lang="en-US" dirty="0" smtClean="0"/>
              <a:t>condition of habitats</a:t>
            </a:r>
          </a:p>
          <a:p>
            <a:pPr lvl="1"/>
            <a:r>
              <a:rPr lang="en-US" dirty="0" smtClean="0"/>
              <a:t>food sources</a:t>
            </a:r>
          </a:p>
          <a:p>
            <a:pPr lvl="1"/>
            <a:endParaRPr lang="en-US" dirty="0"/>
          </a:p>
        </p:txBody>
      </p:sp>
      <p:pic>
        <p:nvPicPr>
          <p:cNvPr id="2097239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3962400"/>
            <a:ext cx="3665628" cy="2360842"/>
          </a:xfrm>
          <a:prstGeom prst="roundRect">
            <a:avLst>
              <a:gd name="adj" fmla="val 16667"/>
            </a:avLst>
          </a:prstGeom>
          <a:ln>
            <a:noFill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Wildlife Management</a:t>
            </a:r>
            <a:endParaRPr lang="en-US" dirty="0"/>
          </a:p>
        </p:txBody>
      </p:sp>
      <p:sp>
        <p:nvSpPr>
          <p:cNvPr id="1048610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5638800"/>
          </a:xfrm>
        </p:spPr>
        <p:txBody>
          <a:bodyPr/>
          <a:lstStyle/>
          <a:p>
            <a:r>
              <a:rPr lang="en-US" dirty="0" smtClean="0"/>
              <a:t>Helps sustain wildlife                                species</a:t>
            </a:r>
          </a:p>
          <a:p>
            <a:r>
              <a:rPr lang="en-US" dirty="0" smtClean="0"/>
              <a:t>Lessens significant                             economic loss</a:t>
            </a:r>
          </a:p>
          <a:p>
            <a:r>
              <a:rPr lang="en-US" dirty="0" smtClean="0"/>
              <a:t>Controls the spread of                          transmittable diseases</a:t>
            </a:r>
          </a:p>
          <a:p>
            <a:r>
              <a:rPr lang="en-US" dirty="0" smtClean="0"/>
              <a:t>Minimizes or prevents severe habitat alteration</a:t>
            </a:r>
          </a:p>
          <a:p>
            <a:r>
              <a:rPr lang="en-US" dirty="0" smtClean="0"/>
              <a:t>Protects endangered, threatened or native species</a:t>
            </a:r>
          </a:p>
          <a:p>
            <a:r>
              <a:rPr lang="en-US" dirty="0" smtClean="0"/>
              <a:t>Provides recreation, such as hunting</a:t>
            </a:r>
          </a:p>
        </p:txBody>
      </p:sp>
      <p:pic>
        <p:nvPicPr>
          <p:cNvPr id="2097157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1600200"/>
            <a:ext cx="3325813" cy="2222056"/>
          </a:xfrm>
          <a:prstGeom prst="roundRect">
            <a:avLst>
              <a:gd name="adj" fmla="val 16667"/>
            </a:avLst>
          </a:prstGeom>
          <a:ln>
            <a:noFill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 </a:t>
            </a:r>
            <a:endParaRPr lang="en-US" dirty="0"/>
          </a:p>
        </p:txBody>
      </p:sp>
      <p:sp>
        <p:nvSpPr>
          <p:cNvPr id="10488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Includes observing the following:</a:t>
            </a:r>
          </a:p>
          <a:p>
            <a:pPr lvl="1"/>
            <a:r>
              <a:rPr lang="en-US" dirty="0" smtClean="0"/>
              <a:t>air and climate</a:t>
            </a:r>
          </a:p>
          <a:p>
            <a:pPr lvl="1"/>
            <a:r>
              <a:rPr lang="en-US" dirty="0" smtClean="0"/>
              <a:t>geology and soils</a:t>
            </a:r>
          </a:p>
          <a:p>
            <a:pPr lvl="1"/>
            <a:r>
              <a:rPr lang="en-US" dirty="0" smtClean="0"/>
              <a:t>water</a:t>
            </a:r>
          </a:p>
          <a:p>
            <a:pPr lvl="1"/>
            <a:r>
              <a:rPr lang="en-US" dirty="0" smtClean="0"/>
              <a:t>biological integrity</a:t>
            </a:r>
          </a:p>
          <a:p>
            <a:pPr lvl="1"/>
            <a:r>
              <a:rPr lang="en-US" dirty="0" smtClean="0"/>
              <a:t>human use</a:t>
            </a:r>
          </a:p>
          <a:p>
            <a:pPr lvl="1"/>
            <a:r>
              <a:rPr lang="en-US" dirty="0" smtClean="0"/>
              <a:t>landscapes</a:t>
            </a:r>
          </a:p>
          <a:p>
            <a:pPr lvl="1"/>
            <a:endParaRPr lang="en-US" dirty="0"/>
          </a:p>
        </p:txBody>
      </p:sp>
      <p:pic>
        <p:nvPicPr>
          <p:cNvPr id="2097242" name="Picture 13"/>
          <p:cNvPicPr>
            <a:picLocks noChangeAspect="1"/>
          </p:cNvPicPr>
          <p:nvPr/>
        </p:nvPicPr>
        <p:blipFill rotWithShape="1">
          <a:blip r:embed="rId2" cstate="screen"/>
          <a:srcRect l="11687" t="15000"/>
          <a:stretch>
            <a:fillRect/>
          </a:stretch>
        </p:blipFill>
        <p:spPr bwMode="auto">
          <a:xfrm>
            <a:off x="4419600" y="3505200"/>
            <a:ext cx="4030663" cy="2590800"/>
          </a:xfrm>
          <a:prstGeom prst="roundRect">
            <a:avLst>
              <a:gd name="adj" fmla="val 16667"/>
            </a:avLst>
          </a:prstGeom>
          <a:ln>
            <a:noFill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Wildlife Management</a:t>
            </a:r>
            <a:endParaRPr lang="en-US" dirty="0"/>
          </a:p>
        </p:txBody>
      </p:sp>
      <p:sp>
        <p:nvSpPr>
          <p:cNvPr id="104861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Includes the following:</a:t>
            </a:r>
          </a:p>
          <a:p>
            <a:pPr lvl="1"/>
            <a:r>
              <a:rPr lang="en-US" dirty="0" smtClean="0"/>
              <a:t>conservation</a:t>
            </a:r>
          </a:p>
          <a:p>
            <a:pPr lvl="1"/>
            <a:r>
              <a:rPr lang="en-US" dirty="0" smtClean="0"/>
              <a:t>preservation</a:t>
            </a:r>
          </a:p>
          <a:p>
            <a:pPr lvl="1"/>
            <a:r>
              <a:rPr lang="en-US" dirty="0" smtClean="0"/>
              <a:t>management</a:t>
            </a:r>
          </a:p>
          <a:p>
            <a:pPr lvl="1"/>
            <a:endParaRPr lang="en-US" dirty="0"/>
          </a:p>
        </p:txBody>
      </p:sp>
      <p:pic>
        <p:nvPicPr>
          <p:cNvPr id="2097158" name="Picture 2" descr="C:\Users\steviehuffaker\Desktop\Shutterstock\bighorn sheep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95800" y="2286000"/>
            <a:ext cx="3352800" cy="4078832"/>
          </a:xfrm>
          <a:prstGeom prst="roundRect">
            <a:avLst>
              <a:gd name="adj" fmla="val 16667"/>
            </a:avLst>
          </a:prstGeom>
          <a:ln>
            <a:noFill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Conservation</a:t>
            </a:r>
            <a:endParaRPr lang="en-US" dirty="0"/>
          </a:p>
        </p:txBody>
      </p:sp>
      <p:sp>
        <p:nvSpPr>
          <p:cNvPr id="10486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maintaining and using natural resources sensibly in an effort to increase the likelihood those resources will be available for the future</a:t>
            </a:r>
            <a:endParaRPr lang="en-US" dirty="0"/>
          </a:p>
        </p:txBody>
      </p:sp>
      <p:pic>
        <p:nvPicPr>
          <p:cNvPr id="2097159" name="Picture 2" descr="C:\Users\steviehuffaker\Desktop\Shutterstock\forest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76600" y="3429000"/>
            <a:ext cx="4609586" cy="3074594"/>
          </a:xfrm>
          <a:prstGeom prst="roundRect">
            <a:avLst>
              <a:gd name="adj" fmla="val 16667"/>
            </a:avLst>
          </a:prstGeom>
          <a:ln>
            <a:noFill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Wildlife Conservation</a:t>
            </a:r>
            <a:endParaRPr lang="en-US" dirty="0"/>
          </a:p>
        </p:txBody>
      </p:sp>
      <p:sp>
        <p:nvSpPr>
          <p:cNvPr id="104861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the planned use, protection and control of wildlife by applying ecological principles, such as:</a:t>
            </a:r>
          </a:p>
          <a:p>
            <a:pPr lvl="1"/>
            <a:r>
              <a:rPr lang="en-US" dirty="0" smtClean="0"/>
              <a:t>carrying capacity</a:t>
            </a:r>
          </a:p>
          <a:p>
            <a:pPr lvl="1"/>
            <a:r>
              <a:rPr lang="en-US" dirty="0" smtClean="0"/>
              <a:t>disturbance</a:t>
            </a:r>
          </a:p>
          <a:p>
            <a:pPr lvl="1"/>
            <a:r>
              <a:rPr lang="en-US" dirty="0" smtClean="0"/>
              <a:t>succession</a:t>
            </a:r>
          </a:p>
          <a:p>
            <a:pPr lvl="1"/>
            <a:r>
              <a:rPr lang="en-US" dirty="0" smtClean="0"/>
              <a:t>environmental                                         conditions</a:t>
            </a:r>
          </a:p>
        </p:txBody>
      </p:sp>
      <p:pic>
        <p:nvPicPr>
          <p:cNvPr id="2097160" name="Picture 14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0" y="3429000"/>
            <a:ext cx="3913999" cy="2590800"/>
          </a:xfrm>
          <a:prstGeom prst="roundRect">
            <a:avLst>
              <a:gd name="adj" fmla="val 16667"/>
            </a:avLst>
          </a:prstGeom>
          <a:ln>
            <a:noFill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Carrying Capacity</a:t>
            </a:r>
            <a:endParaRPr lang="en-US" dirty="0"/>
          </a:p>
        </p:txBody>
      </p:sp>
      <p:sp>
        <p:nvSpPr>
          <p:cNvPr id="10486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the maximum population size of a species which the environment can handle</a:t>
            </a:r>
          </a:p>
          <a:p>
            <a:r>
              <a:rPr lang="en-US" dirty="0" smtClean="0"/>
              <a:t>Considerations include:</a:t>
            </a:r>
          </a:p>
          <a:p>
            <a:pPr lvl="1"/>
            <a:r>
              <a:rPr lang="en-US" dirty="0" smtClean="0"/>
              <a:t>food</a:t>
            </a:r>
          </a:p>
          <a:p>
            <a:pPr lvl="1"/>
            <a:r>
              <a:rPr lang="en-US" dirty="0" smtClean="0"/>
              <a:t>habitat</a:t>
            </a:r>
          </a:p>
          <a:p>
            <a:pPr lvl="1"/>
            <a:r>
              <a:rPr lang="en-US" dirty="0" smtClean="0"/>
              <a:t>water</a:t>
            </a:r>
            <a:endParaRPr lang="en-US" dirty="0"/>
          </a:p>
        </p:txBody>
      </p:sp>
      <p:pic>
        <p:nvPicPr>
          <p:cNvPr id="2097161" name="Picture 2" descr="C:\Users\steviehuffaker\AppData\Local\Microsoft\Windows\Temporary Internet Files\Content.IE5\1995N9AD\shutterstock_10753959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0" y="3046871"/>
            <a:ext cx="2578608" cy="3576433"/>
          </a:xfrm>
          <a:prstGeom prst="roundRect">
            <a:avLst>
              <a:gd name="adj" fmla="val 16667"/>
            </a:avLst>
          </a:prstGeom>
          <a:ln>
            <a:noFill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Disturbance</a:t>
            </a:r>
            <a:endParaRPr lang="en-US" dirty="0"/>
          </a:p>
        </p:txBody>
      </p:sp>
      <p:sp>
        <p:nvSpPr>
          <p:cNvPr id="104862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a change in environmental conditions which causes a distinct change in an ecosystem</a:t>
            </a:r>
          </a:p>
          <a:p>
            <a:r>
              <a:rPr lang="en-US" dirty="0" smtClean="0"/>
              <a:t>Examples include:</a:t>
            </a:r>
          </a:p>
          <a:p>
            <a:pPr lvl="1"/>
            <a:r>
              <a:rPr lang="en-US" dirty="0" smtClean="0"/>
              <a:t>fires</a:t>
            </a:r>
          </a:p>
          <a:p>
            <a:pPr lvl="1"/>
            <a:r>
              <a:rPr lang="en-US" dirty="0" smtClean="0"/>
              <a:t>floods</a:t>
            </a:r>
          </a:p>
          <a:p>
            <a:pPr lvl="1"/>
            <a:r>
              <a:rPr lang="en-US" dirty="0" smtClean="0"/>
              <a:t>windstorms</a:t>
            </a:r>
          </a:p>
          <a:p>
            <a:pPr lvl="1"/>
            <a:r>
              <a:rPr lang="en-US" dirty="0" smtClean="0"/>
              <a:t>insect outbreaks</a:t>
            </a:r>
          </a:p>
          <a:p>
            <a:pPr lvl="1"/>
            <a:r>
              <a:rPr lang="en-US" dirty="0" smtClean="0"/>
              <a:t>deforestation</a:t>
            </a:r>
            <a:endParaRPr lang="en-US" dirty="0"/>
          </a:p>
        </p:txBody>
      </p:sp>
      <p:pic>
        <p:nvPicPr>
          <p:cNvPr id="209716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3200400"/>
            <a:ext cx="3924300" cy="2943225"/>
          </a:xfrm>
          <a:prstGeom prst="roundRect">
            <a:avLst>
              <a:gd name="adj" fmla="val 16667"/>
            </a:avLst>
          </a:prstGeom>
          <a:ln>
            <a:noFill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1179</Words>
  <Application>Microsoft Office PowerPoint</Application>
  <PresentationFormat>On-screen Show (4:3)</PresentationFormat>
  <Paragraphs>239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 </vt:lpstr>
      <vt:lpstr>Wildlife Management</vt:lpstr>
      <vt:lpstr>Wildlife Management</vt:lpstr>
      <vt:lpstr>Wildlife Management</vt:lpstr>
      <vt:lpstr>Wildlife Management</vt:lpstr>
      <vt:lpstr>Conservation</vt:lpstr>
      <vt:lpstr>Wildlife Conservation</vt:lpstr>
      <vt:lpstr>Carrying Capacity</vt:lpstr>
      <vt:lpstr>Disturbance</vt:lpstr>
      <vt:lpstr>Succession</vt:lpstr>
      <vt:lpstr>Environmental Conditions</vt:lpstr>
      <vt:lpstr>Preservation</vt:lpstr>
      <vt:lpstr>Management</vt:lpstr>
      <vt:lpstr>Controlling </vt:lpstr>
      <vt:lpstr>Hunting Seasons</vt:lpstr>
      <vt:lpstr>Hunting Seasons</vt:lpstr>
      <vt:lpstr>Directing</vt:lpstr>
      <vt:lpstr>Manipulating Wildlife Habitats</vt:lpstr>
      <vt:lpstr>Manipulating Wildlife Populations</vt:lpstr>
      <vt:lpstr>Benefits of Wildlife Habitats</vt:lpstr>
      <vt:lpstr>Aesthetics</vt:lpstr>
      <vt:lpstr>Recreation</vt:lpstr>
      <vt:lpstr>Economics</vt:lpstr>
      <vt:lpstr>Education</vt:lpstr>
      <vt:lpstr>Ecological Services</vt:lpstr>
      <vt:lpstr>Ecological Services</vt:lpstr>
      <vt:lpstr>Wildlife Conservation Society</vt:lpstr>
      <vt:lpstr>National Wildlife Federation</vt:lpstr>
      <vt:lpstr>National Wildlife Federation</vt:lpstr>
      <vt:lpstr>The Wildlife Society</vt:lpstr>
      <vt:lpstr>Enhancement Techniques</vt:lpstr>
      <vt:lpstr>Habitat Improvement</vt:lpstr>
      <vt:lpstr>Hunting</vt:lpstr>
      <vt:lpstr>Hunting Regulations</vt:lpstr>
      <vt:lpstr>Predator Control</vt:lpstr>
      <vt:lpstr>Artificial Stocking</vt:lpstr>
      <vt:lpstr>Controlling Diseases</vt:lpstr>
      <vt:lpstr>Management/Funding Programs</vt:lpstr>
      <vt:lpstr>Monitoring Wildlife Populations</vt:lpstr>
      <vt:lpstr>Monitoring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Stevie Huffaker</dc:creator>
  <cp:lastModifiedBy>KAWISH COMPUTERS</cp:lastModifiedBy>
  <cp:revision>1</cp:revision>
  <dcterms:created xsi:type="dcterms:W3CDTF">2015-04-05T07:00:43Z</dcterms:created>
  <dcterms:modified xsi:type="dcterms:W3CDTF">2021-04-23T06:44:01Z</dcterms:modified>
</cp:coreProperties>
</file>