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57"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en-GB" sz="5400" b="1" u="sng" dirty="0" smtClean="0"/>
              <a:t>Program size &amp; Software Construction </a:t>
            </a:r>
            <a:endParaRPr lang="en-US" sz="5400" b="1" u="sng" dirty="0"/>
          </a:p>
        </p:txBody>
      </p:sp>
    </p:spTree>
    <p:extLst>
      <p:ext uri="{BB962C8B-B14F-4D97-AF65-F5344CB8AC3E}">
        <p14:creationId xmlns:p14="http://schemas.microsoft.com/office/powerpoint/2010/main" val="354405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Communication and Size</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smtClean="0"/>
              <a:t>Larger-size </a:t>
            </a:r>
            <a:r>
              <a:rPr lang="en-GB" dirty="0"/>
              <a:t>projects demand organizational techniques that streamline communication or limit it in a sensible way.</a:t>
            </a:r>
          </a:p>
          <a:p>
            <a:pPr algn="just"/>
            <a:r>
              <a:rPr lang="en-GB" dirty="0"/>
              <a:t>The typical approach taken to streamlining communication is to formalize it in </a:t>
            </a:r>
            <a:r>
              <a:rPr lang="en-GB" dirty="0" smtClean="0"/>
              <a:t>documents.</a:t>
            </a:r>
          </a:p>
          <a:p>
            <a:pPr algn="just"/>
            <a:r>
              <a:rPr lang="en-GB" dirty="0" smtClean="0"/>
              <a:t>Instead </a:t>
            </a:r>
            <a:r>
              <a:rPr lang="en-GB" dirty="0"/>
              <a:t>of having 50 people talk to each other in every conceivable combination, 50 people read and write documents. </a:t>
            </a:r>
            <a:endParaRPr lang="en-GB" dirty="0" smtClean="0"/>
          </a:p>
          <a:p>
            <a:pPr algn="just"/>
            <a:r>
              <a:rPr lang="en-GB" dirty="0" smtClean="0"/>
              <a:t>Some </a:t>
            </a:r>
            <a:r>
              <a:rPr lang="en-GB" dirty="0"/>
              <a:t>are text documents; some are graphic. Some are printed on paper; others are kept in electronic form.</a:t>
            </a:r>
            <a:endParaRPr lang="en-US" dirty="0"/>
          </a:p>
        </p:txBody>
      </p:sp>
    </p:spTree>
    <p:extLst>
      <p:ext uri="{BB962C8B-B14F-4D97-AF65-F5344CB8AC3E}">
        <p14:creationId xmlns:p14="http://schemas.microsoft.com/office/powerpoint/2010/main" val="8165495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Range of project Sizes</a:t>
            </a:r>
            <a:endParaRPr lang="en-US" b="1" u="sng" dirty="0"/>
          </a:p>
        </p:txBody>
      </p:sp>
      <p:sp>
        <p:nvSpPr>
          <p:cNvPr id="3" name="Content Placeholder 2"/>
          <p:cNvSpPr>
            <a:spLocks noGrp="1"/>
          </p:cNvSpPr>
          <p:nvPr>
            <p:ph idx="1"/>
          </p:nvPr>
        </p:nvSpPr>
        <p:spPr/>
        <p:txBody>
          <a:bodyPr/>
          <a:lstStyle/>
          <a:p>
            <a:pPr algn="just"/>
            <a:r>
              <a:rPr lang="en-GB" dirty="0"/>
              <a:t>Is the size of the project you’re working on typical? </a:t>
            </a:r>
            <a:endParaRPr lang="en-GB" dirty="0" smtClean="0"/>
          </a:p>
          <a:p>
            <a:pPr algn="just"/>
            <a:r>
              <a:rPr lang="en-GB" dirty="0" smtClean="0"/>
              <a:t>The </a:t>
            </a:r>
            <a:r>
              <a:rPr lang="en-GB" dirty="0"/>
              <a:t>wide range of project sizes means that you can’t consider any single size to be </a:t>
            </a:r>
            <a:r>
              <a:rPr lang="en-GB" dirty="0" smtClean="0"/>
              <a:t>typical.</a:t>
            </a:r>
          </a:p>
          <a:p>
            <a:pPr algn="just"/>
            <a:r>
              <a:rPr lang="en-GB" dirty="0" smtClean="0"/>
              <a:t>One </a:t>
            </a:r>
            <a:r>
              <a:rPr lang="en-GB" dirty="0"/>
              <a:t>way of thinking about project size is to think about the size of a project team</a:t>
            </a:r>
            <a:endParaRPr lang="en-US" dirty="0"/>
          </a:p>
        </p:txBody>
      </p:sp>
    </p:spTree>
    <p:extLst>
      <p:ext uri="{BB962C8B-B14F-4D97-AF65-F5344CB8AC3E}">
        <p14:creationId xmlns:p14="http://schemas.microsoft.com/office/powerpoint/2010/main" val="14484209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Range of project Sizes</a:t>
            </a:r>
            <a:endParaRPr lang="en-US" dirty="0"/>
          </a:p>
        </p:txBody>
      </p:sp>
      <p:sp>
        <p:nvSpPr>
          <p:cNvPr id="3" name="Content Placeholder 2"/>
          <p:cNvSpPr>
            <a:spLocks noGrp="1"/>
          </p:cNvSpPr>
          <p:nvPr>
            <p:ph idx="1"/>
          </p:nvPr>
        </p:nvSpPr>
        <p:spPr/>
        <p:txBody>
          <a:bodyPr/>
          <a:lstStyle/>
          <a:p>
            <a:r>
              <a:rPr lang="en-GB" dirty="0" smtClean="0"/>
              <a:t>Here’s </a:t>
            </a:r>
            <a:r>
              <a:rPr lang="en-GB" dirty="0"/>
              <a:t>a crude estimate of the percentages of all projects that are done by teams of various </a:t>
            </a:r>
            <a:r>
              <a:rPr lang="en-GB" dirty="0" smtClean="0"/>
              <a:t>sizes:</a:t>
            </a:r>
          </a:p>
          <a:p>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378825271"/>
              </p:ext>
            </p:extLst>
          </p:nvPr>
        </p:nvGraphicFramePr>
        <p:xfrm>
          <a:off x="1524000" y="3276600"/>
          <a:ext cx="6096000" cy="249428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GB" dirty="0" smtClean="0"/>
                        <a:t>Team Size</a:t>
                      </a:r>
                      <a:endParaRPr lang="en-US" dirty="0"/>
                    </a:p>
                  </a:txBody>
                  <a:tcPr/>
                </a:tc>
                <a:tc>
                  <a:txBody>
                    <a:bodyPr/>
                    <a:lstStyle/>
                    <a:p>
                      <a:pPr algn="ctr"/>
                      <a:r>
                        <a:rPr lang="en-GB" dirty="0" smtClean="0"/>
                        <a:t>Approximate Percentage of Projects</a:t>
                      </a:r>
                      <a:endParaRPr lang="en-US" dirty="0"/>
                    </a:p>
                  </a:txBody>
                  <a:tcPr/>
                </a:tc>
              </a:tr>
              <a:tr h="370840">
                <a:tc>
                  <a:txBody>
                    <a:bodyPr/>
                    <a:lstStyle/>
                    <a:p>
                      <a:pPr algn="ctr"/>
                      <a:r>
                        <a:rPr lang="en-GB" dirty="0" smtClean="0"/>
                        <a:t>1-3</a:t>
                      </a:r>
                      <a:endParaRPr lang="en-US" dirty="0"/>
                    </a:p>
                  </a:txBody>
                  <a:tcPr/>
                </a:tc>
                <a:tc>
                  <a:txBody>
                    <a:bodyPr/>
                    <a:lstStyle/>
                    <a:p>
                      <a:pPr algn="ctr"/>
                      <a:r>
                        <a:rPr lang="en-GB" dirty="0" smtClean="0"/>
                        <a:t>25%</a:t>
                      </a:r>
                      <a:endParaRPr lang="en-US" dirty="0"/>
                    </a:p>
                  </a:txBody>
                  <a:tcPr/>
                </a:tc>
              </a:tr>
              <a:tr h="370840">
                <a:tc>
                  <a:txBody>
                    <a:bodyPr/>
                    <a:lstStyle/>
                    <a:p>
                      <a:pPr algn="ctr"/>
                      <a:r>
                        <a:rPr lang="en-GB" dirty="0" smtClean="0"/>
                        <a:t>4-10</a:t>
                      </a:r>
                      <a:endParaRPr lang="en-US" dirty="0"/>
                    </a:p>
                  </a:txBody>
                  <a:tcPr/>
                </a:tc>
                <a:tc>
                  <a:txBody>
                    <a:bodyPr/>
                    <a:lstStyle/>
                    <a:p>
                      <a:pPr algn="ctr"/>
                      <a:r>
                        <a:rPr lang="en-GB" dirty="0" smtClean="0"/>
                        <a:t>30%</a:t>
                      </a:r>
                      <a:endParaRPr lang="en-US" dirty="0"/>
                    </a:p>
                  </a:txBody>
                  <a:tcPr/>
                </a:tc>
              </a:tr>
              <a:tr h="370840">
                <a:tc>
                  <a:txBody>
                    <a:bodyPr/>
                    <a:lstStyle/>
                    <a:p>
                      <a:pPr algn="ctr"/>
                      <a:r>
                        <a:rPr lang="en-GB" dirty="0" smtClean="0"/>
                        <a:t>11-25</a:t>
                      </a:r>
                      <a:endParaRPr lang="en-US" dirty="0"/>
                    </a:p>
                  </a:txBody>
                  <a:tcPr/>
                </a:tc>
                <a:tc>
                  <a:txBody>
                    <a:bodyPr/>
                    <a:lstStyle/>
                    <a:p>
                      <a:pPr algn="ctr"/>
                      <a:r>
                        <a:rPr lang="en-GB" dirty="0" smtClean="0"/>
                        <a:t>20%</a:t>
                      </a:r>
                      <a:endParaRPr lang="en-US" dirty="0"/>
                    </a:p>
                  </a:txBody>
                  <a:tcPr/>
                </a:tc>
              </a:tr>
              <a:tr h="370840">
                <a:tc>
                  <a:txBody>
                    <a:bodyPr/>
                    <a:lstStyle/>
                    <a:p>
                      <a:pPr algn="ctr"/>
                      <a:r>
                        <a:rPr lang="en-GB" dirty="0" smtClean="0"/>
                        <a:t>26-50</a:t>
                      </a:r>
                      <a:endParaRPr lang="en-US" dirty="0"/>
                    </a:p>
                  </a:txBody>
                  <a:tcPr/>
                </a:tc>
                <a:tc>
                  <a:txBody>
                    <a:bodyPr/>
                    <a:lstStyle/>
                    <a:p>
                      <a:pPr algn="ctr"/>
                      <a:r>
                        <a:rPr lang="en-GB" dirty="0" smtClean="0"/>
                        <a:t>15%</a:t>
                      </a:r>
                      <a:endParaRPr lang="en-US" dirty="0"/>
                    </a:p>
                  </a:txBody>
                  <a:tcPr/>
                </a:tc>
              </a:tr>
              <a:tr h="370840">
                <a:tc>
                  <a:txBody>
                    <a:bodyPr/>
                    <a:lstStyle/>
                    <a:p>
                      <a:pPr algn="ctr"/>
                      <a:r>
                        <a:rPr lang="en-GB" dirty="0" smtClean="0"/>
                        <a:t>50+</a:t>
                      </a:r>
                      <a:endParaRPr lang="en-US" dirty="0"/>
                    </a:p>
                  </a:txBody>
                  <a:tcPr/>
                </a:tc>
                <a:tc>
                  <a:txBody>
                    <a:bodyPr/>
                    <a:lstStyle/>
                    <a:p>
                      <a:pPr algn="ctr"/>
                      <a:r>
                        <a:rPr lang="en-GB" dirty="0" smtClean="0"/>
                        <a:t>10%</a:t>
                      </a:r>
                      <a:endParaRPr lang="en-US" dirty="0"/>
                    </a:p>
                  </a:txBody>
                  <a:tcPr/>
                </a:tc>
              </a:tr>
            </a:tbl>
          </a:graphicData>
        </a:graphic>
      </p:graphicFrame>
    </p:spTree>
    <p:extLst>
      <p:ext uri="{BB962C8B-B14F-4D97-AF65-F5344CB8AC3E}">
        <p14:creationId xmlns:p14="http://schemas.microsoft.com/office/powerpoint/2010/main" val="21942213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Range of project Sizes</a:t>
            </a:r>
            <a:endParaRPr lang="en-US" dirty="0"/>
          </a:p>
        </p:txBody>
      </p:sp>
      <p:sp>
        <p:nvSpPr>
          <p:cNvPr id="3" name="Content Placeholder 2"/>
          <p:cNvSpPr>
            <a:spLocks noGrp="1"/>
          </p:cNvSpPr>
          <p:nvPr>
            <p:ph idx="1"/>
          </p:nvPr>
        </p:nvSpPr>
        <p:spPr/>
        <p:txBody>
          <a:bodyPr>
            <a:normAutofit lnSpcReduction="10000"/>
          </a:bodyPr>
          <a:lstStyle/>
          <a:p>
            <a:pPr algn="just"/>
            <a:r>
              <a:rPr lang="en-GB" dirty="0"/>
              <a:t>One aspect of project size data that might not be immediately apparent is the difference between the percentages of projects of various sizes and the number of programmers who work on projects of each size. </a:t>
            </a:r>
            <a:endParaRPr lang="en-GB" dirty="0" smtClean="0"/>
          </a:p>
          <a:p>
            <a:pPr algn="just"/>
            <a:r>
              <a:rPr lang="en-GB" dirty="0" smtClean="0"/>
              <a:t>Because </a:t>
            </a:r>
            <a:r>
              <a:rPr lang="en-GB" dirty="0"/>
              <a:t>larger projects use more programmers on each project than do small ones, they employ a large percentage of all programmers</a:t>
            </a:r>
            <a:endParaRPr lang="en-US" dirty="0"/>
          </a:p>
        </p:txBody>
      </p:sp>
    </p:spTree>
    <p:extLst>
      <p:ext uri="{BB962C8B-B14F-4D97-AF65-F5344CB8AC3E}">
        <p14:creationId xmlns:p14="http://schemas.microsoft.com/office/powerpoint/2010/main" val="27308675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Range of project Sizes</a:t>
            </a:r>
            <a:endParaRPr lang="en-US" dirty="0"/>
          </a:p>
        </p:txBody>
      </p:sp>
      <p:sp>
        <p:nvSpPr>
          <p:cNvPr id="3" name="Content Placeholder 2"/>
          <p:cNvSpPr>
            <a:spLocks noGrp="1"/>
          </p:cNvSpPr>
          <p:nvPr>
            <p:ph idx="1"/>
          </p:nvPr>
        </p:nvSpPr>
        <p:spPr/>
        <p:txBody>
          <a:bodyPr/>
          <a:lstStyle/>
          <a:p>
            <a:pPr algn="just"/>
            <a:r>
              <a:rPr lang="en-GB" dirty="0" smtClean="0"/>
              <a:t>Here’s </a:t>
            </a:r>
            <a:r>
              <a:rPr lang="en-GB" dirty="0"/>
              <a:t>a rough estimate of the percentage of all programmers who work on projects of various </a:t>
            </a:r>
            <a:r>
              <a:rPr lang="en-GB" dirty="0" smtClean="0"/>
              <a:t>sizes</a:t>
            </a:r>
          </a:p>
          <a:p>
            <a:endParaRPr lang="en-GB" dirty="0" smtClean="0"/>
          </a:p>
          <a:p>
            <a:endParaRPr lang="en-GB" dirty="0"/>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891527300"/>
              </p:ext>
            </p:extLst>
          </p:nvPr>
        </p:nvGraphicFramePr>
        <p:xfrm>
          <a:off x="1447800" y="3352800"/>
          <a:ext cx="6096000" cy="249428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algn="ctr"/>
                      <a:r>
                        <a:rPr lang="en-GB" dirty="0" smtClean="0"/>
                        <a:t>Team Size</a:t>
                      </a:r>
                      <a:endParaRPr lang="en-US" dirty="0"/>
                    </a:p>
                  </a:txBody>
                  <a:tcPr/>
                </a:tc>
                <a:tc>
                  <a:txBody>
                    <a:bodyPr/>
                    <a:lstStyle/>
                    <a:p>
                      <a:pPr algn="ctr"/>
                      <a:r>
                        <a:rPr lang="en-GB" dirty="0" smtClean="0"/>
                        <a:t>Approximate Percentage of programmers</a:t>
                      </a:r>
                      <a:endParaRPr lang="en-US" dirty="0"/>
                    </a:p>
                  </a:txBody>
                  <a:tcPr/>
                </a:tc>
              </a:tr>
              <a:tr h="370840">
                <a:tc>
                  <a:txBody>
                    <a:bodyPr/>
                    <a:lstStyle/>
                    <a:p>
                      <a:pPr algn="ctr"/>
                      <a:r>
                        <a:rPr lang="en-GB" dirty="0" smtClean="0"/>
                        <a:t>1-3</a:t>
                      </a:r>
                      <a:endParaRPr lang="en-US" dirty="0"/>
                    </a:p>
                  </a:txBody>
                  <a:tcPr/>
                </a:tc>
                <a:tc>
                  <a:txBody>
                    <a:bodyPr/>
                    <a:lstStyle/>
                    <a:p>
                      <a:pPr algn="ctr"/>
                      <a:r>
                        <a:rPr lang="en-GB" dirty="0" smtClean="0"/>
                        <a:t>5%</a:t>
                      </a:r>
                      <a:endParaRPr lang="en-US" dirty="0"/>
                    </a:p>
                  </a:txBody>
                  <a:tcPr/>
                </a:tc>
              </a:tr>
              <a:tr h="370840">
                <a:tc>
                  <a:txBody>
                    <a:bodyPr/>
                    <a:lstStyle/>
                    <a:p>
                      <a:pPr algn="ctr"/>
                      <a:r>
                        <a:rPr lang="en-GB" dirty="0" smtClean="0"/>
                        <a:t>4-10</a:t>
                      </a:r>
                      <a:endParaRPr lang="en-US" dirty="0"/>
                    </a:p>
                  </a:txBody>
                  <a:tcPr/>
                </a:tc>
                <a:tc>
                  <a:txBody>
                    <a:bodyPr/>
                    <a:lstStyle/>
                    <a:p>
                      <a:pPr algn="ctr"/>
                      <a:r>
                        <a:rPr lang="en-GB" dirty="0" smtClean="0"/>
                        <a:t>10%</a:t>
                      </a:r>
                      <a:endParaRPr lang="en-US" dirty="0"/>
                    </a:p>
                  </a:txBody>
                  <a:tcPr/>
                </a:tc>
              </a:tr>
              <a:tr h="370840">
                <a:tc>
                  <a:txBody>
                    <a:bodyPr/>
                    <a:lstStyle/>
                    <a:p>
                      <a:pPr algn="ctr"/>
                      <a:r>
                        <a:rPr lang="en-GB" dirty="0" smtClean="0"/>
                        <a:t>11-25</a:t>
                      </a:r>
                      <a:endParaRPr lang="en-US" dirty="0"/>
                    </a:p>
                  </a:txBody>
                  <a:tcPr/>
                </a:tc>
                <a:tc>
                  <a:txBody>
                    <a:bodyPr/>
                    <a:lstStyle/>
                    <a:p>
                      <a:pPr algn="ctr"/>
                      <a:r>
                        <a:rPr lang="en-GB" dirty="0" smtClean="0"/>
                        <a:t>15%</a:t>
                      </a:r>
                      <a:endParaRPr lang="en-US" dirty="0"/>
                    </a:p>
                  </a:txBody>
                  <a:tcPr/>
                </a:tc>
              </a:tr>
              <a:tr h="370840">
                <a:tc>
                  <a:txBody>
                    <a:bodyPr/>
                    <a:lstStyle/>
                    <a:p>
                      <a:pPr algn="ctr"/>
                      <a:r>
                        <a:rPr lang="en-GB" dirty="0" smtClean="0"/>
                        <a:t>26-50</a:t>
                      </a:r>
                      <a:endParaRPr lang="en-US" dirty="0"/>
                    </a:p>
                  </a:txBody>
                  <a:tcPr/>
                </a:tc>
                <a:tc>
                  <a:txBody>
                    <a:bodyPr/>
                    <a:lstStyle/>
                    <a:p>
                      <a:pPr algn="ctr"/>
                      <a:r>
                        <a:rPr lang="en-GB" dirty="0" smtClean="0"/>
                        <a:t>20%</a:t>
                      </a:r>
                      <a:endParaRPr lang="en-US" dirty="0"/>
                    </a:p>
                  </a:txBody>
                  <a:tcPr/>
                </a:tc>
              </a:tr>
              <a:tr h="370840">
                <a:tc>
                  <a:txBody>
                    <a:bodyPr/>
                    <a:lstStyle/>
                    <a:p>
                      <a:pPr algn="ctr"/>
                      <a:r>
                        <a:rPr lang="en-GB" dirty="0" smtClean="0"/>
                        <a:t>50+</a:t>
                      </a:r>
                      <a:endParaRPr lang="en-US" dirty="0"/>
                    </a:p>
                  </a:txBody>
                  <a:tcPr/>
                </a:tc>
                <a:tc>
                  <a:txBody>
                    <a:bodyPr/>
                    <a:lstStyle/>
                    <a:p>
                      <a:pPr algn="ctr"/>
                      <a:r>
                        <a:rPr lang="en-GB" dirty="0" smtClean="0"/>
                        <a:t>50%</a:t>
                      </a:r>
                      <a:endParaRPr lang="en-US" dirty="0"/>
                    </a:p>
                  </a:txBody>
                  <a:tcPr/>
                </a:tc>
              </a:tr>
            </a:tbl>
          </a:graphicData>
        </a:graphic>
      </p:graphicFrame>
    </p:spTree>
    <p:extLst>
      <p:ext uri="{BB962C8B-B14F-4D97-AF65-F5344CB8AC3E}">
        <p14:creationId xmlns:p14="http://schemas.microsoft.com/office/powerpoint/2010/main" val="5611081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u="sng" dirty="0"/>
              <a:t> Effect of Project Size on </a:t>
            </a:r>
            <a:r>
              <a:rPr lang="en-GB" b="1" u="sng" dirty="0" smtClean="0"/>
              <a:t>Errors</a:t>
            </a:r>
            <a:endParaRPr lang="en-US" b="1" u="sng" dirty="0"/>
          </a:p>
        </p:txBody>
      </p:sp>
      <p:sp>
        <p:nvSpPr>
          <p:cNvPr id="3" name="Content Placeholder 2"/>
          <p:cNvSpPr>
            <a:spLocks noGrp="1"/>
          </p:cNvSpPr>
          <p:nvPr>
            <p:ph idx="1"/>
          </p:nvPr>
        </p:nvSpPr>
        <p:spPr/>
        <p:txBody>
          <a:bodyPr/>
          <a:lstStyle/>
          <a:p>
            <a:pPr algn="just"/>
            <a:r>
              <a:rPr lang="en-GB" dirty="0"/>
              <a:t>Both quantity and type of errors are affected by project size. </a:t>
            </a:r>
            <a:endParaRPr lang="en-GB" dirty="0" smtClean="0"/>
          </a:p>
          <a:p>
            <a:pPr algn="just"/>
            <a:r>
              <a:rPr lang="en-GB" dirty="0" smtClean="0"/>
              <a:t>You </a:t>
            </a:r>
            <a:r>
              <a:rPr lang="en-GB" dirty="0"/>
              <a:t>might not think </a:t>
            </a:r>
            <a:r>
              <a:rPr lang="en-GB" dirty="0" smtClean="0"/>
              <a:t>that error </a:t>
            </a:r>
            <a:r>
              <a:rPr lang="en-GB" dirty="0"/>
              <a:t>type would be affected, but as project size increases, a larger percentage of errors </a:t>
            </a:r>
            <a:r>
              <a:rPr lang="en-GB" dirty="0" smtClean="0"/>
              <a:t>can usually </a:t>
            </a:r>
            <a:r>
              <a:rPr lang="en-GB" dirty="0"/>
              <a:t>be attributed to mistakes in requirements and </a:t>
            </a:r>
            <a:r>
              <a:rPr lang="en-GB" dirty="0" smtClean="0"/>
              <a:t>design.</a:t>
            </a:r>
            <a:endParaRPr lang="en-US" dirty="0"/>
          </a:p>
        </p:txBody>
      </p:sp>
    </p:spTree>
    <p:extLst>
      <p:ext uri="{BB962C8B-B14F-4D97-AF65-F5344CB8AC3E}">
        <p14:creationId xmlns:p14="http://schemas.microsoft.com/office/powerpoint/2010/main" val="29449602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 Effect of Project Size on Errors</a:t>
            </a:r>
            <a:endParaRPr lang="en-US" dirty="0"/>
          </a:p>
        </p:txBody>
      </p:sp>
      <p:pic>
        <p:nvPicPr>
          <p:cNvPr id="4" name="Content Placeholder 3"/>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50000"/>
                    </a14:imgEffect>
                    <a14:imgEffect>
                      <a14:saturation sat="300000"/>
                    </a14:imgEffect>
                  </a14:imgLayer>
                </a14:imgProps>
              </a:ext>
              <a:ext uri="{28A0092B-C50C-407E-A947-70E740481C1C}">
                <a14:useLocalDpi xmlns:a14="http://schemas.microsoft.com/office/drawing/2010/main" val="0"/>
              </a:ext>
            </a:extLst>
          </a:blip>
          <a:stretch>
            <a:fillRect/>
          </a:stretch>
        </p:blipFill>
        <p:spPr>
          <a:xfrm>
            <a:off x="1066800" y="1905000"/>
            <a:ext cx="7024255" cy="3962400"/>
          </a:xfrm>
        </p:spPr>
      </p:pic>
    </p:spTree>
    <p:extLst>
      <p:ext uri="{BB962C8B-B14F-4D97-AF65-F5344CB8AC3E}">
        <p14:creationId xmlns:p14="http://schemas.microsoft.com/office/powerpoint/2010/main" val="2837966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 Effect of Project Size on Errors</a:t>
            </a:r>
            <a:endParaRPr lang="en-US" dirty="0"/>
          </a:p>
        </p:txBody>
      </p:sp>
      <p:sp>
        <p:nvSpPr>
          <p:cNvPr id="3" name="Content Placeholder 2"/>
          <p:cNvSpPr>
            <a:spLocks noGrp="1"/>
          </p:cNvSpPr>
          <p:nvPr>
            <p:ph idx="1"/>
          </p:nvPr>
        </p:nvSpPr>
        <p:spPr/>
        <p:txBody>
          <a:bodyPr/>
          <a:lstStyle/>
          <a:p>
            <a:pPr algn="just"/>
            <a:r>
              <a:rPr lang="en-GB" dirty="0"/>
              <a:t>On small projects, construction errors make up about 75 percent of all the </a:t>
            </a:r>
            <a:r>
              <a:rPr lang="en-GB" dirty="0" smtClean="0"/>
              <a:t>errors found.</a:t>
            </a:r>
          </a:p>
          <a:p>
            <a:pPr algn="just"/>
            <a:r>
              <a:rPr lang="en-GB" dirty="0" smtClean="0"/>
              <a:t>Methodology </a:t>
            </a:r>
            <a:r>
              <a:rPr lang="en-GB" dirty="0"/>
              <a:t>has less influence on code quality, and the biggest influence </a:t>
            </a:r>
            <a:r>
              <a:rPr lang="en-GB" dirty="0" smtClean="0"/>
              <a:t>on program </a:t>
            </a:r>
            <a:r>
              <a:rPr lang="en-GB" dirty="0"/>
              <a:t>quality is often the skill of the individual writing the </a:t>
            </a:r>
            <a:r>
              <a:rPr lang="en-GB" dirty="0" smtClean="0"/>
              <a:t>program.</a:t>
            </a:r>
            <a:endParaRPr lang="en-US" dirty="0"/>
          </a:p>
        </p:txBody>
      </p:sp>
    </p:spTree>
    <p:extLst>
      <p:ext uri="{BB962C8B-B14F-4D97-AF65-F5344CB8AC3E}">
        <p14:creationId xmlns:p14="http://schemas.microsoft.com/office/powerpoint/2010/main" val="3200855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 Effect of Project Size on Errors</a:t>
            </a:r>
            <a:endParaRPr lang="en-US" dirty="0"/>
          </a:p>
        </p:txBody>
      </p:sp>
      <p:sp>
        <p:nvSpPr>
          <p:cNvPr id="3" name="Content Placeholder 2"/>
          <p:cNvSpPr>
            <a:spLocks noGrp="1"/>
          </p:cNvSpPr>
          <p:nvPr>
            <p:ph idx="1"/>
          </p:nvPr>
        </p:nvSpPr>
        <p:spPr/>
        <p:txBody>
          <a:bodyPr>
            <a:normAutofit lnSpcReduction="10000"/>
          </a:bodyPr>
          <a:lstStyle/>
          <a:p>
            <a:pPr algn="just"/>
            <a:r>
              <a:rPr lang="en-GB" dirty="0"/>
              <a:t>On larger projects, construction errors can </a:t>
            </a:r>
            <a:r>
              <a:rPr lang="en-GB" dirty="0" smtClean="0"/>
              <a:t>reduce </a:t>
            </a:r>
            <a:r>
              <a:rPr lang="en-GB" dirty="0"/>
              <a:t>to about 50 percent of the </a:t>
            </a:r>
            <a:r>
              <a:rPr lang="en-GB" dirty="0" smtClean="0"/>
              <a:t>total errors</a:t>
            </a:r>
            <a:r>
              <a:rPr lang="en-GB" dirty="0"/>
              <a:t>; requirements and architecture errors make up the difference. </a:t>
            </a:r>
            <a:endParaRPr lang="en-GB" dirty="0" smtClean="0"/>
          </a:p>
          <a:p>
            <a:pPr algn="just"/>
            <a:r>
              <a:rPr lang="en-GB" dirty="0" smtClean="0"/>
              <a:t>Presumably this is </a:t>
            </a:r>
            <a:r>
              <a:rPr lang="en-GB" dirty="0"/>
              <a:t>related to the fact that more requirements development and architectural design </a:t>
            </a:r>
            <a:r>
              <a:rPr lang="en-GB" dirty="0" smtClean="0"/>
              <a:t>are required </a:t>
            </a:r>
            <a:r>
              <a:rPr lang="en-GB" dirty="0"/>
              <a:t>on large projects, so the opportunity for errors arising out of those </a:t>
            </a:r>
            <a:r>
              <a:rPr lang="en-GB" dirty="0" smtClean="0"/>
              <a:t>activities </a:t>
            </a:r>
            <a:r>
              <a:rPr lang="en-US" dirty="0" smtClean="0"/>
              <a:t>is </a:t>
            </a:r>
            <a:r>
              <a:rPr lang="en-US" dirty="0"/>
              <a:t>proportionally larger.</a:t>
            </a:r>
          </a:p>
        </p:txBody>
      </p:sp>
    </p:spTree>
    <p:extLst>
      <p:ext uri="{BB962C8B-B14F-4D97-AF65-F5344CB8AC3E}">
        <p14:creationId xmlns:p14="http://schemas.microsoft.com/office/powerpoint/2010/main" val="3067278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Effect of Project </a:t>
            </a:r>
            <a:r>
              <a:rPr lang="en-GB" b="1" u="sng" dirty="0" smtClean="0"/>
              <a:t>Size </a:t>
            </a:r>
            <a:r>
              <a:rPr lang="en-GB" b="1" u="sng" dirty="0"/>
              <a:t>on Productivity</a:t>
            </a:r>
            <a:endParaRPr lang="en-US" u="sng" dirty="0"/>
          </a:p>
        </p:txBody>
      </p:sp>
      <p:sp>
        <p:nvSpPr>
          <p:cNvPr id="3" name="Content Placeholder 2"/>
          <p:cNvSpPr>
            <a:spLocks noGrp="1"/>
          </p:cNvSpPr>
          <p:nvPr>
            <p:ph idx="1"/>
          </p:nvPr>
        </p:nvSpPr>
        <p:spPr/>
        <p:txBody>
          <a:bodyPr>
            <a:normAutofit/>
          </a:bodyPr>
          <a:lstStyle/>
          <a:p>
            <a:pPr algn="just"/>
            <a:r>
              <a:rPr lang="en-GB" dirty="0"/>
              <a:t>Productivity has a lot in common with software quality when it comes to project size.</a:t>
            </a:r>
          </a:p>
          <a:p>
            <a:pPr algn="just"/>
            <a:r>
              <a:rPr lang="en-GB" dirty="0"/>
              <a:t>At small sizes (2000 lines of code or smaller), the single biggest influence on </a:t>
            </a:r>
            <a:r>
              <a:rPr lang="en-GB" dirty="0" smtClean="0"/>
              <a:t>productivity is </a:t>
            </a:r>
            <a:r>
              <a:rPr lang="en-GB" dirty="0"/>
              <a:t>the skill of the individual </a:t>
            </a:r>
            <a:r>
              <a:rPr lang="en-GB" dirty="0" smtClean="0"/>
              <a:t>programmer. </a:t>
            </a:r>
          </a:p>
          <a:p>
            <a:pPr algn="just"/>
            <a:r>
              <a:rPr lang="en-GB" dirty="0" smtClean="0"/>
              <a:t>As </a:t>
            </a:r>
            <a:r>
              <a:rPr lang="en-GB" dirty="0"/>
              <a:t>project size </a:t>
            </a:r>
            <a:r>
              <a:rPr lang="en-GB" dirty="0" smtClean="0"/>
              <a:t>increases, team </a:t>
            </a:r>
            <a:r>
              <a:rPr lang="en-GB" dirty="0"/>
              <a:t>size and organization become greater influences on productivity.</a:t>
            </a:r>
            <a:endParaRPr lang="en-US" dirty="0"/>
          </a:p>
        </p:txBody>
      </p:sp>
    </p:spTree>
    <p:extLst>
      <p:ext uri="{BB962C8B-B14F-4D97-AF65-F5344CB8AC3E}">
        <p14:creationId xmlns:p14="http://schemas.microsoft.com/office/powerpoint/2010/main" val="23240593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Contents</a:t>
            </a:r>
            <a:endParaRPr lang="en-US" b="1" u="sng" dirty="0"/>
          </a:p>
        </p:txBody>
      </p:sp>
      <p:sp>
        <p:nvSpPr>
          <p:cNvPr id="3" name="Content Placeholder 2"/>
          <p:cNvSpPr>
            <a:spLocks noGrp="1"/>
          </p:cNvSpPr>
          <p:nvPr>
            <p:ph idx="1"/>
          </p:nvPr>
        </p:nvSpPr>
        <p:spPr/>
        <p:txBody>
          <a:bodyPr>
            <a:normAutofit lnSpcReduction="10000"/>
          </a:bodyPr>
          <a:lstStyle/>
          <a:p>
            <a:r>
              <a:rPr lang="en-US" dirty="0" smtClean="0"/>
              <a:t>Introduction</a:t>
            </a:r>
          </a:p>
          <a:p>
            <a:r>
              <a:rPr lang="en-US" dirty="0" smtClean="0"/>
              <a:t>Communication </a:t>
            </a:r>
            <a:r>
              <a:rPr lang="en-US" dirty="0"/>
              <a:t>and </a:t>
            </a:r>
            <a:r>
              <a:rPr lang="en-US" dirty="0" smtClean="0"/>
              <a:t>Size</a:t>
            </a:r>
          </a:p>
          <a:p>
            <a:r>
              <a:rPr lang="en-US" dirty="0" smtClean="0"/>
              <a:t>Range </a:t>
            </a:r>
            <a:r>
              <a:rPr lang="en-US" dirty="0"/>
              <a:t>of Project </a:t>
            </a:r>
            <a:r>
              <a:rPr lang="en-US" dirty="0" smtClean="0"/>
              <a:t>Sizes</a:t>
            </a:r>
          </a:p>
          <a:p>
            <a:r>
              <a:rPr lang="en-US" dirty="0" smtClean="0"/>
              <a:t>Effect </a:t>
            </a:r>
            <a:r>
              <a:rPr lang="en-US" dirty="0"/>
              <a:t>of Project Size on </a:t>
            </a:r>
            <a:r>
              <a:rPr lang="en-US" dirty="0" smtClean="0"/>
              <a:t>Errors</a:t>
            </a:r>
          </a:p>
          <a:p>
            <a:r>
              <a:rPr lang="en-US" dirty="0" smtClean="0"/>
              <a:t>Effect </a:t>
            </a:r>
            <a:r>
              <a:rPr lang="en-US" dirty="0"/>
              <a:t>of Project Size on </a:t>
            </a:r>
            <a:r>
              <a:rPr lang="en-US" dirty="0" smtClean="0"/>
              <a:t>Productivity</a:t>
            </a:r>
          </a:p>
          <a:p>
            <a:r>
              <a:rPr lang="en-US" dirty="0" smtClean="0"/>
              <a:t>Effect </a:t>
            </a:r>
            <a:r>
              <a:rPr lang="en-US" dirty="0"/>
              <a:t>of Project Size on </a:t>
            </a:r>
            <a:r>
              <a:rPr lang="en-US" dirty="0" smtClean="0"/>
              <a:t>Development Activities.</a:t>
            </a:r>
          </a:p>
          <a:p>
            <a:r>
              <a:rPr lang="en-GB" smtClean="0"/>
              <a:t>Key Points</a:t>
            </a:r>
            <a:endParaRPr lang="en-US" dirty="0"/>
          </a:p>
          <a:p>
            <a:endParaRPr lang="en-US" dirty="0"/>
          </a:p>
        </p:txBody>
      </p:sp>
    </p:spTree>
    <p:extLst>
      <p:ext uri="{BB962C8B-B14F-4D97-AF65-F5344CB8AC3E}">
        <p14:creationId xmlns:p14="http://schemas.microsoft.com/office/powerpoint/2010/main" val="18881636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Effect of Project Size on Productivity</a:t>
            </a:r>
            <a:endParaRPr lang="en-US" dirty="0"/>
          </a:p>
        </p:txBody>
      </p:sp>
      <p:sp>
        <p:nvSpPr>
          <p:cNvPr id="3" name="Content Placeholder 2"/>
          <p:cNvSpPr>
            <a:spLocks noGrp="1"/>
          </p:cNvSpPr>
          <p:nvPr>
            <p:ph idx="1"/>
          </p:nvPr>
        </p:nvSpPr>
        <p:spPr/>
        <p:txBody>
          <a:bodyPr>
            <a:normAutofit fontScale="70000" lnSpcReduction="20000"/>
          </a:bodyPr>
          <a:lstStyle/>
          <a:p>
            <a:pPr algn="just"/>
            <a:r>
              <a:rPr lang="en-GB" dirty="0"/>
              <a:t>Productivity is substantially determined by </a:t>
            </a:r>
            <a:r>
              <a:rPr lang="en-GB" dirty="0" smtClean="0"/>
              <a:t>the</a:t>
            </a:r>
          </a:p>
          <a:p>
            <a:pPr lvl="1" algn="just"/>
            <a:r>
              <a:rPr lang="en-GB" dirty="0" smtClean="0"/>
              <a:t>kind </a:t>
            </a:r>
            <a:r>
              <a:rPr lang="en-GB" dirty="0"/>
              <a:t>of software you’re working </a:t>
            </a:r>
            <a:r>
              <a:rPr lang="en-GB" dirty="0" smtClean="0"/>
              <a:t>on, </a:t>
            </a:r>
          </a:p>
          <a:p>
            <a:pPr lvl="1" algn="just"/>
            <a:r>
              <a:rPr lang="en-GB" dirty="0" smtClean="0"/>
              <a:t>personnel </a:t>
            </a:r>
            <a:r>
              <a:rPr lang="en-GB" dirty="0"/>
              <a:t>quality, </a:t>
            </a:r>
            <a:endParaRPr lang="en-GB" dirty="0" smtClean="0"/>
          </a:p>
          <a:p>
            <a:pPr lvl="1" algn="just"/>
            <a:r>
              <a:rPr lang="en-GB" dirty="0" smtClean="0"/>
              <a:t>programming </a:t>
            </a:r>
            <a:r>
              <a:rPr lang="en-GB" dirty="0"/>
              <a:t>language, </a:t>
            </a:r>
            <a:endParaRPr lang="en-GB" dirty="0" smtClean="0"/>
          </a:p>
          <a:p>
            <a:pPr lvl="1" algn="just"/>
            <a:r>
              <a:rPr lang="en-GB" dirty="0" smtClean="0"/>
              <a:t>methodology</a:t>
            </a:r>
            <a:r>
              <a:rPr lang="en-GB" dirty="0"/>
              <a:t>, </a:t>
            </a:r>
            <a:endParaRPr lang="en-GB" dirty="0" smtClean="0"/>
          </a:p>
          <a:p>
            <a:pPr lvl="1" algn="just"/>
            <a:r>
              <a:rPr lang="en-GB" dirty="0" smtClean="0"/>
              <a:t>product </a:t>
            </a:r>
            <a:r>
              <a:rPr lang="en-GB" dirty="0"/>
              <a:t>complexity, </a:t>
            </a:r>
            <a:endParaRPr lang="en-GB" dirty="0" smtClean="0"/>
          </a:p>
          <a:p>
            <a:pPr lvl="1" algn="just"/>
            <a:r>
              <a:rPr lang="en-GB" dirty="0" smtClean="0"/>
              <a:t>Programming environment</a:t>
            </a:r>
            <a:r>
              <a:rPr lang="en-GB" dirty="0"/>
              <a:t>, </a:t>
            </a:r>
            <a:endParaRPr lang="en-GB" dirty="0" smtClean="0"/>
          </a:p>
          <a:p>
            <a:pPr lvl="1" algn="just"/>
            <a:r>
              <a:rPr lang="en-GB" dirty="0" smtClean="0"/>
              <a:t>tool </a:t>
            </a:r>
            <a:r>
              <a:rPr lang="en-GB" dirty="0"/>
              <a:t>support, </a:t>
            </a:r>
            <a:endParaRPr lang="en-GB" dirty="0" smtClean="0"/>
          </a:p>
          <a:p>
            <a:pPr lvl="1" algn="just"/>
            <a:r>
              <a:rPr lang="en-GB" dirty="0" smtClean="0"/>
              <a:t>how </a:t>
            </a:r>
            <a:r>
              <a:rPr lang="en-GB" dirty="0"/>
              <a:t>“lines of code” are counted, </a:t>
            </a:r>
            <a:endParaRPr lang="en-GB" dirty="0" smtClean="0"/>
          </a:p>
          <a:p>
            <a:pPr lvl="1" algn="just"/>
            <a:r>
              <a:rPr lang="en-GB" dirty="0" smtClean="0"/>
              <a:t>how nonprogrammer support </a:t>
            </a:r>
            <a:r>
              <a:rPr lang="en-GB" dirty="0"/>
              <a:t>effort is factored into the “lines of code per staff-year” figure, </a:t>
            </a:r>
            <a:endParaRPr lang="en-GB" dirty="0" smtClean="0"/>
          </a:p>
          <a:p>
            <a:pPr algn="just"/>
            <a:r>
              <a:rPr lang="en-GB" dirty="0" smtClean="0"/>
              <a:t>And </a:t>
            </a:r>
            <a:r>
              <a:rPr lang="en-US" dirty="0" smtClean="0"/>
              <a:t>many </a:t>
            </a:r>
            <a:r>
              <a:rPr lang="en-US" dirty="0"/>
              <a:t>other </a:t>
            </a:r>
            <a:r>
              <a:rPr lang="en-US" dirty="0" smtClean="0"/>
              <a:t>factors.</a:t>
            </a:r>
          </a:p>
          <a:p>
            <a:pPr algn="just"/>
            <a:r>
              <a:rPr lang="en-GB" dirty="0"/>
              <a:t>However it is general trend that p</a:t>
            </a:r>
            <a:r>
              <a:rPr lang="en-US" dirty="0" err="1"/>
              <a:t>roductivity</a:t>
            </a:r>
            <a:r>
              <a:rPr lang="en-US" dirty="0"/>
              <a:t> </a:t>
            </a:r>
            <a:r>
              <a:rPr lang="en-GB" dirty="0"/>
              <a:t>on small projects can be 2–3 times as high as productivity on large projects</a:t>
            </a:r>
            <a:endParaRPr lang="en-US" dirty="0"/>
          </a:p>
          <a:p>
            <a:pPr algn="just"/>
            <a:endParaRPr lang="en-US" dirty="0"/>
          </a:p>
        </p:txBody>
      </p:sp>
    </p:spTree>
    <p:extLst>
      <p:ext uri="{BB962C8B-B14F-4D97-AF65-F5344CB8AC3E}">
        <p14:creationId xmlns:p14="http://schemas.microsoft.com/office/powerpoint/2010/main" val="13349012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Effect of Project Size </a:t>
            </a:r>
            <a:r>
              <a:rPr lang="en-GB" b="1" u="sng" dirty="0" smtClean="0"/>
              <a:t/>
            </a:r>
            <a:br>
              <a:rPr lang="en-GB" b="1" u="sng" dirty="0" smtClean="0"/>
            </a:br>
            <a:r>
              <a:rPr lang="en-GB" b="1" u="sng" dirty="0" smtClean="0"/>
              <a:t>on </a:t>
            </a:r>
            <a:r>
              <a:rPr lang="en-GB" b="1" u="sng" dirty="0"/>
              <a:t>Development Activities</a:t>
            </a:r>
            <a:endParaRPr lang="en-US" u="sng" dirty="0"/>
          </a:p>
        </p:txBody>
      </p:sp>
      <p:sp>
        <p:nvSpPr>
          <p:cNvPr id="3" name="Content Placeholder 2"/>
          <p:cNvSpPr>
            <a:spLocks noGrp="1"/>
          </p:cNvSpPr>
          <p:nvPr>
            <p:ph idx="1"/>
          </p:nvPr>
        </p:nvSpPr>
        <p:spPr/>
        <p:txBody>
          <a:bodyPr/>
          <a:lstStyle/>
          <a:p>
            <a:pPr algn="just"/>
            <a:r>
              <a:rPr lang="en-GB" dirty="0"/>
              <a:t>As project size increases and the need for formal communications increases, the </a:t>
            </a:r>
            <a:r>
              <a:rPr lang="en-GB" dirty="0" smtClean="0"/>
              <a:t>kinds of </a:t>
            </a:r>
            <a:r>
              <a:rPr lang="en-GB" dirty="0"/>
              <a:t>activities a project needs change dramatically</a:t>
            </a:r>
            <a:r>
              <a:rPr lang="en-GB" dirty="0" smtClean="0"/>
              <a:t>.</a:t>
            </a:r>
          </a:p>
          <a:p>
            <a:pPr algn="just"/>
            <a:endParaRPr lang="en-US" dirty="0"/>
          </a:p>
        </p:txBody>
      </p:sp>
      <p:pic>
        <p:nvPicPr>
          <p:cNvPr id="4" name="Picture 3"/>
          <p:cNvPicPr>
            <a:picLocks noChangeAspect="1"/>
          </p:cNvPicPr>
          <p:nvPr/>
        </p:nvPicPr>
        <p:blipFill>
          <a:blip r:embed="rId2">
            <a:extLst>
              <a:ext uri="{BEBA8EAE-BF5A-486C-A8C5-ECC9F3942E4B}">
                <a14:imgProps xmlns:a14="http://schemas.microsoft.com/office/drawing/2010/main">
                  <a14:imgLayer r:embed="rId3">
                    <a14:imgEffect>
                      <a14:sharpenSoften amount="50000"/>
                    </a14:imgEffect>
                    <a14:imgEffect>
                      <a14:saturation sat="200000"/>
                    </a14:imgEffect>
                  </a14:imgLayer>
                </a14:imgProps>
              </a:ext>
              <a:ext uri="{28A0092B-C50C-407E-A947-70E740481C1C}">
                <a14:useLocalDpi xmlns:a14="http://schemas.microsoft.com/office/drawing/2010/main" val="0"/>
              </a:ext>
            </a:extLst>
          </a:blip>
          <a:stretch>
            <a:fillRect/>
          </a:stretch>
        </p:blipFill>
        <p:spPr>
          <a:xfrm>
            <a:off x="533400" y="3110345"/>
            <a:ext cx="7239000" cy="3429000"/>
          </a:xfrm>
          <a:prstGeom prst="rect">
            <a:avLst/>
          </a:prstGeom>
        </p:spPr>
      </p:pic>
    </p:spTree>
    <p:extLst>
      <p:ext uri="{BB962C8B-B14F-4D97-AF65-F5344CB8AC3E}">
        <p14:creationId xmlns:p14="http://schemas.microsoft.com/office/powerpoint/2010/main" val="5451972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Effect of Project Size </a:t>
            </a:r>
            <a:br>
              <a:rPr lang="en-GB" b="1" u="sng" dirty="0"/>
            </a:br>
            <a:r>
              <a:rPr lang="en-GB" b="1" u="sng" dirty="0"/>
              <a:t>on Development Activities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a:t>On a small project, construction is the most prominent activity by far, taking up </a:t>
            </a:r>
            <a:r>
              <a:rPr lang="en-GB" dirty="0" smtClean="0"/>
              <a:t>as much </a:t>
            </a:r>
            <a:r>
              <a:rPr lang="en-GB" dirty="0"/>
              <a:t>as 65 percent of the total development time. </a:t>
            </a:r>
            <a:endParaRPr lang="en-GB" dirty="0" smtClean="0"/>
          </a:p>
          <a:p>
            <a:pPr algn="just"/>
            <a:r>
              <a:rPr lang="en-GB" dirty="0" smtClean="0"/>
              <a:t>On </a:t>
            </a:r>
            <a:r>
              <a:rPr lang="en-GB" dirty="0"/>
              <a:t>a medium-size project, </a:t>
            </a:r>
            <a:r>
              <a:rPr lang="en-GB" dirty="0" smtClean="0"/>
              <a:t>construction is </a:t>
            </a:r>
            <a:r>
              <a:rPr lang="en-GB" dirty="0"/>
              <a:t>still the dominant activity but its share of the total effort falls to about </a:t>
            </a:r>
            <a:r>
              <a:rPr lang="en-GB" dirty="0" smtClean="0"/>
              <a:t>50 percent</a:t>
            </a:r>
            <a:r>
              <a:rPr lang="en-GB" dirty="0"/>
              <a:t>. </a:t>
            </a:r>
            <a:endParaRPr lang="en-GB" dirty="0" smtClean="0"/>
          </a:p>
          <a:p>
            <a:pPr algn="just"/>
            <a:r>
              <a:rPr lang="en-GB" dirty="0" smtClean="0"/>
              <a:t>On </a:t>
            </a:r>
            <a:r>
              <a:rPr lang="en-GB" dirty="0"/>
              <a:t>very large projects, architecture, integration, and system testing take </a:t>
            </a:r>
            <a:r>
              <a:rPr lang="en-GB" dirty="0" smtClean="0"/>
              <a:t>up more </a:t>
            </a:r>
            <a:r>
              <a:rPr lang="en-GB" dirty="0"/>
              <a:t>time and construction becomes less dominant. </a:t>
            </a:r>
            <a:endParaRPr lang="en-GB" dirty="0" smtClean="0"/>
          </a:p>
          <a:p>
            <a:pPr algn="just"/>
            <a:r>
              <a:rPr lang="en-GB" dirty="0" smtClean="0"/>
              <a:t>In </a:t>
            </a:r>
            <a:r>
              <a:rPr lang="en-GB" dirty="0"/>
              <a:t>short, as project </a:t>
            </a:r>
            <a:r>
              <a:rPr lang="en-GB" dirty="0" smtClean="0"/>
              <a:t>size increases</a:t>
            </a:r>
            <a:r>
              <a:rPr lang="en-GB" dirty="0"/>
              <a:t>, construction becomes a smaller part of the total effort.</a:t>
            </a:r>
            <a:endParaRPr lang="en-US" dirty="0"/>
          </a:p>
        </p:txBody>
      </p:sp>
    </p:spTree>
    <p:extLst>
      <p:ext uri="{BB962C8B-B14F-4D97-AF65-F5344CB8AC3E}">
        <p14:creationId xmlns:p14="http://schemas.microsoft.com/office/powerpoint/2010/main" val="2053487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Effect of Project Size </a:t>
            </a:r>
            <a:br>
              <a:rPr lang="en-GB" b="1" u="sng" dirty="0"/>
            </a:br>
            <a:r>
              <a:rPr lang="en-GB" b="1" u="sng" dirty="0"/>
              <a:t>on Development Activities</a:t>
            </a:r>
            <a:endParaRPr lang="en-US" dirty="0"/>
          </a:p>
        </p:txBody>
      </p:sp>
      <p:sp>
        <p:nvSpPr>
          <p:cNvPr id="3" name="Content Placeholder 2"/>
          <p:cNvSpPr>
            <a:spLocks noGrp="1"/>
          </p:cNvSpPr>
          <p:nvPr>
            <p:ph idx="1"/>
          </p:nvPr>
        </p:nvSpPr>
        <p:spPr/>
        <p:txBody>
          <a:bodyPr>
            <a:normAutofit lnSpcReduction="10000"/>
          </a:bodyPr>
          <a:lstStyle/>
          <a:p>
            <a:pPr algn="just"/>
            <a:r>
              <a:rPr lang="en-GB" dirty="0"/>
              <a:t>Construction becomes less predominant because as project size increases, the </a:t>
            </a:r>
            <a:r>
              <a:rPr lang="en-GB" dirty="0" smtClean="0"/>
              <a:t>construction activities—detailed </a:t>
            </a:r>
            <a:r>
              <a:rPr lang="en-GB" dirty="0"/>
              <a:t>design, coding, debugging, and unit </a:t>
            </a:r>
            <a:r>
              <a:rPr lang="en-GB" dirty="0" smtClean="0"/>
              <a:t>testing scale </a:t>
            </a:r>
            <a:r>
              <a:rPr lang="en-GB" dirty="0"/>
              <a:t>up </a:t>
            </a:r>
            <a:r>
              <a:rPr lang="en-GB" dirty="0" smtClean="0"/>
              <a:t>proportionately but </a:t>
            </a:r>
            <a:r>
              <a:rPr lang="en-GB" dirty="0"/>
              <a:t>many other activities scale up </a:t>
            </a:r>
            <a:r>
              <a:rPr lang="en-GB" dirty="0" smtClean="0"/>
              <a:t>faster.</a:t>
            </a:r>
          </a:p>
          <a:p>
            <a:pPr algn="just"/>
            <a:r>
              <a:rPr lang="en-GB" dirty="0"/>
              <a:t>Projects that are close in size will perform similar activities, but as sizes diverge, </a:t>
            </a:r>
            <a:r>
              <a:rPr lang="en-GB" dirty="0" smtClean="0"/>
              <a:t>the kinds </a:t>
            </a:r>
            <a:r>
              <a:rPr lang="en-GB" dirty="0"/>
              <a:t>of activities will diverge, too</a:t>
            </a:r>
            <a:r>
              <a:rPr lang="en-GB" dirty="0" smtClean="0"/>
              <a:t>.</a:t>
            </a:r>
          </a:p>
          <a:p>
            <a:pPr algn="just"/>
            <a:endParaRPr lang="en-US" dirty="0"/>
          </a:p>
        </p:txBody>
      </p:sp>
    </p:spTree>
    <p:extLst>
      <p:ext uri="{BB962C8B-B14F-4D97-AF65-F5344CB8AC3E}">
        <p14:creationId xmlns:p14="http://schemas.microsoft.com/office/powerpoint/2010/main" val="29230805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dirty="0"/>
              <a:t>Effect of Project Size </a:t>
            </a:r>
            <a:br>
              <a:rPr lang="en-GB" b="1" u="sng" dirty="0"/>
            </a:br>
            <a:r>
              <a:rPr lang="en-GB" b="1" u="sng" dirty="0"/>
              <a:t>on Development Activities</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a:t>Proportions of activities vary because different activities become critical at </a:t>
            </a:r>
            <a:r>
              <a:rPr lang="en-GB" dirty="0" smtClean="0"/>
              <a:t>different project sizes.</a:t>
            </a:r>
          </a:p>
          <a:p>
            <a:pPr algn="just"/>
            <a:r>
              <a:rPr lang="en-GB" dirty="0" smtClean="0"/>
              <a:t>Barry </a:t>
            </a:r>
            <a:r>
              <a:rPr lang="en-GB" dirty="0"/>
              <a:t>Boehm and Richard Turner found that spending about five </a:t>
            </a:r>
            <a:r>
              <a:rPr lang="en-GB" dirty="0" smtClean="0"/>
              <a:t>percent of </a:t>
            </a:r>
            <a:r>
              <a:rPr lang="en-GB" dirty="0"/>
              <a:t>total project costs on architecture and requirements produced the lowest </a:t>
            </a:r>
            <a:r>
              <a:rPr lang="en-GB" dirty="0" smtClean="0"/>
              <a:t>cost for </a:t>
            </a:r>
            <a:r>
              <a:rPr lang="en-GB" dirty="0"/>
              <a:t>projects in the 10,000-lines-of-code range. </a:t>
            </a:r>
            <a:endParaRPr lang="en-GB" dirty="0" smtClean="0"/>
          </a:p>
          <a:p>
            <a:pPr algn="just"/>
            <a:r>
              <a:rPr lang="en-GB" dirty="0" smtClean="0"/>
              <a:t>But </a:t>
            </a:r>
            <a:r>
              <a:rPr lang="en-GB" dirty="0"/>
              <a:t>for projects in the </a:t>
            </a:r>
            <a:r>
              <a:rPr lang="en-GB" dirty="0" smtClean="0"/>
              <a:t>100,000-lines-ofcode range</a:t>
            </a:r>
            <a:r>
              <a:rPr lang="en-GB" dirty="0"/>
              <a:t>, spending 15–20 percent of project effort on architecture and </a:t>
            </a:r>
            <a:r>
              <a:rPr lang="en-GB" dirty="0" smtClean="0"/>
              <a:t>requirements produced </a:t>
            </a:r>
            <a:r>
              <a:rPr lang="en-GB" dirty="0"/>
              <a:t>the best results (Boehm and Turner 2004).</a:t>
            </a:r>
            <a:endParaRPr lang="en-US" dirty="0"/>
          </a:p>
        </p:txBody>
      </p:sp>
    </p:spTree>
    <p:extLst>
      <p:ext uri="{BB962C8B-B14F-4D97-AF65-F5344CB8AC3E}">
        <p14:creationId xmlns:p14="http://schemas.microsoft.com/office/powerpoint/2010/main" val="11415694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u="sng"/>
              <a:t>Effect of Project Size </a:t>
            </a:r>
            <a:br>
              <a:rPr lang="en-GB" b="1" u="sng"/>
            </a:br>
            <a:r>
              <a:rPr lang="en-GB" b="1" u="sng"/>
              <a:t>on Development Activities</a:t>
            </a:r>
            <a:endParaRPr lang="en-US"/>
          </a:p>
        </p:txBody>
      </p:sp>
      <p:sp>
        <p:nvSpPr>
          <p:cNvPr id="3" name="Content Placeholder 2"/>
          <p:cNvSpPr>
            <a:spLocks noGrp="1"/>
          </p:cNvSpPr>
          <p:nvPr>
            <p:ph idx="1"/>
          </p:nvPr>
        </p:nvSpPr>
        <p:spPr/>
        <p:txBody>
          <a:bodyPr>
            <a:normAutofit fontScale="77500" lnSpcReduction="20000"/>
          </a:bodyPr>
          <a:lstStyle/>
          <a:p>
            <a:r>
              <a:rPr lang="en-GB" dirty="0"/>
              <a:t>Here’s a list of activities that grow at a more-than-linear rate as project size </a:t>
            </a:r>
            <a:r>
              <a:rPr lang="en-GB" dirty="0" smtClean="0"/>
              <a:t>increases:</a:t>
            </a:r>
          </a:p>
          <a:p>
            <a:pPr lvl="1"/>
            <a:r>
              <a:rPr lang="en-US" dirty="0" smtClean="0"/>
              <a:t>Communication</a:t>
            </a:r>
            <a:endParaRPr lang="en-US" dirty="0"/>
          </a:p>
          <a:p>
            <a:pPr lvl="1"/>
            <a:r>
              <a:rPr lang="en-US" dirty="0" smtClean="0"/>
              <a:t>Planning</a:t>
            </a:r>
            <a:endParaRPr lang="en-US" dirty="0"/>
          </a:p>
          <a:p>
            <a:pPr lvl="1"/>
            <a:r>
              <a:rPr lang="en-US" dirty="0" smtClean="0"/>
              <a:t>Management</a:t>
            </a:r>
            <a:endParaRPr lang="en-US" dirty="0"/>
          </a:p>
          <a:p>
            <a:pPr lvl="1"/>
            <a:r>
              <a:rPr lang="en-US" dirty="0" smtClean="0"/>
              <a:t>Requirements development</a:t>
            </a:r>
          </a:p>
          <a:p>
            <a:pPr lvl="1"/>
            <a:r>
              <a:rPr lang="en-US" dirty="0" smtClean="0"/>
              <a:t>System </a:t>
            </a:r>
            <a:r>
              <a:rPr lang="en-US" dirty="0"/>
              <a:t>functional </a:t>
            </a:r>
            <a:r>
              <a:rPr lang="en-US" dirty="0" smtClean="0"/>
              <a:t>design</a:t>
            </a:r>
          </a:p>
          <a:p>
            <a:pPr lvl="1"/>
            <a:r>
              <a:rPr lang="en-US" dirty="0" smtClean="0"/>
              <a:t>Interface </a:t>
            </a:r>
            <a:r>
              <a:rPr lang="en-US" dirty="0"/>
              <a:t>design and </a:t>
            </a:r>
            <a:r>
              <a:rPr lang="en-US" dirty="0" smtClean="0"/>
              <a:t>specification</a:t>
            </a:r>
          </a:p>
          <a:p>
            <a:pPr lvl="1"/>
            <a:r>
              <a:rPr lang="en-US" dirty="0" smtClean="0"/>
              <a:t>Architecture</a:t>
            </a:r>
            <a:endParaRPr lang="en-US" dirty="0"/>
          </a:p>
          <a:p>
            <a:pPr lvl="1"/>
            <a:r>
              <a:rPr lang="en-US" dirty="0" smtClean="0"/>
              <a:t>Integration</a:t>
            </a:r>
            <a:endParaRPr lang="en-US" dirty="0"/>
          </a:p>
          <a:p>
            <a:pPr lvl="1"/>
            <a:r>
              <a:rPr lang="en-US" dirty="0" smtClean="0"/>
              <a:t>Defect removal</a:t>
            </a:r>
          </a:p>
          <a:p>
            <a:pPr lvl="1"/>
            <a:r>
              <a:rPr lang="en-US" dirty="0" smtClean="0"/>
              <a:t>System testing</a:t>
            </a:r>
          </a:p>
          <a:p>
            <a:pPr lvl="1"/>
            <a:r>
              <a:rPr lang="en-US" dirty="0" smtClean="0"/>
              <a:t>Document </a:t>
            </a:r>
            <a:r>
              <a:rPr lang="en-US" dirty="0"/>
              <a:t>production</a:t>
            </a:r>
          </a:p>
        </p:txBody>
      </p:sp>
    </p:spTree>
    <p:extLst>
      <p:ext uri="{BB962C8B-B14F-4D97-AF65-F5344CB8AC3E}">
        <p14:creationId xmlns:p14="http://schemas.microsoft.com/office/powerpoint/2010/main" val="37559722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Key Points</a:t>
            </a:r>
            <a:endParaRPr lang="en-US" b="1" u="sng" dirty="0"/>
          </a:p>
        </p:txBody>
      </p:sp>
      <p:sp>
        <p:nvSpPr>
          <p:cNvPr id="3" name="Content Placeholder 2"/>
          <p:cNvSpPr>
            <a:spLocks noGrp="1"/>
          </p:cNvSpPr>
          <p:nvPr>
            <p:ph idx="1"/>
          </p:nvPr>
        </p:nvSpPr>
        <p:spPr/>
        <p:txBody>
          <a:bodyPr>
            <a:normAutofit fontScale="77500" lnSpcReduction="20000"/>
          </a:bodyPr>
          <a:lstStyle/>
          <a:p>
            <a:pPr algn="just"/>
            <a:r>
              <a:rPr lang="en-GB" dirty="0"/>
              <a:t>As project size increases, communication needs to be supported. The point </a:t>
            </a:r>
            <a:r>
              <a:rPr lang="en-GB" dirty="0" smtClean="0"/>
              <a:t>of most </a:t>
            </a:r>
            <a:r>
              <a:rPr lang="en-GB" dirty="0"/>
              <a:t>methodologies is to reduce communications problems, and a </a:t>
            </a:r>
            <a:r>
              <a:rPr lang="en-GB" dirty="0" smtClean="0"/>
              <a:t>methodology should </a:t>
            </a:r>
            <a:r>
              <a:rPr lang="en-GB" dirty="0"/>
              <a:t>live or die on its merits as a communication facilitator.</a:t>
            </a:r>
          </a:p>
          <a:p>
            <a:pPr algn="just"/>
            <a:r>
              <a:rPr lang="en-GB" dirty="0" smtClean="0"/>
              <a:t>All </a:t>
            </a:r>
            <a:r>
              <a:rPr lang="en-GB" dirty="0"/>
              <a:t>other things being equal, productivity will be lower on a large project than </a:t>
            </a:r>
            <a:r>
              <a:rPr lang="en-GB" dirty="0" smtClean="0"/>
              <a:t>on </a:t>
            </a:r>
            <a:r>
              <a:rPr lang="en-US" dirty="0" smtClean="0"/>
              <a:t>a </a:t>
            </a:r>
            <a:r>
              <a:rPr lang="en-US" dirty="0"/>
              <a:t>small one.</a:t>
            </a:r>
          </a:p>
          <a:p>
            <a:pPr algn="just"/>
            <a:r>
              <a:rPr lang="en-GB" dirty="0" smtClean="0"/>
              <a:t>All </a:t>
            </a:r>
            <a:r>
              <a:rPr lang="en-GB" dirty="0"/>
              <a:t>other things being equal, a large project will have more errors per </a:t>
            </a:r>
            <a:r>
              <a:rPr lang="en-GB" dirty="0" smtClean="0"/>
              <a:t>thousand lines </a:t>
            </a:r>
            <a:r>
              <a:rPr lang="en-GB" dirty="0"/>
              <a:t>of code than a small one.</a:t>
            </a:r>
          </a:p>
          <a:p>
            <a:pPr algn="just"/>
            <a:r>
              <a:rPr lang="en-GB" dirty="0" smtClean="0"/>
              <a:t>Activities </a:t>
            </a:r>
            <a:r>
              <a:rPr lang="en-GB" dirty="0"/>
              <a:t>that are taken for granted on small projects must be carefully </a:t>
            </a:r>
            <a:r>
              <a:rPr lang="en-GB" dirty="0" smtClean="0"/>
              <a:t>planned on </a:t>
            </a:r>
            <a:r>
              <a:rPr lang="en-GB" dirty="0"/>
              <a:t>larger ones. Construction becomes less predominant as project </a:t>
            </a:r>
            <a:r>
              <a:rPr lang="en-GB" dirty="0" smtClean="0"/>
              <a:t>size </a:t>
            </a:r>
            <a:r>
              <a:rPr lang="en-US" dirty="0" smtClean="0"/>
              <a:t>increases</a:t>
            </a:r>
            <a:r>
              <a:rPr lang="en-US" dirty="0"/>
              <a:t>.</a:t>
            </a:r>
          </a:p>
        </p:txBody>
      </p:sp>
    </p:spTree>
    <p:extLst>
      <p:ext uri="{BB962C8B-B14F-4D97-AF65-F5344CB8AC3E}">
        <p14:creationId xmlns:p14="http://schemas.microsoft.com/office/powerpoint/2010/main" val="3467473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Readings</a:t>
            </a:r>
            <a:endParaRPr lang="en-US" b="1" u="sng" dirty="0"/>
          </a:p>
        </p:txBody>
      </p:sp>
      <p:sp>
        <p:nvSpPr>
          <p:cNvPr id="3" name="Content Placeholder 2"/>
          <p:cNvSpPr>
            <a:spLocks noGrp="1"/>
          </p:cNvSpPr>
          <p:nvPr>
            <p:ph idx="1"/>
          </p:nvPr>
        </p:nvSpPr>
        <p:spPr/>
        <p:txBody>
          <a:bodyPr/>
          <a:lstStyle/>
          <a:p>
            <a:pPr algn="just"/>
            <a:r>
              <a:rPr lang="en-US" b="1" dirty="0" smtClean="0"/>
              <a:t>[Chapter 27]</a:t>
            </a:r>
            <a:r>
              <a:rPr lang="en-US" dirty="0" smtClean="0"/>
              <a:t> </a:t>
            </a:r>
            <a:r>
              <a:rPr lang="en-US" dirty="0"/>
              <a:t>Code Complete: A Practical Handbook of Software Construction by Steve McConnell, Microsoft Press; 2nd Edition (July 7, 2004). ISBN-10: 0735619670 </a:t>
            </a:r>
          </a:p>
        </p:txBody>
      </p:sp>
    </p:spTree>
    <p:extLst>
      <p:ext uri="{BB962C8B-B14F-4D97-AF65-F5344CB8AC3E}">
        <p14:creationId xmlns:p14="http://schemas.microsoft.com/office/powerpoint/2010/main" val="35521443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Introduction</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GB" dirty="0"/>
              <a:t>Scaling up in software development isn’t a simple matter of taking a small project and making each part of it bigger. </a:t>
            </a:r>
            <a:endParaRPr lang="en-GB" dirty="0" smtClean="0"/>
          </a:p>
          <a:p>
            <a:pPr algn="just"/>
            <a:r>
              <a:rPr lang="en-GB" dirty="0" smtClean="0"/>
              <a:t>Suppose </a:t>
            </a:r>
            <a:r>
              <a:rPr lang="en-GB" dirty="0"/>
              <a:t>you wrote the 25,000-line </a:t>
            </a:r>
            <a:r>
              <a:rPr lang="en-GB" dirty="0" err="1"/>
              <a:t>Gigatron</a:t>
            </a:r>
            <a:r>
              <a:rPr lang="en-GB" dirty="0"/>
              <a:t> software package in 20 staff-months and found 500 errors in field testing. </a:t>
            </a:r>
            <a:endParaRPr lang="en-GB" dirty="0" smtClean="0"/>
          </a:p>
          <a:p>
            <a:pPr algn="just"/>
            <a:r>
              <a:rPr lang="en-GB" dirty="0" smtClean="0"/>
              <a:t>Suppose </a:t>
            </a:r>
            <a:r>
              <a:rPr lang="en-GB" dirty="0" err="1"/>
              <a:t>Gigatron</a:t>
            </a:r>
            <a:r>
              <a:rPr lang="en-GB" dirty="0"/>
              <a:t> 1.0 is successful, as is </a:t>
            </a:r>
            <a:r>
              <a:rPr lang="en-GB" dirty="0" err="1"/>
              <a:t>Gigatron</a:t>
            </a:r>
            <a:r>
              <a:rPr lang="en-GB" dirty="0"/>
              <a:t> 2.0, and you start work on the </a:t>
            </a:r>
            <a:r>
              <a:rPr lang="en-GB" dirty="0" err="1"/>
              <a:t>Gigatron</a:t>
            </a:r>
            <a:r>
              <a:rPr lang="en-GB" dirty="0"/>
              <a:t> Deluxe, a greatly enhanced version of the program that’s expected to be 250,000 lines of code.</a:t>
            </a:r>
          </a:p>
          <a:p>
            <a:pPr algn="just"/>
            <a:endParaRPr lang="en-US" dirty="0"/>
          </a:p>
        </p:txBody>
      </p:sp>
    </p:spTree>
    <p:extLst>
      <p:ext uri="{BB962C8B-B14F-4D97-AF65-F5344CB8AC3E}">
        <p14:creationId xmlns:p14="http://schemas.microsoft.com/office/powerpoint/2010/main" val="10798021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Introduction</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a:t>Even though it’s 10 times as large as the original </a:t>
            </a:r>
            <a:r>
              <a:rPr lang="en-GB" dirty="0" err="1"/>
              <a:t>Gigatron</a:t>
            </a:r>
            <a:r>
              <a:rPr lang="en-GB" dirty="0"/>
              <a:t>, the </a:t>
            </a:r>
            <a:r>
              <a:rPr lang="en-GB" dirty="0" err="1"/>
              <a:t>Gigatron</a:t>
            </a:r>
            <a:r>
              <a:rPr lang="en-GB" dirty="0"/>
              <a:t> Deluxe won’t take 10 times the effort to develop; it’ll take 30 times the effort. </a:t>
            </a:r>
            <a:endParaRPr lang="en-GB" dirty="0" smtClean="0"/>
          </a:p>
          <a:p>
            <a:pPr algn="just"/>
            <a:r>
              <a:rPr lang="en-GB" dirty="0" smtClean="0"/>
              <a:t>Moreover</a:t>
            </a:r>
            <a:r>
              <a:rPr lang="en-GB" dirty="0"/>
              <a:t>, 30 times the total effort doesn’t imply 30 times as much construction. </a:t>
            </a:r>
            <a:endParaRPr lang="en-GB" dirty="0" smtClean="0"/>
          </a:p>
          <a:p>
            <a:pPr algn="just"/>
            <a:r>
              <a:rPr lang="en-GB" dirty="0" smtClean="0"/>
              <a:t>It </a:t>
            </a:r>
            <a:r>
              <a:rPr lang="en-GB" dirty="0"/>
              <a:t>probably implies 25 times as much construction and 40 times as much architecture and system testing. </a:t>
            </a:r>
            <a:endParaRPr lang="en-GB" dirty="0" smtClean="0"/>
          </a:p>
          <a:p>
            <a:pPr algn="just"/>
            <a:r>
              <a:rPr lang="en-GB" dirty="0" smtClean="0"/>
              <a:t>You </a:t>
            </a:r>
            <a:r>
              <a:rPr lang="en-GB" dirty="0"/>
              <a:t>won’t have 10 times as many errors either; you’ll have 15 times as many—or more.</a:t>
            </a:r>
          </a:p>
          <a:p>
            <a:pPr algn="just"/>
            <a:endParaRPr lang="en-US" dirty="0"/>
          </a:p>
        </p:txBody>
      </p:sp>
    </p:spTree>
    <p:extLst>
      <p:ext uri="{BB962C8B-B14F-4D97-AF65-F5344CB8AC3E}">
        <p14:creationId xmlns:p14="http://schemas.microsoft.com/office/powerpoint/2010/main" val="1664951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Introduction</a:t>
            </a:r>
            <a:endParaRPr lang="en-US" dirty="0"/>
          </a:p>
        </p:txBody>
      </p:sp>
      <p:sp>
        <p:nvSpPr>
          <p:cNvPr id="3" name="Content Placeholder 2"/>
          <p:cNvSpPr>
            <a:spLocks noGrp="1"/>
          </p:cNvSpPr>
          <p:nvPr>
            <p:ph idx="1"/>
          </p:nvPr>
        </p:nvSpPr>
        <p:spPr/>
        <p:txBody>
          <a:bodyPr/>
          <a:lstStyle/>
          <a:p>
            <a:pPr algn="just"/>
            <a:r>
              <a:rPr lang="en-GB" dirty="0"/>
              <a:t>If you’ve been accustomed to working on small projects, your first medium-to-large project can </a:t>
            </a:r>
            <a:r>
              <a:rPr lang="en-GB" dirty="0" smtClean="0"/>
              <a:t>go hilariously </a:t>
            </a:r>
            <a:r>
              <a:rPr lang="en-GB" dirty="0"/>
              <a:t>out of control, becoming an uncontrollable beast instead of the pleasant success you had envisioned. </a:t>
            </a:r>
            <a:endParaRPr lang="en-GB" dirty="0" smtClean="0"/>
          </a:p>
          <a:p>
            <a:pPr algn="just"/>
            <a:r>
              <a:rPr lang="en-GB" dirty="0" smtClean="0"/>
              <a:t>This </a:t>
            </a:r>
            <a:r>
              <a:rPr lang="en-GB" dirty="0"/>
              <a:t>chapter tells you what kind of beast to expect and where to find the whip and chair to tame it.</a:t>
            </a:r>
            <a:endParaRPr lang="en-US" dirty="0"/>
          </a:p>
        </p:txBody>
      </p:sp>
    </p:spTree>
    <p:extLst>
      <p:ext uri="{BB962C8B-B14F-4D97-AF65-F5344CB8AC3E}">
        <p14:creationId xmlns:p14="http://schemas.microsoft.com/office/powerpoint/2010/main" val="1191068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Introduction</a:t>
            </a:r>
            <a:endParaRPr lang="en-US" dirty="0"/>
          </a:p>
        </p:txBody>
      </p:sp>
      <p:sp>
        <p:nvSpPr>
          <p:cNvPr id="3" name="Content Placeholder 2"/>
          <p:cNvSpPr>
            <a:spLocks noGrp="1"/>
          </p:cNvSpPr>
          <p:nvPr>
            <p:ph idx="1"/>
          </p:nvPr>
        </p:nvSpPr>
        <p:spPr/>
        <p:txBody>
          <a:bodyPr/>
          <a:lstStyle/>
          <a:p>
            <a:pPr algn="just"/>
            <a:r>
              <a:rPr lang="en-GB" dirty="0" smtClean="0"/>
              <a:t>In </a:t>
            </a:r>
            <a:r>
              <a:rPr lang="en-GB" dirty="0"/>
              <a:t>contrast, if you’re accustomed to working on large projects, you might use approaches that are too formal on a small project. </a:t>
            </a:r>
            <a:endParaRPr lang="en-GB" dirty="0" smtClean="0"/>
          </a:p>
          <a:p>
            <a:pPr algn="just"/>
            <a:r>
              <a:rPr lang="en-GB" dirty="0" smtClean="0"/>
              <a:t>This </a:t>
            </a:r>
            <a:r>
              <a:rPr lang="en-GB" dirty="0"/>
              <a:t>chapter describes how you can economize to keep a small project from </a:t>
            </a:r>
            <a:r>
              <a:rPr lang="en-GB" dirty="0" smtClean="0"/>
              <a:t>collapsing </a:t>
            </a:r>
            <a:r>
              <a:rPr lang="en-GB" dirty="0"/>
              <a:t>under the weight of its own overhead.</a:t>
            </a:r>
            <a:endParaRPr lang="en-US" dirty="0"/>
          </a:p>
        </p:txBody>
      </p:sp>
    </p:spTree>
    <p:extLst>
      <p:ext uri="{BB962C8B-B14F-4D97-AF65-F5344CB8AC3E}">
        <p14:creationId xmlns:p14="http://schemas.microsoft.com/office/powerpoint/2010/main" val="1963030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smtClean="0"/>
              <a:t>Communication and Size</a:t>
            </a:r>
            <a:endParaRPr lang="en-US" b="1" u="sng" dirty="0"/>
          </a:p>
        </p:txBody>
      </p:sp>
      <p:sp>
        <p:nvSpPr>
          <p:cNvPr id="3" name="Content Placeholder 2"/>
          <p:cNvSpPr>
            <a:spLocks noGrp="1"/>
          </p:cNvSpPr>
          <p:nvPr>
            <p:ph idx="1"/>
          </p:nvPr>
        </p:nvSpPr>
        <p:spPr/>
        <p:txBody>
          <a:bodyPr>
            <a:normAutofit fontScale="92500" lnSpcReduction="10000"/>
          </a:bodyPr>
          <a:lstStyle/>
          <a:p>
            <a:pPr algn="just"/>
            <a:r>
              <a:rPr lang="en-GB" dirty="0"/>
              <a:t>If you’re the only person on a project, the only communication path is between you and the </a:t>
            </a:r>
            <a:r>
              <a:rPr lang="en-GB" dirty="0" smtClean="0"/>
              <a:t>customer. </a:t>
            </a:r>
          </a:p>
          <a:p>
            <a:pPr algn="just"/>
            <a:r>
              <a:rPr lang="en-GB" dirty="0" smtClean="0"/>
              <a:t>As </a:t>
            </a:r>
            <a:r>
              <a:rPr lang="en-GB" dirty="0"/>
              <a:t>the number of people on a project increases, the number of communication paths increases, too. </a:t>
            </a:r>
            <a:endParaRPr lang="en-GB" dirty="0" smtClean="0"/>
          </a:p>
          <a:p>
            <a:pPr algn="just"/>
            <a:r>
              <a:rPr lang="en-GB" dirty="0" smtClean="0"/>
              <a:t>The </a:t>
            </a:r>
            <a:r>
              <a:rPr lang="en-GB" dirty="0"/>
              <a:t>number doesn’t increase additively as the number of people increases. </a:t>
            </a:r>
            <a:endParaRPr lang="en-GB" dirty="0" smtClean="0"/>
          </a:p>
          <a:p>
            <a:pPr algn="just"/>
            <a:r>
              <a:rPr lang="en-GB" dirty="0" smtClean="0"/>
              <a:t>It </a:t>
            </a:r>
            <a:r>
              <a:rPr lang="en-GB" dirty="0"/>
              <a:t>increases multiplicatively, proportionally to the square of the number of people</a:t>
            </a:r>
            <a:endParaRPr lang="en-US" dirty="0"/>
          </a:p>
        </p:txBody>
      </p:sp>
    </p:spTree>
    <p:extLst>
      <p:ext uri="{BB962C8B-B14F-4D97-AF65-F5344CB8AC3E}">
        <p14:creationId xmlns:p14="http://schemas.microsoft.com/office/powerpoint/2010/main" val="8004280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Communication and Size</a:t>
            </a:r>
            <a:endParaRPr lang="en-US" dirty="0"/>
          </a:p>
        </p:txBody>
      </p:sp>
      <p:pic>
        <p:nvPicPr>
          <p:cNvPr id="4" name="Content Placeholder 3"/>
          <p:cNvPicPr>
            <a:picLocks noGrp="1" noChangeAspect="1"/>
          </p:cNvPicPr>
          <p:nvPr>
            <p:ph idx="1"/>
          </p:nvPr>
        </p:nvPicPr>
        <p:blipFill>
          <a:blip r:embed="rId2">
            <a:extLst>
              <a:ext uri="{BEBA8EAE-BF5A-486C-A8C5-ECC9F3942E4B}">
                <a14:imgProps xmlns:a14="http://schemas.microsoft.com/office/drawing/2010/main">
                  <a14:imgLayer r:embed="rId3">
                    <a14:imgEffect>
                      <a14:sharpenSoften amount="500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1143000" y="1967345"/>
            <a:ext cx="7086600" cy="4052455"/>
          </a:xfrm>
        </p:spPr>
      </p:pic>
    </p:spTree>
    <p:extLst>
      <p:ext uri="{BB962C8B-B14F-4D97-AF65-F5344CB8AC3E}">
        <p14:creationId xmlns:p14="http://schemas.microsoft.com/office/powerpoint/2010/main" val="2982824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u="sng" dirty="0"/>
              <a:t>Communication and Size</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GB" dirty="0" smtClean="0"/>
              <a:t>A two-person </a:t>
            </a:r>
            <a:r>
              <a:rPr lang="en-GB" dirty="0"/>
              <a:t>project has only one path of communication. </a:t>
            </a:r>
            <a:endParaRPr lang="en-GB" dirty="0" smtClean="0"/>
          </a:p>
          <a:p>
            <a:pPr algn="just"/>
            <a:r>
              <a:rPr lang="en-GB" dirty="0" smtClean="0"/>
              <a:t>A </a:t>
            </a:r>
            <a:r>
              <a:rPr lang="en-GB" dirty="0"/>
              <a:t>five-person project has 10 paths. </a:t>
            </a:r>
            <a:endParaRPr lang="en-GB" dirty="0" smtClean="0"/>
          </a:p>
          <a:p>
            <a:pPr algn="just"/>
            <a:r>
              <a:rPr lang="en-GB" dirty="0" smtClean="0"/>
              <a:t>A </a:t>
            </a:r>
            <a:r>
              <a:rPr lang="en-GB" dirty="0"/>
              <a:t>ten-person project has 45 paths, assuming that every person talks to every other person. </a:t>
            </a:r>
            <a:endParaRPr lang="en-GB" dirty="0" smtClean="0"/>
          </a:p>
          <a:p>
            <a:pPr algn="just"/>
            <a:r>
              <a:rPr lang="en-GB" dirty="0" smtClean="0"/>
              <a:t>The </a:t>
            </a:r>
            <a:r>
              <a:rPr lang="en-GB" dirty="0"/>
              <a:t>10 percent of projects that have 50 or more programmers have at least 1,200 potential </a:t>
            </a:r>
            <a:r>
              <a:rPr lang="en-GB" dirty="0" smtClean="0"/>
              <a:t>paths.</a:t>
            </a:r>
          </a:p>
          <a:p>
            <a:pPr algn="just"/>
            <a:r>
              <a:rPr lang="en-GB" dirty="0" smtClean="0"/>
              <a:t>The </a:t>
            </a:r>
            <a:r>
              <a:rPr lang="en-GB" dirty="0"/>
              <a:t>more communication paths you have, the more time you spend communicating and the more opportunities are created for communication mistakes</a:t>
            </a:r>
            <a:endParaRPr lang="en-US" dirty="0"/>
          </a:p>
        </p:txBody>
      </p:sp>
    </p:spTree>
    <p:extLst>
      <p:ext uri="{BB962C8B-B14F-4D97-AF65-F5344CB8AC3E}">
        <p14:creationId xmlns:p14="http://schemas.microsoft.com/office/powerpoint/2010/main" val="103976046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1491</Words>
  <Application>Microsoft Office PowerPoint</Application>
  <PresentationFormat>On-screen Show (4:3)</PresentationFormat>
  <Paragraphs>138</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Program size &amp; Software Construction </vt:lpstr>
      <vt:lpstr>Contents</vt:lpstr>
      <vt:lpstr>Introduction</vt:lpstr>
      <vt:lpstr>Introduction</vt:lpstr>
      <vt:lpstr>Introduction</vt:lpstr>
      <vt:lpstr>Introduction</vt:lpstr>
      <vt:lpstr>Communication and Size</vt:lpstr>
      <vt:lpstr>Communication and Size</vt:lpstr>
      <vt:lpstr>Communication and Size</vt:lpstr>
      <vt:lpstr>Communication and Size</vt:lpstr>
      <vt:lpstr>Range of project Sizes</vt:lpstr>
      <vt:lpstr>Range of project Sizes</vt:lpstr>
      <vt:lpstr>Range of project Sizes</vt:lpstr>
      <vt:lpstr>Range of project Sizes</vt:lpstr>
      <vt:lpstr> Effect of Project Size on Errors</vt:lpstr>
      <vt:lpstr> Effect of Project Size on Errors</vt:lpstr>
      <vt:lpstr> Effect of Project Size on Errors</vt:lpstr>
      <vt:lpstr> Effect of Project Size on Errors</vt:lpstr>
      <vt:lpstr>Effect of Project Size on Productivity</vt:lpstr>
      <vt:lpstr>Effect of Project Size on Productivity</vt:lpstr>
      <vt:lpstr>Effect of Project Size  on Development Activities</vt:lpstr>
      <vt:lpstr>Effect of Project Size  on Development Activities</vt:lpstr>
      <vt:lpstr>Effect of Project Size  on Development Activities</vt:lpstr>
      <vt:lpstr>Effect of Project Size  on Development Activities</vt:lpstr>
      <vt:lpstr>Effect of Project Size  on Development Activities</vt:lpstr>
      <vt:lpstr>Key Points</vt:lpstr>
      <vt:lpstr>Readings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Ibrahim</dc:creator>
  <cp:lastModifiedBy>ok</cp:lastModifiedBy>
  <cp:revision>53</cp:revision>
  <dcterms:created xsi:type="dcterms:W3CDTF">2006-08-16T00:00:00Z</dcterms:created>
  <dcterms:modified xsi:type="dcterms:W3CDTF">2019-12-03T10:13:56Z</dcterms:modified>
</cp:coreProperties>
</file>