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83" r:id="rId6"/>
    <p:sldId id="261" r:id="rId7"/>
    <p:sldId id="262" r:id="rId8"/>
    <p:sldId id="263" r:id="rId9"/>
    <p:sldId id="284" r:id="rId10"/>
    <p:sldId id="264" r:id="rId11"/>
    <p:sldId id="266"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E00525-323D-4DA6-9D39-DDA62EBAB407}" type="datetimeFigureOut">
              <a:rPr lang="en-US" smtClean="0"/>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38233-5A49-48F6-BEB3-E02CB9154701}" type="slidenum">
              <a:rPr lang="en-US" smtClean="0"/>
              <a:t>‹#›</a:t>
            </a:fld>
            <a:endParaRPr lang="en-US"/>
          </a:p>
        </p:txBody>
      </p:sp>
    </p:spTree>
    <p:extLst>
      <p:ext uri="{BB962C8B-B14F-4D97-AF65-F5344CB8AC3E}">
        <p14:creationId xmlns:p14="http://schemas.microsoft.com/office/powerpoint/2010/main" val="302653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alzheimer-europe.org/Glossary/stag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www.experiment-resources.com/conducting-an-experiment.html" TargetMode="External"/><Relationship Id="rId13" Type="http://schemas.openxmlformats.org/officeDocument/2006/relationships/hyperlink" Target="http://www.experiment-resources.com/observational-study.html" TargetMode="External"/><Relationship Id="rId3" Type="http://schemas.openxmlformats.org/officeDocument/2006/relationships/hyperlink" Target="http://www.experiment-resources.com/defining-a-research-problem.html" TargetMode="External"/><Relationship Id="rId7" Type="http://schemas.openxmlformats.org/officeDocument/2006/relationships/hyperlink" Target="http://www.experiment-resources.com/what-is-a-literature-review.html" TargetMode="External"/><Relationship Id="rId12" Type="http://schemas.openxmlformats.org/officeDocument/2006/relationships/hyperlink" Target="http://www.experiment-resources.com/case-study-research-design.html" TargetMode="External"/><Relationship Id="rId2" Type="http://schemas.openxmlformats.org/officeDocument/2006/relationships/hyperlink" Target="http://www.experiment-resources.com/research-hypothesis.html" TargetMode="External"/><Relationship Id="rId1" Type="http://schemas.openxmlformats.org/officeDocument/2006/relationships/slideLayout" Target="../slideLayouts/slideLayout2.xml"/><Relationship Id="rId6" Type="http://schemas.openxmlformats.org/officeDocument/2006/relationships/hyperlink" Target="http://www.experiment-resources.com/steps-of-the-scientific-method.html" TargetMode="External"/><Relationship Id="rId11" Type="http://schemas.openxmlformats.org/officeDocument/2006/relationships/hyperlink" Target="http://www.experiment-resources.com/independent-variable.html" TargetMode="External"/><Relationship Id="rId5" Type="http://schemas.openxmlformats.org/officeDocument/2006/relationships/hyperlink" Target="http://www.experiment-resources.com/what-is-research.html" TargetMode="External"/><Relationship Id="rId10" Type="http://schemas.openxmlformats.org/officeDocument/2006/relationships/hyperlink" Target="http://www.experiment-resources.com/research-variables.html" TargetMode="External"/><Relationship Id="rId4" Type="http://schemas.openxmlformats.org/officeDocument/2006/relationships/hyperlink" Target="http://www.experiment-resources.com/experimental-research.html" TargetMode="External"/><Relationship Id="rId9" Type="http://schemas.openxmlformats.org/officeDocument/2006/relationships/hyperlink" Target="http://linguistics.byu.edu/faculty/henrichsenl/researchmethods/RM_1_01.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xperiment-resources.com/defining-a-research-problem.html" TargetMode="External"/><Relationship Id="rId2" Type="http://schemas.openxmlformats.org/officeDocument/2006/relationships/hyperlink" Target="http://www.experiment-resources.com/steps-of-the-scientific-method.html" TargetMode="External"/><Relationship Id="rId1" Type="http://schemas.openxmlformats.org/officeDocument/2006/relationships/slideLayout" Target="../slideLayouts/slideLayout2.xml"/><Relationship Id="rId5" Type="http://schemas.openxmlformats.org/officeDocument/2006/relationships/hyperlink" Target="http://www.experiment-resources.com/what-is-generalization.html" TargetMode="External"/><Relationship Id="rId4" Type="http://schemas.openxmlformats.org/officeDocument/2006/relationships/hyperlink" Target="http://www.experiment-resources.com/drawing-conclusions.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www.experiment-resources.com/prediction-in-research.html" TargetMode="External"/><Relationship Id="rId3" Type="http://schemas.openxmlformats.org/officeDocument/2006/relationships/hyperlink" Target="http://www.experiment-resources.com/operationalization.html" TargetMode="External"/><Relationship Id="rId7" Type="http://schemas.openxmlformats.org/officeDocument/2006/relationships/hyperlink" Target="http://www.experiment-resources.com/truth-and-theory.html" TargetMode="External"/><Relationship Id="rId2" Type="http://schemas.openxmlformats.org/officeDocument/2006/relationships/hyperlink" Target="http://www.experiment-resources.com/scientific-elements.html" TargetMode="External"/><Relationship Id="rId1" Type="http://schemas.openxmlformats.org/officeDocument/2006/relationships/slideLayout" Target="../slideLayouts/slideLayout2.xml"/><Relationship Id="rId6" Type="http://schemas.openxmlformats.org/officeDocument/2006/relationships/hyperlink" Target="http://www.experiment-resources.com/research-hypothesis.html" TargetMode="External"/><Relationship Id="rId11" Type="http://schemas.openxmlformats.org/officeDocument/2006/relationships/hyperlink" Target="http://www.experiment-resources.com/hypothesis-testing.html" TargetMode="External"/><Relationship Id="rId5" Type="http://schemas.openxmlformats.org/officeDocument/2006/relationships/hyperlink" Target="http://www.experiment-resources.com/scientific-measurements.html" TargetMode="External"/><Relationship Id="rId10" Type="http://schemas.openxmlformats.org/officeDocument/2006/relationships/hyperlink" Target="http://www.experiment-resources.com/experimental-research.html" TargetMode="External"/><Relationship Id="rId4" Type="http://schemas.openxmlformats.org/officeDocument/2006/relationships/hyperlink" Target="http://www.experiment-resources.com/defining-a-research-problem.html" TargetMode="External"/><Relationship Id="rId9" Type="http://schemas.openxmlformats.org/officeDocument/2006/relationships/hyperlink" Target="http://www.experiment-resources.com/observational-study.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xperiment-resources.com/experimental-research.html" TargetMode="External"/><Relationship Id="rId2" Type="http://schemas.openxmlformats.org/officeDocument/2006/relationships/hyperlink" Target="http://www.experiment-resources.com/scientific-measurements.html" TargetMode="External"/><Relationship Id="rId1" Type="http://schemas.openxmlformats.org/officeDocument/2006/relationships/slideLayout" Target="../slideLayouts/slideLayout2.xml"/><Relationship Id="rId5" Type="http://schemas.openxmlformats.org/officeDocument/2006/relationships/hyperlink" Target="http://www.experiment-resources.com/scientific-reasoning.html" TargetMode="External"/><Relationship Id="rId4" Type="http://schemas.openxmlformats.org/officeDocument/2006/relationships/hyperlink" Target="http://www.experiment-resources.com/survey-research-design.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xperiment-resources.com/quantitative-research-design.html" TargetMode="External"/><Relationship Id="rId2" Type="http://schemas.openxmlformats.org/officeDocument/2006/relationships/hyperlink" Target="http://www.experiment-resources.com/scientific-measurements.html" TargetMode="External"/><Relationship Id="rId1" Type="http://schemas.openxmlformats.org/officeDocument/2006/relationships/slideLayout" Target="../slideLayouts/slideLayout2.xml"/><Relationship Id="rId5" Type="http://schemas.openxmlformats.org/officeDocument/2006/relationships/hyperlink" Target="http://www.experiment-resources.com/conducting-an-experiment.html" TargetMode="External"/><Relationship Id="rId4" Type="http://schemas.openxmlformats.org/officeDocument/2006/relationships/hyperlink" Target="http://www.experiment-resources.com/qualitative-research-design.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experiment-resources.com/design-of-experiment.html" TargetMode="External"/><Relationship Id="rId2" Type="http://schemas.openxmlformats.org/officeDocument/2006/relationships/hyperlink" Target="http://www.experiment-resources.com/independent-variable.html" TargetMode="External"/><Relationship Id="rId1" Type="http://schemas.openxmlformats.org/officeDocument/2006/relationships/slideLayout" Target="../slideLayouts/slideLayout2.xml"/><Relationship Id="rId6" Type="http://schemas.openxmlformats.org/officeDocument/2006/relationships/hyperlink" Target="http://www.experiment-resources.com/conducting-an-experiment.html" TargetMode="External"/><Relationship Id="rId5" Type="http://schemas.openxmlformats.org/officeDocument/2006/relationships/hyperlink" Target="http://www.experiment-resources.com/pilot-study.html" TargetMode="External"/><Relationship Id="rId4" Type="http://schemas.openxmlformats.org/officeDocument/2006/relationships/hyperlink" Target="http://www.experiment-resources.com/placebo-effect.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xperiment-resources.com/inductive-reasoning.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experiment-resources.com/what-is-generalization.html" TargetMode="External"/><Relationship Id="rId2" Type="http://schemas.openxmlformats.org/officeDocument/2006/relationships/hyperlink" Target="http://www.experiment-resources.com/inductive-reasoning.html" TargetMode="External"/><Relationship Id="rId1" Type="http://schemas.openxmlformats.org/officeDocument/2006/relationships/slideLayout" Target="../slideLayouts/slideLayout2.xml"/><Relationship Id="rId6" Type="http://schemas.openxmlformats.org/officeDocument/2006/relationships/hyperlink" Target="http://www.experiment-resources.com/scientific-measurements.html" TargetMode="External"/><Relationship Id="rId5" Type="http://schemas.openxmlformats.org/officeDocument/2006/relationships/hyperlink" Target="http://www.experiment-resources.com/survey-research-design.html" TargetMode="External"/><Relationship Id="rId4" Type="http://schemas.openxmlformats.org/officeDocument/2006/relationships/hyperlink" Target="http://www.experiment-resources.com/design-of-experiment.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experiment-resources.com/reproducibility.html" TargetMode="External"/><Relationship Id="rId2" Type="http://schemas.openxmlformats.org/officeDocument/2006/relationships/hyperlink" Target="http://www.experiment-resources.com/experimental-research.html" TargetMode="External"/><Relationship Id="rId1" Type="http://schemas.openxmlformats.org/officeDocument/2006/relationships/slideLayout" Target="../slideLayouts/slideLayout2.xml"/><Relationship Id="rId5" Type="http://schemas.openxmlformats.org/officeDocument/2006/relationships/hyperlink" Target="http://www.experiment-resources.com/law-of-segregation.html" TargetMode="External"/><Relationship Id="rId4" Type="http://schemas.openxmlformats.org/officeDocument/2006/relationships/hyperlink" Target="http://www.experiment-resources.com/paradigm-shift.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experiment-resources.com/prediction-in-research.html" TargetMode="External"/><Relationship Id="rId2" Type="http://schemas.openxmlformats.org/officeDocument/2006/relationships/hyperlink" Target="http://www.experiment-resources.com/scientific-observation.html" TargetMode="External"/><Relationship Id="rId1" Type="http://schemas.openxmlformats.org/officeDocument/2006/relationships/slideLayout" Target="../slideLayouts/slideLayout2.xml"/><Relationship Id="rId5" Type="http://schemas.openxmlformats.org/officeDocument/2006/relationships/hyperlink" Target="http://www.experiment-resources.com/what-is-generalization.html" TargetMode="External"/><Relationship Id="rId4" Type="http://schemas.openxmlformats.org/officeDocument/2006/relationships/hyperlink" Target="http://www.experiment-resources.com/hypothesis-testing.html"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Phases of Research</a:t>
            </a:r>
            <a:r>
              <a:rPr lang="en-US" b="1" dirty="0"/>
              <a:t/>
            </a:r>
            <a:br>
              <a:rPr lang="en-US" b="1" dirty="0"/>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514350" indent="-514350">
              <a:lnSpc>
                <a:spcPct val="150000"/>
              </a:lnSpc>
              <a:buFont typeface="+mj-lt"/>
              <a:buAutoNum type="arabicPeriod"/>
            </a:pPr>
            <a:r>
              <a:rPr lang="en-US" dirty="0" smtClean="0">
                <a:latin typeface="Times New Roman" pitchFamily="18" charset="0"/>
                <a:cs typeface="Times New Roman" pitchFamily="18" charset="0"/>
              </a:rPr>
              <a:t>Idea-generating </a:t>
            </a:r>
            <a:r>
              <a:rPr lang="en-US" dirty="0">
                <a:latin typeface="Times New Roman" pitchFamily="18" charset="0"/>
                <a:cs typeface="Times New Roman" pitchFamily="18" charset="0"/>
              </a:rPr>
              <a:t>phase </a:t>
            </a:r>
          </a:p>
          <a:p>
            <a:pPr marL="514350" indent="-514350">
              <a:lnSpc>
                <a:spcPct val="150000"/>
              </a:lnSpc>
              <a:buFont typeface="+mj-lt"/>
              <a:buAutoNum type="arabicPeriod"/>
            </a:pPr>
            <a:r>
              <a:rPr lang="en-US" dirty="0">
                <a:latin typeface="Times New Roman" pitchFamily="18" charset="0"/>
                <a:cs typeface="Times New Roman" pitchFamily="18" charset="0"/>
              </a:rPr>
              <a:t>Problem-definition phase </a:t>
            </a:r>
          </a:p>
          <a:p>
            <a:pPr marL="514350" indent="-514350">
              <a:lnSpc>
                <a:spcPct val="150000"/>
              </a:lnSpc>
              <a:buFont typeface="+mj-lt"/>
              <a:buAutoNum type="arabicPeriod"/>
            </a:pPr>
            <a:r>
              <a:rPr lang="en-US" dirty="0">
                <a:latin typeface="Times New Roman" pitchFamily="18" charset="0"/>
                <a:cs typeface="Times New Roman" pitchFamily="18" charset="0"/>
              </a:rPr>
              <a:t>Procedures-design phase </a:t>
            </a:r>
          </a:p>
          <a:p>
            <a:pPr marL="514350" indent="-514350">
              <a:lnSpc>
                <a:spcPct val="150000"/>
              </a:lnSpc>
              <a:buFont typeface="+mj-lt"/>
              <a:buAutoNum type="arabicPeriod"/>
            </a:pPr>
            <a:r>
              <a:rPr lang="en-US" dirty="0">
                <a:latin typeface="Times New Roman" pitchFamily="18" charset="0"/>
                <a:cs typeface="Times New Roman" pitchFamily="18" charset="0"/>
              </a:rPr>
              <a:t>Observation phase </a:t>
            </a:r>
          </a:p>
          <a:p>
            <a:pPr marL="514350" indent="-514350">
              <a:lnSpc>
                <a:spcPct val="150000"/>
              </a:lnSpc>
              <a:buFont typeface="+mj-lt"/>
              <a:buAutoNum type="arabicPeriod"/>
            </a:pPr>
            <a:r>
              <a:rPr lang="en-US" dirty="0">
                <a:latin typeface="Times New Roman" pitchFamily="18" charset="0"/>
                <a:cs typeface="Times New Roman" pitchFamily="18" charset="0"/>
              </a:rPr>
              <a:t>Data-analysis phase </a:t>
            </a:r>
          </a:p>
          <a:p>
            <a:pPr marL="514350" indent="-514350">
              <a:lnSpc>
                <a:spcPct val="150000"/>
              </a:lnSpc>
              <a:buFont typeface="+mj-lt"/>
              <a:buAutoNum type="arabicPeriod"/>
            </a:pPr>
            <a:r>
              <a:rPr lang="en-US" dirty="0">
                <a:latin typeface="Times New Roman" pitchFamily="18" charset="0"/>
                <a:cs typeface="Times New Roman" pitchFamily="18" charset="0"/>
              </a:rPr>
              <a:t>Interpretation phase </a:t>
            </a:r>
          </a:p>
          <a:p>
            <a:pPr marL="514350" indent="-514350">
              <a:lnSpc>
                <a:spcPct val="150000"/>
              </a:lnSpc>
              <a:buFont typeface="+mj-lt"/>
              <a:buAutoNum type="arabicPeriod"/>
            </a:pPr>
            <a:r>
              <a:rPr lang="en-US" dirty="0">
                <a:latin typeface="Times New Roman" pitchFamily="18" charset="0"/>
                <a:cs typeface="Times New Roman" pitchFamily="18" charset="0"/>
              </a:rPr>
              <a:t>Communication phase </a:t>
            </a:r>
          </a:p>
          <a:p>
            <a:endParaRPr lang="en-US" dirty="0"/>
          </a:p>
        </p:txBody>
      </p:sp>
    </p:spTree>
    <p:extLst>
      <p:ext uri="{BB962C8B-B14F-4D97-AF65-F5344CB8AC3E}">
        <p14:creationId xmlns:p14="http://schemas.microsoft.com/office/powerpoint/2010/main" val="3854745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Advocacy/Participatory </a:t>
            </a:r>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pproach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Research </a:t>
            </a:r>
            <a:r>
              <a:rPr lang="en-US" b="1" dirty="0">
                <a:latin typeface="Times New Roman" pitchFamily="18" charset="0"/>
                <a:cs typeface="Times New Roman" pitchFamily="18" charset="0"/>
              </a:rPr>
              <a:t>(emancipatory)</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915400" cy="5334000"/>
          </a:xfrm>
        </p:spPr>
        <p:txBody>
          <a:bodyPr>
            <a:normAutofit fontScale="55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some degree, researchers adopting an advocacy/participatory approach feel that the approaches to research described so far do not respond to the needs or situation of people from </a:t>
            </a:r>
            <a:r>
              <a:rPr lang="en-US" dirty="0" smtClean="0">
                <a:latin typeface="Times New Roman" pitchFamily="18" charset="0"/>
                <a:cs typeface="Times New Roman" pitchFamily="18" charset="0"/>
              </a:rPr>
              <a:t>marginalized </a:t>
            </a:r>
            <a:r>
              <a:rPr lang="en-US" dirty="0">
                <a:latin typeface="Times New Roman" pitchFamily="18" charset="0"/>
                <a:cs typeface="Times New Roman" pitchFamily="18" charset="0"/>
              </a:rPr>
              <a:t>or vulnerable groups. As they aim to bring about positive change in the lives of the research subjects, their approach is sometimes described as emancipatory. It is not a neutral stance. The researchers are likely to have a political agenda and to try to give the groups they are studying a voice. As they want their research to directly or indirectly result in some kind of reform, it is important that they involve the group being studied in the research, preferably at all </a:t>
            </a:r>
            <a:r>
              <a:rPr lang="en-US" dirty="0">
                <a:latin typeface="Times New Roman" pitchFamily="18" charset="0"/>
                <a:cs typeface="Times New Roman" pitchFamily="18" charset="0"/>
                <a:hlinkClick r:id="rId2"/>
              </a:rPr>
              <a:t>stages</a:t>
            </a:r>
            <a:r>
              <a:rPr lang="en-US" dirty="0">
                <a:latin typeface="Times New Roman" pitchFamily="18" charset="0"/>
                <a:cs typeface="Times New Roman" pitchFamily="18" charset="0"/>
              </a:rPr>
              <a:t>, so as to avoid further </a:t>
            </a:r>
            <a:r>
              <a:rPr lang="en-US" dirty="0" smtClean="0">
                <a:latin typeface="Times New Roman" pitchFamily="18" charset="0"/>
                <a:cs typeface="Times New Roman" pitchFamily="18" charset="0"/>
              </a:rPr>
              <a:t>marginalizing </a:t>
            </a:r>
            <a:r>
              <a:rPr lang="en-US" dirty="0">
                <a:latin typeface="Times New Roman" pitchFamily="18" charset="0"/>
                <a:cs typeface="Times New Roman" pitchFamily="18" charset="0"/>
              </a:rPr>
              <a:t>them</a:t>
            </a:r>
            <a:r>
              <a:rPr lang="en-US" dirty="0" smtClean="0">
                <a:latin typeface="Times New Roman" pitchFamily="18" charset="0"/>
                <a:cs typeface="Times New Roman" pitchFamily="18" charset="0"/>
              </a:rPr>
              <a:t>.</a:t>
            </a: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 researchers may adopt a less neutral position than that which is usually required in scientific research. This might involve interacting informally or even living amongst the research participants (who are sometimes referred to as co-researchers in recognition that the study is not simply about them but also by them). The findings of the research might be reported in more personal terms, often using the precise words of the research participants. Whilst this type of research could by </a:t>
            </a:r>
            <a:r>
              <a:rPr lang="en-US" dirty="0" smtClean="0">
                <a:latin typeface="Times New Roman" pitchFamily="18" charset="0"/>
                <a:cs typeface="Times New Roman" pitchFamily="18" charset="0"/>
              </a:rPr>
              <a:t>criticized </a:t>
            </a:r>
            <a:r>
              <a:rPr lang="en-US" dirty="0">
                <a:latin typeface="Times New Roman" pitchFamily="18" charset="0"/>
                <a:cs typeface="Times New Roman" pitchFamily="18" charset="0"/>
              </a:rPr>
              <a:t>for not being objective, it should be noted that for some groups of people or for certain situations, it is necessary as otherwise the thoughts, feelings or behaviour of the various members of the group could not be accessed or fully understood. </a:t>
            </a:r>
            <a:endParaRPr lang="en-US" dirty="0" smtClean="0">
              <a:latin typeface="Times New Roman" pitchFamily="18" charset="0"/>
              <a:cs typeface="Times New Roman" pitchFamily="18" charset="0"/>
            </a:endParaRP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Vulnerable groups are rarely in a position of power within society. For this reason, researchers are sometimes members of the group they are studying or have something in common with the members of the group.</a:t>
            </a:r>
          </a:p>
          <a:p>
            <a:pPr algn="just"/>
            <a:endParaRPr lang="en-US" dirty="0"/>
          </a:p>
        </p:txBody>
      </p:sp>
    </p:spTree>
    <p:extLst>
      <p:ext uri="{BB962C8B-B14F-4D97-AF65-F5344CB8AC3E}">
        <p14:creationId xmlns:p14="http://schemas.microsoft.com/office/powerpoint/2010/main" val="1566941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Research Process</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1600200"/>
            <a:ext cx="4648200" cy="4525963"/>
          </a:xfrm>
        </p:spPr>
        <p:txBody>
          <a:bodyPr/>
          <a:lstStyle/>
          <a:p>
            <a:pPr algn="just"/>
            <a:r>
              <a:rPr lang="en-US" dirty="0">
                <a:latin typeface="Times New Roman" pitchFamily="18" charset="0"/>
                <a:cs typeface="Times New Roman" pitchFamily="18" charset="0"/>
              </a:rPr>
              <a:t>Research process deals with the ways and strategies used by researchers to understand the world around us.</a:t>
            </a:r>
          </a:p>
          <a:p>
            <a:endParaRPr lang="en-US" dirty="0"/>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57800" y="1219200"/>
            <a:ext cx="3429000" cy="335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957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latin typeface="Times New Roman" pitchFamily="18" charset="0"/>
                <a:cs typeface="Times New Roman" pitchFamily="18" charset="0"/>
              </a:rPr>
              <a:t>SCIENTIFIC DEFINITION OF RESEARCH</a:t>
            </a:r>
            <a:r>
              <a:rPr lang="en-US" dirty="0"/>
              <a:t/>
            </a:r>
            <a:br>
              <a:rPr lang="en-US" dirty="0"/>
            </a:br>
            <a:endParaRPr lang="en-US" dirty="0"/>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strict definition of scientific research is performing a methodical study in order to prove a </a:t>
            </a:r>
            <a:r>
              <a:rPr lang="en-US" dirty="0">
                <a:latin typeface="Times New Roman" pitchFamily="18" charset="0"/>
                <a:cs typeface="Times New Roman" pitchFamily="18" charset="0"/>
                <a:hlinkClick r:id="rId2"/>
              </a:rPr>
              <a:t>hypothesis</a:t>
            </a:r>
            <a:r>
              <a:rPr lang="en-US" dirty="0">
                <a:latin typeface="Times New Roman" pitchFamily="18" charset="0"/>
                <a:cs typeface="Times New Roman" pitchFamily="18" charset="0"/>
              </a:rPr>
              <a:t> or answer a specific </a:t>
            </a:r>
            <a:r>
              <a:rPr lang="en-US" dirty="0">
                <a:latin typeface="Times New Roman" pitchFamily="18" charset="0"/>
                <a:cs typeface="Times New Roman" pitchFamily="18" charset="0"/>
                <a:hlinkClick r:id="rId3"/>
              </a:rPr>
              <a:t>question</a:t>
            </a:r>
            <a:r>
              <a:rPr lang="en-US" dirty="0">
                <a:latin typeface="Times New Roman" pitchFamily="18" charset="0"/>
                <a:cs typeface="Times New Roman" pitchFamily="18" charset="0"/>
              </a:rPr>
              <a:t>. Finding a definitive answer is the central goal of any </a:t>
            </a:r>
            <a:r>
              <a:rPr lang="en-US" dirty="0">
                <a:latin typeface="Times New Roman" pitchFamily="18" charset="0"/>
                <a:cs typeface="Times New Roman" pitchFamily="18" charset="0"/>
                <a:hlinkClick r:id="rId4"/>
              </a:rPr>
              <a:t>experimental process</a:t>
            </a:r>
            <a:r>
              <a:rPr lang="en-US" dirty="0" smtClean="0">
                <a:latin typeface="Times New Roman" pitchFamily="18" charset="0"/>
                <a:cs typeface="Times New Roman" pitchFamily="18" charset="0"/>
              </a:rPr>
              <a:t>.</a:t>
            </a:r>
          </a:p>
          <a:p>
            <a:pPr algn="just" fontAlgn="base"/>
            <a:endParaRPr lang="en-US" sz="1400"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hlinkClick r:id="rId5"/>
              </a:rPr>
              <a:t>Research</a:t>
            </a:r>
            <a:r>
              <a:rPr lang="en-US" dirty="0">
                <a:latin typeface="Times New Roman" pitchFamily="18" charset="0"/>
                <a:cs typeface="Times New Roman" pitchFamily="18" charset="0"/>
              </a:rPr>
              <a:t> must be systematic and follow a series of </a:t>
            </a:r>
            <a:r>
              <a:rPr lang="en-US" dirty="0">
                <a:latin typeface="Times New Roman" pitchFamily="18" charset="0"/>
                <a:cs typeface="Times New Roman" pitchFamily="18" charset="0"/>
                <a:hlinkClick r:id="rId6"/>
              </a:rPr>
              <a:t>steps</a:t>
            </a:r>
            <a:r>
              <a:rPr lang="en-US" dirty="0">
                <a:latin typeface="Times New Roman" pitchFamily="18" charset="0"/>
                <a:cs typeface="Times New Roman" pitchFamily="18" charset="0"/>
              </a:rPr>
              <a:t> and a rigid standard protocol. These rules are broadly similar but may vary slightly between the different fields of science</a:t>
            </a:r>
            <a:r>
              <a:rPr lang="en-US" dirty="0" smtClean="0">
                <a:latin typeface="Times New Roman" pitchFamily="18" charset="0"/>
                <a:cs typeface="Times New Roman" pitchFamily="18" charset="0"/>
              </a:rPr>
              <a:t>.</a:t>
            </a:r>
          </a:p>
          <a:p>
            <a:pPr algn="just" fontAlgn="base"/>
            <a:endParaRPr lang="en-US" sz="1600"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Scientific research must be organized and undergo planning, including performing </a:t>
            </a:r>
            <a:r>
              <a:rPr lang="en-US" dirty="0">
                <a:latin typeface="Times New Roman" pitchFamily="18" charset="0"/>
                <a:cs typeface="Times New Roman" pitchFamily="18" charset="0"/>
                <a:hlinkClick r:id="rId7"/>
              </a:rPr>
              <a:t>literature reviews</a:t>
            </a:r>
            <a:r>
              <a:rPr lang="en-US" dirty="0">
                <a:latin typeface="Times New Roman" pitchFamily="18" charset="0"/>
                <a:cs typeface="Times New Roman" pitchFamily="18" charset="0"/>
              </a:rPr>
              <a:t> of past research and evaluating what </a:t>
            </a:r>
            <a:r>
              <a:rPr lang="en-US" dirty="0">
                <a:latin typeface="Times New Roman" pitchFamily="18" charset="0"/>
                <a:cs typeface="Times New Roman" pitchFamily="18" charset="0"/>
                <a:hlinkClick r:id="rId3"/>
              </a:rPr>
              <a:t>questions</a:t>
            </a:r>
            <a:r>
              <a:rPr lang="en-US" dirty="0">
                <a:latin typeface="Times New Roman" pitchFamily="18" charset="0"/>
                <a:cs typeface="Times New Roman" pitchFamily="18" charset="0"/>
              </a:rPr>
              <a:t> need to be answered</a:t>
            </a:r>
            <a:r>
              <a:rPr lang="en-US" dirty="0" smtClean="0">
                <a:latin typeface="Times New Roman" pitchFamily="18" charset="0"/>
                <a:cs typeface="Times New Roman" pitchFamily="18" charset="0"/>
              </a:rPr>
              <a:t>.</a:t>
            </a:r>
          </a:p>
          <a:p>
            <a:pPr algn="just" fontAlgn="base"/>
            <a:endParaRPr lang="en-US" sz="1600"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Any type of ‘real’ research, whether scientific, economic or historical, requires some kind of interpretation and an opinion from the researcher. This opinion is the underlying principle, or question, that establishes the nature and type of </a:t>
            </a:r>
            <a:r>
              <a:rPr lang="en-US" dirty="0">
                <a:latin typeface="Times New Roman" pitchFamily="18" charset="0"/>
                <a:cs typeface="Times New Roman" pitchFamily="18" charset="0"/>
                <a:hlinkClick r:id="rId8"/>
              </a:rPr>
              <a:t>experiment</a:t>
            </a:r>
            <a:r>
              <a:rPr lang="en-US" dirty="0" smtClean="0">
                <a:latin typeface="Times New Roman" pitchFamily="18" charset="0"/>
                <a:cs typeface="Times New Roman" pitchFamily="18" charset="0"/>
              </a:rPr>
              <a:t>.</a:t>
            </a:r>
          </a:p>
          <a:p>
            <a:pPr algn="just" fontAlgn="base"/>
            <a:endParaRPr lang="en-US" sz="1600"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The </a:t>
            </a:r>
            <a:r>
              <a:rPr lang="en-US" dirty="0">
                <a:latin typeface="Times New Roman" pitchFamily="18" charset="0"/>
                <a:cs typeface="Times New Roman" pitchFamily="18" charset="0"/>
                <a:hlinkClick r:id="rId9"/>
              </a:rPr>
              <a:t>scientific definition of research</a:t>
            </a:r>
            <a:r>
              <a:rPr lang="en-US" dirty="0">
                <a:latin typeface="Times New Roman" pitchFamily="18" charset="0"/>
                <a:cs typeface="Times New Roman" pitchFamily="18" charset="0"/>
              </a:rPr>
              <a:t> generally states that a </a:t>
            </a:r>
            <a:r>
              <a:rPr lang="en-US" dirty="0">
                <a:latin typeface="Times New Roman" pitchFamily="18" charset="0"/>
                <a:cs typeface="Times New Roman" pitchFamily="18" charset="0"/>
                <a:hlinkClick r:id="rId10"/>
              </a:rPr>
              <a:t>variable</a:t>
            </a:r>
            <a:r>
              <a:rPr lang="en-US" dirty="0">
                <a:latin typeface="Times New Roman" pitchFamily="18" charset="0"/>
                <a:cs typeface="Times New Roman" pitchFamily="18" charset="0"/>
              </a:rPr>
              <a:t> must be </a:t>
            </a:r>
            <a:r>
              <a:rPr lang="en-US" dirty="0">
                <a:latin typeface="Times New Roman" pitchFamily="18" charset="0"/>
                <a:cs typeface="Times New Roman" pitchFamily="18" charset="0"/>
                <a:hlinkClick r:id="rId11"/>
              </a:rPr>
              <a:t>manipulated</a:t>
            </a:r>
            <a:r>
              <a:rPr lang="en-US" dirty="0">
                <a:latin typeface="Times New Roman" pitchFamily="18" charset="0"/>
                <a:cs typeface="Times New Roman" pitchFamily="18" charset="0"/>
              </a:rPr>
              <a:t>, although </a:t>
            </a:r>
            <a:r>
              <a:rPr lang="en-US" dirty="0">
                <a:latin typeface="Times New Roman" pitchFamily="18" charset="0"/>
                <a:cs typeface="Times New Roman" pitchFamily="18" charset="0"/>
                <a:hlinkClick r:id="rId12"/>
              </a:rPr>
              <a:t>case studies</a:t>
            </a:r>
            <a:r>
              <a:rPr lang="en-US" dirty="0">
                <a:latin typeface="Times New Roman" pitchFamily="18" charset="0"/>
                <a:cs typeface="Times New Roman" pitchFamily="18" charset="0"/>
              </a:rPr>
              <a:t> and purely </a:t>
            </a:r>
            <a:r>
              <a:rPr lang="en-US" dirty="0">
                <a:latin typeface="Times New Roman" pitchFamily="18" charset="0"/>
                <a:cs typeface="Times New Roman" pitchFamily="18" charset="0"/>
                <a:hlinkClick r:id="rId13"/>
              </a:rPr>
              <a:t>observational science</a:t>
            </a:r>
            <a:r>
              <a:rPr lang="en-US" dirty="0">
                <a:latin typeface="Times New Roman" pitchFamily="18" charset="0"/>
                <a:cs typeface="Times New Roman" pitchFamily="18" charset="0"/>
              </a:rPr>
              <a:t> do not always comply with this norm.</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7917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atin typeface="Times New Roman" pitchFamily="18" charset="0"/>
                <a:cs typeface="Times New Roman" pitchFamily="18" charset="0"/>
                <a:hlinkClick r:id="rId2"/>
              </a:rPr>
              <a:t>Steps of </a:t>
            </a:r>
            <a:r>
              <a:rPr lang="en-US" b="1" dirty="0" smtClean="0">
                <a:latin typeface="Times New Roman" pitchFamily="18" charset="0"/>
                <a:cs typeface="Times New Roman" pitchFamily="18" charset="0"/>
                <a:hlinkClick r:id="rId2"/>
              </a:rPr>
              <a:t>Scientific </a:t>
            </a:r>
            <a:r>
              <a:rPr lang="en-US" b="1" dirty="0">
                <a:latin typeface="Times New Roman" pitchFamily="18" charset="0"/>
                <a:cs typeface="Times New Roman" pitchFamily="18" charset="0"/>
                <a:hlinkClick r:id="rId2"/>
              </a:rPr>
              <a:t>Method</a:t>
            </a:r>
            <a:r>
              <a:rPr lang="en-US" b="1" dirty="0">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scientific method has a similar structure to an hourglass - starting from general questions, narrowing down to focus on one </a:t>
            </a:r>
            <a:r>
              <a:rPr lang="en-US" dirty="0">
                <a:latin typeface="Times New Roman" pitchFamily="18" charset="0"/>
                <a:cs typeface="Times New Roman" pitchFamily="18" charset="0"/>
                <a:hlinkClick r:id="rId3"/>
              </a:rPr>
              <a:t>specific aspect</a:t>
            </a:r>
            <a:r>
              <a:rPr lang="en-US" dirty="0">
                <a:latin typeface="Times New Roman" pitchFamily="18" charset="0"/>
                <a:cs typeface="Times New Roman" pitchFamily="18" charset="0"/>
              </a:rPr>
              <a:t>, then designing research where we can observe and analyze this aspect</a:t>
            </a:r>
            <a:r>
              <a:rPr lang="en-US" dirty="0" smtClean="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 last, the hourglass widens and the researcher </a:t>
            </a:r>
            <a:r>
              <a:rPr lang="en-US" dirty="0">
                <a:latin typeface="Times New Roman" pitchFamily="18" charset="0"/>
                <a:cs typeface="Times New Roman" pitchFamily="18" charset="0"/>
                <a:hlinkClick r:id="rId4"/>
              </a:rPr>
              <a:t>concludes</a:t>
            </a:r>
            <a:r>
              <a:rPr lang="en-US" dirty="0">
                <a:latin typeface="Times New Roman" pitchFamily="18" charset="0"/>
                <a:cs typeface="Times New Roman" pitchFamily="18" charset="0"/>
              </a:rPr>
              <a:t> and </a:t>
            </a:r>
            <a:r>
              <a:rPr lang="en-US" dirty="0">
                <a:latin typeface="Times New Roman" pitchFamily="18" charset="0"/>
                <a:cs typeface="Times New Roman" pitchFamily="18" charset="0"/>
                <a:hlinkClick r:id="rId5"/>
              </a:rPr>
              <a:t>generalizes</a:t>
            </a:r>
            <a:r>
              <a:rPr lang="en-US" dirty="0">
                <a:latin typeface="Times New Roman" pitchFamily="18" charset="0"/>
                <a:cs typeface="Times New Roman" pitchFamily="18" charset="0"/>
              </a:rPr>
              <a:t> the findings to the real world.</a:t>
            </a:r>
          </a:p>
          <a:p>
            <a:endParaRPr lang="en-US" dirty="0"/>
          </a:p>
        </p:txBody>
      </p:sp>
    </p:spTree>
    <p:extLst>
      <p:ext uri="{BB962C8B-B14F-4D97-AF65-F5344CB8AC3E}">
        <p14:creationId xmlns:p14="http://schemas.microsoft.com/office/powerpoint/2010/main" val="3114869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ukaram\Desktop\SS 714\Research Process   Experiment-Resources.com   A website about the Scientific Method, Research and Experiments_files\steps-of-the-scientific-meth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7848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08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ELEMENTS OF RESEARCH</a:t>
            </a:r>
            <a:r>
              <a:rPr lang="en-US" b="1" dirty="0"/>
              <a:t/>
            </a:r>
            <a:br>
              <a:rPr lang="en-US" b="1" dirty="0"/>
            </a:br>
            <a:endParaRPr lang="en-US" dirty="0"/>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pPr marL="0" indent="0">
              <a:buNone/>
            </a:pPr>
            <a:r>
              <a:rPr lang="en-US" dirty="0" smtClean="0">
                <a:latin typeface="Times New Roman" pitchFamily="18" charset="0"/>
                <a:cs typeface="Times New Roman" pitchFamily="18" charset="0"/>
              </a:rPr>
              <a:t>Common </a:t>
            </a:r>
            <a:r>
              <a:rPr lang="en-US" dirty="0">
                <a:latin typeface="Times New Roman" pitchFamily="18" charset="0"/>
                <a:cs typeface="Times New Roman" pitchFamily="18" charset="0"/>
                <a:hlinkClick r:id="rId2"/>
              </a:rPr>
              <a:t>scientific research elements</a:t>
            </a:r>
            <a:r>
              <a:rPr lang="en-US" dirty="0">
                <a:latin typeface="Times New Roman" pitchFamily="18" charset="0"/>
                <a:cs typeface="Times New Roman" pitchFamily="18" charset="0"/>
              </a:rPr>
              <a:t> are</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a:p>
            <a:r>
              <a:rPr lang="en-US" u="sng" dirty="0">
                <a:latin typeface="Times New Roman" pitchFamily="18" charset="0"/>
                <a:cs typeface="Times New Roman" pitchFamily="18" charset="0"/>
              </a:rPr>
              <a:t>Characterization</a:t>
            </a:r>
            <a:r>
              <a:rPr lang="en-US" dirty="0">
                <a:latin typeface="Times New Roman" pitchFamily="18" charset="0"/>
                <a:cs typeface="Times New Roman" pitchFamily="18" charset="0"/>
              </a:rPr>
              <a:t> - How to understand a phenomenon</a:t>
            </a:r>
          </a:p>
          <a:p>
            <a:pPr marL="0" indent="0">
              <a:buNone/>
            </a:pPr>
            <a:r>
              <a:rPr lang="en-US" dirty="0" smtClean="0">
                <a:latin typeface="Times New Roman" pitchFamily="18" charset="0"/>
                <a:cs typeface="Times New Roman" pitchFamily="18" charset="0"/>
              </a:rPr>
              <a:t>     Decide </a:t>
            </a:r>
            <a:r>
              <a:rPr lang="en-US" dirty="0">
                <a:latin typeface="Times New Roman" pitchFamily="18" charset="0"/>
                <a:cs typeface="Times New Roman" pitchFamily="18" charset="0"/>
                <a:hlinkClick r:id="rId3"/>
              </a:rPr>
              <a:t>what to observe</a:t>
            </a:r>
            <a:r>
              <a:rPr lang="en-US" dirty="0">
                <a:latin typeface="Times New Roman" pitchFamily="18" charset="0"/>
                <a:cs typeface="Times New Roman" pitchFamily="18" charset="0"/>
              </a:rPr>
              <a:t> about a phenomenon</a:t>
            </a:r>
          </a:p>
          <a:p>
            <a:pPr marL="0" indent="0">
              <a:buNone/>
            </a:pPr>
            <a:r>
              <a:rPr lang="en-US" dirty="0" smtClean="0">
                <a:latin typeface="Times New Roman" pitchFamily="18" charset="0"/>
                <a:cs typeface="Times New Roman" pitchFamily="18" charset="0"/>
              </a:rPr>
              <a:t>     How </a:t>
            </a:r>
            <a:r>
              <a:rPr lang="en-US" dirty="0">
                <a:latin typeface="Times New Roman" pitchFamily="18" charset="0"/>
                <a:cs typeface="Times New Roman" pitchFamily="18" charset="0"/>
              </a:rPr>
              <a:t>to </a:t>
            </a:r>
            <a:r>
              <a:rPr lang="en-US" dirty="0">
                <a:latin typeface="Times New Roman" pitchFamily="18" charset="0"/>
                <a:cs typeface="Times New Roman" pitchFamily="18" charset="0"/>
                <a:hlinkClick r:id="rId4"/>
              </a:rPr>
              <a:t>define the research problem</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How </a:t>
            </a:r>
            <a:r>
              <a:rPr lang="en-US" dirty="0">
                <a:latin typeface="Times New Roman" pitchFamily="18" charset="0"/>
                <a:cs typeface="Times New Roman" pitchFamily="18" charset="0"/>
              </a:rPr>
              <a:t>to </a:t>
            </a:r>
            <a:r>
              <a:rPr lang="en-US" dirty="0">
                <a:latin typeface="Times New Roman" pitchFamily="18" charset="0"/>
                <a:cs typeface="Times New Roman" pitchFamily="18" charset="0"/>
                <a:hlinkClick r:id="rId5"/>
              </a:rPr>
              <a:t>measure</a:t>
            </a:r>
            <a:r>
              <a:rPr lang="en-US" dirty="0">
                <a:latin typeface="Times New Roman" pitchFamily="18" charset="0"/>
                <a:cs typeface="Times New Roman" pitchFamily="18" charset="0"/>
              </a:rPr>
              <a:t> the </a:t>
            </a:r>
            <a:r>
              <a:rPr lang="en-US" dirty="0" smtClean="0">
                <a:latin typeface="Times New Roman" pitchFamily="18" charset="0"/>
                <a:cs typeface="Times New Roman" pitchFamily="18" charset="0"/>
              </a:rPr>
              <a:t>phenomenon</a:t>
            </a:r>
          </a:p>
          <a:p>
            <a:pPr marL="0" indent="0">
              <a:buNone/>
            </a:pPr>
            <a:endParaRPr lang="en-US" dirty="0">
              <a:latin typeface="Times New Roman" pitchFamily="18" charset="0"/>
              <a:cs typeface="Times New Roman" pitchFamily="18" charset="0"/>
            </a:endParaRPr>
          </a:p>
          <a:p>
            <a:r>
              <a:rPr lang="en-US" u="sng" dirty="0">
                <a:latin typeface="Times New Roman" pitchFamily="18" charset="0"/>
                <a:cs typeface="Times New Roman" pitchFamily="18" charset="0"/>
                <a:hlinkClick r:id="rId6"/>
              </a:rPr>
              <a:t>Hypothesis</a:t>
            </a:r>
            <a:r>
              <a:rPr lang="en-US" u="sng" dirty="0">
                <a:latin typeface="Times New Roman" pitchFamily="18" charset="0"/>
                <a:cs typeface="Times New Roman" pitchFamily="18" charset="0"/>
              </a:rPr>
              <a:t> and </a:t>
            </a:r>
            <a:r>
              <a:rPr lang="en-US" u="sng" dirty="0">
                <a:latin typeface="Times New Roman" pitchFamily="18" charset="0"/>
                <a:cs typeface="Times New Roman" pitchFamily="18" charset="0"/>
                <a:hlinkClick r:id="rId7"/>
              </a:rPr>
              <a:t>Theory</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hlinkClick r:id="rId4"/>
              </a:rPr>
              <a:t>research questions</a:t>
            </a:r>
            <a:r>
              <a:rPr lang="en-US" dirty="0">
                <a:latin typeface="Times New Roman" pitchFamily="18" charset="0"/>
                <a:cs typeface="Times New Roman" pitchFamily="18" charset="0"/>
              </a:rPr>
              <a:t> before performing research</a:t>
            </a:r>
          </a:p>
          <a:p>
            <a:pPr marL="0" indent="0">
              <a:buNone/>
            </a:pPr>
            <a:r>
              <a:rPr lang="en-US" dirty="0" smtClean="0">
                <a:latin typeface="Times New Roman" pitchFamily="18" charset="0"/>
                <a:cs typeface="Times New Roman" pitchFamily="18" charset="0"/>
              </a:rPr>
              <a:t>     Almost </a:t>
            </a:r>
            <a:r>
              <a:rPr lang="en-US" dirty="0">
                <a:latin typeface="Times New Roman" pitchFamily="18" charset="0"/>
                <a:cs typeface="Times New Roman" pitchFamily="18" charset="0"/>
              </a:rPr>
              <a:t>always based on previous </a:t>
            </a:r>
            <a:r>
              <a:rPr lang="en-US" dirty="0" smtClean="0">
                <a:latin typeface="Times New Roman" pitchFamily="18" charset="0"/>
                <a:cs typeface="Times New Roman" pitchFamily="18" charset="0"/>
              </a:rPr>
              <a:t>research</a:t>
            </a:r>
          </a:p>
          <a:p>
            <a:pPr marL="0" indent="0">
              <a:buNone/>
            </a:pPr>
            <a:endParaRPr lang="en-US" dirty="0">
              <a:latin typeface="Times New Roman" pitchFamily="18" charset="0"/>
              <a:cs typeface="Times New Roman" pitchFamily="18" charset="0"/>
            </a:endParaRPr>
          </a:p>
          <a:p>
            <a:r>
              <a:rPr lang="en-US" u="sng" dirty="0">
                <a:latin typeface="Times New Roman" pitchFamily="18" charset="0"/>
                <a:cs typeface="Times New Roman" pitchFamily="18" charset="0"/>
                <a:hlinkClick r:id="rId8"/>
              </a:rPr>
              <a:t>Prediction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What </a:t>
            </a:r>
            <a:r>
              <a:rPr lang="en-US" dirty="0">
                <a:latin typeface="Times New Roman" pitchFamily="18" charset="0"/>
                <a:cs typeface="Times New Roman" pitchFamily="18" charset="0"/>
              </a:rPr>
              <a:t>answers do we </a:t>
            </a:r>
            <a:r>
              <a:rPr lang="en-US" dirty="0" smtClean="0">
                <a:latin typeface="Times New Roman" pitchFamily="18" charset="0"/>
                <a:cs typeface="Times New Roman" pitchFamily="18" charset="0"/>
              </a:rPr>
              <a:t>expect?</a:t>
            </a:r>
          </a:p>
          <a:p>
            <a:pPr marL="0" indent="0">
              <a:buNone/>
            </a:pPr>
            <a:r>
              <a:rPr lang="en-US" dirty="0" smtClean="0">
                <a:latin typeface="Times New Roman" pitchFamily="18" charset="0"/>
                <a:cs typeface="Times New Roman" pitchFamily="18" charset="0"/>
              </a:rPr>
              <a:t>     Reasoning and logic on why we expect these results</a:t>
            </a:r>
          </a:p>
          <a:p>
            <a:pPr marL="0" indent="0">
              <a:buNone/>
            </a:pPr>
            <a:endParaRPr lang="en-US" dirty="0" smtClean="0">
              <a:latin typeface="Times New Roman" pitchFamily="18" charset="0"/>
              <a:cs typeface="Times New Roman" pitchFamily="18" charset="0"/>
            </a:endParaRPr>
          </a:p>
          <a:p>
            <a:r>
              <a:rPr lang="en-US" u="sng" dirty="0" smtClean="0">
                <a:latin typeface="Times New Roman" pitchFamily="18" charset="0"/>
                <a:cs typeface="Times New Roman" pitchFamily="18" charset="0"/>
                <a:hlinkClick r:id="rId9"/>
              </a:rPr>
              <a:t>Observation</a:t>
            </a:r>
            <a:r>
              <a:rPr lang="en-US" u="sng" dirty="0" smtClean="0">
                <a:latin typeface="Times New Roman" pitchFamily="18" charset="0"/>
                <a:cs typeface="Times New Roman" pitchFamily="18" charset="0"/>
              </a:rPr>
              <a:t> </a:t>
            </a:r>
            <a:r>
              <a:rPr lang="en-US" u="sng" dirty="0">
                <a:latin typeface="Times New Roman" pitchFamily="18" charset="0"/>
                <a:cs typeface="Times New Roman" pitchFamily="18" charset="0"/>
              </a:rPr>
              <a:t>or </a:t>
            </a:r>
            <a:r>
              <a:rPr lang="en-US" u="sng" dirty="0">
                <a:latin typeface="Times New Roman" pitchFamily="18" charset="0"/>
                <a:cs typeface="Times New Roman" pitchFamily="18" charset="0"/>
                <a:hlinkClick r:id="rId10"/>
              </a:rPr>
              <a:t>Experimentation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Testing </a:t>
            </a:r>
            <a:r>
              <a:rPr lang="en-US" dirty="0">
                <a:latin typeface="Times New Roman" pitchFamily="18" charset="0"/>
                <a:cs typeface="Times New Roman" pitchFamily="18" charset="0"/>
              </a:rPr>
              <a:t>characterizations, </a:t>
            </a:r>
            <a:r>
              <a:rPr lang="en-US" dirty="0">
                <a:latin typeface="Times New Roman" pitchFamily="18" charset="0"/>
                <a:cs typeface="Times New Roman" pitchFamily="18" charset="0"/>
                <a:hlinkClick r:id="rId11"/>
              </a:rPr>
              <a:t>hypothesis</a:t>
            </a:r>
            <a:r>
              <a:rPr lang="en-US" dirty="0">
                <a:latin typeface="Times New Roman" pitchFamily="18" charset="0"/>
                <a:cs typeface="Times New Roman" pitchFamily="18" charset="0"/>
              </a:rPr>
              <a:t>, theory and predictions</a:t>
            </a:r>
          </a:p>
          <a:p>
            <a:pPr marL="0" indent="0">
              <a:buNone/>
            </a:pPr>
            <a:r>
              <a:rPr lang="en-US" dirty="0" smtClean="0">
                <a:latin typeface="Times New Roman" pitchFamily="18" charset="0"/>
                <a:cs typeface="Times New Roman" pitchFamily="18" charset="0"/>
              </a:rPr>
              <a:t>     Understanding </a:t>
            </a:r>
            <a:r>
              <a:rPr lang="en-US" dirty="0">
                <a:latin typeface="Times New Roman" pitchFamily="18" charset="0"/>
                <a:cs typeface="Times New Roman" pitchFamily="18" charset="0"/>
              </a:rPr>
              <a:t>a phenomenon </a:t>
            </a:r>
            <a:r>
              <a:rPr lang="en-US" dirty="0" smtClean="0">
                <a:latin typeface="Times New Roman" pitchFamily="18" charset="0"/>
                <a:cs typeface="Times New Roman" pitchFamily="18" charset="0"/>
              </a:rPr>
              <a:t>better. </a:t>
            </a:r>
          </a:p>
          <a:p>
            <a:pPr marL="0" indent="0">
              <a:buNone/>
            </a:pPr>
            <a:r>
              <a:rPr lang="en-US" dirty="0" smtClean="0">
                <a:latin typeface="Times New Roman" pitchFamily="18" charset="0"/>
                <a:cs typeface="Times New Roman" pitchFamily="18" charset="0"/>
              </a:rPr>
              <a:t>     Drawing Conclusions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306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What is the Scientific Method?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In reality, apart from a few strictly defined physical sciences, most scientific disciplines have to bend and adapt these rules, especially sciences involving the unpredictability of natural organisms and humans</a:t>
            </a:r>
            <a:r>
              <a:rPr lang="en-US" dirty="0" smtClean="0">
                <a:latin typeface="Times New Roman" pitchFamily="18" charset="0"/>
                <a:cs typeface="Times New Roman" pitchFamily="18" charset="0"/>
              </a:rPr>
              <a:t>.</a:t>
            </a:r>
          </a:p>
          <a:p>
            <a:pPr algn="just"/>
            <a:endParaRPr lang="en-US" sz="19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many ways, it is not always important to know the exact scientific method, to the letter, but any scientist should have a good understanding of the underlying principles</a:t>
            </a:r>
            <a:r>
              <a:rPr lang="en-US" dirty="0" smtClean="0">
                <a:latin typeface="Times New Roman" pitchFamily="18" charset="0"/>
                <a:cs typeface="Times New Roman" pitchFamily="18" charset="0"/>
              </a:rPr>
              <a:t>.</a:t>
            </a:r>
          </a:p>
          <a:p>
            <a:pPr algn="just"/>
            <a:endParaRPr lang="en-US" sz="19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many ways, if you are going to bend and adapt the rules, you need to understand the rules in the first place.</a:t>
            </a:r>
          </a:p>
          <a:p>
            <a:endParaRPr lang="en-US" dirty="0"/>
          </a:p>
        </p:txBody>
      </p:sp>
    </p:spTree>
    <p:extLst>
      <p:ext uri="{BB962C8B-B14F-4D97-AF65-F5344CB8AC3E}">
        <p14:creationId xmlns:p14="http://schemas.microsoft.com/office/powerpoint/2010/main" val="403076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EMPIRICAL</a:t>
            </a:r>
            <a:r>
              <a:rPr lang="en-US" b="1" dirty="0"/>
              <a:t/>
            </a:r>
            <a:br>
              <a:rPr lang="en-US" b="1" dirty="0"/>
            </a:br>
            <a:endParaRPr lang="en-US" dirty="0"/>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pPr algn="just"/>
            <a:r>
              <a:rPr lang="en-US" dirty="0" smtClean="0">
                <a:latin typeface="Times New Roman" pitchFamily="18" charset="0"/>
                <a:cs typeface="Times New Roman" pitchFamily="18" charset="0"/>
              </a:rPr>
              <a:t>Science </a:t>
            </a:r>
            <a:r>
              <a:rPr lang="en-US" dirty="0">
                <a:latin typeface="Times New Roman" pitchFamily="18" charset="0"/>
                <a:cs typeface="Times New Roman" pitchFamily="18" charset="0"/>
              </a:rPr>
              <a:t>is based purely around observation and </a:t>
            </a:r>
            <a:r>
              <a:rPr lang="en-US" dirty="0">
                <a:latin typeface="Times New Roman" pitchFamily="18" charset="0"/>
                <a:cs typeface="Times New Roman" pitchFamily="18" charset="0"/>
                <a:hlinkClick r:id="rId2"/>
              </a:rPr>
              <a:t>measurement</a:t>
            </a:r>
            <a:r>
              <a:rPr lang="en-US" dirty="0">
                <a:latin typeface="Times New Roman" pitchFamily="18" charset="0"/>
                <a:cs typeface="Times New Roman" pitchFamily="18" charset="0"/>
              </a:rPr>
              <a:t>, and the vast majority of research involves some type of practical </a:t>
            </a:r>
            <a:r>
              <a:rPr lang="en-US" dirty="0">
                <a:latin typeface="Times New Roman" pitchFamily="18" charset="0"/>
                <a:cs typeface="Times New Roman" pitchFamily="18" charset="0"/>
                <a:hlinkClick r:id="rId3"/>
              </a:rPr>
              <a:t>experimentation</a:t>
            </a:r>
            <a:r>
              <a:rPr lang="en-US" dirty="0" smtClean="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This can be anything, from measuring the Doppler Shift of a distant galaxy to handing out </a:t>
            </a:r>
            <a:r>
              <a:rPr lang="en-US" dirty="0">
                <a:latin typeface="Times New Roman" pitchFamily="18" charset="0"/>
                <a:cs typeface="Times New Roman" pitchFamily="18" charset="0"/>
                <a:hlinkClick r:id="rId4"/>
              </a:rPr>
              <a:t>questionnaires</a:t>
            </a:r>
            <a:r>
              <a:rPr lang="en-US" dirty="0">
                <a:latin typeface="Times New Roman" pitchFamily="18" charset="0"/>
                <a:cs typeface="Times New Roman" pitchFamily="18" charset="0"/>
              </a:rPr>
              <a:t> in a shopping center. This may sound obvious, but this distinction stems back to the time of the Ancient Greek Philosophers</a:t>
            </a:r>
            <a:r>
              <a:rPr lang="en-US" dirty="0" smtClean="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Cutting a long story short, Plato believed that all knowledge could be </a:t>
            </a:r>
            <a:r>
              <a:rPr lang="en-US" dirty="0">
                <a:latin typeface="Times New Roman" pitchFamily="18" charset="0"/>
                <a:cs typeface="Times New Roman" pitchFamily="18" charset="0"/>
                <a:hlinkClick r:id="rId5"/>
              </a:rPr>
              <a:t>reasoned</a:t>
            </a:r>
            <a:r>
              <a:rPr lang="en-US" dirty="0">
                <a:latin typeface="Times New Roman" pitchFamily="18" charset="0"/>
                <a:cs typeface="Times New Roman" pitchFamily="18" charset="0"/>
              </a:rPr>
              <a:t>; Aristotle that knowledge relied upon empirical observation and </a:t>
            </a:r>
            <a:r>
              <a:rPr lang="en-US" dirty="0">
                <a:latin typeface="Times New Roman" pitchFamily="18" charset="0"/>
                <a:cs typeface="Times New Roman" pitchFamily="18" charset="0"/>
                <a:hlinkClick r:id="rId2"/>
              </a:rPr>
              <a:t>measurement</a:t>
            </a:r>
            <a:r>
              <a:rPr lang="en-US" dirty="0" smtClean="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This does bring up one interesting anomaly. Strictly speaking, the great physicists, such as Einstein and Stephen Hawking, are not scientists. They generate sweeping and elegant theories and mathematical models to describe the universe and the very nature of time, but measure nothing</a:t>
            </a:r>
            <a:r>
              <a:rPr lang="en-US" dirty="0" smtClean="0">
                <a:latin typeface="Times New Roman" pitchFamily="18" charset="0"/>
                <a:cs typeface="Times New Roman" pitchFamily="18" charset="0"/>
              </a:rPr>
              <a:t>.</a:t>
            </a:r>
          </a:p>
          <a:p>
            <a:pPr algn="just"/>
            <a:endParaRPr lang="en-US" sz="16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reality, they are mathematicians, occupying their own particular niche, and they should properly be referred to as theoreticians</a:t>
            </a:r>
            <a:r>
              <a:rPr lang="en-US" dirty="0" smtClean="0">
                <a:latin typeface="Times New Roman" pitchFamily="18" charset="0"/>
                <a:cs typeface="Times New Roman" pitchFamily="18" charset="0"/>
              </a:rPr>
              <a:t>.</a:t>
            </a:r>
          </a:p>
          <a:p>
            <a:pPr algn="just"/>
            <a:endParaRPr lang="en-US" sz="18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Still, they are still commonly referred to as scientists and do touch upon the scientific method in that any theory they have can be destroyed by a single scrap of empirical evidence.</a:t>
            </a:r>
          </a:p>
          <a:p>
            <a:pPr algn="just"/>
            <a:endParaRPr lang="en-US" dirty="0"/>
          </a:p>
        </p:txBody>
      </p:sp>
    </p:spTree>
    <p:extLst>
      <p:ext uri="{BB962C8B-B14F-4D97-AF65-F5344CB8AC3E}">
        <p14:creationId xmlns:p14="http://schemas.microsoft.com/office/powerpoint/2010/main" val="778630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800" b="1" dirty="0" smtClean="0">
                <a:latin typeface="Times New Roman" pitchFamily="18" charset="0"/>
                <a:cs typeface="Times New Roman" pitchFamily="18" charset="0"/>
              </a:rPr>
              <a:t>SCIENTIFIC </a:t>
            </a:r>
            <a:r>
              <a:rPr lang="en-US" sz="2800" b="1" dirty="0">
                <a:latin typeface="Times New Roman" pitchFamily="18" charset="0"/>
                <a:cs typeface="Times New Roman" pitchFamily="18" charset="0"/>
              </a:rPr>
              <a:t>METHOD RELIES UPON DATA</a:t>
            </a:r>
            <a:r>
              <a:rPr lang="en-US" sz="2800" b="1" dirty="0"/>
              <a:t/>
            </a:r>
            <a:br>
              <a:rPr lang="en-US" sz="2800" b="1" dirty="0"/>
            </a:br>
            <a:endParaRPr lang="en-US" sz="2800" dirty="0"/>
          </a:p>
        </p:txBody>
      </p:sp>
      <p:sp>
        <p:nvSpPr>
          <p:cNvPr id="3" name="Content Placeholder 2"/>
          <p:cNvSpPr>
            <a:spLocks noGrp="1"/>
          </p:cNvSpPr>
          <p:nvPr>
            <p:ph idx="1"/>
          </p:nvPr>
        </p:nvSpPr>
        <p:spPr>
          <a:xfrm>
            <a:off x="228600" y="990600"/>
            <a:ext cx="8686800" cy="5715000"/>
          </a:xfrm>
        </p:spPr>
        <p:txBody>
          <a:bodyPr>
            <a:normAutofit fontScale="625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scientific method uses some type of </a:t>
            </a:r>
            <a:r>
              <a:rPr lang="en-US" dirty="0">
                <a:latin typeface="Times New Roman" pitchFamily="18" charset="0"/>
                <a:cs typeface="Times New Roman" pitchFamily="18" charset="0"/>
                <a:hlinkClick r:id="rId2"/>
              </a:rPr>
              <a:t>measurement</a:t>
            </a:r>
            <a:r>
              <a:rPr lang="en-US" dirty="0">
                <a:latin typeface="Times New Roman" pitchFamily="18" charset="0"/>
                <a:cs typeface="Times New Roman" pitchFamily="18" charset="0"/>
              </a:rPr>
              <a:t> to analyze results, feeding these findings back into theories of what we know about the world. There are two major ways of obtaining data, through measurement and observation. These are generally referred to as </a:t>
            </a:r>
            <a:r>
              <a:rPr lang="en-US" dirty="0">
                <a:latin typeface="Times New Roman" pitchFamily="18" charset="0"/>
                <a:cs typeface="Times New Roman" pitchFamily="18" charset="0"/>
                <a:hlinkClick r:id="rId3"/>
              </a:rPr>
              <a:t>quantitative</a:t>
            </a:r>
            <a:r>
              <a:rPr lang="en-US" dirty="0">
                <a:latin typeface="Times New Roman" pitchFamily="18" charset="0"/>
                <a:cs typeface="Times New Roman" pitchFamily="18" charset="0"/>
              </a:rPr>
              <a:t> and </a:t>
            </a:r>
            <a:r>
              <a:rPr lang="en-US" dirty="0">
                <a:latin typeface="Times New Roman" pitchFamily="18" charset="0"/>
                <a:cs typeface="Times New Roman" pitchFamily="18" charset="0"/>
                <a:hlinkClick r:id="rId4"/>
              </a:rPr>
              <a:t>qualitative</a:t>
            </a:r>
            <a:r>
              <a:rPr lang="en-US" dirty="0">
                <a:latin typeface="Times New Roman" pitchFamily="18" charset="0"/>
                <a:cs typeface="Times New Roman" pitchFamily="18" charset="0"/>
              </a:rPr>
              <a:t> measurements</a:t>
            </a:r>
            <a:r>
              <a:rPr lang="en-US" dirty="0" smtClean="0">
                <a:latin typeface="Times New Roman" pitchFamily="18" charset="0"/>
                <a:cs typeface="Times New Roman" pitchFamily="18" charset="0"/>
              </a:rPr>
              <a:t>.</a:t>
            </a:r>
          </a:p>
          <a:p>
            <a:pPr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Quantitative measurements are generally associated with what are known as ‘hard’ sciences, such as physics, chemistry and astronomy. They can be gained through </a:t>
            </a:r>
            <a:r>
              <a:rPr lang="en-US" dirty="0">
                <a:latin typeface="Times New Roman" pitchFamily="18" charset="0"/>
                <a:cs typeface="Times New Roman" pitchFamily="18" charset="0"/>
                <a:hlinkClick r:id="rId5"/>
              </a:rPr>
              <a:t>experimentation</a:t>
            </a:r>
            <a:r>
              <a:rPr lang="en-US" dirty="0">
                <a:latin typeface="Times New Roman" pitchFamily="18" charset="0"/>
                <a:cs typeface="Times New Roman" pitchFamily="18" charset="0"/>
              </a:rPr>
              <a:t> or through observation</a:t>
            </a:r>
            <a:r>
              <a:rPr lang="en-US" dirty="0" smtClean="0">
                <a:latin typeface="Times New Roman" pitchFamily="18" charset="0"/>
                <a:cs typeface="Times New Roman" pitchFamily="18" charset="0"/>
              </a:rPr>
              <a:t>.</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b="1" dirty="0">
                <a:latin typeface="Times New Roman" pitchFamily="18" charset="0"/>
                <a:cs typeface="Times New Roman" pitchFamily="18" charset="0"/>
              </a:rPr>
              <a:t>For </a:t>
            </a:r>
            <a:r>
              <a:rPr lang="en-US" b="1" dirty="0" smtClean="0">
                <a:latin typeface="Times New Roman" pitchFamily="18" charset="0"/>
                <a:cs typeface="Times New Roman" pitchFamily="18" charset="0"/>
              </a:rPr>
              <a:t>example: </a:t>
            </a:r>
            <a:r>
              <a:rPr lang="en-US" dirty="0" smtClean="0">
                <a:latin typeface="Times New Roman" pitchFamily="18" charset="0"/>
                <a:cs typeface="Times New Roman" pitchFamily="18" charset="0"/>
              </a:rPr>
              <a:t>At </a:t>
            </a:r>
            <a:r>
              <a:rPr lang="en-US" dirty="0">
                <a:latin typeface="Times New Roman" pitchFamily="18" charset="0"/>
                <a:cs typeface="Times New Roman" pitchFamily="18" charset="0"/>
              </a:rPr>
              <a:t>the end of the experiment, 50% of the bacteria in the sample treated with penicillin were left alive</a:t>
            </a:r>
            <a:r>
              <a:rPr lang="en-US" dirty="0" smtClean="0">
                <a:latin typeface="Times New Roman" pitchFamily="18" charset="0"/>
                <a:cs typeface="Times New Roman" pitchFamily="18" charset="0"/>
              </a:rPr>
              <a:t>.</a:t>
            </a:r>
          </a:p>
          <a:p>
            <a:pPr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 experiment showed that the moon is 384403 km away from the earth.</a:t>
            </a:r>
          </a:p>
          <a:p>
            <a:pPr algn="just">
              <a:buFont typeface="+mj-lt"/>
              <a:buAutoNum type="arabicPeriod"/>
            </a:pPr>
            <a:endParaRPr lang="en-US" sz="18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pH of the solution was </a:t>
            </a:r>
            <a:r>
              <a:rPr lang="en-US" dirty="0" smtClean="0">
                <a:latin typeface="Times New Roman" pitchFamily="18" charset="0"/>
                <a:cs typeface="Times New Roman" pitchFamily="18" charset="0"/>
              </a:rPr>
              <a:t>7.1</a:t>
            </a:r>
          </a:p>
          <a:p>
            <a:pPr algn="just">
              <a:buFont typeface="+mj-lt"/>
              <a:buAutoNum type="arabicPeriod"/>
            </a:pPr>
            <a:endParaRPr lang="en-US" sz="18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As a rule of thumb, a quantitative unit has a unit of measurement after it, some scientifically recognized (SI) or SI derived unit. Percentages and numbers fall into this category.</a:t>
            </a:r>
          </a:p>
          <a:p>
            <a:pPr algn="just">
              <a:buFont typeface="+mj-lt"/>
              <a:buAutoNum type="arabicPeriod"/>
            </a:pPr>
            <a:endParaRPr lang="en-US" sz="18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Qualitative </a:t>
            </a:r>
            <a:r>
              <a:rPr lang="en-US" dirty="0">
                <a:latin typeface="Times New Roman" pitchFamily="18" charset="0"/>
                <a:cs typeface="Times New Roman" pitchFamily="18" charset="0"/>
              </a:rPr>
              <a:t>measurements are based upon observation and they generally require some type of numerical manipulation or scaling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428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143000"/>
          </a:xfrm>
        </p:spPr>
        <p:txBody>
          <a:bodyPr>
            <a:noAutofit/>
          </a:bodyPr>
          <a:lstStyle/>
          <a:p>
            <a:r>
              <a:rPr lang="en-US" sz="2800" b="1" dirty="0">
                <a:latin typeface="Times New Roman" pitchFamily="18" charset="0"/>
                <a:cs typeface="Times New Roman" pitchFamily="18" charset="0"/>
              </a:rPr>
              <a:t>SCIENTIFIC METHOD RELIES UPON DATA</a:t>
            </a:r>
            <a:r>
              <a:rPr lang="en-US" sz="2800" b="1" dirty="0"/>
              <a:t/>
            </a:r>
            <a:br>
              <a:rPr lang="en-US" sz="2800" b="1" dirty="0"/>
            </a:br>
            <a:endParaRPr lang="en-US" sz="2800" dirty="0"/>
          </a:p>
        </p:txBody>
      </p:sp>
      <p:sp>
        <p:nvSpPr>
          <p:cNvPr id="3" name="Content Placeholder 2"/>
          <p:cNvSpPr>
            <a:spLocks noGrp="1"/>
          </p:cNvSpPr>
          <p:nvPr>
            <p:ph idx="1"/>
          </p:nvPr>
        </p:nvSpPr>
        <p:spPr>
          <a:xfrm>
            <a:off x="457200" y="838200"/>
            <a:ext cx="8382000" cy="5791200"/>
          </a:xfrm>
        </p:spPr>
        <p:txBody>
          <a:bodyPr>
            <a:normAutofit fontScale="55000" lnSpcReduction="20000"/>
          </a:bodyPr>
          <a:lstStyle/>
          <a:p>
            <a:pPr marL="514350" indent="-514350" algn="just">
              <a:buFont typeface="+mj-lt"/>
              <a:buAutoNum type="arabicPeriod" startAt="8"/>
            </a:pP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an example, a social scientist interviewing drug addicts in a series of case studies, and documenting what they see, is not really performing science, although the research is still useful</a:t>
            </a:r>
            <a:r>
              <a:rPr lang="en-US" dirty="0" smtClean="0">
                <a:latin typeface="Times New Roman" pitchFamily="18" charset="0"/>
                <a:cs typeface="Times New Roman" pitchFamily="18" charset="0"/>
              </a:rPr>
              <a:t>.</a:t>
            </a:r>
          </a:p>
          <a:p>
            <a:pPr marL="514350" indent="-514350" algn="just">
              <a:buFont typeface="+mj-lt"/>
              <a:buAutoNum type="arabicPeriod" startAt="8"/>
            </a:pPr>
            <a:endParaRPr lang="en-US" sz="1800" dirty="0">
              <a:latin typeface="Times New Roman" pitchFamily="18" charset="0"/>
              <a:cs typeface="Times New Roman" pitchFamily="18" charset="0"/>
            </a:endParaRPr>
          </a:p>
          <a:p>
            <a:pPr marL="514350" indent="-514350" algn="just">
              <a:buFont typeface="+mj-lt"/>
              <a:buAutoNum type="arabicPeriod" startAt="8"/>
            </a:pPr>
            <a:r>
              <a:rPr lang="en-US" dirty="0">
                <a:latin typeface="Times New Roman" pitchFamily="18" charset="0"/>
                <a:cs typeface="Times New Roman" pitchFamily="18" charset="0"/>
              </a:rPr>
              <a:t>However, if he performs some sort of </a:t>
            </a:r>
            <a:r>
              <a:rPr lang="en-US" dirty="0">
                <a:latin typeface="Times New Roman" pitchFamily="18" charset="0"/>
                <a:cs typeface="Times New Roman" pitchFamily="18" charset="0"/>
                <a:hlinkClick r:id="rId2"/>
              </a:rPr>
              <a:t>manipulation</a:t>
            </a:r>
            <a:r>
              <a:rPr lang="en-US" dirty="0">
                <a:latin typeface="Times New Roman" pitchFamily="18" charset="0"/>
                <a:cs typeface="Times New Roman" pitchFamily="18" charset="0"/>
              </a:rPr>
              <a:t>, such as devising a scale to assess the intensity of the response to specific questions, then he generates qualitative results.</a:t>
            </a:r>
          </a:p>
          <a:p>
            <a:pPr marL="514350" indent="-514350" algn="just">
              <a:buFont typeface="+mj-lt"/>
              <a:buAutoNum type="arabicPeriod" startAt="8"/>
            </a:pPr>
            <a:endParaRPr lang="en-US" sz="18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average, the subjects showed an anxiety level of four.</a:t>
            </a:r>
          </a:p>
          <a:p>
            <a:pPr marL="514350" indent="-514350" algn="just">
              <a:buFont typeface="+mj-lt"/>
              <a:buAutoNum type="arabicPeriod" startAt="8"/>
            </a:pPr>
            <a:endParaRPr lang="en-US" sz="18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91</a:t>
            </a:r>
            <a:r>
              <a:rPr lang="en-US" dirty="0">
                <a:latin typeface="Times New Roman" pitchFamily="18" charset="0"/>
                <a:cs typeface="Times New Roman" pitchFamily="18" charset="0"/>
              </a:rPr>
              <a:t>% of respondents stated that they preferred Hershey bars.</a:t>
            </a:r>
          </a:p>
          <a:p>
            <a:pPr marL="514350" indent="-514350" algn="just">
              <a:buFont typeface="+mj-lt"/>
              <a:buAutoNum type="arabicPeriod" startAt="8"/>
            </a:pPr>
            <a:endParaRPr lang="en-US" sz="18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Generally</a:t>
            </a:r>
            <a:r>
              <a:rPr lang="en-US" dirty="0">
                <a:latin typeface="Times New Roman" pitchFamily="18" charset="0"/>
                <a:cs typeface="Times New Roman" pitchFamily="18" charset="0"/>
              </a:rPr>
              <a:t>, qualitative measurements are arbitrary, a scale designed to measure abstract responses and constructs. Measuring anxiety, preference, pain and aggression are some examples of concepts measured qualitatively. For a small group of long-established tests, the results are often regarded as quantitative, such as IQ (Intelligence Quotient) and EQ (Emotional Quotient).</a:t>
            </a:r>
          </a:p>
          <a:p>
            <a:pPr marL="514350" indent="-514350" algn="just">
              <a:buFont typeface="+mj-lt"/>
              <a:buAutoNum type="arabicPeriod" startAt="8"/>
            </a:pPr>
            <a:endParaRPr lang="en-US" sz="18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Both </a:t>
            </a:r>
            <a:r>
              <a:rPr lang="en-US" dirty="0">
                <a:latin typeface="Times New Roman" pitchFamily="18" charset="0"/>
                <a:cs typeface="Times New Roman" pitchFamily="18" charset="0"/>
              </a:rPr>
              <a:t>types of data are extremely important for understanding the world around us and the majority of scientists use both types of data.</a:t>
            </a:r>
          </a:p>
          <a:p>
            <a:pPr marL="514350" indent="-514350" algn="just">
              <a:buFont typeface="+mj-lt"/>
              <a:buAutoNum type="arabicPeriod" startAt="8"/>
            </a:pPr>
            <a:endParaRPr lang="en-US" sz="21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medical researcher might </a:t>
            </a:r>
            <a:r>
              <a:rPr lang="en-US" dirty="0">
                <a:latin typeface="Times New Roman" pitchFamily="18" charset="0"/>
                <a:cs typeface="Times New Roman" pitchFamily="18" charset="0"/>
                <a:hlinkClick r:id="rId3"/>
              </a:rPr>
              <a:t>design experiments</a:t>
            </a:r>
            <a:r>
              <a:rPr lang="en-US" dirty="0">
                <a:latin typeface="Times New Roman" pitchFamily="18" charset="0"/>
                <a:cs typeface="Times New Roman" pitchFamily="18" charset="0"/>
              </a:rPr>
              <a:t> to test the effectiveness of a drug, using a </a:t>
            </a:r>
            <a:r>
              <a:rPr lang="en-US" dirty="0">
                <a:latin typeface="Times New Roman" pitchFamily="18" charset="0"/>
                <a:cs typeface="Times New Roman" pitchFamily="18" charset="0"/>
                <a:hlinkClick r:id="rId4"/>
              </a:rPr>
              <a:t>placebo</a:t>
            </a:r>
            <a:r>
              <a:rPr lang="en-US" dirty="0">
                <a:latin typeface="Times New Roman" pitchFamily="18" charset="0"/>
                <a:cs typeface="Times New Roman" pitchFamily="18" charset="0"/>
              </a:rPr>
              <a:t> to contrast.</a:t>
            </a:r>
          </a:p>
          <a:p>
            <a:pPr marL="514350" indent="-514350" algn="just">
              <a:buFont typeface="+mj-lt"/>
              <a:buAutoNum type="arabicPeriod" startAt="8"/>
            </a:pPr>
            <a:endParaRPr lang="en-US" sz="2100" dirty="0" smtClean="0">
              <a:latin typeface="Times New Roman" pitchFamily="18" charset="0"/>
              <a:cs typeface="Times New Roman" pitchFamily="18" charset="0"/>
            </a:endParaRPr>
          </a:p>
          <a:p>
            <a:pPr marL="514350" indent="-514350" algn="just">
              <a:buFont typeface="+mj-lt"/>
              <a:buAutoNum type="arabicPeriod" startAt="8"/>
            </a:pPr>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she might perform in depth case studies on a few of the subjects, a </a:t>
            </a:r>
            <a:r>
              <a:rPr lang="en-US" dirty="0">
                <a:latin typeface="Times New Roman" pitchFamily="18" charset="0"/>
                <a:cs typeface="Times New Roman" pitchFamily="18" charset="0"/>
                <a:hlinkClick r:id="rId5"/>
              </a:rPr>
              <a:t>pilot study</a:t>
            </a:r>
            <a:r>
              <a:rPr lang="en-US" dirty="0">
                <a:latin typeface="Times New Roman" pitchFamily="18" charset="0"/>
                <a:cs typeface="Times New Roman" pitchFamily="18" charset="0"/>
              </a:rPr>
              <a:t>, to ensure that her </a:t>
            </a:r>
            <a:r>
              <a:rPr lang="en-US" dirty="0">
                <a:latin typeface="Times New Roman" pitchFamily="18" charset="0"/>
                <a:cs typeface="Times New Roman" pitchFamily="18" charset="0"/>
                <a:hlinkClick r:id="rId6"/>
              </a:rPr>
              <a:t>experiment</a:t>
            </a:r>
            <a:r>
              <a:rPr lang="en-US" dirty="0">
                <a:latin typeface="Times New Roman" pitchFamily="18" charset="0"/>
                <a:cs typeface="Times New Roman" pitchFamily="18" charset="0"/>
              </a:rPr>
              <a:t> has no problems.</a:t>
            </a:r>
          </a:p>
          <a:p>
            <a:endParaRPr lang="en-US" dirty="0"/>
          </a:p>
        </p:txBody>
      </p:sp>
    </p:spTree>
    <p:extLst>
      <p:ext uri="{BB962C8B-B14F-4D97-AF65-F5344CB8AC3E}">
        <p14:creationId xmlns:p14="http://schemas.microsoft.com/office/powerpoint/2010/main" val="200646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b="1" dirty="0" smtClean="0"/>
              <a:t/>
            </a:r>
            <a:br>
              <a:rPr lang="en-US" b="1" dirty="0" smtClean="0"/>
            </a:br>
            <a:r>
              <a:rPr lang="en-US" b="1" dirty="0" smtClean="0"/>
              <a:t>F</a:t>
            </a:r>
            <a:r>
              <a:rPr lang="en-US" b="1" dirty="0" smtClean="0">
                <a:latin typeface="Times New Roman" pitchFamily="18" charset="0"/>
                <a:cs typeface="Times New Roman" pitchFamily="18" charset="0"/>
              </a:rPr>
              <a:t>our </a:t>
            </a:r>
            <a:r>
              <a:rPr lang="en-US" b="1" dirty="0">
                <a:latin typeface="Times New Roman" pitchFamily="18" charset="0"/>
                <a:cs typeface="Times New Roman" pitchFamily="18" charset="0"/>
              </a:rPr>
              <a:t>main </a:t>
            </a:r>
            <a:r>
              <a:rPr lang="en-US" b="1" dirty="0" smtClean="0">
                <a:latin typeface="Times New Roman" pitchFamily="18" charset="0"/>
                <a:cs typeface="Times New Roman" pitchFamily="18" charset="0"/>
              </a:rPr>
              <a:t>approaches/types </a:t>
            </a:r>
            <a:r>
              <a:rPr lang="en-US" b="1" dirty="0">
                <a:latin typeface="Times New Roman" pitchFamily="18" charset="0"/>
                <a:cs typeface="Times New Roman" pitchFamily="18" charset="0"/>
              </a:rPr>
              <a:t>of research</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525963"/>
          </a:xfrm>
        </p:spPr>
        <p:txBody>
          <a:bodyPr>
            <a:normAutofit lnSpcReduction="10000"/>
          </a:bodyPr>
          <a:lstStyle/>
          <a:p>
            <a:pPr marL="514350" indent="-514350" algn="just">
              <a:lnSpc>
                <a:spcPct val="150000"/>
              </a:lnSpc>
              <a:buFont typeface="+mj-lt"/>
              <a:buAutoNum type="arabicPeriod"/>
            </a:pPr>
            <a:r>
              <a:rPr lang="en-US" dirty="0">
                <a:latin typeface="Times New Roman" pitchFamily="18" charset="0"/>
                <a:cs typeface="Times New Roman" pitchFamily="18" charset="0"/>
              </a:rPr>
              <a:t>Quantitative </a:t>
            </a:r>
            <a:r>
              <a:rPr lang="en-US" dirty="0" smtClean="0">
                <a:latin typeface="Times New Roman" pitchFamily="18" charset="0"/>
                <a:cs typeface="Times New Roman" pitchFamily="18" charset="0"/>
              </a:rPr>
              <a:t>research</a:t>
            </a:r>
          </a:p>
          <a:p>
            <a:pPr marL="514350" indent="-514350" algn="just">
              <a:lnSpc>
                <a:spcPct val="150000"/>
              </a:lnSpc>
              <a:buFont typeface="+mj-lt"/>
              <a:buAutoNum type="arabicPeriod"/>
            </a:pPr>
            <a:r>
              <a:rPr lang="en-US" dirty="0">
                <a:latin typeface="Times New Roman" pitchFamily="18" charset="0"/>
                <a:cs typeface="Times New Roman" pitchFamily="18" charset="0"/>
              </a:rPr>
              <a:t>Qualitative </a:t>
            </a:r>
            <a:r>
              <a:rPr lang="en-US" dirty="0" smtClean="0">
                <a:latin typeface="Times New Roman" pitchFamily="18" charset="0"/>
                <a:cs typeface="Times New Roman" pitchFamily="18" charset="0"/>
              </a:rPr>
              <a:t>research</a:t>
            </a:r>
          </a:p>
          <a:p>
            <a:pPr marL="514350" indent="-514350" algn="just">
              <a:lnSpc>
                <a:spcPct val="150000"/>
              </a:lnSpc>
              <a:buFont typeface="+mj-lt"/>
              <a:buAutoNum type="arabicPeriod"/>
            </a:pPr>
            <a:r>
              <a:rPr lang="en-US" dirty="0">
                <a:latin typeface="Times New Roman" pitchFamily="18" charset="0"/>
                <a:cs typeface="Times New Roman" pitchFamily="18" charset="0"/>
              </a:rPr>
              <a:t>Pragmatic approach to research (mixed methods</a:t>
            </a:r>
            <a:r>
              <a:rPr lang="en-US" dirty="0" smtClean="0">
                <a:latin typeface="Times New Roman" pitchFamily="18" charset="0"/>
                <a:cs typeface="Times New Roman" pitchFamily="18" charset="0"/>
              </a:rPr>
              <a:t>)</a:t>
            </a:r>
          </a:p>
          <a:p>
            <a:pPr marL="514350" indent="-514350" algn="just">
              <a:lnSpc>
                <a:spcPct val="150000"/>
              </a:lnSpc>
              <a:buFont typeface="+mj-lt"/>
              <a:buAutoNum type="arabicPeriod"/>
            </a:pPr>
            <a:r>
              <a:rPr lang="en-US" dirty="0">
                <a:latin typeface="Times New Roman" pitchFamily="18" charset="0"/>
                <a:cs typeface="Times New Roman" pitchFamily="18" charset="0"/>
              </a:rPr>
              <a:t>Advocacy/participatory approach to research (emancipatory)</a:t>
            </a:r>
          </a:p>
        </p:txBody>
      </p:sp>
    </p:spTree>
    <p:extLst>
      <p:ext uri="{BB962C8B-B14F-4D97-AF65-F5344CB8AC3E}">
        <p14:creationId xmlns:p14="http://schemas.microsoft.com/office/powerpoint/2010/main" val="1786067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itchFamily="18" charset="0"/>
                <a:cs typeface="Times New Roman" pitchFamily="18" charset="0"/>
              </a:rPr>
              <a:t>THE SCIENTIFIC METHOD IS INTELLECTUAL AND VISIONARY</a:t>
            </a:r>
            <a:br>
              <a:rPr lang="en-US" sz="3600" b="1"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143000"/>
            <a:ext cx="8229600" cy="5562600"/>
          </a:xfrm>
        </p:spPr>
        <p:txBody>
          <a:bodyPr>
            <a:normAutofit fontScale="625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Science </a:t>
            </a:r>
            <a:r>
              <a:rPr lang="en-US" dirty="0">
                <a:latin typeface="Times New Roman" pitchFamily="18" charset="0"/>
                <a:cs typeface="Times New Roman" pitchFamily="18" charset="0"/>
              </a:rPr>
              <a:t>requires vision, and the ability to observe the implications of results. Collecting data is part of the process, and it also needs to be analyzed and interpreted.</a:t>
            </a:r>
          </a:p>
          <a:p>
            <a:pPr marL="514350" indent="-514350" algn="just">
              <a:buFont typeface="+mj-lt"/>
              <a:buAutoNum type="arabicPeriod"/>
            </a:pPr>
            <a:endParaRPr lang="en-US" sz="16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the visionary part of science lies in relating the findings back into the real world. Even pure sciences, which are studied for their own sake rather than any practical application, are visionary and have wider goals.</a:t>
            </a:r>
          </a:p>
          <a:p>
            <a:pPr marL="514350" indent="-514350" algn="just">
              <a:buFont typeface="+mj-lt"/>
              <a:buAutoNum type="arabicPeriod"/>
            </a:pPr>
            <a:endParaRPr lang="en-US" sz="16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process of relating findings to the real world is known as induction, or </a:t>
            </a:r>
            <a:r>
              <a:rPr lang="en-US" dirty="0">
                <a:latin typeface="Times New Roman" pitchFamily="18" charset="0"/>
                <a:cs typeface="Times New Roman" pitchFamily="18" charset="0"/>
                <a:hlinkClick r:id="rId2"/>
              </a:rPr>
              <a:t>inductive reasoning</a:t>
            </a:r>
            <a:r>
              <a:rPr lang="en-US" dirty="0">
                <a:latin typeface="Times New Roman" pitchFamily="18" charset="0"/>
                <a:cs typeface="Times New Roman" pitchFamily="18" charset="0"/>
              </a:rPr>
              <a:t>, and is a way of relating the findings to the universe around us.</a:t>
            </a:r>
          </a:p>
          <a:p>
            <a:pPr marL="514350" indent="-514350" algn="just">
              <a:buFont typeface="+mj-lt"/>
              <a:buAutoNum type="arabicPeriod"/>
            </a:pPr>
            <a:endParaRPr lang="en-US" sz="16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Wegener was the first scientist to propose the idea of continental drift. He noticed that the same fossils were found on both sides of the Atlantic, in old rocks, and that the continental shelves of Africa and South America seemed to fit together.</a:t>
            </a:r>
          </a:p>
          <a:p>
            <a:pPr marL="514350" indent="-514350" algn="just">
              <a:buFont typeface="+mj-lt"/>
              <a:buAutoNum type="arabicPeriod"/>
            </a:pPr>
            <a:endParaRPr lang="en-US" sz="16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induced that they were once joined together, rather than joined by land bridges, and faced ridicule for his challenge to the established paradigm. Over time, the accumulated evidence showed that he was, in fact, correct and he was shown to be a true visionary.</a:t>
            </a:r>
          </a:p>
          <a:p>
            <a:pPr marL="514350" indent="-514350" algn="just">
              <a:buFont typeface="+mj-lt"/>
              <a:buAutoNum type="arabicPeriod"/>
            </a:pPr>
            <a:endParaRPr lang="en-US" dirty="0"/>
          </a:p>
        </p:txBody>
      </p:sp>
    </p:spTree>
    <p:extLst>
      <p:ext uri="{BB962C8B-B14F-4D97-AF65-F5344CB8AC3E}">
        <p14:creationId xmlns:p14="http://schemas.microsoft.com/office/powerpoint/2010/main" val="280559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asoning Cycle - Scientific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77724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704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SCIENCE USES EXPERIMENTS TO TEST PREDICTIONS</a:t>
            </a:r>
            <a:r>
              <a:rPr lang="en-US" b="1" dirty="0"/>
              <a:t/>
            </a:r>
            <a:br>
              <a:rPr lang="en-US" b="1" dirty="0"/>
            </a:br>
            <a:endParaRPr lang="en-US" dirty="0"/>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process of </a:t>
            </a:r>
            <a:r>
              <a:rPr lang="en-US" dirty="0">
                <a:latin typeface="Times New Roman" pitchFamily="18" charset="0"/>
                <a:cs typeface="Times New Roman" pitchFamily="18" charset="0"/>
                <a:hlinkClick r:id="rId2"/>
              </a:rPr>
              <a:t>induction</a:t>
            </a:r>
            <a:r>
              <a:rPr lang="en-US" dirty="0">
                <a:latin typeface="Times New Roman" pitchFamily="18" charset="0"/>
                <a:cs typeface="Times New Roman" pitchFamily="18" charset="0"/>
              </a:rPr>
              <a:t> and </a:t>
            </a:r>
            <a:r>
              <a:rPr lang="en-US" dirty="0">
                <a:latin typeface="Times New Roman" pitchFamily="18" charset="0"/>
                <a:cs typeface="Times New Roman" pitchFamily="18" charset="0"/>
                <a:hlinkClick r:id="rId3"/>
              </a:rPr>
              <a:t>generalization</a:t>
            </a:r>
            <a:r>
              <a:rPr lang="en-US" dirty="0">
                <a:latin typeface="Times New Roman" pitchFamily="18" charset="0"/>
                <a:cs typeface="Times New Roman" pitchFamily="18" charset="0"/>
              </a:rPr>
              <a:t> allows scientists to make predictions about how they think that something should behave, and </a:t>
            </a:r>
            <a:r>
              <a:rPr lang="en-US" dirty="0">
                <a:latin typeface="Times New Roman" pitchFamily="18" charset="0"/>
                <a:cs typeface="Times New Roman" pitchFamily="18" charset="0"/>
                <a:hlinkClick r:id="rId4"/>
              </a:rPr>
              <a:t>design an experiment</a:t>
            </a:r>
            <a:r>
              <a:rPr lang="en-US" dirty="0">
                <a:latin typeface="Times New Roman" pitchFamily="18" charset="0"/>
                <a:cs typeface="Times New Roman" pitchFamily="18" charset="0"/>
              </a:rPr>
              <a:t> to test it</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This experiment does not always mean setting up rows of test tubes in the lab or </a:t>
            </a:r>
            <a:r>
              <a:rPr lang="en-US" dirty="0">
                <a:latin typeface="Times New Roman" pitchFamily="18" charset="0"/>
                <a:cs typeface="Times New Roman" pitchFamily="18" charset="0"/>
                <a:hlinkClick r:id="rId5"/>
              </a:rPr>
              <a:t>designing surveys</a:t>
            </a:r>
            <a:r>
              <a:rPr lang="en-US" dirty="0">
                <a:latin typeface="Times New Roman" pitchFamily="18" charset="0"/>
                <a:cs typeface="Times New Roman" pitchFamily="18" charset="0"/>
              </a:rPr>
              <a:t>. It can also mean taking measurements and observing the natural world.</a:t>
            </a:r>
          </a:p>
          <a:p>
            <a:pPr marL="514350" indent="-514350" algn="just">
              <a:buFont typeface="+mj-lt"/>
              <a:buAutoNum type="arabicPeriod"/>
            </a:pPr>
            <a:endParaRPr lang="en-US" sz="14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Wegener’s </a:t>
            </a:r>
            <a:r>
              <a:rPr lang="en-US" dirty="0">
                <a:latin typeface="Times New Roman" pitchFamily="18" charset="0"/>
                <a:cs typeface="Times New Roman" pitchFamily="18" charset="0"/>
              </a:rPr>
              <a:t>ideas, whilst denigrated by many scientists, aroused the interest of a few. They began to go out and look for other evidence that the continents moved around the Earth.</a:t>
            </a:r>
          </a:p>
          <a:p>
            <a:pPr marL="514350" indent="-514350" algn="just">
              <a:buFont typeface="+mj-lt"/>
              <a:buAutoNum type="arabicPeriod"/>
            </a:pPr>
            <a:endParaRPr lang="en-US" sz="14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Wegener’s initial idea of continents floating through the ocean floor, scientists now understand, through a process of prediction and </a:t>
            </a:r>
            <a:r>
              <a:rPr lang="en-US" dirty="0">
                <a:latin typeface="Times New Roman" pitchFamily="18" charset="0"/>
                <a:cs typeface="Times New Roman" pitchFamily="18" charset="0"/>
                <a:hlinkClick r:id="rId6"/>
              </a:rPr>
              <a:t>measurement</a:t>
            </a:r>
            <a:r>
              <a:rPr lang="en-US" dirty="0">
                <a:latin typeface="Times New Roman" pitchFamily="18" charset="0"/>
                <a:cs typeface="Times New Roman" pitchFamily="18" charset="0"/>
              </a:rPr>
              <a:t>, the process of plate tectonics.</a:t>
            </a:r>
          </a:p>
          <a:p>
            <a:pPr marL="514350" indent="-514350" algn="just">
              <a:buFont typeface="+mj-lt"/>
              <a:buAutoNum type="arabicPeriod"/>
            </a:pPr>
            <a:endParaRPr lang="en-US" sz="1600"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exact processes driving the creation of new crust and the subduction of others are still not fully understood but, almost 100 years after Wegener’s idea, scientists still build upon his initial work.</a:t>
            </a:r>
          </a:p>
          <a:p>
            <a:pPr marL="514350" indent="-514350" algn="just">
              <a:buFont typeface="+mj-lt"/>
              <a:buAutoNum type="arabicPeriod"/>
            </a:pPr>
            <a:endParaRPr lang="en-US" dirty="0"/>
          </a:p>
        </p:txBody>
      </p:sp>
    </p:spTree>
    <p:extLst>
      <p:ext uri="{BB962C8B-B14F-4D97-AF65-F5344CB8AC3E}">
        <p14:creationId xmlns:p14="http://schemas.microsoft.com/office/powerpoint/2010/main" val="212065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WHAT IS THE SCIENTIFIC METHOD? </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SYSTEMATIC AND METHODICAL</a:t>
            </a:r>
            <a:r>
              <a:rPr lang="en-US" b="1" dirty="0"/>
              <a:t/>
            </a:r>
            <a:br>
              <a:rPr lang="en-US" b="1" dirty="0"/>
            </a:br>
            <a:endParaRPr lang="en-US" dirty="0"/>
          </a:p>
        </p:txBody>
      </p:sp>
      <p:sp>
        <p:nvSpPr>
          <p:cNvPr id="3" name="Content Placeholder 2"/>
          <p:cNvSpPr>
            <a:spLocks noGrp="1"/>
          </p:cNvSpPr>
          <p:nvPr>
            <p:ph idx="1"/>
          </p:nvPr>
        </p:nvSpPr>
        <p:spPr>
          <a:xfrm>
            <a:off x="457200" y="1219200"/>
            <a:ext cx="8458200" cy="5410200"/>
          </a:xfrm>
        </p:spPr>
        <p:txBody>
          <a:bodyPr>
            <a:normAutofit fontScale="775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Scientists </a:t>
            </a:r>
            <a:r>
              <a:rPr lang="en-US" dirty="0">
                <a:latin typeface="Times New Roman" pitchFamily="18" charset="0"/>
                <a:cs typeface="Times New Roman" pitchFamily="18" charset="0"/>
              </a:rPr>
              <a:t>are very conservative in how they approach results and they are naturally very skeptical</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It takes more than one </a:t>
            </a:r>
            <a:r>
              <a:rPr lang="en-US" dirty="0">
                <a:latin typeface="Times New Roman" pitchFamily="18" charset="0"/>
                <a:cs typeface="Times New Roman" pitchFamily="18" charset="0"/>
                <a:hlinkClick r:id="rId2"/>
              </a:rPr>
              <a:t>experiment</a:t>
            </a:r>
            <a:r>
              <a:rPr lang="en-US" dirty="0">
                <a:latin typeface="Times New Roman" pitchFamily="18" charset="0"/>
                <a:cs typeface="Times New Roman" pitchFamily="18" charset="0"/>
              </a:rPr>
              <a:t> to change the way that they think, however loud the headlines, and any results must be retested and </a:t>
            </a:r>
            <a:r>
              <a:rPr lang="en-US" dirty="0">
                <a:latin typeface="Times New Roman" pitchFamily="18" charset="0"/>
                <a:cs typeface="Times New Roman" pitchFamily="18" charset="0"/>
                <a:hlinkClick r:id="rId3"/>
              </a:rPr>
              <a:t>repeated</a:t>
            </a:r>
            <a:r>
              <a:rPr lang="en-US" dirty="0">
                <a:latin typeface="Times New Roman" pitchFamily="18" charset="0"/>
                <a:cs typeface="Times New Roman" pitchFamily="18" charset="0"/>
              </a:rPr>
              <a:t> until a solid body of evidence is built up. This process ensures that researchers do not make mistakes or purposefully manipulate evidence</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In Wegener’s case, his ideas were not accepted until after his death, when the amount of evidence supporting continental drift became irrefutable</a:t>
            </a:r>
            <a:r>
              <a:rPr lang="en-US" dirty="0" smtClean="0">
                <a:latin typeface="Times New Roman" pitchFamily="18" charset="0"/>
                <a:cs typeface="Times New Roman" pitchFamily="18" charset="0"/>
              </a:rPr>
              <a:t>.</a:t>
            </a:r>
          </a:p>
          <a:p>
            <a:pPr marL="514350" indent="-514350" algn="just">
              <a:buFont typeface="+mj-lt"/>
              <a:buAutoNum type="arabicPeriod"/>
            </a:pPr>
            <a:endParaRPr lang="en-US" sz="14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This process of changing the current theories, called a </a:t>
            </a:r>
            <a:r>
              <a:rPr lang="en-US" dirty="0">
                <a:latin typeface="Times New Roman" pitchFamily="18" charset="0"/>
                <a:cs typeface="Times New Roman" pitchFamily="18" charset="0"/>
                <a:hlinkClick r:id="rId4"/>
              </a:rPr>
              <a:t>paradigm shift</a:t>
            </a:r>
            <a:r>
              <a:rPr lang="en-US" dirty="0">
                <a:latin typeface="Times New Roman" pitchFamily="18" charset="0"/>
                <a:cs typeface="Times New Roman" pitchFamily="18" charset="0"/>
              </a:rPr>
              <a:t>, is an integral part of the scientific method. Most groundbreaking research, such as Einstein’s Relativity or </a:t>
            </a:r>
            <a:r>
              <a:rPr lang="en-US" dirty="0">
                <a:latin typeface="Times New Roman" pitchFamily="18" charset="0"/>
                <a:cs typeface="Times New Roman" pitchFamily="18" charset="0"/>
                <a:hlinkClick r:id="rId5"/>
              </a:rPr>
              <a:t>Mendel’s Genetics</a:t>
            </a:r>
            <a:r>
              <a:rPr lang="en-US" dirty="0">
                <a:latin typeface="Times New Roman" pitchFamily="18" charset="0"/>
                <a:cs typeface="Times New Roman" pitchFamily="18" charset="0"/>
              </a:rPr>
              <a:t>, causes a titanic shift in the prevailing scientific thought.</a:t>
            </a:r>
          </a:p>
          <a:p>
            <a:pPr algn="just"/>
            <a:endParaRPr lang="en-US" dirty="0"/>
          </a:p>
        </p:txBody>
      </p:sp>
    </p:spTree>
    <p:extLst>
      <p:ext uri="{BB962C8B-B14F-4D97-AF65-F5344CB8AC3E}">
        <p14:creationId xmlns:p14="http://schemas.microsoft.com/office/powerpoint/2010/main" val="1863901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SUMMARY</a:t>
            </a:r>
            <a:r>
              <a:rPr lang="en-US" b="1" dirty="0"/>
              <a:t/>
            </a:r>
            <a:br>
              <a:rPr lang="en-US" b="1" dirty="0"/>
            </a:br>
            <a:endParaRPr lang="en-US" dirty="0"/>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a:lnSpc>
                <a:spcPct val="15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scientific method has evolved, over many centuries, to ensure that scientists make meaningful discoveries, founded upon logic and reason rather than emotion</a:t>
            </a:r>
            <a:r>
              <a:rPr lang="en-US" dirty="0" smtClean="0">
                <a:latin typeface="Times New Roman" pitchFamily="18" charset="0"/>
                <a:cs typeface="Times New Roman" pitchFamily="18" charset="0"/>
              </a:rPr>
              <a:t>.</a:t>
            </a:r>
          </a:p>
          <a:p>
            <a:pPr algn="just">
              <a:lnSpc>
                <a:spcPct val="150000"/>
              </a:lnSpc>
            </a:pPr>
            <a:endParaRPr lang="en-US" sz="1800"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The exact process varies between scientific disciplines, but they all follow the above principle of </a:t>
            </a:r>
            <a:r>
              <a:rPr lang="en-US" dirty="0">
                <a:latin typeface="Times New Roman" pitchFamily="18" charset="0"/>
                <a:cs typeface="Times New Roman" pitchFamily="18" charset="0"/>
                <a:hlinkClick r:id="rId2"/>
              </a:rPr>
              <a:t>observe</a:t>
            </a:r>
            <a:r>
              <a:rPr lang="en-US" dirty="0">
                <a:latin typeface="Times New Roman" pitchFamily="18" charset="0"/>
                <a:cs typeface="Times New Roman" pitchFamily="18" charset="0"/>
              </a:rPr>
              <a:t> – </a:t>
            </a:r>
            <a:r>
              <a:rPr lang="en-US" dirty="0">
                <a:latin typeface="Times New Roman" pitchFamily="18" charset="0"/>
                <a:cs typeface="Times New Roman" pitchFamily="18" charset="0"/>
                <a:hlinkClick r:id="rId3"/>
              </a:rPr>
              <a:t>predict</a:t>
            </a:r>
            <a:r>
              <a:rPr lang="en-US" dirty="0">
                <a:latin typeface="Times New Roman" pitchFamily="18" charset="0"/>
                <a:cs typeface="Times New Roman" pitchFamily="18" charset="0"/>
              </a:rPr>
              <a:t> – </a:t>
            </a:r>
            <a:r>
              <a:rPr lang="en-US" dirty="0">
                <a:latin typeface="Times New Roman" pitchFamily="18" charset="0"/>
                <a:cs typeface="Times New Roman" pitchFamily="18" charset="0"/>
                <a:hlinkClick r:id="rId4"/>
              </a:rPr>
              <a:t>test</a:t>
            </a:r>
            <a:r>
              <a:rPr lang="en-US" dirty="0">
                <a:latin typeface="Times New Roman" pitchFamily="18" charset="0"/>
                <a:cs typeface="Times New Roman" pitchFamily="18" charset="0"/>
              </a:rPr>
              <a:t> – </a:t>
            </a:r>
            <a:r>
              <a:rPr lang="en-US" dirty="0">
                <a:latin typeface="Times New Roman" pitchFamily="18" charset="0"/>
                <a:cs typeface="Times New Roman" pitchFamily="18" charset="0"/>
                <a:hlinkClick r:id="rId5"/>
              </a:rPr>
              <a:t>generalize</a:t>
            </a:r>
            <a:r>
              <a:rPr lang="en-US" dirty="0">
                <a:latin typeface="Times New Roman" pitchFamily="18" charset="0"/>
                <a:cs typeface="Times New Roman" pitchFamily="18" charset="0"/>
              </a:rPr>
              <a:t>.</a:t>
            </a:r>
          </a:p>
          <a:p>
            <a:pPr>
              <a:lnSpc>
                <a:spcPct val="150000"/>
              </a:lnSpc>
            </a:pPr>
            <a:endParaRPr lang="en-US" dirty="0"/>
          </a:p>
        </p:txBody>
      </p:sp>
    </p:spTree>
    <p:extLst>
      <p:ext uri="{BB962C8B-B14F-4D97-AF65-F5344CB8AC3E}">
        <p14:creationId xmlns:p14="http://schemas.microsoft.com/office/powerpoint/2010/main" val="68350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asoning Cycle - Scientific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77724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3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latin typeface="Times New Roman" pitchFamily="18" charset="0"/>
                <a:cs typeface="Times New Roman" pitchFamily="18" charset="0"/>
              </a:rPr>
              <a:t>Quantitative research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52400" y="609600"/>
            <a:ext cx="8839200" cy="6096000"/>
          </a:xfrm>
        </p:spPr>
        <p:txBody>
          <a:bodyPr>
            <a:normAutofit fontScale="47500" lnSpcReduction="20000"/>
          </a:bodyPr>
          <a:lstStyle/>
          <a:p>
            <a:pPr marL="0" indent="0" algn="just">
              <a:buNone/>
            </a:pPr>
            <a:r>
              <a:rPr lang="en-US" sz="3800" b="1" dirty="0" smtClean="0">
                <a:latin typeface="Times New Roman" pitchFamily="18" charset="0"/>
                <a:cs typeface="Times New Roman" pitchFamily="18" charset="0"/>
              </a:rPr>
              <a:t>Definition: </a:t>
            </a:r>
            <a:r>
              <a:rPr lang="en-US" sz="3800" dirty="0" smtClean="0">
                <a:latin typeface="Times New Roman" pitchFamily="18" charset="0"/>
                <a:cs typeface="Times New Roman" pitchFamily="18" charset="0"/>
              </a:rPr>
              <a:t>	</a:t>
            </a:r>
          </a:p>
          <a:p>
            <a:pPr marL="0" indent="0" algn="just">
              <a:buNone/>
            </a:pPr>
            <a:r>
              <a:rPr lang="en-US" sz="3800" dirty="0" smtClean="0">
                <a:latin typeface="Times New Roman" pitchFamily="18" charset="0"/>
                <a:cs typeface="Times New Roman" pitchFamily="18" charset="0"/>
              </a:rPr>
              <a:t>Quantitative </a:t>
            </a:r>
            <a:r>
              <a:rPr lang="en-US" sz="3800" dirty="0">
                <a:latin typeface="Times New Roman" pitchFamily="18" charset="0"/>
                <a:cs typeface="Times New Roman" pitchFamily="18" charset="0"/>
              </a:rPr>
              <a:t>research is generally associated with the </a:t>
            </a:r>
            <a:r>
              <a:rPr lang="en-US" sz="3800" dirty="0" smtClean="0">
                <a:latin typeface="Times New Roman" pitchFamily="18" charset="0"/>
                <a:cs typeface="Times New Roman" pitchFamily="18" charset="0"/>
              </a:rPr>
              <a:t>positivist/</a:t>
            </a:r>
            <a:r>
              <a:rPr lang="en-US" sz="3800" dirty="0" err="1" smtClean="0">
                <a:latin typeface="Times New Roman" pitchFamily="18" charset="0"/>
                <a:cs typeface="Times New Roman" pitchFamily="18" charset="0"/>
              </a:rPr>
              <a:t>postpositivist</a:t>
            </a:r>
            <a:r>
              <a:rPr lang="en-US" sz="3800" dirty="0" smtClean="0">
                <a:latin typeface="Times New Roman" pitchFamily="18" charset="0"/>
                <a:cs typeface="Times New Roman" pitchFamily="18" charset="0"/>
              </a:rPr>
              <a:t> </a:t>
            </a:r>
            <a:r>
              <a:rPr lang="en-US" sz="3800" dirty="0">
                <a:latin typeface="Times New Roman" pitchFamily="18" charset="0"/>
                <a:cs typeface="Times New Roman" pitchFamily="18" charset="0"/>
              </a:rPr>
              <a:t>paradigm. It usually involves collecting and </a:t>
            </a:r>
            <a:r>
              <a:rPr lang="en-US" sz="3800" dirty="0" smtClean="0">
                <a:latin typeface="Times New Roman" pitchFamily="18" charset="0"/>
                <a:cs typeface="Times New Roman" pitchFamily="18" charset="0"/>
              </a:rPr>
              <a:t>converting </a:t>
            </a:r>
            <a:r>
              <a:rPr lang="en-US" sz="3800" dirty="0">
                <a:latin typeface="Times New Roman" pitchFamily="18" charset="0"/>
                <a:cs typeface="Times New Roman" pitchFamily="18" charset="0"/>
              </a:rPr>
              <a:t>data into numerical form so that statistical calculations can be </a:t>
            </a:r>
            <a:r>
              <a:rPr lang="en-US" sz="3800" dirty="0" smtClean="0">
                <a:latin typeface="Times New Roman" pitchFamily="18" charset="0"/>
                <a:cs typeface="Times New Roman" pitchFamily="18" charset="0"/>
              </a:rPr>
              <a:t>made </a:t>
            </a:r>
            <a:r>
              <a:rPr lang="en-US" sz="3800" dirty="0">
                <a:latin typeface="Times New Roman" pitchFamily="18" charset="0"/>
                <a:cs typeface="Times New Roman" pitchFamily="18" charset="0"/>
              </a:rPr>
              <a:t>and conclusions drawn. </a:t>
            </a:r>
          </a:p>
          <a:p>
            <a:pPr marL="0" indent="0" algn="just">
              <a:buNone/>
            </a:pPr>
            <a:endParaRPr lang="en-US" sz="3800" b="1" dirty="0" smtClean="0">
              <a:latin typeface="Times New Roman" pitchFamily="18" charset="0"/>
              <a:cs typeface="Times New Roman" pitchFamily="18" charset="0"/>
            </a:endParaRPr>
          </a:p>
          <a:p>
            <a:pPr marL="0" indent="0" algn="just">
              <a:buNone/>
            </a:pPr>
            <a:r>
              <a:rPr lang="en-US" sz="3800" b="1" dirty="0" smtClean="0">
                <a:latin typeface="Times New Roman" pitchFamily="18" charset="0"/>
                <a:cs typeface="Times New Roman" pitchFamily="18" charset="0"/>
              </a:rPr>
              <a:t>The </a:t>
            </a:r>
            <a:r>
              <a:rPr lang="en-US" sz="3800" b="1" dirty="0">
                <a:latin typeface="Times New Roman" pitchFamily="18" charset="0"/>
                <a:cs typeface="Times New Roman" pitchFamily="18" charset="0"/>
              </a:rPr>
              <a:t>process</a:t>
            </a:r>
          </a:p>
          <a:p>
            <a:pPr marL="514350" indent="-514350" algn="just">
              <a:buFont typeface="+mj-lt"/>
              <a:buAutoNum type="arabicPeriod"/>
            </a:pPr>
            <a:r>
              <a:rPr lang="en-US" sz="3800" dirty="0">
                <a:latin typeface="Times New Roman" pitchFamily="18" charset="0"/>
                <a:cs typeface="Times New Roman" pitchFamily="18" charset="0"/>
              </a:rPr>
              <a:t>Researchers will have one or more </a:t>
            </a:r>
            <a:r>
              <a:rPr lang="en-US" sz="3800" b="1" dirty="0">
                <a:latin typeface="Times New Roman" pitchFamily="18" charset="0"/>
                <a:cs typeface="Times New Roman" pitchFamily="18" charset="0"/>
              </a:rPr>
              <a:t>hypotheses.</a:t>
            </a:r>
            <a:r>
              <a:rPr lang="en-US" sz="3800" dirty="0">
                <a:latin typeface="Times New Roman" pitchFamily="18" charset="0"/>
                <a:cs typeface="Times New Roman" pitchFamily="18" charset="0"/>
              </a:rPr>
              <a:t> These are the questions that they want to address which include predictions about possible relationships between the things they want to investigate </a:t>
            </a:r>
            <a:r>
              <a:rPr lang="en-US" sz="3800" b="1" dirty="0">
                <a:latin typeface="Times New Roman" pitchFamily="18" charset="0"/>
                <a:cs typeface="Times New Roman" pitchFamily="18" charset="0"/>
              </a:rPr>
              <a:t>(variables)</a:t>
            </a:r>
            <a:r>
              <a:rPr lang="en-US" sz="3800" dirty="0">
                <a:latin typeface="Times New Roman" pitchFamily="18" charset="0"/>
                <a:cs typeface="Times New Roman" pitchFamily="18" charset="0"/>
              </a:rPr>
              <a:t>. In order to find answers to these questions, the researchers will also have various instruments and materials (e.g. paper or computer tests, observation check lists etc.) and a clearly defined plan of action. </a:t>
            </a:r>
            <a:endParaRPr lang="en-US" sz="3800" dirty="0" smtClean="0">
              <a:latin typeface="Times New Roman" pitchFamily="18" charset="0"/>
              <a:cs typeface="Times New Roman" pitchFamily="18" charset="0"/>
            </a:endParaRPr>
          </a:p>
          <a:p>
            <a:pPr marL="514350" indent="-514350" algn="just">
              <a:buFont typeface="+mj-lt"/>
              <a:buAutoNum type="arabicPeriod"/>
            </a:pPr>
            <a:endParaRPr lang="en-US" sz="2500" dirty="0">
              <a:latin typeface="Times New Roman" pitchFamily="18" charset="0"/>
              <a:cs typeface="Times New Roman" pitchFamily="18" charset="0"/>
            </a:endParaRPr>
          </a:p>
          <a:p>
            <a:pPr marL="514350" indent="-514350" algn="just">
              <a:buFont typeface="+mj-lt"/>
              <a:buAutoNum type="arabicPeriod"/>
            </a:pPr>
            <a:r>
              <a:rPr lang="en-US" sz="3800" dirty="0">
                <a:latin typeface="Times New Roman" pitchFamily="18" charset="0"/>
                <a:cs typeface="Times New Roman" pitchFamily="18" charset="0"/>
              </a:rPr>
              <a:t>Data is collected by various means following a strict procedure and prepared for </a:t>
            </a:r>
            <a:r>
              <a:rPr lang="en-US" sz="3800" b="1" dirty="0">
                <a:latin typeface="Times New Roman" pitchFamily="18" charset="0"/>
                <a:cs typeface="Times New Roman" pitchFamily="18" charset="0"/>
              </a:rPr>
              <a:t>statistical analysis</a:t>
            </a:r>
            <a:r>
              <a:rPr lang="en-US" sz="3800" dirty="0">
                <a:latin typeface="Times New Roman" pitchFamily="18" charset="0"/>
                <a:cs typeface="Times New Roman" pitchFamily="18" charset="0"/>
              </a:rPr>
              <a:t>. Nowadays, this is carried out with the aid of sophisticated statistical computer packages. The analysis enables the researchers to determine to what extent there is a relationship between two or more variables. This could be a simple association (e.g. people who exercise on a daily basis have lower blood pressure) or a causal relationship (e.g. daily exercise actually leads to lower blood pressure). Statistical analysis permits researchers to discover complex causal relationships and to determine to what extent one variable influences another. </a:t>
            </a:r>
            <a:endParaRPr lang="en-US" sz="3800" dirty="0" smtClean="0">
              <a:latin typeface="Times New Roman" pitchFamily="18" charset="0"/>
              <a:cs typeface="Times New Roman" pitchFamily="18" charset="0"/>
            </a:endParaRPr>
          </a:p>
          <a:p>
            <a:pPr marL="514350" indent="-514350" algn="just">
              <a:buFont typeface="+mj-lt"/>
              <a:buAutoNum type="arabicPeriod"/>
            </a:pPr>
            <a:endParaRPr lang="en-US" sz="2500" dirty="0">
              <a:latin typeface="Times New Roman" pitchFamily="18" charset="0"/>
              <a:cs typeface="Times New Roman" pitchFamily="18" charset="0"/>
            </a:endParaRPr>
          </a:p>
          <a:p>
            <a:pPr marL="514350" indent="-514350" algn="just">
              <a:buFont typeface="+mj-lt"/>
              <a:buAutoNum type="arabicPeriod"/>
            </a:pPr>
            <a:r>
              <a:rPr lang="en-US" sz="3800" dirty="0">
                <a:latin typeface="Times New Roman" pitchFamily="18" charset="0"/>
                <a:cs typeface="Times New Roman" pitchFamily="18" charset="0"/>
              </a:rPr>
              <a:t>The results of statistical analyses are presented in journals in a standard way, the end result being a </a:t>
            </a:r>
            <a:r>
              <a:rPr lang="en-US" sz="3800" b="1" dirty="0">
                <a:latin typeface="Times New Roman" pitchFamily="18" charset="0"/>
                <a:cs typeface="Times New Roman" pitchFamily="18" charset="0"/>
              </a:rPr>
              <a:t>P value</a:t>
            </a:r>
            <a:r>
              <a:rPr lang="en-US" sz="3800" dirty="0">
                <a:latin typeface="Times New Roman" pitchFamily="18" charset="0"/>
                <a:cs typeface="Times New Roman" pitchFamily="18" charset="0"/>
              </a:rPr>
              <a:t>. For people who are not familiar with scientific research jargon, the discussion sections at the end of articles in peer reviewed journals usually describe the results of the study and explain the implications of the findings in straightforward terms</a:t>
            </a:r>
          </a:p>
          <a:p>
            <a:endParaRPr lang="en-US" dirty="0"/>
          </a:p>
        </p:txBody>
      </p:sp>
    </p:spTree>
    <p:extLst>
      <p:ext uri="{BB962C8B-B14F-4D97-AF65-F5344CB8AC3E}">
        <p14:creationId xmlns:p14="http://schemas.microsoft.com/office/powerpoint/2010/main" val="1504168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r>
              <a:rPr lang="en-US" b="1" dirty="0" smtClean="0">
                <a:latin typeface="Times New Roman" pitchFamily="18" charset="0"/>
                <a:cs typeface="Times New Roman" pitchFamily="18" charset="0"/>
              </a:rPr>
              <a:t>Principles of </a:t>
            </a:r>
            <a:r>
              <a:rPr lang="en-US" b="1" dirty="0">
                <a:latin typeface="Times New Roman" pitchFamily="18" charset="0"/>
                <a:cs typeface="Times New Roman" pitchFamily="18" charset="0"/>
              </a:rPr>
              <a:t>Quantitative </a:t>
            </a:r>
            <a:r>
              <a:rPr lang="en-US" b="1" dirty="0" smtClean="0">
                <a:latin typeface="Times New Roman" pitchFamily="18" charset="0"/>
                <a:cs typeface="Times New Roman" pitchFamily="18" charset="0"/>
              </a:rPr>
              <a:t>Research</a:t>
            </a:r>
            <a:r>
              <a:rPr lang="en-US" b="1" dirty="0"/>
              <a:t/>
            </a:r>
            <a:br>
              <a:rPr lang="en-US" b="1" dirty="0"/>
            </a:br>
            <a:endParaRPr lang="en-US" dirty="0"/>
          </a:p>
        </p:txBody>
      </p:sp>
      <p:sp>
        <p:nvSpPr>
          <p:cNvPr id="3" name="Content Placeholder 2"/>
          <p:cNvSpPr>
            <a:spLocks noGrp="1"/>
          </p:cNvSpPr>
          <p:nvPr>
            <p:ph idx="1"/>
          </p:nvPr>
        </p:nvSpPr>
        <p:spPr>
          <a:xfrm>
            <a:off x="304800" y="609600"/>
            <a:ext cx="8686800" cy="6019800"/>
          </a:xfrm>
        </p:spPr>
        <p:txBody>
          <a:bodyPr>
            <a:noAutofit/>
          </a:bodyPr>
          <a:lstStyle/>
          <a:p>
            <a:pPr algn="just">
              <a:buFont typeface="+mj-lt"/>
              <a:buAutoNum type="arabicPeriod"/>
            </a:pPr>
            <a:r>
              <a:rPr lang="en-US" sz="2000" dirty="0" smtClean="0">
                <a:latin typeface="Times New Roman" pitchFamily="18" charset="0"/>
                <a:cs typeface="Times New Roman" pitchFamily="18" charset="0"/>
              </a:rPr>
              <a:t>Objectivity </a:t>
            </a:r>
            <a:r>
              <a:rPr lang="en-US" sz="2000" dirty="0">
                <a:latin typeface="Times New Roman" pitchFamily="18" charset="0"/>
                <a:cs typeface="Times New Roman" pitchFamily="18" charset="0"/>
              </a:rPr>
              <a:t>is very important in quantitative research. Consequently, researchers take great care to avoid their own presence, behaviour or attitude affecting the results (e.g. by changing the situation being studied or causing participants to behave differently). They also critically examine their methods and conclusions for any possible bias. </a:t>
            </a:r>
            <a:endParaRPr lang="en-US" sz="2000" dirty="0" smtClean="0">
              <a:latin typeface="Times New Roman" pitchFamily="18" charset="0"/>
              <a:cs typeface="Times New Roman" pitchFamily="18" charset="0"/>
            </a:endParaRPr>
          </a:p>
          <a:p>
            <a:pPr algn="just">
              <a:buFont typeface="+mj-lt"/>
              <a:buAutoNum type="arabicPeriod"/>
            </a:pPr>
            <a:endParaRPr lang="en-US" sz="1000" dirty="0">
              <a:latin typeface="Times New Roman" pitchFamily="18" charset="0"/>
              <a:cs typeface="Times New Roman" pitchFamily="18" charset="0"/>
            </a:endParaRPr>
          </a:p>
          <a:p>
            <a:pPr algn="just">
              <a:buFont typeface="+mj-lt"/>
              <a:buAutoNum type="arabicPeriod"/>
            </a:pPr>
            <a:r>
              <a:rPr lang="en-US" sz="2000" dirty="0">
                <a:latin typeface="Times New Roman" pitchFamily="18" charset="0"/>
                <a:cs typeface="Times New Roman" pitchFamily="18" charset="0"/>
              </a:rPr>
              <a:t>Researchers go to great lengths to ensure that they are really measuring what they claim to be measuring. For example, if the study is about whether background music has a positive impact on restlessness in residents in a nursing home, the researchers must be clear about what kind of music to include, the volume of the music, what they mean by restlessness, how to measure restlessness and what is considered a positive impact. This must all be considered, prepared and controlled in advance. </a:t>
            </a:r>
            <a:endParaRPr lang="en-US" sz="2000" dirty="0" smtClean="0">
              <a:latin typeface="Times New Roman" pitchFamily="18" charset="0"/>
              <a:cs typeface="Times New Roman" pitchFamily="18" charset="0"/>
            </a:endParaRPr>
          </a:p>
          <a:p>
            <a:pPr algn="just">
              <a:buFont typeface="+mj-lt"/>
              <a:buAutoNum type="arabicPeriod"/>
            </a:pPr>
            <a:endParaRPr lang="en-US" sz="1000" dirty="0">
              <a:latin typeface="Times New Roman" pitchFamily="18" charset="0"/>
              <a:cs typeface="Times New Roman" pitchFamily="18" charset="0"/>
            </a:endParaRPr>
          </a:p>
          <a:p>
            <a:pPr algn="just">
              <a:buFont typeface="+mj-lt"/>
              <a:buAutoNum type="arabicPeriod"/>
            </a:pPr>
            <a:r>
              <a:rPr lang="en-US" sz="2000" dirty="0">
                <a:latin typeface="Times New Roman" pitchFamily="18" charset="0"/>
                <a:cs typeface="Times New Roman" pitchFamily="18" charset="0"/>
              </a:rPr>
              <a:t>External factors, which might affect the results, must also be controlled for. In the above example, it would be important to make sure that the introduction of the music was not accompanied by other changes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it might be the other factor which produces the results (i.e. the social contact and not the music). Some possible contributing factors cannot always be ruled out but should be acknowledged by the researchers. </a:t>
            </a:r>
            <a:endParaRPr lang="en-US" sz="2000" dirty="0" smtClean="0">
              <a:latin typeface="Times New Roman" pitchFamily="18" charset="0"/>
              <a:cs typeface="Times New Roman" pitchFamily="18" charset="0"/>
            </a:endParaRPr>
          </a:p>
          <a:p>
            <a:pPr algn="just">
              <a:buFont typeface="+mj-lt"/>
              <a:buAutoNum type="arabicPeriod"/>
            </a:pPr>
            <a:endParaRPr lang="en-US" sz="1000" dirty="0">
              <a:latin typeface="Times New Roman" pitchFamily="18" charset="0"/>
              <a:cs typeface="Times New Roman" pitchFamily="18" charset="0"/>
            </a:endParaRPr>
          </a:p>
          <a:p>
            <a:endParaRPr lang="en-US" sz="1800" dirty="0"/>
          </a:p>
        </p:txBody>
      </p:sp>
    </p:spTree>
    <p:extLst>
      <p:ext uri="{BB962C8B-B14F-4D97-AF65-F5344CB8AC3E}">
        <p14:creationId xmlns:p14="http://schemas.microsoft.com/office/powerpoint/2010/main" val="1874115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a:latin typeface="Times New Roman" pitchFamily="18" charset="0"/>
                <a:cs typeface="Times New Roman" pitchFamily="18" charset="0"/>
              </a:rPr>
              <a:t>Principles of Quantitative </a:t>
            </a:r>
            <a:r>
              <a:rPr lang="en-US" b="1" dirty="0" smtClean="0">
                <a:latin typeface="Times New Roman" pitchFamily="18" charset="0"/>
                <a:cs typeface="Times New Roman" pitchFamily="18" charset="0"/>
              </a:rPr>
              <a:t>Research</a:t>
            </a:r>
            <a:endParaRPr lang="en-US" dirty="0"/>
          </a:p>
        </p:txBody>
      </p:sp>
      <p:sp>
        <p:nvSpPr>
          <p:cNvPr id="3" name="Content Placeholder 2"/>
          <p:cNvSpPr>
            <a:spLocks noGrp="1"/>
          </p:cNvSpPr>
          <p:nvPr>
            <p:ph idx="1"/>
          </p:nvPr>
        </p:nvSpPr>
        <p:spPr>
          <a:xfrm>
            <a:off x="228600" y="838200"/>
            <a:ext cx="8686800" cy="6019800"/>
          </a:xfrm>
        </p:spPr>
        <p:txBody>
          <a:bodyPr>
            <a:normAutofit fontScale="40000" lnSpcReduction="20000"/>
          </a:bodyPr>
          <a:lstStyle/>
          <a:p>
            <a:pPr marL="514350" indent="-514350" algn="just">
              <a:buAutoNum type="arabicPeriod" startAt="4"/>
            </a:pPr>
            <a:r>
              <a:rPr lang="en-US" sz="4000" dirty="0" smtClean="0">
                <a:latin typeface="Times New Roman" pitchFamily="18" charset="0"/>
                <a:cs typeface="Times New Roman" pitchFamily="18" charset="0"/>
              </a:rPr>
              <a:t>The </a:t>
            </a:r>
            <a:r>
              <a:rPr lang="en-US" sz="4000" dirty="0">
                <a:latin typeface="Times New Roman" pitchFamily="18" charset="0"/>
                <a:cs typeface="Times New Roman" pitchFamily="18" charset="0"/>
              </a:rPr>
              <a:t>main emphasis of quantitative research is on deductive reasoning which tends to move from the general to the specific. This is sometimes referred to as a top down approach. The validity of conclusions is shown to be dependent on one or more premises </a:t>
            </a:r>
            <a:r>
              <a:rPr lang="en-US" sz="4000" dirty="0" smtClean="0">
                <a:latin typeface="Times New Roman" pitchFamily="18" charset="0"/>
                <a:cs typeface="Times New Roman" pitchFamily="18" charset="0"/>
              </a:rPr>
              <a:t>being </a:t>
            </a:r>
            <a:r>
              <a:rPr lang="en-US" sz="4000" dirty="0">
                <a:latin typeface="Times New Roman" pitchFamily="18" charset="0"/>
                <a:cs typeface="Times New Roman" pitchFamily="18" charset="0"/>
              </a:rPr>
              <a:t>valid. </a:t>
            </a:r>
            <a:r>
              <a:rPr lang="en-US" sz="4000" dirty="0" smtClean="0">
                <a:latin typeface="Times New Roman" pitchFamily="18" charset="0"/>
                <a:cs typeface="Times New Roman" pitchFamily="18" charset="0"/>
              </a:rPr>
              <a:t>If </a:t>
            </a:r>
            <a:r>
              <a:rPr lang="en-US" sz="4000" dirty="0">
                <a:latin typeface="Times New Roman" pitchFamily="18" charset="0"/>
                <a:cs typeface="Times New Roman" pitchFamily="18" charset="0"/>
              </a:rPr>
              <a:t>the premises of an argument are inaccurate, then the argument is inaccurate. </a:t>
            </a:r>
            <a:r>
              <a:rPr lang="en-US" sz="4000" dirty="0" smtClean="0">
                <a:latin typeface="Times New Roman" pitchFamily="18" charset="0"/>
                <a:cs typeface="Times New Roman" pitchFamily="18" charset="0"/>
              </a:rPr>
              <a:t>However</a:t>
            </a:r>
            <a:r>
              <a:rPr lang="en-US" sz="4000" dirty="0">
                <a:latin typeface="Times New Roman" pitchFamily="18" charset="0"/>
                <a:cs typeface="Times New Roman" pitchFamily="18" charset="0"/>
              </a:rPr>
              <a:t>, most studies also include an element of inductive reasoning at some stage of the </a:t>
            </a:r>
            <a:r>
              <a:rPr lang="en-US" sz="4000" dirty="0" smtClean="0">
                <a:latin typeface="Times New Roman" pitchFamily="18" charset="0"/>
                <a:cs typeface="Times New Roman" pitchFamily="18" charset="0"/>
              </a:rPr>
              <a:t>research.</a:t>
            </a:r>
          </a:p>
          <a:p>
            <a:pPr marL="514350" indent="-514350" algn="just">
              <a:buAutoNum type="arabicPeriod" startAt="4"/>
            </a:pPr>
            <a:endParaRPr lang="en-US" sz="4000" dirty="0" smtClean="0">
              <a:latin typeface="Times New Roman" pitchFamily="18" charset="0"/>
              <a:cs typeface="Times New Roman" pitchFamily="18" charset="0"/>
            </a:endParaRPr>
          </a:p>
          <a:p>
            <a:pPr marL="514350" indent="-514350" algn="just">
              <a:buAutoNum type="arabicPeriod" startAt="4"/>
            </a:pPr>
            <a:r>
              <a:rPr lang="en-US" sz="4000" dirty="0" smtClean="0">
                <a:latin typeface="Times New Roman" pitchFamily="18" charset="0"/>
                <a:cs typeface="Times New Roman" pitchFamily="18" charset="0"/>
              </a:rPr>
              <a:t>Researchers </a:t>
            </a:r>
            <a:r>
              <a:rPr lang="en-US" sz="4000" dirty="0">
                <a:latin typeface="Times New Roman" pitchFamily="18" charset="0"/>
                <a:cs typeface="Times New Roman" pitchFamily="18" charset="0"/>
              </a:rPr>
              <a:t>rarely have access to all the members of a particular </a:t>
            </a:r>
            <a:r>
              <a:rPr lang="en-US" sz="4000" dirty="0" smtClean="0">
                <a:latin typeface="Times New Roman" pitchFamily="18" charset="0"/>
                <a:cs typeface="Times New Roman" pitchFamily="18" charset="0"/>
              </a:rPr>
              <a:t>group. </a:t>
            </a:r>
            <a:r>
              <a:rPr lang="en-US" sz="4000" dirty="0">
                <a:latin typeface="Times New Roman" pitchFamily="18" charset="0"/>
                <a:cs typeface="Times New Roman" pitchFamily="18" charset="0"/>
              </a:rPr>
              <a:t>However, they are usually interested in being able to make inferences from their study about these larger groups. For this reason, it is important that the people involved in the study are a representative </a:t>
            </a:r>
            <a:r>
              <a:rPr lang="en-US" sz="4000" b="1" dirty="0">
                <a:latin typeface="Times New Roman" pitchFamily="18" charset="0"/>
                <a:cs typeface="Times New Roman" pitchFamily="18" charset="0"/>
              </a:rPr>
              <a:t>sample</a:t>
            </a:r>
            <a:r>
              <a:rPr lang="en-US" sz="4000" dirty="0">
                <a:latin typeface="Times New Roman" pitchFamily="18" charset="0"/>
                <a:cs typeface="Times New Roman" pitchFamily="18" charset="0"/>
              </a:rPr>
              <a:t> of the wider population/group. However, the extent to which generalizations are possible depends to a certain extent on the number of people involved in the study, how they were selected and whether they are representative of the wider group. </a:t>
            </a:r>
            <a:endParaRPr lang="en-US" sz="4000" dirty="0" smtClean="0">
              <a:latin typeface="Times New Roman" pitchFamily="18" charset="0"/>
              <a:cs typeface="Times New Roman" pitchFamily="18" charset="0"/>
            </a:endParaRPr>
          </a:p>
          <a:p>
            <a:pPr marL="514350" indent="-514350" algn="just">
              <a:buAutoNum type="arabicPeriod" startAt="4"/>
            </a:pPr>
            <a:endParaRPr lang="en-US" sz="4000" dirty="0">
              <a:latin typeface="Times New Roman" pitchFamily="18" charset="0"/>
              <a:cs typeface="Times New Roman" pitchFamily="18" charset="0"/>
            </a:endParaRPr>
          </a:p>
          <a:p>
            <a:pPr marL="514350" indent="-514350" algn="just">
              <a:buAutoNum type="arabicPeriod" startAt="4"/>
            </a:pPr>
            <a:r>
              <a:rPr lang="en-US" sz="4000" dirty="0" smtClean="0">
                <a:latin typeface="Times New Roman" pitchFamily="18" charset="0"/>
                <a:cs typeface="Times New Roman" pitchFamily="18" charset="0"/>
              </a:rPr>
              <a:t>For </a:t>
            </a:r>
            <a:r>
              <a:rPr lang="en-US" sz="4000" dirty="0">
                <a:latin typeface="Times New Roman" pitchFamily="18" charset="0"/>
                <a:cs typeface="Times New Roman" pitchFamily="18" charset="0"/>
              </a:rPr>
              <a:t>example, generalizations about psychiatrists should be based on a study involving psychiatrists and not one based on psychology students. In most cases, random samples are preferred </a:t>
            </a:r>
            <a:r>
              <a:rPr lang="en-US" sz="4000" dirty="0" smtClean="0">
                <a:latin typeface="Times New Roman" pitchFamily="18" charset="0"/>
                <a:cs typeface="Times New Roman" pitchFamily="18" charset="0"/>
              </a:rPr>
              <a:t>but </a:t>
            </a:r>
            <a:r>
              <a:rPr lang="en-US" sz="4000" dirty="0">
                <a:latin typeface="Times New Roman" pitchFamily="18" charset="0"/>
                <a:cs typeface="Times New Roman" pitchFamily="18" charset="0"/>
              </a:rPr>
              <a:t>sometimes researchers might want to ensure that they include a certain number of people with specific characteristics and this would not be possible using random sampling methods. Generalizability of the results is not limited to groups of people but also to situations. It is presumed that the results of a laboratory experiment reflect the real life situation which the study seeks to clarify. </a:t>
            </a:r>
            <a:endParaRPr lang="en-US" sz="4000" dirty="0" smtClean="0">
              <a:latin typeface="Times New Roman" pitchFamily="18" charset="0"/>
              <a:cs typeface="Times New Roman" pitchFamily="18" charset="0"/>
            </a:endParaRPr>
          </a:p>
          <a:p>
            <a:pPr marL="514350" indent="-514350" algn="just">
              <a:buAutoNum type="arabicPeriod" startAt="4"/>
            </a:pPr>
            <a:endParaRPr lang="en-US" sz="4000" dirty="0" smtClean="0">
              <a:latin typeface="Times New Roman" pitchFamily="18" charset="0"/>
              <a:cs typeface="Times New Roman" pitchFamily="18" charset="0"/>
            </a:endParaRPr>
          </a:p>
          <a:p>
            <a:pPr marL="514350" indent="-514350" algn="just">
              <a:buAutoNum type="arabicPeriod" startAt="4"/>
            </a:pPr>
            <a:r>
              <a:rPr lang="en-US" sz="4000" dirty="0" smtClean="0">
                <a:latin typeface="Times New Roman" pitchFamily="18" charset="0"/>
                <a:cs typeface="Times New Roman" pitchFamily="18" charset="0"/>
              </a:rPr>
              <a:t>When </a:t>
            </a:r>
            <a:r>
              <a:rPr lang="en-US" sz="4000" dirty="0">
                <a:latin typeface="Times New Roman" pitchFamily="18" charset="0"/>
                <a:cs typeface="Times New Roman" pitchFamily="18" charset="0"/>
              </a:rPr>
              <a:t>looking at results, the </a:t>
            </a:r>
            <a:r>
              <a:rPr lang="en-US" sz="4000" b="1" dirty="0">
                <a:latin typeface="Times New Roman" pitchFamily="18" charset="0"/>
                <a:cs typeface="Times New Roman" pitchFamily="18" charset="0"/>
              </a:rPr>
              <a:t>P value</a:t>
            </a:r>
            <a:r>
              <a:rPr lang="en-US" sz="4000" dirty="0">
                <a:latin typeface="Times New Roman" pitchFamily="18" charset="0"/>
                <a:cs typeface="Times New Roman" pitchFamily="18" charset="0"/>
              </a:rPr>
              <a:t> is important. P stands for probability. It measures the likelihood that a particular finding or observed difference is due to chance. The P value is between 0 and 1. The closer the result is to 0, the less likely it is that the observed difference is due to chance. The closer the result is to 1, the greater the likelihood that the finding is due to chance (random variation) and that there is no difference between the groups/variables.</a:t>
            </a:r>
          </a:p>
          <a:p>
            <a:endParaRPr lang="en-US" dirty="0"/>
          </a:p>
        </p:txBody>
      </p:sp>
    </p:spTree>
    <p:extLst>
      <p:ext uri="{BB962C8B-B14F-4D97-AF65-F5344CB8AC3E}">
        <p14:creationId xmlns:p14="http://schemas.microsoft.com/office/powerpoint/2010/main" val="232616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09"/>
            <a:ext cx="8229600" cy="7921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Qualitative </a:t>
            </a:r>
            <a:r>
              <a:rPr lang="en-US" b="1" dirty="0">
                <a:latin typeface="Times New Roman" pitchFamily="18" charset="0"/>
                <a:cs typeface="Times New Roman" pitchFamily="18" charset="0"/>
              </a:rPr>
              <a:t>R</a:t>
            </a:r>
            <a:r>
              <a:rPr lang="en-US" b="1" dirty="0" smtClean="0">
                <a:latin typeface="Times New Roman" pitchFamily="18" charset="0"/>
                <a:cs typeface="Times New Roman" pitchFamily="18" charset="0"/>
              </a:rPr>
              <a:t>esearch</a:t>
            </a:r>
            <a:r>
              <a:rPr lang="en-US" b="1" dirty="0"/>
              <a:t/>
            </a:r>
            <a:br>
              <a:rPr lang="en-US" b="1" dirty="0"/>
            </a:br>
            <a:endParaRPr lang="en-US" dirty="0"/>
          </a:p>
        </p:txBody>
      </p:sp>
      <p:sp>
        <p:nvSpPr>
          <p:cNvPr id="3" name="Content Placeholder 2"/>
          <p:cNvSpPr>
            <a:spLocks noGrp="1"/>
          </p:cNvSpPr>
          <p:nvPr>
            <p:ph idx="1"/>
          </p:nvPr>
        </p:nvSpPr>
        <p:spPr>
          <a:xfrm>
            <a:off x="609600" y="762000"/>
            <a:ext cx="8229600" cy="5867400"/>
          </a:xfrm>
        </p:spPr>
        <p:txBody>
          <a:bodyPr>
            <a:normAutofit fontScale="47500" lnSpcReduction="20000"/>
          </a:bodyPr>
          <a:lstStyle/>
          <a:p>
            <a:pPr marL="0" indent="0" algn="just">
              <a:buNone/>
            </a:pPr>
            <a:r>
              <a:rPr lang="en-US" b="1"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Qualitative </a:t>
            </a:r>
            <a:r>
              <a:rPr lang="en-US" dirty="0">
                <a:latin typeface="Times New Roman" pitchFamily="18" charset="0"/>
                <a:cs typeface="Times New Roman" pitchFamily="18" charset="0"/>
              </a:rPr>
              <a:t>research is the approach usually associated with the social constructivist paradigm which </a:t>
            </a:r>
            <a:r>
              <a:rPr lang="en-US" dirty="0" smtClean="0">
                <a:latin typeface="Times New Roman" pitchFamily="18" charset="0"/>
                <a:cs typeface="Times New Roman" pitchFamily="18" charset="0"/>
              </a:rPr>
              <a:t>emphasizes </a:t>
            </a:r>
            <a:r>
              <a:rPr lang="en-US" dirty="0">
                <a:latin typeface="Times New Roman" pitchFamily="18" charset="0"/>
                <a:cs typeface="Times New Roman" pitchFamily="18" charset="0"/>
              </a:rPr>
              <a:t>the socially constructed nature of reality. It is about recording, </a:t>
            </a:r>
            <a:r>
              <a:rPr lang="en-US" dirty="0" smtClean="0">
                <a:latin typeface="Times New Roman" pitchFamily="18" charset="0"/>
                <a:cs typeface="Times New Roman" pitchFamily="18" charset="0"/>
              </a:rPr>
              <a:t>analyzing </a:t>
            </a:r>
            <a:r>
              <a:rPr lang="en-US" dirty="0">
                <a:latin typeface="Times New Roman" pitchFamily="18" charset="0"/>
                <a:cs typeface="Times New Roman" pitchFamily="18" charset="0"/>
              </a:rPr>
              <a:t>and attempting to uncover the deeper meaning and significance of human behaviour and experience, including contradictory beliefs, behaviours and emotions. Researchers are interested in gaining a rich and complex understanding of people’s experience and not in obtaining information which can be generalized to other larger </a:t>
            </a:r>
            <a:r>
              <a:rPr lang="en-US" dirty="0" smtClean="0">
                <a:latin typeface="Times New Roman" pitchFamily="18" charset="0"/>
                <a:cs typeface="Times New Roman" pitchFamily="18" charset="0"/>
              </a:rPr>
              <a:t>groups.</a:t>
            </a:r>
          </a:p>
          <a:p>
            <a:pPr marL="0" indent="0" algn="just">
              <a:buNone/>
            </a:pPr>
            <a:endParaRPr lang="en-US" b="1" dirty="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process</a:t>
            </a:r>
          </a:p>
          <a:p>
            <a:pPr marL="514350" indent="-514350" algn="just">
              <a:buFont typeface="+mj-lt"/>
              <a:buAutoNum type="arabicPeriod"/>
            </a:pPr>
            <a:r>
              <a:rPr lang="en-US" dirty="0">
                <a:latin typeface="Times New Roman" pitchFamily="18" charset="0"/>
                <a:cs typeface="Times New Roman" pitchFamily="18" charset="0"/>
              </a:rPr>
              <a:t>The approach adopted by qualitative researchers tends to be inductive which means that they develop a theory or look for a pattern of meaning on the basis of the data that they have collected. This involves a move from the specific to the general and is sometimes called a bottom-up approach. However, most research projects also involve a certain degree of deductive </a:t>
            </a:r>
            <a:r>
              <a:rPr lang="en-US" dirty="0" smtClean="0">
                <a:latin typeface="Times New Roman" pitchFamily="18" charset="0"/>
                <a:cs typeface="Times New Roman" pitchFamily="18" charset="0"/>
              </a:rPr>
              <a:t>reasoning.</a:t>
            </a: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Qualitative researchers do not base their research on pre-determined hypotheses. Nevertheless, they clearly identify a problem or topic that they want to explore and may be guided by a theoretical lens - a kind of overarching theory which provides a framework for their investigation. </a:t>
            </a:r>
            <a:endParaRPr lang="en-US" dirty="0" smtClean="0">
              <a:latin typeface="Times New Roman" pitchFamily="18" charset="0"/>
              <a:cs typeface="Times New Roman" pitchFamily="18" charset="0"/>
            </a:endParaRP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 approach to data collection and analysis is methodical but allows for greater flexibility than in quantitative research. Data is collected in textual form on the basis of observation and interaction with the participants e.g. through participant observation, in-depth interviews and focus groups. It is not converted into numerical form and is not statistically </a:t>
            </a:r>
            <a:r>
              <a:rPr lang="en-US" dirty="0" smtClean="0">
                <a:latin typeface="Times New Roman" pitchFamily="18" charset="0"/>
                <a:cs typeface="Times New Roman" pitchFamily="18" charset="0"/>
              </a:rPr>
              <a:t>analyzed. </a:t>
            </a:r>
          </a:p>
          <a:p>
            <a:pPr marL="514350" indent="-514350" algn="just">
              <a:buFont typeface="+mj-lt"/>
              <a:buAutoNum type="arabicPeriod"/>
            </a:pPr>
            <a:endParaRPr lang="en-US"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Data collection may be carried out in several stages rather than once and for all. The researchers may even adapt the process mid-way, deciding to address additional issues or dropping questions which are not appropriate on the basis of what they learn during the process. In some cases, the researchers will interview or observe a set number of people. In other cases, the process of data collection and analysis may continue until the researchers find that no new issues are emerging.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03665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55964"/>
          </a:xfrm>
        </p:spPr>
        <p:txBody>
          <a:bodyPr>
            <a:normAutofit fontScale="90000"/>
          </a:bodyPr>
          <a:lstStyle/>
          <a:p>
            <a:r>
              <a:rPr lang="en-US" b="1" dirty="0">
                <a:latin typeface="Times New Roman" pitchFamily="18" charset="0"/>
                <a:cs typeface="Times New Roman" pitchFamily="18" charset="0"/>
              </a:rPr>
              <a:t>Principles </a:t>
            </a:r>
            <a:r>
              <a:rPr lang="en-US" b="1" dirty="0" smtClean="0">
                <a:latin typeface="Times New Roman" pitchFamily="18" charset="0"/>
                <a:cs typeface="Times New Roman" pitchFamily="18" charset="0"/>
              </a:rPr>
              <a:t>of Qualitative </a:t>
            </a:r>
            <a:r>
              <a:rPr lang="en-US" b="1" dirty="0">
                <a:latin typeface="Times New Roman" pitchFamily="18" charset="0"/>
                <a:cs typeface="Times New Roman" pitchFamily="18" charset="0"/>
              </a:rPr>
              <a:t>R</a:t>
            </a:r>
            <a:r>
              <a:rPr lang="en-US" b="1" dirty="0" smtClean="0">
                <a:latin typeface="Times New Roman" pitchFamily="18" charset="0"/>
                <a:cs typeface="Times New Roman" pitchFamily="18" charset="0"/>
              </a:rPr>
              <a:t>esearch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76200" y="762000"/>
            <a:ext cx="9067800" cy="6068291"/>
          </a:xfrm>
        </p:spPr>
        <p:txBody>
          <a:bodyPr>
            <a:normAutofit fontScale="40000" lnSpcReduction="20000"/>
          </a:bodyPr>
          <a:lstStyle/>
          <a:p>
            <a:pPr marL="514350" indent="-514350" algn="just">
              <a:buFont typeface="+mj-lt"/>
              <a:buAutoNum type="arabicPeriod"/>
            </a:pPr>
            <a:r>
              <a:rPr lang="en-US" sz="4500" dirty="0" smtClean="0">
                <a:latin typeface="Times New Roman" pitchFamily="18" charset="0"/>
                <a:cs typeface="Times New Roman" pitchFamily="18" charset="0"/>
              </a:rPr>
              <a:t>Researchers </a:t>
            </a:r>
            <a:r>
              <a:rPr lang="en-US" sz="4500" dirty="0">
                <a:latin typeface="Times New Roman" pitchFamily="18" charset="0"/>
                <a:cs typeface="Times New Roman" pitchFamily="18" charset="0"/>
              </a:rPr>
              <a:t>will tend to use methods which give participants a certain degree of freedom and permit spontaneity rather than forcing them to select from a set of pre-determined responses (of which none might be appropriate or accurately describe the participant’s thoughts, feelings, attitudes or behaviour) and to try to create the right atmosphere to enable people to express themselves. This may mean adopting a less formal and less rigid approach than that used in quantitative research. </a:t>
            </a:r>
            <a:endParaRPr lang="en-US" sz="4500" dirty="0" smtClean="0">
              <a:latin typeface="Times New Roman" pitchFamily="18" charset="0"/>
              <a:cs typeface="Times New Roman" pitchFamily="18" charset="0"/>
            </a:endParaRPr>
          </a:p>
          <a:p>
            <a:pPr marL="514350" indent="-514350" algn="just">
              <a:buFont typeface="+mj-lt"/>
              <a:buAutoNum type="arabicPeriod"/>
            </a:pPr>
            <a:endParaRPr lang="en-US" sz="2800" dirty="0" smtClean="0">
              <a:latin typeface="Times New Roman" pitchFamily="18" charset="0"/>
              <a:cs typeface="Times New Roman" pitchFamily="18" charset="0"/>
            </a:endParaRPr>
          </a:p>
          <a:p>
            <a:pPr marL="514350" indent="-514350" algn="just">
              <a:buFont typeface="+mj-lt"/>
              <a:buAutoNum type="arabicPeriod"/>
            </a:pPr>
            <a:r>
              <a:rPr lang="en-US" sz="4500" dirty="0" smtClean="0">
                <a:latin typeface="Times New Roman" pitchFamily="18" charset="0"/>
                <a:cs typeface="Times New Roman" pitchFamily="18" charset="0"/>
              </a:rPr>
              <a:t>It </a:t>
            </a:r>
            <a:r>
              <a:rPr lang="en-US" sz="4500" dirty="0">
                <a:latin typeface="Times New Roman" pitchFamily="18" charset="0"/>
                <a:cs typeface="Times New Roman" pitchFamily="18" charset="0"/>
              </a:rPr>
              <a:t>is believed that people are constantly trying to attribute meaning to their experience. Therefore, it would make no sense to limit the study to the researcher’s view or understanding of the situation and expect to learn something new about the experience of the participants. Consequently, the methods used may be more open-ended, less narrow and more exploratory (particularly when very little is known about a particular subject). The researchers are free to go beyond the initial response that the participant gives and to ask why, how, in what way etc. In this way, subsequent questions can be tailored to the responses just given. </a:t>
            </a:r>
            <a:endParaRPr lang="en-US" sz="4500" dirty="0" smtClean="0">
              <a:latin typeface="Times New Roman" pitchFamily="18" charset="0"/>
              <a:cs typeface="Times New Roman" pitchFamily="18" charset="0"/>
            </a:endParaRPr>
          </a:p>
          <a:p>
            <a:pPr marL="514350" indent="-514350" algn="just">
              <a:buFont typeface="+mj-lt"/>
              <a:buAutoNum type="arabicPeriod"/>
            </a:pPr>
            <a:endParaRPr lang="en-US" sz="2800" dirty="0" smtClean="0">
              <a:latin typeface="Times New Roman" pitchFamily="18" charset="0"/>
              <a:cs typeface="Times New Roman" pitchFamily="18" charset="0"/>
            </a:endParaRPr>
          </a:p>
          <a:p>
            <a:pPr marL="514350" indent="-514350" algn="just">
              <a:buFont typeface="+mj-lt"/>
              <a:buAutoNum type="arabicPeriod"/>
            </a:pPr>
            <a:r>
              <a:rPr lang="en-US" sz="4500" dirty="0" smtClean="0">
                <a:latin typeface="Times New Roman" pitchFamily="18" charset="0"/>
                <a:cs typeface="Times New Roman" pitchFamily="18" charset="0"/>
              </a:rPr>
              <a:t>Qualitative </a:t>
            </a:r>
            <a:r>
              <a:rPr lang="en-US" sz="4500" dirty="0">
                <a:latin typeface="Times New Roman" pitchFamily="18" charset="0"/>
                <a:cs typeface="Times New Roman" pitchFamily="18" charset="0"/>
              </a:rPr>
              <a:t>research often involves a smaller number of participants. This may be because the methods used such as in-depth interviews are time and </a:t>
            </a:r>
            <a:r>
              <a:rPr lang="en-US" sz="4500" dirty="0" err="1">
                <a:latin typeface="Times New Roman" pitchFamily="18" charset="0"/>
                <a:cs typeface="Times New Roman" pitchFamily="18" charset="0"/>
              </a:rPr>
              <a:t>labour</a:t>
            </a:r>
            <a:r>
              <a:rPr lang="en-US" sz="4500" dirty="0">
                <a:latin typeface="Times New Roman" pitchFamily="18" charset="0"/>
                <a:cs typeface="Times New Roman" pitchFamily="18" charset="0"/>
              </a:rPr>
              <a:t> intensive but also because a large number of people are not needed for the purposes of statistical analysis or to make generalizations from the results. </a:t>
            </a:r>
            <a:endParaRPr lang="en-US" sz="4500" dirty="0" smtClean="0">
              <a:latin typeface="Times New Roman" pitchFamily="18" charset="0"/>
              <a:cs typeface="Times New Roman" pitchFamily="18" charset="0"/>
            </a:endParaRPr>
          </a:p>
          <a:p>
            <a:pPr marL="514350" indent="-514350" algn="just">
              <a:buFont typeface="+mj-lt"/>
              <a:buAutoNum type="arabicPeriod"/>
            </a:pPr>
            <a:endParaRPr lang="en-US" sz="2800" dirty="0">
              <a:latin typeface="Times New Roman" pitchFamily="18" charset="0"/>
              <a:cs typeface="Times New Roman" pitchFamily="18" charset="0"/>
            </a:endParaRPr>
          </a:p>
          <a:p>
            <a:pPr marL="514350" indent="-514350" algn="just">
              <a:buFont typeface="+mj-lt"/>
              <a:buAutoNum type="arabicPeriod"/>
            </a:pPr>
            <a:r>
              <a:rPr lang="en-US" sz="4500" dirty="0" smtClean="0">
                <a:latin typeface="Times New Roman" pitchFamily="18" charset="0"/>
                <a:cs typeface="Times New Roman" pitchFamily="18" charset="0"/>
              </a:rPr>
              <a:t>The </a:t>
            </a:r>
            <a:r>
              <a:rPr lang="en-US" sz="4500" dirty="0">
                <a:latin typeface="Times New Roman" pitchFamily="18" charset="0"/>
                <a:cs typeface="Times New Roman" pitchFamily="18" charset="0"/>
              </a:rPr>
              <a:t>smaller number of people typically involved in qualitative research studies and the greater degree of flexibility does not make the study in any way “less scientific” than a typical quantitative study involving more subjects and carried out in a much more rigid manner. The objectives of the two types of research and their underlying philosophical assumptions are simply different. </a:t>
            </a:r>
            <a:endParaRPr lang="en-US" dirty="0"/>
          </a:p>
        </p:txBody>
      </p:sp>
    </p:spTree>
    <p:extLst>
      <p:ext uri="{BB962C8B-B14F-4D97-AF65-F5344CB8AC3E}">
        <p14:creationId xmlns:p14="http://schemas.microsoft.com/office/powerpoint/2010/main" val="3705417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latin typeface="Times New Roman" pitchFamily="18" charset="0"/>
                <a:cs typeface="Times New Roman" pitchFamily="18" charset="0"/>
              </a:rPr>
              <a:t>Pragmatic </a:t>
            </a:r>
            <a:r>
              <a:rPr lang="en-US" b="1" dirty="0" smtClean="0">
                <a:latin typeface="Times New Roman" pitchFamily="18" charset="0"/>
                <a:cs typeface="Times New Roman" pitchFamily="18" charset="0"/>
              </a:rPr>
              <a:t>Approach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Research </a:t>
            </a:r>
            <a:r>
              <a:rPr lang="en-US" b="1" dirty="0">
                <a:latin typeface="Times New Roman" pitchFamily="18" charset="0"/>
                <a:cs typeface="Times New Roman" pitchFamily="18" charset="0"/>
              </a:rPr>
              <a:t>(mixed methods)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5486400"/>
          </a:xfrm>
        </p:spPr>
        <p:txBody>
          <a:bodyPr>
            <a:normAutofit fontScale="70000" lnSpcReduction="20000"/>
          </a:bodyPr>
          <a:lstStyle/>
          <a:p>
            <a:pPr marL="514350" indent="-514350" algn="just">
              <a:buFont typeface="+mj-lt"/>
              <a:buAutoNum type="arabicPeriod"/>
            </a:pPr>
            <a:r>
              <a:rPr lang="en-US" dirty="0">
                <a:latin typeface="Times New Roman" pitchFamily="18" charset="0"/>
                <a:cs typeface="Times New Roman" pitchFamily="18" charset="0"/>
              </a:rPr>
              <a:t>The pragmatic approach to science involves using the method which appears best suited to the research problem and not getting caught up in philosophical debates about which is the best approach. Pragmatic researchers therefore grant themselves the freedom to use any of the methods, techniques and procedures typically associated with quantitative or qualitative research. They </a:t>
            </a:r>
            <a:r>
              <a:rPr lang="en-US" dirty="0" smtClean="0">
                <a:latin typeface="Times New Roman" pitchFamily="18" charset="0"/>
                <a:cs typeface="Times New Roman" pitchFamily="18" charset="0"/>
              </a:rPr>
              <a:t>recognize </a:t>
            </a:r>
            <a:r>
              <a:rPr lang="en-US" dirty="0">
                <a:latin typeface="Times New Roman" pitchFamily="18" charset="0"/>
                <a:cs typeface="Times New Roman" pitchFamily="18" charset="0"/>
              </a:rPr>
              <a:t>that every method has its limitations and that the different approaches can be complementary. </a:t>
            </a:r>
            <a:endParaRPr lang="en-US" dirty="0" smtClean="0">
              <a:latin typeface="Times New Roman" pitchFamily="18" charset="0"/>
              <a:cs typeface="Times New Roman" pitchFamily="18" charset="0"/>
            </a:endParaRPr>
          </a:p>
          <a:p>
            <a:pPr marL="514350" indent="-514350"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They may also use different techniques at the same time or one after the other. For example, they might start with face-to-face interviews with several people or have a focus group and then use the findings to construct a questionnaire to measure attitudes in a large scale sample with the aim of carrying out statistical analysis. </a:t>
            </a:r>
            <a:endParaRPr lang="en-US" dirty="0" smtClean="0">
              <a:latin typeface="Times New Roman" pitchFamily="18" charset="0"/>
              <a:cs typeface="Times New Roman" pitchFamily="18" charset="0"/>
            </a:endParaRPr>
          </a:p>
          <a:p>
            <a:pPr marL="514350" indent="-514350" algn="just">
              <a:buFont typeface="+mj-lt"/>
              <a:buAutoNum type="arabicPeriod"/>
            </a:pPr>
            <a:endParaRPr lang="en-US" sz="1600" dirty="0">
              <a:latin typeface="Times New Roman" pitchFamily="18" charset="0"/>
              <a:cs typeface="Times New Roman" pitchFamily="18" charset="0"/>
            </a:endParaRPr>
          </a:p>
          <a:p>
            <a:pPr marL="514350" indent="-514350" algn="just">
              <a:buFont typeface="+mj-lt"/>
              <a:buAutoNum type="arabicPeriod"/>
            </a:pPr>
            <a:r>
              <a:rPr lang="en-US" dirty="0">
                <a:latin typeface="Times New Roman" pitchFamily="18" charset="0"/>
                <a:cs typeface="Times New Roman" pitchFamily="18" charset="0"/>
              </a:rPr>
              <a:t>Depending on which measures have been used, the data collected is </a:t>
            </a:r>
            <a:r>
              <a:rPr lang="en-US" dirty="0" smtClean="0">
                <a:latin typeface="Times New Roman" pitchFamily="18" charset="0"/>
                <a:cs typeface="Times New Roman" pitchFamily="18" charset="0"/>
              </a:rPr>
              <a:t>analyzed </a:t>
            </a:r>
            <a:r>
              <a:rPr lang="en-US" dirty="0">
                <a:latin typeface="Times New Roman" pitchFamily="18" charset="0"/>
                <a:cs typeface="Times New Roman" pitchFamily="18" charset="0"/>
              </a:rPr>
              <a:t>in the appropriate manner. However, it is sometimes possible to transform qualitative data into quantitative data and vice versa although transforming quantitative data into qualitative data is not very common. </a:t>
            </a:r>
          </a:p>
          <a:p>
            <a:pPr algn="just"/>
            <a:endParaRPr lang="en-US" dirty="0"/>
          </a:p>
        </p:txBody>
      </p:sp>
    </p:spTree>
    <p:extLst>
      <p:ext uri="{BB962C8B-B14F-4D97-AF65-F5344CB8AC3E}">
        <p14:creationId xmlns:p14="http://schemas.microsoft.com/office/powerpoint/2010/main" val="45342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latin typeface="Times New Roman" pitchFamily="18" charset="0"/>
                <a:cs typeface="Times New Roman" pitchFamily="18" charset="0"/>
              </a:rPr>
              <a:t>Pragmatic Approach to Research (mixed methods)</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lgn="just">
              <a:buFont typeface="+mj-lt"/>
              <a:buAutoNum type="arabicPeriod" startAt="4"/>
            </a:pPr>
            <a:r>
              <a:rPr lang="en-US" dirty="0" smtClean="0">
                <a:latin typeface="Times New Roman" pitchFamily="18" charset="0"/>
                <a:cs typeface="Times New Roman" pitchFamily="18" charset="0"/>
              </a:rPr>
              <a:t>Being </a:t>
            </a:r>
            <a:r>
              <a:rPr lang="en-US" dirty="0">
                <a:latin typeface="Times New Roman" pitchFamily="18" charset="0"/>
                <a:cs typeface="Times New Roman" pitchFamily="18" charset="0"/>
              </a:rPr>
              <a:t>able to mix different approaches has the </a:t>
            </a:r>
            <a:r>
              <a:rPr lang="en-US" dirty="0" smtClean="0">
                <a:latin typeface="Times New Roman" pitchFamily="18" charset="0"/>
                <a:cs typeface="Times New Roman" pitchFamily="18" charset="0"/>
              </a:rPr>
              <a:t>advantages </a:t>
            </a:r>
            <a:r>
              <a:rPr lang="en-US" dirty="0">
                <a:latin typeface="Times New Roman" pitchFamily="18" charset="0"/>
                <a:cs typeface="Times New Roman" pitchFamily="18" charset="0"/>
              </a:rPr>
              <a:t>of enabling </a:t>
            </a:r>
            <a:r>
              <a:rPr lang="en-US" dirty="0" smtClean="0">
                <a:latin typeface="Times New Roman" pitchFamily="18" charset="0"/>
                <a:cs typeface="Times New Roman" pitchFamily="18" charset="0"/>
              </a:rPr>
              <a:t>triangulation. Triangulation </a:t>
            </a:r>
            <a:r>
              <a:rPr lang="en-US" dirty="0">
                <a:latin typeface="Times New Roman" pitchFamily="18" charset="0"/>
                <a:cs typeface="Times New Roman" pitchFamily="18" charset="0"/>
              </a:rPr>
              <a:t>is a common feature of mixed methods studies. It </a:t>
            </a:r>
            <a:r>
              <a:rPr lang="en-US" dirty="0" smtClean="0">
                <a:latin typeface="Times New Roman" pitchFamily="18" charset="0"/>
                <a:cs typeface="Times New Roman" pitchFamily="18" charset="0"/>
              </a:rPr>
              <a:t>involves</a:t>
            </a:r>
            <a:r>
              <a:rPr lang="en-US" dirty="0">
                <a:latin typeface="Times New Roman" pitchFamily="18" charset="0"/>
                <a:cs typeface="Times New Roman" pitchFamily="18" charset="0"/>
              </a:rPr>
              <a:t>, for example: In some studies, qualitative and quantitative methods are used simultaneously. </a:t>
            </a:r>
            <a:endParaRPr lang="en-US" dirty="0" smtClean="0">
              <a:latin typeface="Times New Roman" pitchFamily="18" charset="0"/>
              <a:cs typeface="Times New Roman" pitchFamily="18" charset="0"/>
            </a:endParaRPr>
          </a:p>
          <a:p>
            <a:pPr marL="0" indent="0" algn="just">
              <a:buNone/>
            </a:pPr>
            <a:endParaRPr lang="en-US" sz="1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use of a variety of data sources (data triangulation)</a:t>
            </a:r>
          </a:p>
          <a:p>
            <a:pPr algn="just"/>
            <a:r>
              <a:rPr lang="en-US" dirty="0">
                <a:latin typeface="Times New Roman" pitchFamily="18" charset="0"/>
                <a:cs typeface="Times New Roman" pitchFamily="18" charset="0"/>
              </a:rPr>
              <a:t>the use of several different researchers (investigator triangulation) </a:t>
            </a:r>
          </a:p>
          <a:p>
            <a:pPr algn="just"/>
            <a:r>
              <a:rPr lang="en-US" dirty="0">
                <a:latin typeface="Times New Roman" pitchFamily="18" charset="0"/>
                <a:cs typeface="Times New Roman" pitchFamily="18" charset="0"/>
              </a:rPr>
              <a:t>the use of multiple perspectives to interpret the results (theory triangulation)</a:t>
            </a:r>
          </a:p>
          <a:p>
            <a:pPr algn="just"/>
            <a:r>
              <a:rPr lang="en-US" dirty="0">
                <a:latin typeface="Times New Roman" pitchFamily="18" charset="0"/>
                <a:cs typeface="Times New Roman" pitchFamily="18" charset="0"/>
              </a:rPr>
              <a:t>the use of multiple methods to study a research problem (methodological triangulation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514350" indent="-514350" algn="just">
              <a:buFont typeface="+mj-lt"/>
              <a:buAutoNum type="arabicPeriod" startAt="4"/>
            </a:pPr>
            <a:endParaRPr lang="en-US" dirty="0" smtClean="0">
              <a:latin typeface="Times New Roman" pitchFamily="18" charset="0"/>
              <a:cs typeface="Times New Roman" pitchFamily="18" charset="0"/>
            </a:endParaRPr>
          </a:p>
          <a:p>
            <a:pPr marL="514350" indent="-514350" algn="just">
              <a:buFont typeface="+mj-lt"/>
              <a:buAutoNum type="arabicPeriod" startAt="5"/>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others, first one approach is used and then the next, with the second part of the study perhaps expanding on the results of the first. For example, a qualitative study involving in-depth interviews or focus group discussions might serve to obtain information which will then be used to contribute towards the development of an experimental measure or attitude scale, the results of which will be </a:t>
            </a:r>
            <a:r>
              <a:rPr lang="en-US" dirty="0" smtClean="0">
                <a:latin typeface="Times New Roman" pitchFamily="18" charset="0"/>
                <a:cs typeface="Times New Roman" pitchFamily="18" charset="0"/>
              </a:rPr>
              <a:t>analyzed </a:t>
            </a:r>
            <a:r>
              <a:rPr lang="en-US" dirty="0">
                <a:latin typeface="Times New Roman" pitchFamily="18" charset="0"/>
                <a:cs typeface="Times New Roman" pitchFamily="18" charset="0"/>
              </a:rPr>
              <a:t>statistically.</a:t>
            </a:r>
          </a:p>
          <a:p>
            <a:pPr marL="0" indent="0" algn="just">
              <a:buNone/>
            </a:pP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210237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3111</Words>
  <Application>Microsoft Office PowerPoint</Application>
  <PresentationFormat>On-screen Show (4:3)</PresentationFormat>
  <Paragraphs>195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Phases of Research </vt:lpstr>
      <vt:lpstr> Four main approaches/types of research </vt:lpstr>
      <vt:lpstr>Quantitative research </vt:lpstr>
      <vt:lpstr>Principles of Quantitative Research </vt:lpstr>
      <vt:lpstr>Principles of Quantitative Research</vt:lpstr>
      <vt:lpstr> Qualitative Research </vt:lpstr>
      <vt:lpstr>Principles of Qualitative Research</vt:lpstr>
      <vt:lpstr>Pragmatic Approach to Research (mixed methods)</vt:lpstr>
      <vt:lpstr>Pragmatic Approach to Research (mixed methods)</vt:lpstr>
      <vt:lpstr>Advocacy/Participatory Approach to Research (emancipatory) </vt:lpstr>
      <vt:lpstr>Research Process</vt:lpstr>
      <vt:lpstr>SCIENTIFIC DEFINITION OF RESEARCH </vt:lpstr>
      <vt:lpstr>Steps of Scientific Method </vt:lpstr>
      <vt:lpstr>PowerPoint Presentation</vt:lpstr>
      <vt:lpstr>ELEMENTS OF RESEARCH </vt:lpstr>
      <vt:lpstr>What is the Scientific Method?</vt:lpstr>
      <vt:lpstr>EMPIRICAL </vt:lpstr>
      <vt:lpstr>SCIENTIFIC METHOD RELIES UPON DATA </vt:lpstr>
      <vt:lpstr>SCIENTIFIC METHOD RELIES UPON DATA </vt:lpstr>
      <vt:lpstr>THE SCIENTIFIC METHOD IS INTELLECTUAL AND VISIONARY </vt:lpstr>
      <vt:lpstr>PowerPoint Presentation</vt:lpstr>
      <vt:lpstr>SCIENCE USES EXPERIMENTS TO TEST PREDICTIONS </vt:lpstr>
      <vt:lpstr>WHAT IS THE SCIENTIFIC METHOD?  SYSTEMATIC AND METHODICAL </vt:lpstr>
      <vt:lpstr>SUMMARY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Mukaram</dc:creator>
  <cp:lastModifiedBy>Dr. Ghulam Sarwar</cp:lastModifiedBy>
  <cp:revision>59</cp:revision>
  <dcterms:created xsi:type="dcterms:W3CDTF">2006-08-16T00:00:00Z</dcterms:created>
  <dcterms:modified xsi:type="dcterms:W3CDTF">2016-09-28T13:26:46Z</dcterms:modified>
</cp:coreProperties>
</file>