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4" r:id="rId2"/>
    <p:sldId id="278" r:id="rId3"/>
    <p:sldId id="277" r:id="rId4"/>
    <p:sldId id="257" r:id="rId5"/>
    <p:sldId id="27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/>
              <a:t>BUSINESS COMMUNICATION &amp; REPORT WRITING</a:t>
            </a:r>
            <a:endParaRPr lang="en-US" sz="3500" dirty="0"/>
          </a:p>
        </p:txBody>
      </p:sp>
      <p:pic>
        <p:nvPicPr>
          <p:cNvPr id="4" name="Picture 2" descr="D:\Department of Business Administration\Photo\UOS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43953"/>
            <a:ext cx="29718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31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4"/>
            </a:pPr>
            <a:r>
              <a:rPr lang="en-US" b="1" dirty="0" smtClean="0"/>
              <a:t>Research the Topic</a:t>
            </a:r>
          </a:p>
          <a:p>
            <a:r>
              <a:rPr lang="en-US" sz="2600" dirty="0" smtClean="0"/>
              <a:t>It is obvious that a sender does not possess all information relating to central and main theme</a:t>
            </a:r>
          </a:p>
          <a:p>
            <a:r>
              <a:rPr lang="en-US" sz="2600" dirty="0" smtClean="0"/>
              <a:t>Thus, as in writing, a sender should collect facts, data and information</a:t>
            </a:r>
          </a:p>
          <a:p>
            <a:r>
              <a:rPr lang="en-US" sz="2600" dirty="0" smtClean="0"/>
              <a:t>Upon researching a topic one can be able to drop initial ideas and add new ones because new views are constantly appearing</a:t>
            </a:r>
          </a:p>
          <a:p>
            <a:r>
              <a:rPr lang="en-US" sz="2600" dirty="0" smtClean="0"/>
              <a:t>Research of a topic can be done by using many sources including internet, discussions, newspaper, blogs and articles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en-US" b="1" dirty="0" smtClean="0"/>
              <a:t>Organize the Data and write the Draft:</a:t>
            </a:r>
          </a:p>
          <a:p>
            <a:r>
              <a:rPr lang="en-US" sz="2600" dirty="0" smtClean="0"/>
              <a:t>After gathering information there is need to force some order on your information, usually in the form of an initial outline</a:t>
            </a:r>
          </a:p>
          <a:p>
            <a:r>
              <a:rPr lang="en-US" sz="2600" dirty="0" smtClean="0"/>
              <a:t>A good speech has three parts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a)	Introduction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b)	Body (Text, Discussion)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c)	Summary or Conclusion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en-US" sz="2700" b="1" dirty="0" smtClean="0"/>
              <a:t>Introduction:</a:t>
            </a:r>
          </a:p>
          <a:p>
            <a:r>
              <a:rPr lang="en-US" sz="2500" dirty="0" smtClean="0"/>
              <a:t>An introduction of an oral presentation seeks to do get attention, include an aim or purpose and lay out the direction of speech</a:t>
            </a:r>
          </a:p>
          <a:p>
            <a:r>
              <a:rPr lang="en-US" sz="2500" dirty="0" smtClean="0"/>
              <a:t>It includes three elements called </a:t>
            </a:r>
            <a:r>
              <a:rPr lang="en-US" sz="2500" b="1" i="1" dirty="0" smtClean="0"/>
              <a:t>PAL</a:t>
            </a:r>
          </a:p>
          <a:p>
            <a:pPr marL="0" indent="0">
              <a:buNone/>
            </a:pPr>
            <a:r>
              <a:rPr lang="en-US" sz="2500" i="1" dirty="0"/>
              <a:t>	</a:t>
            </a:r>
            <a:r>
              <a:rPr lang="en-US" sz="2600" b="1" i="1" dirty="0" smtClean="0"/>
              <a:t>Porch:  </a:t>
            </a:r>
            <a:r>
              <a:rPr lang="en-US" sz="2500" dirty="0" smtClean="0"/>
              <a:t>These are opening remarks and 			   include throat clearing statements, 			   preamble, preface, greetings. A sender 		   usually starts a speech with a 				   quotation, a question, a startling 			   statement, a reference of the occasions, a    		   reference of the past or a humorous story</a:t>
            </a:r>
            <a:endParaRPr lang="en-US" sz="2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PAL</a:t>
            </a:r>
          </a:p>
          <a:p>
            <a:pPr marL="0" indent="0">
              <a:buNone/>
            </a:pPr>
            <a:r>
              <a:rPr lang="en-US" sz="2700" b="1" i="1" dirty="0" smtClean="0"/>
              <a:t>Aim:</a:t>
            </a:r>
          </a:p>
          <a:p>
            <a:r>
              <a:rPr lang="en-US" sz="2500" i="1" dirty="0" smtClean="0"/>
              <a:t>Purpose of your speech</a:t>
            </a:r>
          </a:p>
          <a:p>
            <a:r>
              <a:rPr lang="en-US" sz="2400" i="1" dirty="0" smtClean="0"/>
              <a:t>Here a speaker clearly states the aim of his remarks</a:t>
            </a:r>
            <a:r>
              <a:rPr lang="en-US" sz="2400" i="1" dirty="0"/>
              <a:t> </a:t>
            </a:r>
            <a:r>
              <a:rPr lang="en-US" sz="2400" i="1" dirty="0" smtClean="0"/>
              <a:t>and intent</a:t>
            </a:r>
          </a:p>
          <a:p>
            <a:pPr marL="0" indent="0">
              <a:buNone/>
            </a:pPr>
            <a:r>
              <a:rPr lang="en-US" sz="2600" b="1" i="1" dirty="0" smtClean="0"/>
              <a:t>Layout:</a:t>
            </a:r>
          </a:p>
          <a:p>
            <a:r>
              <a:rPr lang="en-US" sz="2600" i="1" dirty="0" smtClean="0"/>
              <a:t>A roadmap for what follows</a:t>
            </a:r>
          </a:p>
          <a:p>
            <a:r>
              <a:rPr lang="en-US" sz="2600" i="1" dirty="0" smtClean="0"/>
              <a:t>Agenda of a speaker’s speech</a:t>
            </a:r>
          </a:p>
          <a:p>
            <a:r>
              <a:rPr lang="en-US" sz="2600" i="1" dirty="0" smtClean="0"/>
              <a:t>Telling the audience main parts of speech and give them a precise understanding of the major points a speaker will cover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LcParenR" startAt="2"/>
            </a:pPr>
            <a:r>
              <a:rPr lang="en-US" sz="2800" b="1" dirty="0" smtClean="0"/>
              <a:t>Body (Text, Discussion)</a:t>
            </a:r>
          </a:p>
          <a:p>
            <a:r>
              <a:rPr lang="en-US" sz="2500" dirty="0" smtClean="0"/>
              <a:t>Body is the heart of a speaker’s speech</a:t>
            </a:r>
          </a:p>
          <a:p>
            <a:r>
              <a:rPr lang="en-US" sz="2500" dirty="0" smtClean="0"/>
              <a:t>Here a speaker explains and supports the main purpose of message including evidence and data for central theme</a:t>
            </a:r>
          </a:p>
          <a:p>
            <a:r>
              <a:rPr lang="en-US" sz="2500" dirty="0" smtClean="0"/>
              <a:t>Organizing the body of the speech is similar to developing the text or discussion of a major written paper</a:t>
            </a:r>
          </a:p>
          <a:p>
            <a:r>
              <a:rPr lang="en-US" sz="2500" dirty="0" smtClean="0"/>
              <a:t>However in a speech there is a time constraint that demands the speech must be limited to two or three main points</a:t>
            </a:r>
          </a:p>
          <a:p>
            <a:pPr marL="514350" indent="-514350">
              <a:buAutoNum type="alphaUcParenR" startAt="3"/>
            </a:pPr>
            <a:r>
              <a:rPr lang="en-US" sz="2600" b="1" dirty="0" smtClean="0"/>
              <a:t>Summary or Conclusion:</a:t>
            </a:r>
          </a:p>
          <a:p>
            <a:r>
              <a:rPr lang="en-US" sz="2600" dirty="0" smtClean="0"/>
              <a:t>A </a:t>
            </a:r>
            <a:r>
              <a:rPr lang="en-US" sz="2600" b="1" dirty="0" smtClean="0"/>
              <a:t>Summary </a:t>
            </a:r>
            <a:r>
              <a:rPr lang="en-US" sz="2600" dirty="0" smtClean="0"/>
              <a:t>reminds the audience of the main ideas covered in the body of the speech, whereas a </a:t>
            </a:r>
            <a:r>
              <a:rPr lang="en-US" sz="2600" b="1" dirty="0" smtClean="0"/>
              <a:t>conclusion</a:t>
            </a:r>
            <a:r>
              <a:rPr lang="en-US" sz="2600" dirty="0" smtClean="0"/>
              <a:t> draws inferences and results from the discussion  and data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 startAt="6"/>
            </a:pPr>
            <a:r>
              <a:rPr lang="en-US" b="1" dirty="0" smtClean="0"/>
              <a:t>Create Visual Aids:</a:t>
            </a:r>
          </a:p>
          <a:p>
            <a:r>
              <a:rPr lang="en-US" sz="2800" dirty="0" smtClean="0"/>
              <a:t>Some presentations do not require visual aids, e.g.: A politician or a religious scholar's speech</a:t>
            </a:r>
          </a:p>
          <a:p>
            <a:r>
              <a:rPr lang="en-US" sz="2800" dirty="0" smtClean="0"/>
              <a:t> But in organizations when presenting orally in a meeting, in a discussion or at a forum, there is need to properly use visual aids</a:t>
            </a:r>
          </a:p>
          <a:p>
            <a:r>
              <a:rPr lang="en-US" sz="2800" dirty="0" smtClean="0"/>
              <a:t>Use of visual aids make a speaker’s presentation interesting and influencing and audience do not get bored</a:t>
            </a:r>
          </a:p>
          <a:p>
            <a:r>
              <a:rPr lang="en-US" sz="2800" dirty="0" smtClean="0"/>
              <a:t> Visuals aid include Pictures, Motion Pictures, Graphs, Charts and different kind of animations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562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 startAt="7"/>
            </a:pPr>
            <a:r>
              <a:rPr lang="en-US" b="1" dirty="0" smtClean="0"/>
              <a:t>Rehearse the Talk:</a:t>
            </a:r>
          </a:p>
          <a:p>
            <a:r>
              <a:rPr lang="en-US" sz="2400" dirty="0" smtClean="0"/>
              <a:t>Upon rehearsing the speech a speaker becomes more comfortable with material and he can revise where necessary</a:t>
            </a:r>
          </a:p>
          <a:p>
            <a:r>
              <a:rPr lang="en-US" sz="2400" dirty="0" smtClean="0"/>
              <a:t>While rehearsing, stand and deliver your speech at loud</a:t>
            </a:r>
          </a:p>
          <a:p>
            <a:r>
              <a:rPr lang="en-US" sz="2400" dirty="0" smtClean="0"/>
              <a:t>How many times you should rehearse? Decision is up to you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Points Keep in Mind While Rehearsing:</a:t>
            </a:r>
          </a:p>
          <a:p>
            <a:r>
              <a:rPr lang="en-US" sz="2300" dirty="0" smtClean="0"/>
              <a:t>Imagine audience in front of you</a:t>
            </a:r>
          </a:p>
          <a:p>
            <a:r>
              <a:rPr lang="en-US" sz="2300" dirty="0" smtClean="0"/>
              <a:t>Use traditional phrases and sentences and avoid long sentences and unusual words</a:t>
            </a:r>
          </a:p>
          <a:p>
            <a:r>
              <a:rPr lang="en-US" sz="2300" dirty="0" smtClean="0"/>
              <a:t>Include the visual aids and note where each aid should be used</a:t>
            </a:r>
          </a:p>
          <a:p>
            <a:r>
              <a:rPr lang="en-US" sz="2300" dirty="0" smtClean="0"/>
              <a:t>Anticipate questions from the audience and consider thoughtful answers</a:t>
            </a:r>
          </a:p>
          <a:p>
            <a:r>
              <a:rPr lang="en-US" sz="2300" dirty="0" smtClean="0"/>
              <a:t>Stop at the allotted time</a:t>
            </a:r>
          </a:p>
          <a:p>
            <a:endParaRPr lang="en-US" sz="2000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Basically all oral communication lies between informative speaking on one end and persuasion and to entertain at the other end</a:t>
            </a:r>
          </a:p>
          <a:p>
            <a:r>
              <a:rPr lang="en-US" sz="2600" dirty="0" smtClean="0"/>
              <a:t>Short speeches may range from 1 to 10 minutes and may include introduce to someone, present an award to an employee, give a briefing to visitors to your company or offering an opening statement in a group meeting and  showing support for a local cause</a:t>
            </a:r>
          </a:p>
          <a:p>
            <a:r>
              <a:rPr lang="en-US" sz="2600" dirty="0" smtClean="0"/>
              <a:t>Longer speeches may vary from 10 minutes to one hour but these can be limited to 20 or 30 minutes and may include press conferences, a shareholder’s meeting etc.</a:t>
            </a:r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KINDS OF ORAL PRESENTATION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64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Extemporaneous:</a:t>
            </a:r>
          </a:p>
          <a:p>
            <a:r>
              <a:rPr lang="en-US" sz="2600" dirty="0" smtClean="0"/>
              <a:t>This method of oral delivery is more popular with audience and  speakers</a:t>
            </a:r>
          </a:p>
          <a:p>
            <a:r>
              <a:rPr lang="en-US" sz="2600" dirty="0" smtClean="0"/>
              <a:t>A speaker uses notes or an outline and usually 3 by 5 inches cards or a full sheet of paper as notes for the remarks are used</a:t>
            </a:r>
          </a:p>
          <a:p>
            <a:r>
              <a:rPr lang="en-US" sz="2600" dirty="0" smtClean="0"/>
              <a:t>It allows a speaker or presenter to establish eye contact and more verbal and nonverbal involvement with audience and enables him to move with ease</a:t>
            </a:r>
          </a:p>
          <a:p>
            <a:r>
              <a:rPr lang="en-US" sz="2600" dirty="0" smtClean="0"/>
              <a:t>It is more popular oral technique and a speaker feels himself a relaxed and a confident person</a:t>
            </a:r>
          </a:p>
          <a:p>
            <a:endParaRPr lang="en-US" sz="2600" dirty="0" smtClean="0"/>
          </a:p>
          <a:p>
            <a:endParaRPr lang="en-US" sz="2700" dirty="0" smtClean="0"/>
          </a:p>
          <a:p>
            <a:endParaRPr lang="en-US" sz="27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KINDS OF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b="1" dirty="0" smtClean="0"/>
              <a:t>Reading: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2600" dirty="0" smtClean="0"/>
              <a:t>This method of delivery is probably the worst and generally complex and complicated messages are delivered through technique</a:t>
            </a:r>
          </a:p>
          <a:p>
            <a:r>
              <a:rPr lang="en-US" sz="2600" dirty="0" smtClean="0"/>
              <a:t>A speaker keeps his nose stuck to text for fearing of loosing his place and attention</a:t>
            </a:r>
          </a:p>
          <a:p>
            <a:r>
              <a:rPr lang="en-US" sz="2600" dirty="0" smtClean="0"/>
              <a:t>Most of the politicians and newscasters use this technique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KINDS OF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8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uhammad\Desktop\1131500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2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3. Memorization:</a:t>
            </a:r>
          </a:p>
          <a:p>
            <a:r>
              <a:rPr lang="en-US" sz="2700" dirty="0" smtClean="0"/>
              <a:t>Some speakers memorize the complete speech</a:t>
            </a:r>
          </a:p>
          <a:p>
            <a:r>
              <a:rPr lang="en-US" sz="2700" dirty="0" smtClean="0"/>
              <a:t>This method of oral delivery is not considered to be effective and short and brief messages are delivered through this technique</a:t>
            </a:r>
          </a:p>
          <a:p>
            <a:r>
              <a:rPr lang="en-US" sz="2700" dirty="0" smtClean="0"/>
              <a:t>A risk of memorization is forgetting your precise words and mind remains busy in remembering the words that results in loose of eye contact</a:t>
            </a:r>
          </a:p>
          <a:p>
            <a:r>
              <a:rPr lang="en-US" sz="2700" dirty="0" smtClean="0"/>
              <a:t>Groping for words in front of an audience decreases a speaker’s credibility</a:t>
            </a:r>
          </a:p>
          <a:p>
            <a:pPr marL="109728" indent="0">
              <a:buNone/>
            </a:pPr>
            <a:endParaRPr lang="en-US" sz="27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KINDS OF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4"/>
            </a:pPr>
            <a:r>
              <a:rPr lang="en-US" b="1" dirty="0" smtClean="0"/>
              <a:t>Impromptu:</a:t>
            </a:r>
          </a:p>
          <a:p>
            <a:r>
              <a:rPr lang="en-US" b="1" dirty="0"/>
              <a:t> </a:t>
            </a:r>
            <a:r>
              <a:rPr lang="en-US" sz="2700" dirty="0" smtClean="0"/>
              <a:t>Sometimes one can be called upon to speak at the last moment to offer comments </a:t>
            </a:r>
          </a:p>
          <a:p>
            <a:r>
              <a:rPr lang="en-US" sz="2700" dirty="0" smtClean="0"/>
              <a:t>When speaking “Off the Cuff”, without  preparing a speech, is called Impromptu</a:t>
            </a:r>
          </a:p>
          <a:p>
            <a:r>
              <a:rPr lang="en-US" dirty="0" smtClean="0"/>
              <a:t>This technique requires a lot of knowledge, experience and tact on part of the speaker</a:t>
            </a:r>
          </a:p>
          <a:p>
            <a:r>
              <a:rPr lang="en-US" sz="2700" dirty="0" smtClean="0"/>
              <a:t>This speeches are generally disorganized speeches and a speaker must be confident and audience oriented</a:t>
            </a:r>
          </a:p>
          <a:p>
            <a:endParaRPr lang="en-US" sz="27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KINDS OF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Oral Presentations</a:t>
            </a:r>
          </a:p>
        </p:txBody>
      </p:sp>
      <p:pic>
        <p:nvPicPr>
          <p:cNvPr id="2051" name="Picture 3" descr="C:\Users\Muhammad\Desktop\4682414895_f6758f3767_b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4344988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uhammad\Desktop\307485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676400"/>
            <a:ext cx="434657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b="1" dirty="0" smtClean="0"/>
              <a:t>ORAL PRESENTATION:</a:t>
            </a:r>
          </a:p>
          <a:p>
            <a:pPr lvl="2"/>
            <a:r>
              <a:rPr lang="en-US" sz="2300" b="1" dirty="0" smtClean="0"/>
              <a:t>Oral Communication has an ancient foundation; its roots go back to the time of the Greeks and Romans – and earlier</a:t>
            </a:r>
          </a:p>
          <a:p>
            <a:pPr marL="0" indent="0">
              <a:buNone/>
            </a:pPr>
            <a:r>
              <a:rPr lang="en-US" b="1" dirty="0" smtClean="0"/>
              <a:t>Definition:</a:t>
            </a:r>
          </a:p>
          <a:p>
            <a:pPr marL="0" indent="0">
              <a:buNone/>
            </a:pPr>
            <a:r>
              <a:rPr lang="en-US" dirty="0" smtClean="0"/>
              <a:t>	“Oral </a:t>
            </a:r>
            <a:r>
              <a:rPr lang="en-US" dirty="0"/>
              <a:t>communication is the process of verbally transmitting information and ideas from one individual or group to </a:t>
            </a:r>
            <a:r>
              <a:rPr lang="en-US" dirty="0" smtClean="0"/>
              <a:t>another”.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Oral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8907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Oral communication can be either Formal or Informal. </a:t>
            </a:r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a)	Informal oral communication</a:t>
            </a:r>
          </a:p>
          <a:p>
            <a:pPr marL="1428750" lvl="3" indent="-514350">
              <a:buFont typeface="+mj-lt"/>
              <a:buAutoNum type="romanUcPeriod"/>
            </a:pPr>
            <a:r>
              <a:rPr lang="en-US" sz="2200" dirty="0" smtClean="0"/>
              <a:t>Face-to-face conversations</a:t>
            </a:r>
          </a:p>
          <a:p>
            <a:pPr marL="1428750" lvl="3" indent="-514350">
              <a:buFont typeface="+mj-lt"/>
              <a:buAutoNum type="romanUcPeriod"/>
            </a:pPr>
            <a:r>
              <a:rPr lang="en-US" sz="2200" dirty="0" smtClean="0"/>
              <a:t>Telephone conversations</a:t>
            </a:r>
          </a:p>
          <a:p>
            <a:pPr marL="1428750" lvl="3" indent="-514350">
              <a:buFont typeface="+mj-lt"/>
              <a:buAutoNum type="romanUcPeriod"/>
            </a:pPr>
            <a:r>
              <a:rPr lang="en-US" sz="2200" dirty="0"/>
              <a:t>Discussions that take place at business </a:t>
            </a:r>
            <a:r>
              <a:rPr lang="en-US" sz="2200" dirty="0" smtClean="0"/>
              <a:t>meetings</a:t>
            </a:r>
          </a:p>
          <a:p>
            <a:pPr marL="914400" lvl="3" indent="-798513">
              <a:buAutoNum type="alphaLcParenR"/>
            </a:pPr>
            <a:r>
              <a:rPr lang="en-US" sz="2400" b="1" dirty="0" smtClean="0"/>
              <a:t>Formal </a:t>
            </a:r>
            <a:r>
              <a:rPr lang="en-US" sz="2400" b="1" dirty="0"/>
              <a:t>oral </a:t>
            </a:r>
            <a:r>
              <a:rPr lang="en-US" sz="2400" b="1" dirty="0" smtClean="0"/>
              <a:t>communication</a:t>
            </a:r>
          </a:p>
          <a:p>
            <a:pPr marL="1316037" lvl="6" indent="-514350">
              <a:buFont typeface="+mj-lt"/>
              <a:buAutoNum type="romanUcPeriod"/>
            </a:pPr>
            <a:r>
              <a:rPr lang="en-US" sz="2100" dirty="0"/>
              <a:t>Presentations at business </a:t>
            </a:r>
            <a:r>
              <a:rPr lang="en-US" sz="2100" dirty="0" smtClean="0"/>
              <a:t>meetings</a:t>
            </a:r>
          </a:p>
          <a:p>
            <a:pPr marL="1316037" lvl="6" indent="-514350">
              <a:buFont typeface="+mj-lt"/>
              <a:buAutoNum type="romanUcPeriod"/>
            </a:pPr>
            <a:r>
              <a:rPr lang="en-US" sz="2100" dirty="0"/>
              <a:t>Classroom </a:t>
            </a:r>
            <a:r>
              <a:rPr lang="en-US" sz="2100" dirty="0" smtClean="0"/>
              <a:t>lectures</a:t>
            </a:r>
          </a:p>
          <a:p>
            <a:pPr marL="1316037" lvl="6" indent="-514350">
              <a:buFont typeface="+mj-lt"/>
              <a:buAutoNum type="romanUcPeriod"/>
            </a:pPr>
            <a:r>
              <a:rPr lang="en-US" sz="2100" dirty="0"/>
              <a:t>Commencement speech given at a graduation ceremony</a:t>
            </a:r>
          </a:p>
          <a:p>
            <a:pPr marL="914400" lvl="3" indent="0">
              <a:buNone/>
            </a:pPr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000" b="1" dirty="0" smtClean="0"/>
              <a:t>Steps for Preparing </a:t>
            </a:r>
            <a:r>
              <a:rPr lang="en-US" sz="3000" b="1" dirty="0"/>
              <a:t>E</a:t>
            </a:r>
            <a:r>
              <a:rPr lang="en-US" sz="3000" b="1" dirty="0" smtClean="0"/>
              <a:t>ffective </a:t>
            </a:r>
            <a:r>
              <a:rPr lang="en-US" sz="3000" b="1" dirty="0"/>
              <a:t>O</a:t>
            </a:r>
            <a:r>
              <a:rPr lang="en-US" sz="3000" b="1" dirty="0" smtClean="0"/>
              <a:t>ral </a:t>
            </a:r>
            <a:r>
              <a:rPr lang="en-US" sz="3000" b="1" dirty="0"/>
              <a:t>P</a:t>
            </a:r>
            <a:r>
              <a:rPr lang="en-US" sz="3000" b="1" dirty="0" smtClean="0"/>
              <a:t>resentation:</a:t>
            </a:r>
          </a:p>
          <a:p>
            <a:pPr marL="514350" indent="-514350">
              <a:buAutoNum type="arabicPeriod"/>
            </a:pPr>
            <a:r>
              <a:rPr lang="en-US" sz="3000" b="1" dirty="0" smtClean="0"/>
              <a:t>Determine the Purpose:</a:t>
            </a:r>
          </a:p>
          <a:p>
            <a:pPr lvl="2"/>
            <a:r>
              <a:rPr lang="en-US" sz="2200" b="1" dirty="0" smtClean="0"/>
              <a:t>On macro level we wish something to occur as a result of our words and following are the purposes of Oral Presentation</a:t>
            </a:r>
            <a:endParaRPr lang="en-US" sz="2200" b="1" dirty="0"/>
          </a:p>
          <a:p>
            <a:pPr marL="914400" lvl="2" indent="-682625">
              <a:buAutoNum type="romanLcPeriod"/>
            </a:pPr>
            <a:r>
              <a:rPr lang="en-US" b="1" dirty="0" smtClean="0"/>
              <a:t>To Inform or Instruct:</a:t>
            </a:r>
          </a:p>
          <a:p>
            <a:pPr marL="231775" lvl="2" indent="0">
              <a:buNone/>
            </a:pPr>
            <a:r>
              <a:rPr lang="en-US" sz="2200" b="1" dirty="0"/>
              <a:t>	</a:t>
            </a:r>
            <a:r>
              <a:rPr lang="en-US" dirty="0" smtClean="0"/>
              <a:t>Here the core goal of a sender is to clarify, secure 	understanding and to explain a process</a:t>
            </a:r>
          </a:p>
          <a:p>
            <a:pPr marL="231775" lvl="2" indent="0">
              <a:buNone/>
            </a:pPr>
            <a:r>
              <a:rPr lang="en-US" dirty="0"/>
              <a:t>	</a:t>
            </a:r>
            <a:r>
              <a:rPr lang="en-US" dirty="0" smtClean="0"/>
              <a:t>At the conclusion of message the sender expects that 	listener have a better comprehension of an issue, an 	idea, a process, a procedure</a:t>
            </a:r>
          </a:p>
          <a:p>
            <a:pPr marL="231775" lvl="2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n-US" sz="3200" b="1" dirty="0" smtClean="0"/>
              <a:t>A)	STRATEGIES </a:t>
            </a:r>
            <a:r>
              <a:rPr lang="en-US" sz="3200" b="1" dirty="0"/>
              <a:t>FOR IMPROVING ORAL </a:t>
            </a:r>
            <a:r>
              <a:rPr lang="en-US" sz="3200" b="1" dirty="0" smtClean="0"/>
              <a:t>	PRESENTATON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38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romanLcPeriod" startAt="2"/>
            </a:pPr>
            <a:r>
              <a:rPr lang="en-US" sz="2400" b="1" dirty="0" smtClean="0"/>
              <a:t>To Persuade:</a:t>
            </a:r>
          </a:p>
          <a:p>
            <a:pPr lvl="1"/>
            <a:r>
              <a:rPr lang="en-US" sz="2400" dirty="0" smtClean="0"/>
              <a:t>Gaining willing acceptance of an idea is core to persuasion</a:t>
            </a:r>
          </a:p>
          <a:p>
            <a:pPr lvl="1"/>
            <a:r>
              <a:rPr lang="en-US" sz="2400" dirty="0" smtClean="0"/>
              <a:t>The goal of the presenter is that upon finishing his presentation, listeners will accept his proposal, his claim or his thesis</a:t>
            </a:r>
          </a:p>
          <a:p>
            <a:pPr lvl="1"/>
            <a:r>
              <a:rPr lang="en-US" sz="2400" dirty="0" smtClean="0"/>
              <a:t>Advertisement is a great tool to persuade the listeners and viewers including oral and many other kinds of persuasive devices and tools</a:t>
            </a:r>
          </a:p>
          <a:p>
            <a:pPr marL="514350" lvl="1" indent="-514350">
              <a:buAutoNum type="romanLcPeriod" startAt="3"/>
            </a:pPr>
            <a:r>
              <a:rPr lang="en-US" sz="2400" b="1" dirty="0" smtClean="0"/>
              <a:t>To Entertain:</a:t>
            </a:r>
            <a:endParaRPr lang="en-US" sz="2400" b="1" dirty="0"/>
          </a:p>
          <a:p>
            <a:pPr marL="800100" lvl="2" indent="-400050"/>
            <a:r>
              <a:rPr lang="en-US" sz="2500" dirty="0" smtClean="0"/>
              <a:t>Here a sender’s objective is to make humorous statements and also numerous ceremonial, introductory or stimulating statements</a:t>
            </a:r>
          </a:p>
          <a:p>
            <a:pPr marL="800100" lvl="2" indent="-400050"/>
            <a:r>
              <a:rPr lang="en-US" sz="2500" dirty="0" smtClean="0"/>
              <a:t>Social occasions such as promotion parties, retirement or anniversaries are characteristics of this kind of speaking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7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 startAt="2"/>
            </a:pPr>
            <a:r>
              <a:rPr lang="en-US" sz="3000" b="1" dirty="0" smtClean="0"/>
              <a:t>Analyze the Audience and Occasion:</a:t>
            </a:r>
          </a:p>
          <a:p>
            <a:r>
              <a:rPr lang="en-US" sz="2700" dirty="0" smtClean="0"/>
              <a:t>Whether one writes or speaks, the message must be designed according to target audience</a:t>
            </a:r>
          </a:p>
          <a:p>
            <a:r>
              <a:rPr lang="en-US" sz="2700" dirty="0" smtClean="0"/>
              <a:t>If you have to present within an organization, then you have adequate information about the people</a:t>
            </a:r>
          </a:p>
          <a:p>
            <a:r>
              <a:rPr lang="en-US" sz="2700" dirty="0" smtClean="0"/>
              <a:t>Less information is available when speaking outside the organization and in such situation gather information such as the size of groups, age range, interests, goals, occupations and other attributes</a:t>
            </a:r>
          </a:p>
          <a:p>
            <a:r>
              <a:rPr lang="en-US" sz="2700" dirty="0" smtClean="0"/>
              <a:t>If all audience members have same occupations such as purchasing agents or computer sales persons, the technical expressions and illustrations must be used</a:t>
            </a: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 startAt="3"/>
            </a:pPr>
            <a:r>
              <a:rPr lang="en-US" b="1" dirty="0" smtClean="0"/>
              <a:t>Select the Main Idea For the Message:</a:t>
            </a:r>
          </a:p>
          <a:p>
            <a:r>
              <a:rPr lang="en-US" sz="2500" dirty="0" smtClean="0"/>
              <a:t>First of all select main theme or core ideas of your desired message</a:t>
            </a:r>
          </a:p>
          <a:p>
            <a:r>
              <a:rPr lang="en-US" sz="2500" dirty="0" smtClean="0"/>
              <a:t>Then gather additional information in support to those core and basic ideas</a:t>
            </a:r>
          </a:p>
          <a:p>
            <a:r>
              <a:rPr lang="en-US" sz="2500" dirty="0" smtClean="0"/>
              <a:t>First list of ideas can be disorganized and haphazard, which is fine</a:t>
            </a:r>
          </a:p>
          <a:p>
            <a:r>
              <a:rPr lang="en-US" sz="2500" dirty="0" smtClean="0"/>
              <a:t>Later select workable ideas and remove the </a:t>
            </a:r>
            <a:r>
              <a:rPr lang="en-US" sz="2500" dirty="0" err="1" smtClean="0"/>
              <a:t>notworkable</a:t>
            </a:r>
            <a:r>
              <a:rPr lang="en-US" sz="2500" dirty="0" smtClean="0"/>
              <a:t> ideas and phrases</a:t>
            </a:r>
          </a:p>
          <a:p>
            <a:r>
              <a:rPr lang="en-US" sz="2500" dirty="0" smtClean="0"/>
              <a:t>Main and core idea or theme must be prepared by keeping in view the 7 C’s and there must be a unified theme</a:t>
            </a:r>
          </a:p>
          <a:p>
            <a:endParaRPr lang="en-US" sz="2700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Steps for Preparing Effective Oral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443</TotalTime>
  <Words>1278</Words>
  <Application>Microsoft Office PowerPoint</Application>
  <PresentationFormat>On-screen Show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PowerPoint Presentation</vt:lpstr>
      <vt:lpstr>PowerPoint Presentation</vt:lpstr>
      <vt:lpstr>Effective Oral Presentations</vt:lpstr>
      <vt:lpstr>Effective Oral Presentations</vt:lpstr>
      <vt:lpstr>PowerPoint Presentation</vt:lpstr>
      <vt:lpstr>A) STRATEGIES FOR IMPROVING ORAL  PRESENTATON 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Steps for Preparing Effective Oral Presentation</vt:lpstr>
      <vt:lpstr>KINDS OF ORAL PRESENTATION</vt:lpstr>
      <vt:lpstr>KINDS OF ORAL PRESENTATION</vt:lpstr>
      <vt:lpstr>KINDS OF ORAL PRESENTATION</vt:lpstr>
      <vt:lpstr>KINDS OF ORAL PRESENTATION</vt:lpstr>
      <vt:lpstr>KINDS OF ORAL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Oral Presentations</dc:title>
  <dc:creator>Muhammad Zubair</dc:creator>
  <cp:lastModifiedBy>Muhammad Zubair</cp:lastModifiedBy>
  <cp:revision>49</cp:revision>
  <dcterms:created xsi:type="dcterms:W3CDTF">2006-08-16T00:00:00Z</dcterms:created>
  <dcterms:modified xsi:type="dcterms:W3CDTF">2014-12-03T08:29:48Z</dcterms:modified>
</cp:coreProperties>
</file>