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8A87A34-81AB-432B-8DAE-1953F412C126}" type="datetimeFigureOut">
              <a:rPr lang="en-US" smtClean="0"/>
              <a:t>1/21/2021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D22F896-40B5-4ADD-8801-0D06FADFA0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D22F896-40B5-4ADD-8801-0D06FADFA095}"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D22F896-40B5-4ADD-8801-0D06FADFA09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D22F896-40B5-4ADD-8801-0D06FADFA095}"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8A87A34-81AB-432B-8DAE-1953F412C126}" type="datetimeFigureOut">
              <a:rPr lang="en-US" smtClean="0"/>
              <a:t>1/21/2021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48A87A34-81AB-432B-8DAE-1953F412C126}" type="datetimeFigureOut">
              <a:rPr lang="en-US" smtClean="0"/>
              <a:t>1/21/2021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D22F896-40B5-4ADD-8801-0D06FADFA09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8A87A34-81AB-432B-8DAE-1953F412C126}" type="datetimeFigureOut">
              <a:rPr lang="en-US" smtClean="0"/>
              <a:t>1/21/2021</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D22F896-40B5-4ADD-8801-0D06FADFA095}" type="slidenum">
              <a:rPr lang="en-US" smtClean="0"/>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8A87A34-81AB-432B-8DAE-1953F412C126}" type="datetimeFigureOut">
              <a:rPr lang="en-US" smtClean="0"/>
              <a:pPr/>
              <a:t>1/21/2021</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FFACC9-E345-764A-8F99-E1AA08B03F47}"/>
              </a:ext>
            </a:extLst>
          </p:cNvPr>
          <p:cNvSpPr>
            <a:spLocks noGrp="1"/>
          </p:cNvSpPr>
          <p:nvPr>
            <p:ph type="ctrTitle"/>
          </p:nvPr>
        </p:nvSpPr>
        <p:spPr/>
        <p:txBody>
          <a:bodyPr>
            <a:noAutofit/>
          </a:bodyPr>
          <a:lstStyle/>
          <a:p>
            <a:r>
              <a:rPr lang="en-US" sz="4000" dirty="0">
                <a:latin typeface="Times New Roman" pitchFamily="18" charset="0"/>
                <a:cs typeface="Times New Roman" pitchFamily="18" charset="0"/>
              </a:rPr>
              <a:t>Education is science or art?</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Role of education in training, qualification and development. </a:t>
            </a:r>
          </a:p>
        </p:txBody>
      </p:sp>
    </p:spTree>
    <p:extLst>
      <p:ext uri="{BB962C8B-B14F-4D97-AF65-F5344CB8AC3E}">
        <p14:creationId xmlns:p14="http://schemas.microsoft.com/office/powerpoint/2010/main" val="151676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C3EDAB8-04D2-CD44-9BE2-A3EDB6D2E055}"/>
              </a:ext>
            </a:extLst>
          </p:cNvPr>
          <p:cNvSpPr>
            <a:spLocks noGrp="1"/>
          </p:cNvSpPr>
          <p:nvPr>
            <p:ph idx="1"/>
          </p:nvPr>
        </p:nvSpPr>
        <p:spPr/>
        <p:txBody>
          <a:bodyPr>
            <a:normAutofit/>
          </a:bodyPr>
          <a:lstStyle/>
          <a:p>
            <a:r>
              <a:rPr lang="en-US" sz="2400" dirty="0">
                <a:latin typeface="Times New Roman" pitchFamily="18" charset="0"/>
                <a:cs typeface="Times New Roman" pitchFamily="18" charset="0"/>
              </a:rPr>
              <a:t>Qualification is a pass of an examination or an official completion of a  course……</a:t>
            </a:r>
          </a:p>
          <a:p>
            <a:r>
              <a:rPr lang="en-US" sz="2400" dirty="0">
                <a:latin typeface="Times New Roman" pitchFamily="18" charset="0"/>
                <a:cs typeface="Times New Roman" pitchFamily="18" charset="0"/>
              </a:rPr>
              <a:t>By qualification you are able to develop a certain set of skills that can help you attaing a good job.
</a:t>
            </a:r>
            <a:r>
              <a:rPr lang="en-US" sz="2400" dirty="0" smtClean="0">
                <a:latin typeface="Times New Roman" pitchFamily="18" charset="0"/>
                <a:cs typeface="Times New Roman" pitchFamily="18" charset="0"/>
              </a:rPr>
              <a:t>Education </a:t>
            </a:r>
            <a:r>
              <a:rPr lang="en-US" sz="2400" dirty="0">
                <a:latin typeface="Times New Roman" pitchFamily="18" charset="0"/>
                <a:cs typeface="Times New Roman" pitchFamily="18" charset="0"/>
              </a:rPr>
              <a:t>means that you are literate but your competency is mirrored by your qualification.</a:t>
            </a:r>
          </a:p>
          <a:p>
            <a:r>
              <a:rPr lang="en-US" sz="2400" dirty="0">
                <a:latin typeface="Times New Roman" pitchFamily="18" charset="0"/>
                <a:cs typeface="Times New Roman" pitchFamily="18" charset="0"/>
              </a:rPr>
              <a:t>Education is the process of </a:t>
            </a:r>
            <a:r>
              <a:rPr lang="en-US" sz="2400" dirty="0" err="1">
                <a:latin typeface="Times New Roman" pitchFamily="18" charset="0"/>
                <a:cs typeface="Times New Roman" pitchFamily="18" charset="0"/>
              </a:rPr>
              <a:t>faciliting</a:t>
            </a:r>
            <a:r>
              <a:rPr lang="en-US" sz="2400" dirty="0">
                <a:latin typeface="Times New Roman" pitchFamily="18" charset="0"/>
                <a:cs typeface="Times New Roman" pitchFamily="18" charset="0"/>
              </a:rPr>
              <a:t> learning or acquisition of </a:t>
            </a:r>
            <a:r>
              <a:rPr lang="en-US" sz="2400" dirty="0" err="1">
                <a:latin typeface="Times New Roman" pitchFamily="18" charset="0"/>
                <a:cs typeface="Times New Roman" pitchFamily="18" charset="0"/>
              </a:rPr>
              <a:t>knowledge,skills</a:t>
            </a:r>
            <a:endParaRPr lang="en-US" sz="2400" dirty="0">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xmlns="" id="{102522EC-A84B-954C-BC77-625C2B3C063E}"/>
              </a:ext>
            </a:extLst>
          </p:cNvPr>
          <p:cNvSpPr>
            <a:spLocks noGrp="1"/>
          </p:cNvSpPr>
          <p:nvPr>
            <p:ph type="title"/>
          </p:nvPr>
        </p:nvSpPr>
        <p:spPr/>
        <p:txBody>
          <a:bodyPr/>
          <a:lstStyle/>
          <a:p>
            <a:r>
              <a:rPr lang="en-US" dirty="0">
                <a:latin typeface="Times New Roman" pitchFamily="18" charset="0"/>
                <a:cs typeface="Times New Roman" pitchFamily="18" charset="0"/>
              </a:rPr>
              <a:t>Education and qualification</a:t>
            </a:r>
          </a:p>
        </p:txBody>
      </p:sp>
    </p:spTree>
    <p:extLst>
      <p:ext uri="{BB962C8B-B14F-4D97-AF65-F5344CB8AC3E}">
        <p14:creationId xmlns:p14="http://schemas.microsoft.com/office/powerpoint/2010/main" val="106296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CE25421-9555-E143-9C47-3E4739AA77B7}"/>
              </a:ext>
            </a:extLst>
          </p:cNvPr>
          <p:cNvSpPr>
            <a:spLocks noGrp="1"/>
          </p:cNvSpPr>
          <p:nvPr>
            <p:ph idx="1"/>
          </p:nvPr>
        </p:nvSpPr>
        <p:spPr>
          <a:xfrm>
            <a:off x="1141413" y="1910953"/>
            <a:ext cx="9905998" cy="3880248"/>
          </a:xfrm>
        </p:spPr>
        <p:txBody>
          <a:bodyPr>
            <a:normAutofit/>
          </a:bodyPr>
          <a:lstStyle/>
          <a:p>
            <a:r>
              <a:rPr lang="en-US" sz="2400" b="1" dirty="0">
                <a:latin typeface="Times New Roman" pitchFamily="18" charset="0"/>
                <a:cs typeface="Times New Roman" pitchFamily="18" charset="0"/>
              </a:rPr>
              <a:t>Education as a science:-</a:t>
            </a:r>
          </a:p>
          <a:p>
            <a:r>
              <a:rPr lang="en-US" sz="2400" dirty="0">
                <a:latin typeface="Times New Roman" pitchFamily="18" charset="0"/>
                <a:cs typeface="Times New Roman" pitchFamily="18" charset="0"/>
              </a:rPr>
              <a:t>Science is the systematic and precise body of knowledge in a particular field of world. </a:t>
            </a:r>
          </a:p>
          <a:p>
            <a:r>
              <a:rPr lang="en-US" sz="2400" dirty="0">
                <a:latin typeface="Times New Roman" pitchFamily="18" charset="0"/>
                <a:cs typeface="Times New Roman" pitchFamily="18" charset="0"/>
              </a:rPr>
              <a:t>It seeks to discover the general laws regulating the phenomena in the field through observation and experiments.</a:t>
            </a:r>
          </a:p>
          <a:p>
            <a:r>
              <a:rPr lang="en-US" sz="2400" dirty="0">
                <a:latin typeface="Times New Roman" pitchFamily="18" charset="0"/>
                <a:cs typeface="Times New Roman" pitchFamily="18" charset="0"/>
              </a:rPr>
              <a:t>As per this </a:t>
            </a:r>
            <a:r>
              <a:rPr lang="en-US" sz="2400" dirty="0" smtClean="0">
                <a:latin typeface="Times New Roman" pitchFamily="18" charset="0"/>
                <a:cs typeface="Times New Roman" pitchFamily="18" charset="0"/>
              </a:rPr>
              <a:t>definition, </a:t>
            </a:r>
            <a:r>
              <a:rPr lang="en-US" sz="2400" dirty="0">
                <a:latin typeface="Times New Roman" pitchFamily="18" charset="0"/>
                <a:cs typeface="Times New Roman" pitchFamily="18" charset="0"/>
              </a:rPr>
              <a:t>education must be taken as science since it is a systematic body of knowledge accumulated through the ages by observation and experiments.</a:t>
            </a:r>
          </a:p>
        </p:txBody>
      </p:sp>
      <p:sp>
        <p:nvSpPr>
          <p:cNvPr id="2" name="Title 1">
            <a:extLst>
              <a:ext uri="{FF2B5EF4-FFF2-40B4-BE49-F238E27FC236}">
                <a16:creationId xmlns:a16="http://schemas.microsoft.com/office/drawing/2014/main" xmlns="" id="{9AF724B6-6815-4341-88B8-3902AD05DC4A}"/>
              </a:ext>
            </a:extLst>
          </p:cNvPr>
          <p:cNvSpPr>
            <a:spLocks noGrp="1"/>
          </p:cNvSpPr>
          <p:nvPr>
            <p:ph type="title"/>
          </p:nvPr>
        </p:nvSpPr>
        <p:spPr/>
        <p:txBody>
          <a:bodyPr>
            <a:normAutofit/>
          </a:bodyPr>
          <a:lstStyle/>
          <a:p>
            <a:r>
              <a:rPr lang="en-US" sz="4000" dirty="0">
                <a:latin typeface="Times New Roman" pitchFamily="18" charset="0"/>
                <a:cs typeface="Times New Roman" pitchFamily="18" charset="0"/>
              </a:rPr>
              <a:t>Education is science or art?</a:t>
            </a:r>
          </a:p>
        </p:txBody>
      </p:sp>
    </p:spTree>
    <p:extLst>
      <p:ext uri="{BB962C8B-B14F-4D97-AF65-F5344CB8AC3E}">
        <p14:creationId xmlns:p14="http://schemas.microsoft.com/office/powerpoint/2010/main" val="2142998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4E651CB-1E45-6444-8544-9B35169D5F28}"/>
              </a:ext>
            </a:extLst>
          </p:cNvPr>
          <p:cNvSpPr>
            <a:spLocks noGrp="1"/>
          </p:cNvSpPr>
          <p:nvPr>
            <p:ph idx="1"/>
          </p:nvPr>
        </p:nvSpPr>
        <p:spPr>
          <a:xfrm>
            <a:off x="1535906" y="1009055"/>
            <a:ext cx="9511505" cy="4782146"/>
          </a:xfrm>
        </p:spPr>
        <p:txBody>
          <a:bodyPr>
            <a:normAutofit fontScale="92500"/>
          </a:bodyPr>
          <a:lstStyle/>
          <a:p>
            <a:pPr algn="just"/>
            <a:r>
              <a:rPr lang="en-US" sz="2600" dirty="0">
                <a:latin typeface="Times New Roman" pitchFamily="18" charset="0"/>
                <a:cs typeface="Times New Roman" pitchFamily="18" charset="0"/>
              </a:rPr>
              <a:t>It has its own theories and laws for arrangement and organization of educational activities.</a:t>
            </a:r>
          </a:p>
          <a:p>
            <a:pPr algn="just"/>
            <a:r>
              <a:rPr lang="en-US" sz="2600" dirty="0">
                <a:latin typeface="Times New Roman" pitchFamily="18" charset="0"/>
                <a:cs typeface="Times New Roman" pitchFamily="18" charset="0"/>
              </a:rPr>
              <a:t>Education has been developed as a science during these recent years.</a:t>
            </a:r>
          </a:p>
          <a:p>
            <a:pPr algn="just"/>
            <a:r>
              <a:rPr lang="en-US" sz="2600" b="1" dirty="0">
                <a:latin typeface="Times New Roman" pitchFamily="18" charset="0"/>
                <a:cs typeface="Times New Roman" pitchFamily="18" charset="0"/>
              </a:rPr>
              <a:t>Education as a art:-</a:t>
            </a:r>
          </a:p>
          <a:p>
            <a:pPr algn="just"/>
            <a:r>
              <a:rPr lang="en-US" sz="2600" dirty="0">
                <a:latin typeface="Times New Roman" pitchFamily="18" charset="0"/>
                <a:cs typeface="Times New Roman" pitchFamily="18" charset="0"/>
              </a:rPr>
              <a:t>Similarly, art is used in two senses </a:t>
            </a:r>
          </a:p>
          <a:p>
            <a:pPr marL="457200" indent="-457200" algn="just">
              <a:buFont typeface="+mj-lt"/>
              <a:buAutoNum type="arabicPeriod"/>
            </a:pPr>
            <a:r>
              <a:rPr lang="en-US" sz="2600" dirty="0">
                <a:latin typeface="Times New Roman" pitchFamily="18" charset="0"/>
                <a:cs typeface="Times New Roman" pitchFamily="18" charset="0"/>
              </a:rPr>
              <a:t>One for producing something beautiful, e.g., singing, dancing, painting and</a:t>
            </a:r>
          </a:p>
          <a:p>
            <a:pPr marL="457200" indent="-457200" algn="just">
              <a:buFont typeface="+mj-lt"/>
              <a:buAutoNum type="arabicPeriod"/>
            </a:pPr>
            <a:r>
              <a:rPr lang="en-US" sz="2600" dirty="0">
                <a:latin typeface="Times New Roman" pitchFamily="18" charset="0"/>
                <a:cs typeface="Times New Roman" pitchFamily="18" charset="0"/>
              </a:rPr>
              <a:t>Another for applying knowledge in realizing some useful ends, e.g. surgery, engineering.</a:t>
            </a:r>
          </a:p>
          <a:p>
            <a:pPr algn="just"/>
            <a:r>
              <a:rPr lang="en-US" sz="2600" dirty="0">
                <a:latin typeface="Times New Roman" pitchFamily="18" charset="0"/>
                <a:cs typeface="Times New Roman" pitchFamily="18" charset="0"/>
              </a:rPr>
              <a:t>As per this meaning, education should </a:t>
            </a:r>
            <a:r>
              <a:rPr lang="en-US" sz="2600" dirty="0" err="1">
                <a:latin typeface="Times New Roman" pitchFamily="18" charset="0"/>
                <a:cs typeface="Times New Roman" pitchFamily="18" charset="0"/>
              </a:rPr>
              <a:t>should</a:t>
            </a:r>
            <a:r>
              <a:rPr lang="en-US" sz="2600" dirty="0">
                <a:latin typeface="Times New Roman" pitchFamily="18" charset="0"/>
                <a:cs typeface="Times New Roman" pitchFamily="18" charset="0"/>
              </a:rPr>
              <a:t> be regarded as an art since it attempts to make human activities beautiful and meaningful</a:t>
            </a:r>
            <a:r>
              <a:rPr lang="en-US" dirty="0"/>
              <a:t>.</a:t>
            </a:r>
          </a:p>
          <a:p>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2663558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9BA0462-DF78-A641-B870-CFD7CBB7C449}"/>
              </a:ext>
            </a:extLst>
          </p:cNvPr>
          <p:cNvSpPr>
            <a:spLocks noGrp="1"/>
          </p:cNvSpPr>
          <p:nvPr>
            <p:ph idx="1"/>
          </p:nvPr>
        </p:nvSpPr>
        <p:spPr>
          <a:xfrm>
            <a:off x="1141412" y="821531"/>
            <a:ext cx="9627791" cy="4969670"/>
          </a:xfrm>
        </p:spPr>
        <p:txBody>
          <a:bodyPr>
            <a:normAutofit/>
          </a:bodyPr>
          <a:lstStyle/>
          <a:p>
            <a:pPr algn="just"/>
            <a:r>
              <a:rPr lang="en-US" sz="2400" dirty="0">
                <a:latin typeface="Times New Roman" pitchFamily="18" charset="0"/>
                <a:cs typeface="Times New Roman" pitchFamily="18" charset="0"/>
              </a:rPr>
              <a:t>It utilizes the knowledge and techniques of its own and other discipline like psychology, economics, philosophy and so on.</a:t>
            </a:r>
          </a:p>
          <a:p>
            <a:pPr algn="just"/>
            <a:r>
              <a:rPr lang="en-US" sz="2400" dirty="0">
                <a:latin typeface="Times New Roman" pitchFamily="18" charset="0"/>
                <a:cs typeface="Times New Roman" pitchFamily="18" charset="0"/>
              </a:rPr>
              <a:t>The latest trend “educational technology” consist of all media, methods and materials being utilized for optimum development of education.</a:t>
            </a:r>
          </a:p>
          <a:p>
            <a:pPr algn="just"/>
            <a:r>
              <a:rPr lang="en-US" sz="2400" dirty="0">
                <a:latin typeface="Times New Roman" pitchFamily="18" charset="0"/>
                <a:cs typeface="Times New Roman" pitchFamily="18" charset="0"/>
              </a:rPr>
              <a:t>That is, results of different sciences are being utilized in Education for the growth and development of the individual as per as the society.</a:t>
            </a:r>
          </a:p>
          <a:p>
            <a:pPr algn="just"/>
            <a:r>
              <a:rPr lang="en-US" sz="2400" b="1" dirty="0">
                <a:latin typeface="Times New Roman" pitchFamily="18" charset="0"/>
                <a:cs typeface="Times New Roman" pitchFamily="18" charset="0"/>
              </a:rPr>
              <a:t>Result:-</a:t>
            </a:r>
          </a:p>
          <a:p>
            <a:pPr algn="just"/>
            <a:r>
              <a:rPr lang="en-US" sz="2400" dirty="0">
                <a:latin typeface="Times New Roman" pitchFamily="18" charset="0"/>
                <a:cs typeface="Times New Roman" pitchFamily="18" charset="0"/>
              </a:rPr>
              <a:t>On the whole, education may be regarded both as a science and an art since it consist of theoretical as well as practical knowledge and skills  </a:t>
            </a:r>
          </a:p>
        </p:txBody>
      </p:sp>
    </p:spTree>
    <p:extLst>
      <p:ext uri="{BB962C8B-B14F-4D97-AF65-F5344CB8AC3E}">
        <p14:creationId xmlns:p14="http://schemas.microsoft.com/office/powerpoint/2010/main" val="82629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BF75F32-7DE6-9F46-B6F9-9CAA2D0AE8A9}"/>
              </a:ext>
            </a:extLst>
          </p:cNvPr>
          <p:cNvSpPr>
            <a:spLocks noGrp="1"/>
          </p:cNvSpPr>
          <p:nvPr>
            <p:ph idx="1"/>
          </p:nvPr>
        </p:nvSpPr>
        <p:spPr>
          <a:xfrm>
            <a:off x="1141412" y="1928813"/>
            <a:ext cx="9467057" cy="3196828"/>
          </a:xfrm>
        </p:spPr>
        <p:txBody>
          <a:bodyPr>
            <a:normAutofit/>
          </a:bodyPr>
          <a:lstStyle/>
          <a:p>
            <a:pPr algn="just"/>
            <a:r>
              <a:rPr lang="en-US" sz="2400" dirty="0">
                <a:latin typeface="Times New Roman" pitchFamily="18" charset="0"/>
                <a:cs typeface="Times New Roman" pitchFamily="18" charset="0"/>
              </a:rPr>
              <a:t>Derived through various artist and scientific methods and aims at achieving desired </a:t>
            </a:r>
            <a:r>
              <a:rPr lang="en-US" sz="2400" dirty="0" smtClean="0">
                <a:latin typeface="Times New Roman" pitchFamily="18" charset="0"/>
                <a:cs typeface="Times New Roman" pitchFamily="18" charset="0"/>
              </a:rPr>
              <a:t>objectives </a:t>
            </a:r>
            <a:r>
              <a:rPr lang="en-US" sz="2400" dirty="0">
                <a:latin typeface="Times New Roman" pitchFamily="18" charset="0"/>
                <a:cs typeface="Times New Roman" pitchFamily="18" charset="0"/>
              </a:rPr>
              <a:t>by applying them in human </a:t>
            </a:r>
            <a:r>
              <a:rPr lang="en-US" sz="2400" dirty="0" smtClean="0">
                <a:latin typeface="Times New Roman" pitchFamily="18" charset="0"/>
                <a:cs typeface="Times New Roman" pitchFamily="18" charset="0"/>
              </a:rPr>
              <a:t>behavior </a:t>
            </a:r>
            <a:r>
              <a:rPr lang="en-US" sz="2400" dirty="0">
                <a:latin typeface="Times New Roman" pitchFamily="18" charset="0"/>
                <a:cs typeface="Times New Roman" pitchFamily="18" charset="0"/>
              </a:rPr>
              <a:t>and practices.</a:t>
            </a:r>
          </a:p>
        </p:txBody>
      </p:sp>
    </p:spTree>
    <p:extLst>
      <p:ext uri="{BB962C8B-B14F-4D97-AF65-F5344CB8AC3E}">
        <p14:creationId xmlns:p14="http://schemas.microsoft.com/office/powerpoint/2010/main" val="198369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79BB5EB-448F-6E42-8F95-C14733FFEF4E}"/>
              </a:ext>
            </a:extLst>
          </p:cNvPr>
          <p:cNvSpPr>
            <a:spLocks noGrp="1"/>
          </p:cNvSpPr>
          <p:nvPr>
            <p:ph idx="1"/>
          </p:nvPr>
        </p:nvSpPr>
        <p:spPr/>
        <p:txBody>
          <a:bodyPr>
            <a:normAutofit/>
          </a:bodyPr>
          <a:lstStyle/>
          <a:p>
            <a:pPr algn="just"/>
            <a:r>
              <a:rPr lang="en-US" sz="2400" dirty="0">
                <a:latin typeface="Times New Roman" pitchFamily="18" charset="0"/>
                <a:cs typeface="Times New Roman" pitchFamily="18" charset="0"/>
              </a:rPr>
              <a:t>Education and training proletarian guide and cultivate people.</a:t>
            </a:r>
          </a:p>
          <a:p>
            <a:pPr algn="just"/>
            <a:r>
              <a:rPr lang="en-US" sz="2400" dirty="0">
                <a:latin typeface="Times New Roman" pitchFamily="18" charset="0"/>
                <a:cs typeface="Times New Roman" pitchFamily="18" charset="0"/>
              </a:rPr>
              <a:t>Education is the term used for learning the theory. Usually an education can emphasize knowledge in which you previously have a foundation.</a:t>
            </a:r>
          </a:p>
          <a:p>
            <a:pPr algn="just"/>
            <a:r>
              <a:rPr lang="en-US" sz="2400" dirty="0">
                <a:latin typeface="Times New Roman" pitchFamily="18" charset="0"/>
                <a:cs typeface="Times New Roman" pitchFamily="18" charset="0"/>
              </a:rPr>
              <a:t>For example, we’re at school, we already have command of English language, but we still learn English. In physics you learn how to spilt the atom, but you don’t implement it practically.</a:t>
            </a:r>
          </a:p>
          <a:p>
            <a:pPr algn="just"/>
            <a:r>
              <a:rPr lang="en-US" sz="2400" dirty="0">
                <a:latin typeface="Times New Roman" pitchFamily="18" charset="0"/>
                <a:cs typeface="Times New Roman" pitchFamily="18" charset="0"/>
              </a:rPr>
              <a:t>That is the reason we require practical training further after educational</a:t>
            </a:r>
          </a:p>
        </p:txBody>
      </p:sp>
      <p:sp>
        <p:nvSpPr>
          <p:cNvPr id="2" name="Title 1">
            <a:extLst>
              <a:ext uri="{FF2B5EF4-FFF2-40B4-BE49-F238E27FC236}">
                <a16:creationId xmlns:a16="http://schemas.microsoft.com/office/drawing/2014/main" xmlns="" id="{8869B4EA-7B3F-C442-BAD6-8DD1F001AB07}"/>
              </a:ext>
            </a:extLst>
          </p:cNvPr>
          <p:cNvSpPr>
            <a:spLocks noGrp="1"/>
          </p:cNvSpPr>
          <p:nvPr>
            <p:ph type="title"/>
          </p:nvPr>
        </p:nvSpPr>
        <p:spPr/>
        <p:txBody>
          <a:bodyPr>
            <a:normAutofit/>
          </a:bodyPr>
          <a:lstStyle/>
          <a:p>
            <a:r>
              <a:rPr lang="en-US" sz="4000" dirty="0">
                <a:latin typeface="Times New Roman" pitchFamily="18" charset="0"/>
                <a:cs typeface="Times New Roman" pitchFamily="18" charset="0"/>
              </a:rPr>
              <a:t>Education and training</a:t>
            </a:r>
          </a:p>
        </p:txBody>
      </p:sp>
    </p:spTree>
    <p:extLst>
      <p:ext uri="{BB962C8B-B14F-4D97-AF65-F5344CB8AC3E}">
        <p14:creationId xmlns:p14="http://schemas.microsoft.com/office/powerpoint/2010/main" val="2690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C31B68D-BC0E-2249-A831-B60B80595CD1}"/>
              </a:ext>
            </a:extLst>
          </p:cNvPr>
          <p:cNvSpPr>
            <a:spLocks noGrp="1"/>
          </p:cNvSpPr>
          <p:nvPr>
            <p:ph idx="1"/>
          </p:nvPr>
        </p:nvSpPr>
        <p:spPr>
          <a:xfrm>
            <a:off x="1696642" y="1178719"/>
            <a:ext cx="9286874" cy="4482703"/>
          </a:xfrm>
        </p:spPr>
        <p:txBody>
          <a:bodyPr>
            <a:normAutofit/>
          </a:bodyPr>
          <a:lstStyle/>
          <a:p>
            <a:pPr algn="just"/>
            <a:r>
              <a:rPr lang="en-US" sz="2400" dirty="0">
                <a:latin typeface="Times New Roman" pitchFamily="18" charset="0"/>
                <a:cs typeface="Times New Roman" pitchFamily="18" charset="0"/>
              </a:rPr>
              <a:t>academic studies are complete.</a:t>
            </a:r>
          </a:p>
          <a:p>
            <a:pPr algn="just"/>
            <a:r>
              <a:rPr lang="en-US" sz="2400" dirty="0">
                <a:latin typeface="Times New Roman" pitchFamily="18" charset="0"/>
                <a:cs typeface="Times New Roman" pitchFamily="18" charset="0"/>
              </a:rPr>
              <a:t>On the other hand, training provides you a talent to do something virtually as compared to just knowing about something theoretically.</a:t>
            </a:r>
          </a:p>
          <a:p>
            <a:pPr algn="just"/>
            <a:r>
              <a:rPr lang="en-US" sz="2400" dirty="0">
                <a:latin typeface="Times New Roman" pitchFamily="18" charset="0"/>
                <a:cs typeface="Times New Roman" pitchFamily="18" charset="0"/>
              </a:rPr>
              <a:t>For example, a lawyer must understand the principles of law before they learn to deploy it same as a surgeon must have an </a:t>
            </a:r>
            <a:r>
              <a:rPr lang="en-US" sz="2400" dirty="0" err="1">
                <a:latin typeface="Times New Roman" pitchFamily="18" charset="0"/>
                <a:cs typeface="Times New Roman" pitchFamily="18" charset="0"/>
              </a:rPr>
              <a:t>aleborated</a:t>
            </a:r>
            <a:r>
              <a:rPr lang="en-US" sz="2400" dirty="0">
                <a:latin typeface="Times New Roman" pitchFamily="18" charset="0"/>
                <a:cs typeface="Times New Roman" pitchFamily="18" charset="0"/>
              </a:rPr>
              <a:t> knowledge of anatomy before they pick up the scalpel.</a:t>
            </a:r>
          </a:p>
        </p:txBody>
      </p:sp>
    </p:spTree>
    <p:extLst>
      <p:ext uri="{BB962C8B-B14F-4D97-AF65-F5344CB8AC3E}">
        <p14:creationId xmlns:p14="http://schemas.microsoft.com/office/powerpoint/2010/main" val="109117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95E3EF3-7CBE-3742-ADA7-53B497D8EAB0}"/>
              </a:ext>
            </a:extLst>
          </p:cNvPr>
          <p:cNvSpPr>
            <a:spLocks noGrp="1"/>
          </p:cNvSpPr>
          <p:nvPr>
            <p:ph idx="1"/>
          </p:nvPr>
        </p:nvSpPr>
        <p:spPr/>
        <p:txBody>
          <a:bodyPr/>
          <a:lstStyle/>
          <a:p>
            <a:pPr algn="just"/>
            <a:r>
              <a:rPr lang="en-US" sz="2400" dirty="0">
                <a:latin typeface="Times New Roman" pitchFamily="18" charset="0"/>
                <a:cs typeface="Times New Roman" pitchFamily="18" charset="0"/>
              </a:rPr>
              <a:t>Education in every sense is one of the fundamental factors of development.</a:t>
            </a:r>
          </a:p>
          <a:p>
            <a:pPr algn="just"/>
            <a:r>
              <a:rPr lang="en-US" sz="2400" dirty="0">
                <a:latin typeface="Times New Roman" pitchFamily="18" charset="0"/>
                <a:cs typeface="Times New Roman" pitchFamily="18" charset="0"/>
              </a:rPr>
              <a:t>Education raises people’s productivity and creativity and promotes the entrepreneurship and </a:t>
            </a:r>
            <a:r>
              <a:rPr lang="en-US" sz="2400" dirty="0" err="1">
                <a:latin typeface="Times New Roman" pitchFamily="18" charset="0"/>
                <a:cs typeface="Times New Roman" pitchFamily="18" charset="0"/>
              </a:rPr>
              <a:t>tecnological</a:t>
            </a:r>
            <a:r>
              <a:rPr lang="en-US" sz="2400" dirty="0">
                <a:latin typeface="Times New Roman" pitchFamily="18" charset="0"/>
                <a:cs typeface="Times New Roman" pitchFamily="18" charset="0"/>
              </a:rPr>
              <a:t> advances.</a:t>
            </a:r>
          </a:p>
          <a:p>
            <a:pPr algn="just"/>
            <a:r>
              <a:rPr lang="en-US" sz="2400" dirty="0">
                <a:latin typeface="Times New Roman" pitchFamily="18" charset="0"/>
                <a:cs typeface="Times New Roman" pitchFamily="18" charset="0"/>
              </a:rPr>
              <a:t>In addition it plays a very crucial role in securing economic and social progress and improving income distribution.</a:t>
            </a:r>
          </a:p>
          <a:p>
            <a:pPr algn="just"/>
            <a:r>
              <a:rPr lang="en-US" sz="2400" dirty="0">
                <a:latin typeface="Times New Roman" pitchFamily="18" charset="0"/>
                <a:cs typeface="Times New Roman" pitchFamily="18" charset="0"/>
              </a:rPr>
              <a:t>Education not only provides an opportunity for the development in numerous spheres but contributes to the standard of living</a:t>
            </a:r>
            <a:r>
              <a:rPr lang="en-US" dirty="0"/>
              <a:t>.</a:t>
            </a:r>
          </a:p>
        </p:txBody>
      </p:sp>
      <p:sp>
        <p:nvSpPr>
          <p:cNvPr id="2" name="Title 1">
            <a:extLst>
              <a:ext uri="{FF2B5EF4-FFF2-40B4-BE49-F238E27FC236}">
                <a16:creationId xmlns:a16="http://schemas.microsoft.com/office/drawing/2014/main" xmlns="" id="{726377B7-D797-F442-9FF5-F721C68AA8A4}"/>
              </a:ext>
            </a:extLst>
          </p:cNvPr>
          <p:cNvSpPr>
            <a:spLocks noGrp="1"/>
          </p:cNvSpPr>
          <p:nvPr>
            <p:ph type="title"/>
          </p:nvPr>
        </p:nvSpPr>
        <p:spPr/>
        <p:txBody>
          <a:bodyPr/>
          <a:lstStyle/>
          <a:p>
            <a:r>
              <a:rPr lang="en-US" dirty="0">
                <a:latin typeface="Times New Roman" pitchFamily="18" charset="0"/>
                <a:cs typeface="Times New Roman" pitchFamily="18" charset="0"/>
              </a:rPr>
              <a:t>Education and development</a:t>
            </a:r>
          </a:p>
        </p:txBody>
      </p:sp>
    </p:spTree>
    <p:extLst>
      <p:ext uri="{BB962C8B-B14F-4D97-AF65-F5344CB8AC3E}">
        <p14:creationId xmlns:p14="http://schemas.microsoft.com/office/powerpoint/2010/main" val="2786734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6D72FBA-93B3-9543-8271-123E0EACEA87}"/>
              </a:ext>
            </a:extLst>
          </p:cNvPr>
          <p:cNvSpPr>
            <a:spLocks noGrp="1"/>
          </p:cNvSpPr>
          <p:nvPr>
            <p:ph idx="1"/>
          </p:nvPr>
        </p:nvSpPr>
        <p:spPr>
          <a:xfrm>
            <a:off x="1141412" y="2249487"/>
            <a:ext cx="9905999" cy="1733154"/>
          </a:xfrm>
        </p:spPr>
        <p:txBody>
          <a:bodyPr/>
          <a:lstStyle/>
          <a:p>
            <a:r>
              <a:rPr lang="en-US" sz="2400" dirty="0">
                <a:latin typeface="Times New Roman" pitchFamily="18" charset="0"/>
                <a:cs typeface="Times New Roman" pitchFamily="18" charset="0"/>
              </a:rPr>
              <a:t>Education if our culture and values should not take a back seat in this era of modernization</a:t>
            </a:r>
            <a:r>
              <a:rPr lang="en-US" dirty="0"/>
              <a:t>.</a:t>
            </a:r>
          </a:p>
          <a:p>
            <a:pPr marL="0" indent="0">
              <a:buNone/>
            </a:pPr>
            <a:endParaRPr lang="en-US" dirty="0"/>
          </a:p>
        </p:txBody>
      </p:sp>
    </p:spTree>
    <p:extLst>
      <p:ext uri="{BB962C8B-B14F-4D97-AF65-F5344CB8AC3E}">
        <p14:creationId xmlns:p14="http://schemas.microsoft.com/office/powerpoint/2010/main" val="30292006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TotalTime>
  <Words>569</Words>
  <Application>Microsoft Office PowerPoint</Application>
  <PresentationFormat>Custom</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Education is science or art? Role of education in training, qualification and development. </vt:lpstr>
      <vt:lpstr>Education is science or art?</vt:lpstr>
      <vt:lpstr>PowerPoint Presentation</vt:lpstr>
      <vt:lpstr>PowerPoint Presentation</vt:lpstr>
      <vt:lpstr>PowerPoint Presentation</vt:lpstr>
      <vt:lpstr>Education and training</vt:lpstr>
      <vt:lpstr>PowerPoint Presentation</vt:lpstr>
      <vt:lpstr>Education and development</vt:lpstr>
      <vt:lpstr>PowerPoint Presentation</vt:lpstr>
      <vt:lpstr>Education and qualification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is science or art? Role of education in training, qualification and development.</dc:title>
  <dc:creator>Unknown User</dc:creator>
  <cp:lastModifiedBy>computer fix</cp:lastModifiedBy>
  <cp:revision>4</cp:revision>
  <dcterms:created xsi:type="dcterms:W3CDTF">2021-01-16T18:22:39Z</dcterms:created>
  <dcterms:modified xsi:type="dcterms:W3CDTF">2021-01-22T07:00:58Z</dcterms:modified>
</cp:coreProperties>
</file>