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70" r:id="rId5"/>
  </p:sldMasterIdLst>
  <p:notesMasterIdLst>
    <p:notesMasterId r:id="rId86"/>
  </p:notesMasterIdLst>
  <p:handoutMasterIdLst>
    <p:handoutMasterId r:id="rId87"/>
  </p:handoutMasterIdLst>
  <p:sldIdLst>
    <p:sldId id="371" r:id="rId6"/>
    <p:sldId id="424" r:id="rId7"/>
    <p:sldId id="372" r:id="rId8"/>
    <p:sldId id="392" r:id="rId9"/>
    <p:sldId id="507" r:id="rId10"/>
    <p:sldId id="508" r:id="rId11"/>
    <p:sldId id="509" r:id="rId12"/>
    <p:sldId id="510" r:id="rId13"/>
    <p:sldId id="512" r:id="rId14"/>
    <p:sldId id="673" r:id="rId15"/>
    <p:sldId id="519" r:id="rId16"/>
    <p:sldId id="674" r:id="rId17"/>
    <p:sldId id="513" r:id="rId18"/>
    <p:sldId id="514" r:id="rId19"/>
    <p:sldId id="670" r:id="rId20"/>
    <p:sldId id="671" r:id="rId21"/>
    <p:sldId id="547" r:id="rId22"/>
    <p:sldId id="525" r:id="rId23"/>
    <p:sldId id="559" r:id="rId24"/>
    <p:sldId id="526" r:id="rId25"/>
    <p:sldId id="527" r:id="rId26"/>
    <p:sldId id="528" r:id="rId27"/>
    <p:sldId id="529" r:id="rId28"/>
    <p:sldId id="530" r:id="rId29"/>
    <p:sldId id="531" r:id="rId30"/>
    <p:sldId id="658" r:id="rId31"/>
    <p:sldId id="532" r:id="rId32"/>
    <p:sldId id="548" r:id="rId33"/>
    <p:sldId id="542" r:id="rId34"/>
    <p:sldId id="543" r:id="rId35"/>
    <p:sldId id="544" r:id="rId36"/>
    <p:sldId id="550" r:id="rId37"/>
    <p:sldId id="555" r:id="rId38"/>
    <p:sldId id="659" r:id="rId39"/>
    <p:sldId id="556" r:id="rId40"/>
    <p:sldId id="675" r:id="rId41"/>
    <p:sldId id="676" r:id="rId42"/>
    <p:sldId id="677" r:id="rId43"/>
    <p:sldId id="678" r:id="rId44"/>
    <p:sldId id="679" r:id="rId45"/>
    <p:sldId id="680" r:id="rId46"/>
    <p:sldId id="681" r:id="rId47"/>
    <p:sldId id="682" r:id="rId48"/>
    <p:sldId id="683" r:id="rId49"/>
    <p:sldId id="684" r:id="rId50"/>
    <p:sldId id="685" r:id="rId51"/>
    <p:sldId id="686" r:id="rId52"/>
    <p:sldId id="687" r:id="rId53"/>
    <p:sldId id="688" r:id="rId54"/>
    <p:sldId id="689" r:id="rId55"/>
    <p:sldId id="690" r:id="rId56"/>
    <p:sldId id="691" r:id="rId57"/>
    <p:sldId id="692" r:id="rId58"/>
    <p:sldId id="693" r:id="rId59"/>
    <p:sldId id="694" r:id="rId60"/>
    <p:sldId id="695" r:id="rId61"/>
    <p:sldId id="696" r:id="rId62"/>
    <p:sldId id="697" r:id="rId63"/>
    <p:sldId id="698" r:id="rId64"/>
    <p:sldId id="699" r:id="rId65"/>
    <p:sldId id="700" r:id="rId66"/>
    <p:sldId id="701" r:id="rId67"/>
    <p:sldId id="702" r:id="rId68"/>
    <p:sldId id="703" r:id="rId69"/>
    <p:sldId id="704" r:id="rId70"/>
    <p:sldId id="705" r:id="rId71"/>
    <p:sldId id="706" r:id="rId72"/>
    <p:sldId id="707" r:id="rId73"/>
    <p:sldId id="708" r:id="rId74"/>
    <p:sldId id="709" r:id="rId75"/>
    <p:sldId id="710" r:id="rId76"/>
    <p:sldId id="630" r:id="rId77"/>
    <p:sldId id="631" r:id="rId78"/>
    <p:sldId id="632" r:id="rId79"/>
    <p:sldId id="655" r:id="rId80"/>
    <p:sldId id="633" r:id="rId81"/>
    <p:sldId id="635" r:id="rId82"/>
    <p:sldId id="636" r:id="rId83"/>
    <p:sldId id="637" r:id="rId84"/>
    <p:sldId id="638" r:id="rId85"/>
  </p:sldIdLst>
  <p:sldSz cx="9144000" cy="6858000" type="screen4x3"/>
  <p:notesSz cx="7061200" cy="9398000"/>
  <p:custDataLst>
    <p:tags r:id="rId8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0">
          <p15:clr>
            <a:srgbClr val="A4A3A4"/>
          </p15:clr>
        </p15:guide>
        <p15:guide id="2" orient="horz" pos="1988">
          <p15:clr>
            <a:srgbClr val="A4A3A4"/>
          </p15:clr>
        </p15:guide>
        <p15:guide id="3" orient="horz" pos="1193">
          <p15:clr>
            <a:srgbClr val="A4A3A4"/>
          </p15:clr>
        </p15:guide>
        <p15:guide id="4" orient="horz" pos="5606">
          <p15:clr>
            <a:srgbClr val="A4A3A4"/>
          </p15:clr>
        </p15:guide>
        <p15:guide id="5" orient="horz" pos="4052">
          <p15:clr>
            <a:srgbClr val="A4A3A4"/>
          </p15:clr>
        </p15:guide>
        <p15:guide id="6" orient="horz" pos="757">
          <p15:clr>
            <a:srgbClr val="A4A3A4"/>
          </p15:clr>
        </p15:guide>
        <p15:guide id="7" pos="2882">
          <p15:clr>
            <a:srgbClr val="A4A3A4"/>
          </p15:clr>
        </p15:guide>
        <p15:guide id="8" pos="3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76">
          <p15:clr>
            <a:srgbClr val="A4A3A4"/>
          </p15:clr>
        </p15:guide>
        <p15:guide id="2" orient="horz" pos="5616">
          <p15:clr>
            <a:srgbClr val="A4A3A4"/>
          </p15:clr>
        </p15:guide>
        <p15:guide id="3" pos="2232">
          <p15:clr>
            <a:srgbClr val="A4A3A4"/>
          </p15:clr>
        </p15:guide>
        <p15:guide id="4" pos="353">
          <p15:clr>
            <a:srgbClr val="A4A3A4"/>
          </p15:clr>
        </p15:guide>
        <p15:guide id="5" pos="4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30008"/>
    <a:srgbClr val="CCECFF"/>
    <a:srgbClr val="99CCFF"/>
    <a:srgbClr val="75E4FF"/>
    <a:srgbClr val="300ECF"/>
    <a:srgbClr val="FF3D06"/>
    <a:srgbClr val="1E1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6" autoAdjust="0"/>
  </p:normalViewPr>
  <p:slideViewPr>
    <p:cSldViewPr snapToGrid="0">
      <p:cViewPr varScale="1">
        <p:scale>
          <a:sx n="70" d="100"/>
          <a:sy n="70" d="100"/>
        </p:scale>
        <p:origin x="1386" y="144"/>
      </p:cViewPr>
      <p:guideLst>
        <p:guide orient="horz" pos="1700"/>
        <p:guide orient="horz" pos="1988"/>
        <p:guide orient="horz" pos="1193"/>
        <p:guide orient="horz" pos="5606"/>
        <p:guide orient="horz" pos="4052"/>
        <p:guide orient="horz" pos="757"/>
        <p:guide pos="2882"/>
        <p:guide pos="3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186"/>
    </p:cViewPr>
  </p:sorterViewPr>
  <p:notesViewPr>
    <p:cSldViewPr snapToGrid="0">
      <p:cViewPr varScale="1">
        <p:scale>
          <a:sx n="78" d="100"/>
          <a:sy n="78" d="100"/>
        </p:scale>
        <p:origin x="-2016" y="-90"/>
      </p:cViewPr>
      <p:guideLst>
        <p:guide orient="horz" pos="376"/>
        <p:guide orient="horz" pos="5616"/>
        <p:guide pos="2232"/>
        <p:guide pos="353"/>
        <p:guide pos="4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presProps" Target="pres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1.xml"/><Relationship Id="rId90" Type="http://schemas.openxmlformats.org/officeDocument/2006/relationships/viewProps" Target="viewProps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tags" Target="tags/tag1.xml"/><Relationship Id="rId9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63550" y="508000"/>
            <a:ext cx="30607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5" tIns="46978" rIns="93955" bIns="46978" numCol="1" anchor="t" anchorCtr="0" compatLnSpc="1">
            <a:prstTxWarp prst="textNoShape">
              <a:avLst/>
            </a:prstTxWarp>
          </a:bodyPr>
          <a:lstStyle>
            <a:lvl1pPr defTabSz="939800" eaLnBrk="0" hangingPunct="0">
              <a:defRPr sz="900">
                <a:solidFill>
                  <a:schemeClr val="accent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F2A673C-5623-4B44-A598-1CC932B90EB2}" type="datetime8">
              <a:rPr lang="en-US"/>
              <a:pPr>
                <a:defRPr/>
              </a:pPr>
              <a:t>4/19/2020 6:29 PM</a:t>
            </a:fld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40325" y="8742363"/>
            <a:ext cx="1417638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5" tIns="46978" rIns="93955" bIns="46978" numCol="1" anchor="b" anchorCtr="0" compatLnSpc="1">
            <a:prstTxWarp prst="textNoShape">
              <a:avLst/>
            </a:prstTxWarp>
          </a:bodyPr>
          <a:lstStyle>
            <a:lvl1pPr algn="r" defTabSz="939800" eaLnBrk="0" hangingPunct="0">
              <a:defRPr sz="900">
                <a:solidFill>
                  <a:schemeClr val="accent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74E368C-AD8C-4E75-859F-415110C9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479425" y="8753475"/>
            <a:ext cx="32686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r>
              <a:rPr lang="en-US" sz="800" smtClean="0">
                <a:solidFill>
                  <a:schemeClr val="accent1"/>
                </a:solidFill>
              </a:rPr>
              <a:t>Copyright </a:t>
            </a:r>
            <a:r>
              <a:rPr lang="en-US" altLang="ja-JP" sz="800" smtClean="0">
                <a:solidFill>
                  <a:schemeClr val="accent1"/>
                </a:solidFill>
              </a:rPr>
              <a:t>© </a:t>
            </a:r>
            <a:r>
              <a:rPr lang="en-US" sz="800" smtClean="0">
                <a:solidFill>
                  <a:schemeClr val="accent1"/>
                </a:solidFill>
              </a:rPr>
              <a:t>2005 IHS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99677421"/>
      </p:ext>
    </p:extLst>
  </p:cSld>
  <p:clrMap bg1="dk2" tx1="lt1" bg2="dk1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93713" y="339725"/>
            <a:ext cx="275748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5" tIns="46978" rIns="93955" bIns="46978" numCol="1" anchor="t" anchorCtr="0" compatLnSpc="1">
            <a:prstTxWarp prst="textNoShape">
              <a:avLst/>
            </a:prstTxWarp>
          </a:bodyPr>
          <a:lstStyle>
            <a:lvl1pPr defTabSz="939800" eaLnBrk="0" hangingPunct="0">
              <a:defRPr sz="900">
                <a:solidFill>
                  <a:schemeClr val="accent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149CE7C-4A9E-4261-B1E8-A60F8E401A38}" type="datetime8">
              <a:rPr lang="en-US"/>
              <a:pPr>
                <a:defRPr/>
              </a:pPr>
              <a:t>4/19/2020 6:29 PM</a:t>
            </a:fld>
            <a:endParaRPr lang="en-US"/>
          </a:p>
        </p:txBody>
      </p:sp>
      <p:sp>
        <p:nvSpPr>
          <p:cNvPr id="4096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73150" y="4464050"/>
            <a:ext cx="4859338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5" tIns="46978" rIns="93955" bIns="46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03875" y="8478838"/>
            <a:ext cx="11160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55" tIns="46978" rIns="93955" bIns="46978" numCol="1" anchor="b" anchorCtr="0" compatLnSpc="1">
            <a:prstTxWarp prst="textNoShape">
              <a:avLst/>
            </a:prstTxWarp>
          </a:bodyPr>
          <a:lstStyle>
            <a:lvl1pPr algn="r" defTabSz="939800" eaLnBrk="0" hangingPunct="0">
              <a:defRPr sz="900">
                <a:solidFill>
                  <a:schemeClr val="accent1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B959A94-7DAE-472D-AD9F-DBF042B2D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479425" y="8764588"/>
            <a:ext cx="32686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defRPr/>
            </a:pPr>
            <a:r>
              <a:rPr lang="en-US" sz="800" smtClean="0">
                <a:solidFill>
                  <a:schemeClr val="accent1"/>
                </a:solidFill>
              </a:rPr>
              <a:t>Copyright </a:t>
            </a:r>
            <a:r>
              <a:rPr lang="en-US" altLang="ja-JP" sz="800" smtClean="0">
                <a:solidFill>
                  <a:schemeClr val="accent1"/>
                </a:solidFill>
              </a:rPr>
              <a:t>© </a:t>
            </a:r>
            <a:r>
              <a:rPr lang="en-US" sz="800" smtClean="0">
                <a:solidFill>
                  <a:schemeClr val="accent1"/>
                </a:solidFill>
              </a:rPr>
              <a:t>2005 IHS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31279172"/>
      </p:ext>
    </p:extLst>
  </p:cSld>
  <p:clrMap bg1="dk2" tx1="lt1" bg2="dk1" tx2="lt2" accent1="accent1" accent2="accent2" accent3="accent3" accent4="accent4" accent5="accent5" accent6="accent6" hlink="hlink" folHlink="folHlink"/>
  <p:hf hdr="0" ftr="0"/>
  <p:notesStyle>
    <a:lvl1pPr marL="58738" indent="-58738" algn="l" rtl="0" eaLnBrk="0" fontAlgn="base" hangingPunct="0">
      <a:spcBef>
        <a:spcPct val="30000"/>
      </a:spcBef>
      <a:spcAft>
        <a:spcPct val="0"/>
      </a:spcAft>
      <a:buSzPct val="90000"/>
      <a:buFont typeface="Times" pitchFamily="18" charset="0"/>
      <a:buChar char="•"/>
      <a:defRPr sz="1000" kern="1200">
        <a:solidFill>
          <a:schemeClr val="bg1"/>
        </a:solidFill>
        <a:latin typeface="Arial" charset="0"/>
        <a:ea typeface="ＭＳ Ｐゴシック" charset="0"/>
        <a:cs typeface="+mn-cs"/>
      </a:defRPr>
    </a:lvl1pPr>
    <a:lvl2pPr marL="233363" indent="-60325" algn="l" rtl="0" eaLnBrk="0" fontAlgn="base" hangingPunct="0">
      <a:spcBef>
        <a:spcPct val="30000"/>
      </a:spcBef>
      <a:spcAft>
        <a:spcPct val="0"/>
      </a:spcAft>
      <a:buSzPct val="90000"/>
      <a:buFont typeface="Times" pitchFamily="18" charset="0"/>
      <a:buChar char="•"/>
      <a:defRPr sz="900" kern="1200">
        <a:solidFill>
          <a:schemeClr val="bg1"/>
        </a:solidFill>
        <a:latin typeface="Arial" charset="0"/>
        <a:ea typeface="ＭＳ Ｐゴシック" charset="0"/>
        <a:cs typeface="+mn-cs"/>
      </a:defRPr>
    </a:lvl2pPr>
    <a:lvl3pPr marL="396875" indent="-49213" algn="l" rtl="0" eaLnBrk="0" fontAlgn="base" hangingPunct="0">
      <a:spcBef>
        <a:spcPct val="30000"/>
      </a:spcBef>
      <a:spcAft>
        <a:spcPct val="0"/>
      </a:spcAft>
      <a:buSzPct val="90000"/>
      <a:buFont typeface="Times" pitchFamily="18" charset="0"/>
      <a:buChar char="•"/>
      <a:defRPr sz="800" kern="1200">
        <a:solidFill>
          <a:schemeClr val="bg1"/>
        </a:solidFill>
        <a:latin typeface="Arial" charset="0"/>
        <a:ea typeface="ＭＳ Ｐゴシック" charset="0"/>
        <a:cs typeface="+mn-cs"/>
      </a:defRPr>
    </a:lvl3pPr>
    <a:lvl4pPr marL="571500" indent="-60325" algn="l" rtl="0" eaLnBrk="0" fontAlgn="base" hangingPunct="0">
      <a:spcBef>
        <a:spcPct val="30000"/>
      </a:spcBef>
      <a:spcAft>
        <a:spcPct val="0"/>
      </a:spcAft>
      <a:buSzPct val="90000"/>
      <a:buFont typeface="Times" pitchFamily="18" charset="0"/>
      <a:buChar char="•"/>
      <a:defRPr sz="800" kern="1200">
        <a:solidFill>
          <a:schemeClr val="bg1"/>
        </a:solidFill>
        <a:latin typeface="Arial" charset="0"/>
        <a:ea typeface="ＭＳ Ｐゴシック" charset="0"/>
        <a:cs typeface="+mn-cs"/>
      </a:defRPr>
    </a:lvl4pPr>
    <a:lvl5pPr marL="746125" indent="-58738" algn="l" rtl="0" eaLnBrk="0" fontAlgn="base" hangingPunct="0">
      <a:spcBef>
        <a:spcPct val="30000"/>
      </a:spcBef>
      <a:spcAft>
        <a:spcPct val="0"/>
      </a:spcAft>
      <a:buSzPct val="90000"/>
      <a:buFont typeface="Times" pitchFamily="18" charset="0"/>
      <a:buChar char="•"/>
      <a:defRPr sz="800" kern="1200">
        <a:solidFill>
          <a:schemeClr val="bg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F9836717-3B8F-4BB2-A64B-83794577E920}" type="datetime8">
              <a:rPr lang="en-US" sz="900" smtClean="0">
                <a:solidFill>
                  <a:schemeClr val="accent1"/>
                </a:solidFill>
              </a:rPr>
              <a:pPr>
                <a:defRPr/>
              </a:pPr>
              <a:t>4/19/2020 6:29 PM</a:t>
            </a:fld>
            <a:endParaRPr lang="en-US" sz="900" smtClean="0">
              <a:solidFill>
                <a:schemeClr val="accent1"/>
              </a:solidFill>
            </a:endParaRP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8C93054-470B-4846-BD0E-73413461568A}" type="slidenum">
              <a:rPr lang="en-US" sz="900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en-US" sz="900" smtClean="0">
              <a:solidFill>
                <a:schemeClr val="accent1"/>
              </a:solidFill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97412" cy="3522662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4738" y="4462463"/>
            <a:ext cx="4856162" cy="4229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546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10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512961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11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315676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12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3557819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13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846456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14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071503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15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3309369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16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3366407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DAB6746-99ED-4A31-8B67-8221C258AE79}" type="datetime8">
              <a:rPr lang="en-US" sz="900" smtClean="0">
                <a:solidFill>
                  <a:schemeClr val="accent1"/>
                </a:solidFill>
              </a:rPr>
              <a:pPr>
                <a:defRPr/>
              </a:pPr>
              <a:t>4/19/2020 6:29 PM</a:t>
            </a:fld>
            <a:endParaRPr lang="en-US" sz="900" smtClean="0">
              <a:solidFill>
                <a:schemeClr val="accent1"/>
              </a:solidFill>
            </a:endParaRP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C3DA479-808C-41B2-B432-9BC8B5D3C327}" type="slidenum">
              <a:rPr lang="en-US" sz="900" smtClean="0">
                <a:solidFill>
                  <a:schemeClr val="accent1"/>
                </a:solidFill>
              </a:rPr>
              <a:pPr>
                <a:defRPr/>
              </a:pPr>
              <a:t>17</a:t>
            </a:fld>
            <a:endParaRPr lang="en-US" sz="900" smtClean="0">
              <a:solidFill>
                <a:schemeClr val="accent1"/>
              </a:solidFill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97412" cy="3522662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4738" y="4462463"/>
            <a:ext cx="4856162" cy="4229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776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18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312424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20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666115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B41CD64-6359-4913-82D5-500EF70B3398}" type="slidenum">
              <a:rPr lang="en-US" sz="900" smtClean="0"/>
              <a:pPr eaLnBrk="1" hangingPunct="1">
                <a:defRPr/>
              </a:pPr>
              <a:t>2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830260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21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542654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22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3697299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23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32651675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24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42590831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25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3787235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26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9793954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27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990017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DAB6746-99ED-4A31-8B67-8221C258AE79}" type="datetime8">
              <a:rPr lang="en-US" sz="900" smtClean="0">
                <a:solidFill>
                  <a:schemeClr val="accent1"/>
                </a:solidFill>
              </a:rPr>
              <a:pPr>
                <a:defRPr/>
              </a:pPr>
              <a:t>4/19/2020 6:29 PM</a:t>
            </a:fld>
            <a:endParaRPr lang="en-US" sz="900" smtClean="0">
              <a:solidFill>
                <a:schemeClr val="accent1"/>
              </a:solidFill>
            </a:endParaRP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C3DA479-808C-41B2-B432-9BC8B5D3C327}" type="slidenum">
              <a:rPr lang="en-US" sz="900" smtClean="0">
                <a:solidFill>
                  <a:schemeClr val="accent1"/>
                </a:solidFill>
              </a:rPr>
              <a:pPr>
                <a:defRPr/>
              </a:pPr>
              <a:t>28</a:t>
            </a:fld>
            <a:endParaRPr lang="en-US" sz="900" smtClean="0">
              <a:solidFill>
                <a:schemeClr val="accent1"/>
              </a:solidFill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97412" cy="3522662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4738" y="4462463"/>
            <a:ext cx="4856162" cy="4229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36675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29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35685990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30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4160871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0B1A41D-4357-4004-8715-8EFE7ABBBD6A}" type="slidenum">
              <a:rPr lang="en-US" sz="900" smtClean="0"/>
              <a:pPr eaLnBrk="1" hangingPunct="1">
                <a:defRPr/>
              </a:pPr>
              <a:t>3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3729079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31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3519152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32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0420863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33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1384376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34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5251701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35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30880643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DAB6746-99ED-4A31-8B67-8221C258AE79}" type="datetime8">
              <a:rPr lang="en-US" sz="900" smtClean="0">
                <a:solidFill>
                  <a:schemeClr val="accent1"/>
                </a:solidFill>
              </a:rPr>
              <a:pPr>
                <a:defRPr/>
              </a:pPr>
              <a:t>4/19/2020 6:29 PM</a:t>
            </a:fld>
            <a:endParaRPr lang="en-US" sz="900" smtClean="0">
              <a:solidFill>
                <a:schemeClr val="accent1"/>
              </a:solidFill>
            </a:endParaRP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C3DA479-808C-41B2-B432-9BC8B5D3C327}" type="slidenum">
              <a:rPr lang="en-US" sz="900" smtClean="0">
                <a:solidFill>
                  <a:schemeClr val="accent1"/>
                </a:solidFill>
              </a:rPr>
              <a:pPr>
                <a:defRPr/>
              </a:pPr>
              <a:t>36</a:t>
            </a:fld>
            <a:endParaRPr lang="en-US" sz="900" smtClean="0">
              <a:solidFill>
                <a:schemeClr val="accent1"/>
              </a:solidFill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97412" cy="3522662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4738" y="4462463"/>
            <a:ext cx="4856162" cy="4229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5555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37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38252847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38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0710068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39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0587066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40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684551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5CF4777-8F3D-4A7F-8BD5-10F952F93CF0}" type="slidenum">
              <a:rPr lang="en-US" sz="900" smtClean="0"/>
              <a:pPr eaLnBrk="1" hangingPunct="1">
                <a:defRPr/>
              </a:pPr>
              <a:t>4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0620733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41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9837926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42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5654426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43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1232747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45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31663406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46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33175794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47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9441490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48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41694582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DAB6746-99ED-4A31-8B67-8221C258AE79}" type="datetime8">
              <a:rPr lang="en-US" sz="900" smtClean="0">
                <a:solidFill>
                  <a:schemeClr val="accent1"/>
                </a:solidFill>
              </a:rPr>
              <a:pPr>
                <a:defRPr/>
              </a:pPr>
              <a:t>4/19/2020 6:29 PM</a:t>
            </a:fld>
            <a:endParaRPr lang="en-US" sz="900" smtClean="0">
              <a:solidFill>
                <a:schemeClr val="accent1"/>
              </a:solidFill>
            </a:endParaRP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C3DA479-808C-41B2-B432-9BC8B5D3C327}" type="slidenum">
              <a:rPr lang="en-US" sz="900" smtClean="0">
                <a:solidFill>
                  <a:schemeClr val="accent1"/>
                </a:solidFill>
              </a:rPr>
              <a:pPr>
                <a:defRPr/>
              </a:pPr>
              <a:t>49</a:t>
            </a:fld>
            <a:endParaRPr lang="en-US" sz="900" smtClean="0">
              <a:solidFill>
                <a:schemeClr val="accent1"/>
              </a:solidFill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97412" cy="3522662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4738" y="4462463"/>
            <a:ext cx="4856162" cy="4229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55032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50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5948815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51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979563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5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6849890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52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7924982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53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7955664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54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3849365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55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43191010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56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8474204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57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8201995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58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7843469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59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825645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60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61961752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61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3037150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6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2220531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62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1181138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63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399056798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64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374576852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65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7474955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66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319112619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68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380434533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69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10107220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70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1022935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9DAB6746-99ED-4A31-8B67-8221C258AE79}" type="datetime8">
              <a:rPr lang="en-US" sz="900" smtClean="0">
                <a:solidFill>
                  <a:schemeClr val="accent1"/>
                </a:solidFill>
              </a:rPr>
              <a:pPr>
                <a:defRPr/>
              </a:pPr>
              <a:t>4/19/2020 6:29 PM</a:t>
            </a:fld>
            <a:endParaRPr lang="en-US" sz="900" smtClean="0">
              <a:solidFill>
                <a:schemeClr val="accent1"/>
              </a:solidFill>
            </a:endParaRP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C3DA479-808C-41B2-B432-9BC8B5D3C327}" type="slidenum">
              <a:rPr lang="en-US" sz="900" smtClean="0">
                <a:solidFill>
                  <a:schemeClr val="accent1"/>
                </a:solidFill>
              </a:rPr>
              <a:pPr>
                <a:defRPr/>
              </a:pPr>
              <a:t>72</a:t>
            </a:fld>
            <a:endParaRPr lang="en-US" sz="900" smtClean="0">
              <a:solidFill>
                <a:schemeClr val="accent1"/>
              </a:solidFill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6438"/>
            <a:ext cx="4697412" cy="3522662"/>
          </a:xfrm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4738" y="4462463"/>
            <a:ext cx="4856162" cy="4229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80845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73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526863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7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26469159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74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24462247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75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84364784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76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16821045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77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401016135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78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73715212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A77CEB8-CBC1-4BC1-B0F9-C41792C8F863}" type="slidenum">
              <a:rPr lang="en-US" sz="900" smtClean="0"/>
              <a:pPr eaLnBrk="1" hangingPunct="1">
                <a:defRPr/>
              </a:pPr>
              <a:t>79</a:t>
            </a:fld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234556812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A77CEB8-CBC1-4BC1-B0F9-C41792C8F863}" type="slidenum">
              <a:rPr lang="en-US" sz="900" smtClean="0"/>
              <a:pPr eaLnBrk="1" hangingPunct="1">
                <a:defRPr/>
              </a:pPr>
              <a:t>80</a:t>
            </a:fld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3641733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8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2771385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98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C805379-5A97-4953-AB8D-D0CFCC34E6B5}" type="slidenum">
              <a:rPr lang="en-US" sz="900" smtClean="0"/>
              <a:pPr eaLnBrk="1" hangingPunct="1">
                <a:defRPr/>
              </a:pPr>
              <a:t>9</a:t>
            </a:fld>
            <a:endParaRPr lang="en-US" sz="900" smtClean="0"/>
          </a:p>
        </p:txBody>
      </p:sp>
    </p:spTree>
    <p:extLst>
      <p:ext uri="{BB962C8B-B14F-4D97-AF65-F5344CB8AC3E}">
        <p14:creationId xmlns:p14="http://schemas.microsoft.com/office/powerpoint/2010/main" val="10866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0" y="846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08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8938" y="1449388"/>
            <a:ext cx="7643812" cy="1371600"/>
          </a:xfrm>
        </p:spPr>
        <p:txBody>
          <a:bodyPr/>
          <a:lstStyle>
            <a:lvl1pPr>
              <a:lnSpc>
                <a:spcPct val="9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0855" name="Rectangle 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8938" y="2824163"/>
            <a:ext cx="7643812" cy="1063625"/>
          </a:xfrm>
          <a:ln/>
        </p:spPr>
        <p:txBody>
          <a:bodyPr/>
          <a:lstStyle>
            <a:lvl1pPr marL="0" indent="0">
              <a:buFont typeface="Times" pitchFamily="96" charset="0"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769" y="72976"/>
            <a:ext cx="10858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4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3E74C-378A-4C15-A0F2-1BEC1BC753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3525" y="188913"/>
            <a:ext cx="2133600" cy="5881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188913"/>
            <a:ext cx="6251575" cy="5881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82047-9685-4278-A501-FCD5A8732B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2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978D9-A63E-4DC7-83AE-9A1040DEDC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D68F4-2E30-45C9-8C64-795CEBFFCA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1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" y="1562100"/>
            <a:ext cx="4192588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538" y="1562100"/>
            <a:ext cx="4192587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3BD59-1CC9-418F-BC2C-9D74E42130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6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C06A9-6973-4A08-9076-DF851CA046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2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9066A0-BECF-4915-9423-7E44D23B02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9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A036C-EB0A-4943-B014-739DF670B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4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78F68-7E86-4D04-B3EE-7B5298D439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9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E0867-0F68-43C5-B2BA-62B6BAEE63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6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9"/>
          <p:cNvSpPr>
            <a:spLocks noChangeShapeType="1"/>
          </p:cNvSpPr>
          <p:nvPr userDrawn="1"/>
        </p:nvSpPr>
        <p:spPr bwMode="auto">
          <a:xfrm>
            <a:off x="0" y="-211879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98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194425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7A1BA602-6B1B-4B85-8BF6-C36F44C521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446213"/>
            <a:ext cx="853757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-6350"/>
            <a:ext cx="752157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769" y="72976"/>
            <a:ext cx="10858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12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</a:defRPr>
      </a:lvl9pPr>
    </p:titleStyle>
    <p:bodyStyle>
      <a:lvl1pPr marL="1714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2200">
          <a:solidFill>
            <a:schemeClr val="hlink"/>
          </a:solidFill>
          <a:latin typeface="+mn-lt"/>
          <a:ea typeface="ＭＳ Ｐゴシック" charset="0"/>
          <a:cs typeface="+mn-cs"/>
        </a:defRPr>
      </a:lvl1pPr>
      <a:lvl2pPr marL="573088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>
          <a:solidFill>
            <a:schemeClr val="hlink"/>
          </a:solidFill>
          <a:latin typeface="+mn-lt"/>
          <a:ea typeface="ＭＳ Ｐゴシック" charset="0"/>
        </a:defRPr>
      </a:lvl2pPr>
      <a:lvl3pPr marL="917575" indent="-1730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400">
          <a:solidFill>
            <a:schemeClr val="hlink"/>
          </a:solidFill>
          <a:latin typeface="+mn-lt"/>
          <a:ea typeface="ＭＳ Ｐゴシック" charset="0"/>
        </a:defRPr>
      </a:lvl3pPr>
      <a:lvl4pPr marL="1196975" indent="-1651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  <a:ea typeface="ＭＳ Ｐゴシック" charset="0"/>
        </a:defRPr>
      </a:lvl4pPr>
      <a:lvl5pPr marL="1539875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  <a:ea typeface="ＭＳ Ｐゴシック" charset="0"/>
        </a:defRPr>
      </a:lvl5pPr>
      <a:lvl6pPr marL="1997075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96" charset="0"/>
        <a:buChar char="•"/>
        <a:defRPr sz="1200">
          <a:solidFill>
            <a:schemeClr val="hlink"/>
          </a:solidFill>
          <a:latin typeface="+mn-lt"/>
        </a:defRPr>
      </a:lvl6pPr>
      <a:lvl7pPr marL="2454275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96" charset="0"/>
        <a:buChar char="•"/>
        <a:defRPr sz="1200">
          <a:solidFill>
            <a:schemeClr val="hlink"/>
          </a:solidFill>
          <a:latin typeface="+mn-lt"/>
        </a:defRPr>
      </a:lvl7pPr>
      <a:lvl8pPr marL="2911475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96" charset="0"/>
        <a:buChar char="•"/>
        <a:defRPr sz="1200">
          <a:solidFill>
            <a:schemeClr val="hlink"/>
          </a:solidFill>
          <a:latin typeface="+mn-lt"/>
        </a:defRPr>
      </a:lvl8pPr>
      <a:lvl9pPr marL="3368675" indent="-171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96" charset="0"/>
        <a:buChar char="•"/>
        <a:defRPr sz="12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EViews Training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938" y="2824163"/>
            <a:ext cx="7643812" cy="1606550"/>
          </a:xfrm>
        </p:spPr>
        <p:txBody>
          <a:bodyPr/>
          <a:lstStyle/>
          <a:p>
            <a:pPr eaLnBrk="1" hangingPunct="1">
              <a:buFont typeface="Times" pitchFamily="18" charset="0"/>
              <a:buNone/>
            </a:pPr>
            <a:r>
              <a:rPr lang="en-US" b="1" dirty="0" smtClean="0">
                <a:ea typeface="ＭＳ Ｐゴシック" pitchFamily="34" charset="-128"/>
              </a:rPr>
              <a:t>Basic Estimation: Time Series Models	</a:t>
            </a:r>
            <a:endParaRPr lang="en-US" sz="2400" b="1" dirty="0" smtClean="0">
              <a:ea typeface="ＭＳ Ｐゴシック" pitchFamily="34" charset="-128"/>
            </a:endParaRPr>
          </a:p>
          <a:p>
            <a:pPr eaLnBrk="1" hangingPunct="1">
              <a:buFont typeface="Times" pitchFamily="18" charset="0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buFont typeface="Times" pitchFamily="18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257529" y="5300317"/>
            <a:ext cx="6072894" cy="113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102870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>
                <a:solidFill>
                  <a:srgbClr val="003399"/>
                </a:solidFill>
              </a:rPr>
              <a:t>Note:</a:t>
            </a:r>
            <a:r>
              <a:rPr lang="en-US" sz="1400" dirty="0">
                <a:solidFill>
                  <a:srgbClr val="003399"/>
                </a:solidFill>
              </a:rPr>
              <a:t> Data and </a:t>
            </a:r>
            <a:r>
              <a:rPr lang="en-US" sz="1400" dirty="0" err="1">
                <a:solidFill>
                  <a:srgbClr val="003399"/>
                </a:solidFill>
              </a:rPr>
              <a:t>workfiles</a:t>
            </a:r>
            <a:r>
              <a:rPr lang="en-US" sz="1400" dirty="0">
                <a:solidFill>
                  <a:srgbClr val="003399"/>
                </a:solidFill>
              </a:rPr>
              <a:t> for this tutorial are provided </a:t>
            </a:r>
            <a:r>
              <a:rPr lang="en-US" sz="1400" dirty="0" smtClean="0">
                <a:solidFill>
                  <a:srgbClr val="003399"/>
                </a:solidFill>
              </a:rPr>
              <a:t>in: </a:t>
            </a:r>
            <a:endParaRPr lang="en-US" sz="1400" dirty="0">
              <a:solidFill>
                <a:srgbClr val="003399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ü"/>
            </a:pPr>
            <a:r>
              <a:rPr lang="en-US" sz="1400" dirty="0">
                <a:solidFill>
                  <a:srgbClr val="003399"/>
                </a:solidFill>
              </a:rPr>
              <a:t>Data: </a:t>
            </a:r>
            <a:r>
              <a:rPr lang="en-US" sz="1400" b="1" i="1" dirty="0">
                <a:solidFill>
                  <a:srgbClr val="003399"/>
                </a:solidFill>
              </a:rPr>
              <a:t>D</a:t>
            </a:r>
            <a:r>
              <a:rPr lang="en-US" sz="1400" b="1" i="1" dirty="0" smtClean="0">
                <a:solidFill>
                  <a:srgbClr val="003399"/>
                </a:solidFill>
              </a:rPr>
              <a:t>ata.xls</a:t>
            </a:r>
            <a:r>
              <a:rPr lang="en-US" sz="1400" b="1" dirty="0" smtClean="0">
                <a:solidFill>
                  <a:srgbClr val="003399"/>
                </a:solidFill>
              </a:rPr>
              <a:t> </a:t>
            </a:r>
            <a:endParaRPr lang="en-US" sz="1400" b="1" dirty="0">
              <a:solidFill>
                <a:srgbClr val="003399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ü"/>
            </a:pPr>
            <a:r>
              <a:rPr lang="en-US" sz="1400" dirty="0">
                <a:solidFill>
                  <a:srgbClr val="003399"/>
                </a:solidFill>
              </a:rPr>
              <a:t>Results: </a:t>
            </a:r>
            <a:r>
              <a:rPr lang="en-US" sz="1400" b="1" i="1" dirty="0">
                <a:solidFill>
                  <a:srgbClr val="003399"/>
                </a:solidFill>
              </a:rPr>
              <a:t>R</a:t>
            </a:r>
            <a:r>
              <a:rPr lang="en-US" sz="1400" b="1" i="1" dirty="0" smtClean="0">
                <a:solidFill>
                  <a:srgbClr val="003399"/>
                </a:solidFill>
              </a:rPr>
              <a:t>esults.wf1</a:t>
            </a:r>
            <a:r>
              <a:rPr lang="en-US" sz="1400" dirty="0">
                <a:solidFill>
                  <a:srgbClr val="003399"/>
                </a:solidFill>
              </a:rPr>
              <a:t>	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ü"/>
            </a:pPr>
            <a:r>
              <a:rPr lang="en-US" sz="1400" dirty="0">
                <a:solidFill>
                  <a:srgbClr val="003399"/>
                </a:solidFill>
              </a:rPr>
              <a:t>Practice </a:t>
            </a:r>
            <a:r>
              <a:rPr lang="en-US" sz="1400" dirty="0" err="1">
                <a:solidFill>
                  <a:srgbClr val="003399"/>
                </a:solidFill>
              </a:rPr>
              <a:t>Workfile</a:t>
            </a:r>
            <a:r>
              <a:rPr lang="en-US" sz="1400" dirty="0">
                <a:solidFill>
                  <a:srgbClr val="003399"/>
                </a:solidFill>
              </a:rPr>
              <a:t>: </a:t>
            </a:r>
            <a:r>
              <a:rPr lang="en-US" sz="1400" b="1" i="1" dirty="0" smtClean="0">
                <a:solidFill>
                  <a:srgbClr val="003399"/>
                </a:solidFill>
              </a:rPr>
              <a:t>Data.wf1 </a:t>
            </a:r>
            <a:endParaRPr lang="en-US" sz="1400" b="1" i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Simple Time Series Regressions: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Example 2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10</a:t>
            </a:fld>
            <a:endParaRPr lang="en-US" sz="8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6920" y="1123607"/>
            <a:ext cx="3599899" cy="496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228600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You can look at the correlation matrix of </a:t>
            </a:r>
            <a:r>
              <a:rPr lang="en-US" sz="1400" b="1" i="1" dirty="0" smtClean="0">
                <a:ea typeface="ＭＳ Ｐゴシック" pitchFamily="34" charset="-128"/>
              </a:rPr>
              <a:t>CPI</a:t>
            </a:r>
            <a:r>
              <a:rPr lang="en-US" sz="1400" dirty="0" smtClean="0">
                <a:ea typeface="ＭＳ Ｐゴシック" pitchFamily="34" charset="-128"/>
              </a:rPr>
              <a:t> and its first two lags. To create the correlation matrix, follow these steps: </a:t>
            </a:r>
          </a:p>
          <a:p>
            <a:pPr marL="687387" lvl="2" indent="-3429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Type in the command window: </a:t>
            </a:r>
          </a:p>
          <a:p>
            <a:pPr marL="344487" lvl="2" indent="0" eaLnBrk="1" hangingPunct="1">
              <a:buNone/>
              <a:defRPr/>
            </a:pPr>
            <a:r>
              <a:rPr lang="en-US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   show </a:t>
            </a:r>
            <a:r>
              <a:rPr lang="en-US" dirty="0" err="1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c</a:t>
            </a:r>
            <a:r>
              <a:rPr lang="en-US" dirty="0" err="1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pi</a:t>
            </a:r>
            <a:r>
              <a:rPr lang="en-US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cpi</a:t>
            </a:r>
            <a:r>
              <a:rPr lang="en-US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(-1) </a:t>
            </a:r>
            <a:r>
              <a:rPr lang="en-US" dirty="0" err="1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cpi</a:t>
            </a:r>
            <a:r>
              <a:rPr lang="en-US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(-2) </a:t>
            </a:r>
          </a:p>
          <a:p>
            <a:pPr marL="344487" lvl="2" indent="0" eaLnBrk="1" hangingPunct="1">
              <a:buNone/>
              <a:defRPr/>
            </a:pP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      to open these series as a group. </a:t>
            </a:r>
          </a:p>
          <a:p>
            <a:pPr marL="687387" lvl="2" indent="-34290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ea typeface="ＭＳ Ｐゴシック" pitchFamily="34" charset="-128"/>
              </a:rPr>
              <a:t>On the top menu of the group, click on </a:t>
            </a:r>
            <a:r>
              <a:rPr lang="en-US" b="1" dirty="0" smtClean="0">
                <a:ea typeface="ＭＳ Ｐゴシック" pitchFamily="34" charset="-128"/>
              </a:rPr>
              <a:t>View</a:t>
            </a:r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b="1" dirty="0"/>
              <a:t>→</a:t>
            </a:r>
            <a:r>
              <a:rPr lang="en-US" b="1" dirty="0">
                <a:solidFill>
                  <a:srgbClr val="003399"/>
                </a:solidFill>
              </a:rPr>
              <a:t> </a:t>
            </a:r>
            <a:r>
              <a:rPr lang="en-US" b="1" dirty="0" smtClean="0">
                <a:solidFill>
                  <a:srgbClr val="003399"/>
                </a:solidFill>
              </a:rPr>
              <a:t>Covariance Analysis.</a:t>
            </a:r>
            <a:r>
              <a:rPr lang="en-US" dirty="0" smtClean="0">
                <a:solidFill>
                  <a:srgbClr val="003399"/>
                </a:solidFill>
              </a:rPr>
              <a:t> </a:t>
            </a:r>
          </a:p>
          <a:p>
            <a:pPr marL="687387" lvl="2" indent="-34290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solidFill>
                  <a:srgbClr val="003399"/>
                </a:solidFill>
              </a:rPr>
              <a:t>The </a:t>
            </a:r>
            <a:r>
              <a:rPr lang="en-US" b="1" dirty="0" smtClean="0">
                <a:solidFill>
                  <a:srgbClr val="003399"/>
                </a:solidFill>
              </a:rPr>
              <a:t>Covariance Analysis </a:t>
            </a:r>
            <a:r>
              <a:rPr lang="en-US" dirty="0" smtClean="0">
                <a:solidFill>
                  <a:srgbClr val="003399"/>
                </a:solidFill>
              </a:rPr>
              <a:t>box opens up. Click the </a:t>
            </a:r>
            <a:r>
              <a:rPr lang="en-US" b="1" dirty="0" smtClean="0">
                <a:solidFill>
                  <a:srgbClr val="003399"/>
                </a:solidFill>
              </a:rPr>
              <a:t>Correlation </a:t>
            </a:r>
            <a:r>
              <a:rPr lang="en-US" dirty="0" smtClean="0">
                <a:solidFill>
                  <a:srgbClr val="003399"/>
                </a:solidFill>
              </a:rPr>
              <a:t>box under </a:t>
            </a:r>
            <a:r>
              <a:rPr lang="en-US" b="1" i="1" dirty="0" smtClean="0">
                <a:solidFill>
                  <a:srgbClr val="003399"/>
                </a:solidFill>
              </a:rPr>
              <a:t>Statistics</a:t>
            </a:r>
            <a:r>
              <a:rPr lang="en-US" dirty="0" smtClean="0">
                <a:solidFill>
                  <a:srgbClr val="003399"/>
                </a:solidFill>
              </a:rPr>
              <a:t>. </a:t>
            </a:r>
          </a:p>
          <a:p>
            <a:pPr marL="687387" lvl="2" indent="-34290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solidFill>
                  <a:srgbClr val="003399"/>
                </a:solidFill>
                <a:ea typeface="ＭＳ Ｐゴシック" pitchFamily="34" charset="-128"/>
              </a:rPr>
              <a:t>Click </a:t>
            </a:r>
            <a:r>
              <a:rPr lang="en-US" b="1" dirty="0" smtClean="0">
                <a:solidFill>
                  <a:srgbClr val="003399"/>
                </a:solidFill>
                <a:ea typeface="ＭＳ Ｐゴシック" pitchFamily="34" charset="-128"/>
              </a:rPr>
              <a:t>OK</a:t>
            </a:r>
            <a:r>
              <a:rPr lang="en-US" dirty="0" smtClean="0">
                <a:solidFill>
                  <a:srgbClr val="003399"/>
                </a:solidFill>
                <a:ea typeface="ＭＳ Ｐゴシック" pitchFamily="34" charset="-128"/>
              </a:rPr>
              <a:t>. </a:t>
            </a:r>
            <a:endParaRPr lang="en-US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9" y="4442934"/>
            <a:ext cx="36766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83" y="1251198"/>
            <a:ext cx="3580849" cy="377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20055" y="5081807"/>
            <a:ext cx="4094476" cy="86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0" lvl="1" indent="0" eaLnBrk="1" hangingPunct="1">
              <a:buNone/>
              <a:defRPr/>
            </a:pPr>
            <a:r>
              <a:rPr lang="en-US" sz="1400" dirty="0" smtClean="0">
                <a:ea typeface="ＭＳ Ｐゴシック" pitchFamily="34" charset="-128"/>
              </a:rPr>
              <a:t>As you can see from the correlation matrix, the series are highly correlated (multicollinearity). This </a:t>
            </a:r>
            <a:r>
              <a:rPr lang="en-US" sz="1400" dirty="0">
                <a:ea typeface="ＭＳ Ｐゴシック" pitchFamily="34" charset="-128"/>
              </a:rPr>
              <a:t>multicollinearity makes it difficult to estimate the effect at each lag. </a:t>
            </a:r>
          </a:p>
          <a:p>
            <a:pPr marL="0" lvl="1" indent="0" eaLnBrk="1" hangingPunct="1">
              <a:buSzPct val="100000"/>
              <a:buNone/>
              <a:defRPr/>
            </a:pPr>
            <a:r>
              <a:rPr lang="en-US" sz="1400" dirty="0" smtClean="0">
                <a:ea typeface="ＭＳ Ｐゴシック" pitchFamily="34" charset="-128"/>
              </a:rPr>
              <a:t>. </a:t>
            </a:r>
            <a:endParaRPr lang="en-US" sz="1400" dirty="0">
              <a:ea typeface="ＭＳ Ｐゴシック" pitchFamily="34" charset="-128"/>
            </a:endParaRP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60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Simple Time Series Regressions: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Example 2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11</a:t>
            </a:fld>
            <a:endParaRPr lang="en-US" sz="8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29201" y="2464964"/>
            <a:ext cx="3474966" cy="204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0" lvl="1" indent="0" eaLnBrk="1" hangingPunct="1">
              <a:buNone/>
              <a:defRPr/>
            </a:pPr>
            <a:r>
              <a:rPr lang="en-US" sz="1400" u="sng" dirty="0" smtClean="0">
                <a:ea typeface="ＭＳ Ｐゴシック" pitchFamily="34" charset="-128"/>
              </a:rPr>
              <a:t>Coefficient Variance Decomposition:</a:t>
            </a:r>
          </a:p>
          <a:p>
            <a:pPr marL="687387" lvl="2" indent="-3429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Click on </a:t>
            </a:r>
            <a:r>
              <a:rPr lang="en-US" b="1" i="1" dirty="0" smtClean="0">
                <a:ea typeface="ＭＳ Ｐゴシック" pitchFamily="34" charset="-128"/>
              </a:rPr>
              <a:t>eq02</a:t>
            </a:r>
            <a:r>
              <a:rPr lang="en-US" dirty="0" smtClean="0">
                <a:ea typeface="ＭＳ Ｐゴシック" pitchFamily="34" charset="-128"/>
              </a:rPr>
              <a:t> to open it.</a:t>
            </a:r>
            <a:r>
              <a:rPr lang="en-US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 </a:t>
            </a:r>
            <a:endParaRPr lang="en-US" dirty="0" smtClean="0">
              <a:solidFill>
                <a:schemeClr val="tx1"/>
              </a:solidFill>
              <a:latin typeface="Courier" pitchFamily="49" charset="0"/>
              <a:ea typeface="ＭＳ Ｐゴシック" pitchFamily="34" charset="-128"/>
            </a:endParaRPr>
          </a:p>
          <a:p>
            <a:pPr marL="687387" lvl="2" indent="-3429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On the top menu of the equation box, click on </a:t>
            </a:r>
            <a:r>
              <a:rPr lang="en-US" b="1" dirty="0" smtClean="0">
                <a:ea typeface="ＭＳ Ｐゴシック" pitchFamily="34" charset="-128"/>
              </a:rPr>
              <a:t>View</a:t>
            </a:r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b="1" dirty="0"/>
              <a:t>→</a:t>
            </a:r>
            <a:r>
              <a:rPr lang="en-US" b="1" dirty="0">
                <a:solidFill>
                  <a:srgbClr val="003399"/>
                </a:solidFill>
              </a:rPr>
              <a:t> </a:t>
            </a:r>
            <a:r>
              <a:rPr lang="en-US" b="1" dirty="0" smtClean="0">
                <a:solidFill>
                  <a:srgbClr val="003399"/>
                </a:solidFill>
              </a:rPr>
              <a:t>Coefficient Diagnostics</a:t>
            </a:r>
            <a:r>
              <a:rPr lang="en-US" dirty="0" smtClean="0">
                <a:solidFill>
                  <a:srgbClr val="003399"/>
                </a:solidFill>
              </a:rPr>
              <a:t> </a:t>
            </a:r>
            <a:r>
              <a:rPr lang="en-US" b="1" dirty="0"/>
              <a:t>→</a:t>
            </a:r>
            <a:r>
              <a:rPr lang="en-US" b="1" dirty="0">
                <a:solidFill>
                  <a:srgbClr val="003399"/>
                </a:solidFill>
              </a:rPr>
              <a:t> </a:t>
            </a:r>
            <a:r>
              <a:rPr lang="en-US" b="1" dirty="0" smtClean="0">
                <a:solidFill>
                  <a:srgbClr val="003399"/>
                </a:solidFill>
              </a:rPr>
              <a:t>Coefficient Variance Decomposition. </a:t>
            </a:r>
            <a:endParaRPr lang="en-US" dirty="0" smtClean="0">
              <a:solidFill>
                <a:srgbClr val="003399"/>
              </a:solidFill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0134" y="1177937"/>
            <a:ext cx="8492479" cy="5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dirty="0">
                <a:ea typeface="ＭＳ Ｐゴシック" pitchFamily="34" charset="-128"/>
              </a:rPr>
              <a:t>A more formal way to investigate </a:t>
            </a:r>
            <a:r>
              <a:rPr lang="en-US" sz="1800" dirty="0" err="1">
                <a:ea typeface="ＭＳ Ｐゴシック" pitchFamily="34" charset="-128"/>
              </a:rPr>
              <a:t>collinearity</a:t>
            </a:r>
            <a:r>
              <a:rPr lang="en-US" sz="1800" dirty="0">
                <a:ea typeface="ＭＳ Ｐゴシック" pitchFamily="34" charset="-128"/>
              </a:rPr>
              <a:t> among </a:t>
            </a:r>
            <a:r>
              <a:rPr lang="en-US" sz="1800" dirty="0" err="1">
                <a:ea typeface="ＭＳ Ｐゴシック" pitchFamily="34" charset="-128"/>
              </a:rPr>
              <a:t>regressors</a:t>
            </a:r>
            <a:r>
              <a:rPr lang="en-US" sz="1800" dirty="0">
                <a:ea typeface="ＭＳ Ｐゴシック" pitchFamily="34" charset="-128"/>
              </a:rPr>
              <a:t> </a:t>
            </a:r>
            <a:r>
              <a:rPr lang="en-US" sz="1800" dirty="0" smtClean="0">
                <a:ea typeface="ＭＳ Ｐゴシック" pitchFamily="34" charset="-128"/>
              </a:rPr>
              <a:t>is</a:t>
            </a:r>
            <a:r>
              <a:rPr lang="en-US" sz="1800" dirty="0">
                <a:ea typeface="ＭＳ Ｐゴシック" pitchFamily="34" charset="-128"/>
              </a:rPr>
              <a:t> </a:t>
            </a:r>
            <a:r>
              <a:rPr lang="en-US" sz="1800" dirty="0" smtClean="0">
                <a:ea typeface="ＭＳ Ｐゴシック" pitchFamily="34" charset="-128"/>
              </a:rPr>
              <a:t>the</a:t>
            </a:r>
            <a:r>
              <a:rPr lang="en-US" sz="1800" b="1" dirty="0" smtClean="0">
                <a:ea typeface="ＭＳ Ｐゴシック" pitchFamily="34" charset="-128"/>
              </a:rPr>
              <a:t> Coefficient Variance Decomposition</a:t>
            </a:r>
            <a:r>
              <a:rPr lang="en-US" sz="1800" dirty="0" smtClean="0">
                <a:ea typeface="ＭＳ Ｐゴシック" pitchFamily="34" charset="-128"/>
              </a:rPr>
              <a:t> from the </a:t>
            </a:r>
            <a:r>
              <a:rPr lang="en-US" sz="1800" b="1" i="1" dirty="0" smtClean="0">
                <a:ea typeface="ＭＳ Ｐゴシック" pitchFamily="34" charset="-128"/>
              </a:rPr>
              <a:t>View</a:t>
            </a:r>
            <a:r>
              <a:rPr lang="en-US" sz="1800" dirty="0" smtClean="0">
                <a:ea typeface="ＭＳ Ｐゴシック" pitchFamily="34" charset="-128"/>
              </a:rPr>
              <a:t> menu of the Equation box.</a:t>
            </a: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ea typeface="ＭＳ Ｐゴシック" pitchFamily="34" charset="-128"/>
              </a:rPr>
              <a:t>This test is particularly useful if there is a linear relationship between </a:t>
            </a:r>
            <a:r>
              <a:rPr lang="en-US" sz="1800" dirty="0" err="1" smtClean="0">
                <a:ea typeface="ＭＳ Ｐゴシック" pitchFamily="34" charset="-128"/>
              </a:rPr>
              <a:t>regressors</a:t>
            </a:r>
            <a:r>
              <a:rPr lang="en-US" sz="1800" dirty="0" smtClean="0">
                <a:ea typeface="ＭＳ Ｐゴシック" pitchFamily="34" charset="-128"/>
              </a:rPr>
              <a:t> (i.e., </a:t>
            </a:r>
            <a:r>
              <a:rPr lang="en-US" sz="1800" i="1" dirty="0" smtClean="0">
                <a:ea typeface="ＭＳ Ｐゴシック" pitchFamily="34" charset="-128"/>
              </a:rPr>
              <a:t>X</a:t>
            </a:r>
            <a:r>
              <a:rPr lang="en-US" sz="1800" i="1" baseline="-25000" dirty="0" smtClean="0">
                <a:ea typeface="ＭＳ Ｐゴシック" pitchFamily="34" charset="-128"/>
              </a:rPr>
              <a:t>1</a:t>
            </a:r>
            <a:r>
              <a:rPr lang="en-US" sz="1800" i="1" dirty="0" smtClean="0">
                <a:ea typeface="ＭＳ Ｐゴシック" pitchFamily="34" charset="-128"/>
              </a:rPr>
              <a:t>=X</a:t>
            </a:r>
            <a:r>
              <a:rPr lang="en-US" sz="1800" i="1" baseline="-25000" dirty="0" smtClean="0">
                <a:ea typeface="ＭＳ Ｐゴシック" pitchFamily="34" charset="-128"/>
              </a:rPr>
              <a:t>2</a:t>
            </a:r>
            <a:r>
              <a:rPr lang="en-US" sz="1800" i="1" dirty="0" smtClean="0">
                <a:ea typeface="ＭＳ Ｐゴシック" pitchFamily="34" charset="-128"/>
              </a:rPr>
              <a:t>+3X</a:t>
            </a:r>
            <a:r>
              <a:rPr lang="en-US" sz="1800" i="1" baseline="-25000" dirty="0" smtClean="0">
                <a:ea typeface="ＭＳ Ｐゴシック" pitchFamily="34" charset="-128"/>
              </a:rPr>
              <a:t>3</a:t>
            </a:r>
            <a:r>
              <a:rPr lang="en-US" sz="1800" i="1" dirty="0" smtClean="0">
                <a:ea typeface="ＭＳ Ｐゴシック" pitchFamily="34" charset="-128"/>
              </a:rPr>
              <a:t> ) </a:t>
            </a:r>
            <a:r>
              <a:rPr lang="en-US" sz="1800" dirty="0" smtClean="0">
                <a:ea typeface="ＭＳ Ｐゴシック" pitchFamily="34" charset="-128"/>
              </a:rPr>
              <a:t>which the simple correlation matrix may fail to detect. </a:t>
            </a: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12" y="2464964"/>
            <a:ext cx="4339720" cy="3389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0133" y="4047725"/>
            <a:ext cx="3703979" cy="248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285750" lvl="1" indent="-285750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ea typeface="ＭＳ Ｐゴシック" pitchFamily="34" charset="-128"/>
              </a:rPr>
              <a:t>Note that decomposition calculations follow </a:t>
            </a:r>
            <a:r>
              <a:rPr lang="en-US" sz="1400" dirty="0" err="1" smtClean="0">
                <a:ea typeface="ＭＳ Ｐゴシック" pitchFamily="34" charset="-128"/>
              </a:rPr>
              <a:t>Besley</a:t>
            </a:r>
            <a:r>
              <a:rPr lang="en-US" sz="1400" dirty="0" smtClean="0">
                <a:ea typeface="ＭＳ Ｐゴシック" pitchFamily="34" charset="-128"/>
              </a:rPr>
              <a:t>, </a:t>
            </a:r>
            <a:r>
              <a:rPr lang="en-US" sz="1400" dirty="0" err="1" smtClean="0">
                <a:ea typeface="ＭＳ Ｐゴシック" pitchFamily="34" charset="-128"/>
              </a:rPr>
              <a:t>Kuh</a:t>
            </a:r>
            <a:r>
              <a:rPr lang="en-US" sz="1400" dirty="0" smtClean="0">
                <a:ea typeface="ＭＳ Ｐゴシック" pitchFamily="34" charset="-128"/>
              </a:rPr>
              <a:t> and </a:t>
            </a:r>
            <a:r>
              <a:rPr lang="en-US" sz="1400" dirty="0" err="1" smtClean="0">
                <a:ea typeface="ＭＳ Ｐゴシック" pitchFamily="34" charset="-128"/>
              </a:rPr>
              <a:t>Welsch</a:t>
            </a:r>
            <a:r>
              <a:rPr lang="en-US" sz="1400" dirty="0" smtClean="0">
                <a:ea typeface="ＭＳ Ｐゴシック" pitchFamily="34" charset="-128"/>
              </a:rPr>
              <a:t> (2004). In general, there is a high degree of </a:t>
            </a:r>
            <a:r>
              <a:rPr lang="en-US" sz="1400" dirty="0" err="1" smtClean="0">
                <a:ea typeface="ＭＳ Ｐゴシック" pitchFamily="34" charset="-128"/>
              </a:rPr>
              <a:t>collinearity</a:t>
            </a:r>
            <a:r>
              <a:rPr lang="en-US" sz="1400" dirty="0" smtClean="0">
                <a:ea typeface="ＭＳ Ｐゴシック" pitchFamily="34" charset="-128"/>
              </a:rPr>
              <a:t> if:</a:t>
            </a:r>
          </a:p>
          <a:p>
            <a:pPr marL="687387" lvl="2" indent="-342900" eaLnBrk="1" hangingPunct="1">
              <a:buFont typeface="Wingdings" pitchFamily="2" charset="2"/>
              <a:buChar char="ü"/>
              <a:defRPr/>
            </a:pPr>
            <a:r>
              <a:rPr lang="en-US" dirty="0" smtClean="0">
                <a:ea typeface="ＭＳ Ｐゴシック" pitchFamily="34" charset="-128"/>
              </a:rPr>
              <a:t>A condition number is smaller than 1/900 (0.001)</a:t>
            </a:r>
          </a:p>
          <a:p>
            <a:pPr marL="687387" lvl="2" indent="-342900" eaLnBrk="1" hangingPunct="1">
              <a:buFont typeface="Wingdings" pitchFamily="2" charset="2"/>
              <a:buChar char="ü"/>
              <a:defRPr/>
            </a:pPr>
            <a:r>
              <a:rPr lang="en-US" dirty="0">
                <a:ea typeface="ＭＳ Ｐゴシック" pitchFamily="34" charset="-128"/>
              </a:rPr>
              <a:t>T</a:t>
            </a:r>
            <a:r>
              <a:rPr lang="en-US" dirty="0" smtClean="0">
                <a:ea typeface="ＭＳ Ｐゴシック" pitchFamily="34" charset="-128"/>
              </a:rPr>
              <a:t>here are two or more variables with higher covariance decomposition proportion than 0.5 (associated with a small condition number). </a:t>
            </a:r>
          </a:p>
        </p:txBody>
      </p:sp>
    </p:spTree>
    <p:extLst>
      <p:ext uri="{BB962C8B-B14F-4D97-AF65-F5344CB8AC3E}">
        <p14:creationId xmlns:p14="http://schemas.microsoft.com/office/powerpoint/2010/main" val="12003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Simple Time Series Regressions: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Example 2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12</a:t>
            </a:fld>
            <a:endParaRPr lang="en-US" sz="80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8344" y="1177937"/>
            <a:ext cx="3795823" cy="495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34" charset="-128"/>
              </a:rPr>
              <a:t>The Equation View changes and displays a table showing Eigenvalues, Condition Numbers, Variance Decomposition Proportions and Eigenvectors, as shown here. </a:t>
            </a:r>
          </a:p>
          <a:p>
            <a:pPr lvl="1" eaLnBrk="1" hangingPunct="1">
              <a:buSzPct val="100000"/>
              <a:buFont typeface="Wingdings" pitchFamily="2" charset="2"/>
              <a:buChar char="ü"/>
              <a:defRPr/>
            </a:pPr>
            <a:r>
              <a:rPr lang="en-US" sz="1400" kern="1200" dirty="0" smtClean="0">
                <a:ea typeface="ＭＳ Ｐゴシック" pitchFamily="34" charset="-128"/>
              </a:rPr>
              <a:t> The top portion shows the Eigenvalues sorted from the smallest to the largest. </a:t>
            </a:r>
          </a:p>
          <a:p>
            <a:pPr lvl="1" eaLnBrk="1" hangingPunct="1">
              <a:buSzPct val="100000"/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In our case, the condition numbers are much smaller than 1/900=0.001, which indicates the presence of </a:t>
            </a:r>
            <a:r>
              <a:rPr lang="en-US" sz="1400" dirty="0" err="1" smtClean="0">
                <a:ea typeface="ＭＳ Ｐゴシック" pitchFamily="34" charset="-128"/>
              </a:rPr>
              <a:t>collinearity</a:t>
            </a:r>
            <a:r>
              <a:rPr lang="en-US" sz="1400" dirty="0" smtClean="0">
                <a:ea typeface="ＭＳ Ｐゴシック" pitchFamily="34" charset="-128"/>
              </a:rPr>
              <a:t>. (Note that the last condition number is always equal to 1).</a:t>
            </a:r>
          </a:p>
          <a:p>
            <a:pPr lvl="1" eaLnBrk="1" hangingPunct="1">
              <a:buSzPct val="100000"/>
              <a:buFont typeface="Wingdings" pitchFamily="2" charset="2"/>
              <a:buChar char="ü"/>
              <a:defRPr/>
            </a:pPr>
            <a:r>
              <a:rPr lang="en-US" sz="1400" kern="1200" dirty="0" smtClean="0">
                <a:ea typeface="ＭＳ Ｐゴシック" pitchFamily="34" charset="-128"/>
              </a:rPr>
              <a:t>The middle panel displays the variance decomposition proportions. The proportions associated with the smallest condition number. As you ca</a:t>
            </a:r>
            <a:r>
              <a:rPr lang="en-US" sz="1400" dirty="0" smtClean="0">
                <a:ea typeface="ＭＳ Ｐゴシック" pitchFamily="34" charset="-128"/>
              </a:rPr>
              <a:t>n see, 3 of the values are above 0.5, indicating that there is a high degree of </a:t>
            </a:r>
            <a:r>
              <a:rPr lang="en-US" sz="1400" dirty="0" err="1" smtClean="0">
                <a:ea typeface="ＭＳ Ｐゴシック" pitchFamily="34" charset="-128"/>
              </a:rPr>
              <a:t>collinearity</a:t>
            </a:r>
            <a:r>
              <a:rPr lang="en-US" sz="1400" dirty="0" smtClean="0">
                <a:ea typeface="ＭＳ Ｐゴシック" pitchFamily="34" charset="-128"/>
              </a:rPr>
              <a:t> between CPI, CPI(-1) and CPI(-2). </a:t>
            </a:r>
            <a:r>
              <a:rPr lang="en-US" sz="1400" kern="1200" dirty="0" smtClean="0">
                <a:ea typeface="ＭＳ Ｐゴシック" pitchFamily="34" charset="-128"/>
              </a:rPr>
              <a:t> </a:t>
            </a: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862" y="1177937"/>
            <a:ext cx="4348715" cy="495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2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Simple Time Series Regressions: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Example </a:t>
            </a:r>
            <a:r>
              <a:rPr lang="en-US" dirty="0">
                <a:ea typeface="ＭＳ Ｐゴシック" pitchFamily="34" charset="-128"/>
              </a:rPr>
              <a:t>3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564086" y="1211563"/>
            <a:ext cx="7919119" cy="1116967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You can just as easily specify a model containing a large number of lags without having to explicitly type out all the lags. </a:t>
            </a:r>
          </a:p>
          <a:p>
            <a:pPr marL="0" indent="0" eaLnBrk="1" hangingPunct="1"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13</a:t>
            </a:fld>
            <a:endParaRPr lang="en-US" sz="8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9026" y="1904168"/>
            <a:ext cx="4188668" cy="40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174625" indent="0" eaLnBrk="1" hangingPunct="1"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Estimation</a:t>
            </a:r>
            <a:r>
              <a:rPr lang="en-US" sz="1600" u="sng" kern="1200" dirty="0" smtClean="0">
                <a:ea typeface="ＭＳ Ｐゴシック" pitchFamily="34" charset="-128"/>
              </a:rPr>
              <a:t>: Example 3 </a:t>
            </a:r>
          </a:p>
          <a:p>
            <a:pPr marL="747712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Suppose you would like to examine how </a:t>
            </a:r>
            <a:r>
              <a:rPr lang="en-US" b="1" i="1" dirty="0" smtClean="0">
                <a:ea typeface="ＭＳ Ｐゴシック" pitchFamily="34" charset="-128"/>
              </a:rPr>
              <a:t>M1</a:t>
            </a:r>
            <a:r>
              <a:rPr lang="en-US" dirty="0" smtClean="0">
                <a:ea typeface="ＭＳ Ｐゴシック" pitchFamily="34" charset="-128"/>
              </a:rPr>
              <a:t> is affected by current </a:t>
            </a:r>
            <a:r>
              <a:rPr lang="en-US" b="1" i="1" dirty="0" smtClean="0">
                <a:ea typeface="ＭＳ Ｐゴシック" pitchFamily="34" charset="-128"/>
              </a:rPr>
              <a:t>CPI </a:t>
            </a:r>
            <a:r>
              <a:rPr lang="en-US" dirty="0" smtClean="0">
                <a:ea typeface="ＭＳ Ｐゴシック" pitchFamily="34" charset="-128"/>
              </a:rPr>
              <a:t>values and its 12 lags. On </a:t>
            </a:r>
            <a:r>
              <a:rPr lang="en-US" dirty="0">
                <a:ea typeface="ＭＳ Ｐゴシック" pitchFamily="34" charset="-128"/>
              </a:rPr>
              <a:t>the main menu, select </a:t>
            </a:r>
            <a:r>
              <a:rPr lang="en-US" b="1" dirty="0">
                <a:ea typeface="ＭＳ Ｐゴシック" pitchFamily="34" charset="-128"/>
              </a:rPr>
              <a:t>Object</a:t>
            </a:r>
            <a:r>
              <a:rPr lang="en-US" b="1" dirty="0">
                <a:solidFill>
                  <a:srgbClr val="003399"/>
                </a:solidFill>
              </a:rPr>
              <a:t> </a:t>
            </a:r>
            <a:r>
              <a:rPr lang="en-US" dirty="0"/>
              <a:t>→</a:t>
            </a:r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b="1" dirty="0">
                <a:solidFill>
                  <a:srgbClr val="003399"/>
                </a:solidFill>
              </a:rPr>
              <a:t>New Object </a:t>
            </a:r>
            <a:r>
              <a:rPr lang="en-US" b="1" dirty="0" smtClean="0">
                <a:solidFill>
                  <a:srgbClr val="003399"/>
                </a:solidFill>
              </a:rPr>
              <a:t>→ </a:t>
            </a:r>
            <a:r>
              <a:rPr lang="en-US" b="1" dirty="0">
                <a:solidFill>
                  <a:srgbClr val="003399"/>
                </a:solidFill>
              </a:rPr>
              <a:t>Equation </a:t>
            </a:r>
            <a:r>
              <a:rPr lang="en-US" dirty="0">
                <a:solidFill>
                  <a:srgbClr val="003399"/>
                </a:solidFill>
              </a:rPr>
              <a:t>and click </a:t>
            </a:r>
            <a:r>
              <a:rPr lang="en-US" b="1" dirty="0" smtClean="0">
                <a:solidFill>
                  <a:srgbClr val="003399"/>
                </a:solidFill>
              </a:rPr>
              <a:t>OK.</a:t>
            </a:r>
            <a:endParaRPr lang="en-US" dirty="0">
              <a:ea typeface="ＭＳ Ｐゴシック" pitchFamily="34" charset="-128"/>
            </a:endParaRPr>
          </a:p>
          <a:p>
            <a:pPr marL="747712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The </a:t>
            </a:r>
            <a:r>
              <a:rPr lang="en-US" b="1" i="1" dirty="0">
                <a:ea typeface="ＭＳ Ｐゴシック" pitchFamily="34" charset="-128"/>
              </a:rPr>
              <a:t>Equation Estimation </a:t>
            </a:r>
            <a:r>
              <a:rPr lang="en-US" dirty="0">
                <a:ea typeface="ＭＳ Ｐゴシック" pitchFamily="34" charset="-128"/>
              </a:rPr>
              <a:t>box </a:t>
            </a:r>
            <a:r>
              <a:rPr lang="en-US" dirty="0" smtClean="0">
                <a:ea typeface="ＭＳ Ｐゴシック" pitchFamily="34" charset="-128"/>
              </a:rPr>
              <a:t>opens.</a:t>
            </a:r>
          </a:p>
          <a:p>
            <a:pPr marL="747712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Specify </a:t>
            </a:r>
            <a:r>
              <a:rPr lang="en-US" dirty="0">
                <a:ea typeface="ＭＳ Ｐゴシック" pitchFamily="34" charset="-128"/>
              </a:rPr>
              <a:t>here your variables:</a:t>
            </a:r>
          </a:p>
          <a:p>
            <a:pPr marL="965200" lvl="3" indent="-285750" eaLnBrk="1" hangingPunct="1">
              <a:buFont typeface="Wingdings" pitchFamily="2" charset="2"/>
              <a:buChar char="ü"/>
              <a:defRPr/>
            </a:pPr>
            <a:r>
              <a:rPr lang="en-US" sz="1400" b="1" i="1" dirty="0" smtClean="0">
                <a:ea typeface="ＭＳ Ｐゴシック" pitchFamily="34" charset="-128"/>
              </a:rPr>
              <a:t>m1</a:t>
            </a:r>
            <a:r>
              <a:rPr lang="en-US" sz="1400" dirty="0" smtClean="0">
                <a:ea typeface="ＭＳ Ｐゴシック" pitchFamily="34" charset="-128"/>
              </a:rPr>
              <a:t> </a:t>
            </a:r>
            <a:r>
              <a:rPr lang="en-US" sz="1400" dirty="0">
                <a:ea typeface="ＭＳ Ｐゴシック" pitchFamily="34" charset="-128"/>
              </a:rPr>
              <a:t>– dependent </a:t>
            </a:r>
            <a:r>
              <a:rPr lang="en-US" sz="1400" dirty="0" smtClean="0">
                <a:ea typeface="ＭＳ Ｐゴシック" pitchFamily="34" charset="-128"/>
              </a:rPr>
              <a:t>variable</a:t>
            </a:r>
          </a:p>
          <a:p>
            <a:pPr marL="965200" lvl="3" indent="-285750" eaLnBrk="1" hangingPunct="1">
              <a:buFont typeface="Wingdings" pitchFamily="2" charset="2"/>
              <a:buChar char="ü"/>
              <a:defRPr/>
            </a:pPr>
            <a:r>
              <a:rPr lang="en-US" sz="1400" b="1" i="1" dirty="0" smtClean="0">
                <a:ea typeface="ＭＳ Ｐゴシック" pitchFamily="34" charset="-128"/>
              </a:rPr>
              <a:t>c </a:t>
            </a:r>
            <a:r>
              <a:rPr lang="en-US" sz="1400" dirty="0">
                <a:ea typeface="ＭＳ Ｐゴシック" pitchFamily="34" charset="-128"/>
              </a:rPr>
              <a:t>– </a:t>
            </a:r>
            <a:r>
              <a:rPr lang="en-US" sz="1400" dirty="0" smtClean="0">
                <a:ea typeface="ＭＳ Ｐゴシック" pitchFamily="34" charset="-128"/>
              </a:rPr>
              <a:t>constant</a:t>
            </a:r>
          </a:p>
          <a:p>
            <a:pPr marL="965200" lvl="3" indent="-285750" eaLnBrk="1" hangingPunct="1">
              <a:buFont typeface="Wingdings" pitchFamily="2" charset="2"/>
              <a:buChar char="ü"/>
              <a:defRPr/>
            </a:pPr>
            <a:r>
              <a:rPr lang="en-US" sz="1400" b="1" i="1" dirty="0" smtClean="0">
                <a:ea typeface="ＭＳ Ｐゴシック" pitchFamily="34" charset="-128"/>
              </a:rPr>
              <a:t>CPI(0 to -12) </a:t>
            </a:r>
            <a:r>
              <a:rPr lang="en-US" sz="1400" dirty="0" smtClean="0">
                <a:ea typeface="ＭＳ Ｐゴシック" pitchFamily="34" charset="-128"/>
              </a:rPr>
              <a:t>–</a:t>
            </a:r>
            <a:r>
              <a:rPr lang="en-US" sz="1400" b="1" i="1" dirty="0" smtClean="0">
                <a:ea typeface="ＭＳ Ｐゴシック" pitchFamily="34" charset="-128"/>
              </a:rPr>
              <a:t> </a:t>
            </a:r>
            <a:r>
              <a:rPr lang="en-US" sz="1400" dirty="0" smtClean="0">
                <a:ea typeface="ＭＳ Ｐゴシック" pitchFamily="34" charset="-128"/>
              </a:rPr>
              <a:t>current and lagged values of CPI. </a:t>
            </a:r>
            <a:endParaRPr lang="en-US" sz="1400" dirty="0">
              <a:ea typeface="ＭＳ Ｐゴシック" pitchFamily="34" charset="-128"/>
            </a:endParaRPr>
          </a:p>
          <a:p>
            <a:pPr marL="747712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Click </a:t>
            </a:r>
            <a:r>
              <a:rPr lang="en-US" b="1" dirty="0" smtClean="0">
                <a:ea typeface="ＭＳ Ｐゴシック" pitchFamily="34" charset="-128"/>
              </a:rPr>
              <a:t>OK</a:t>
            </a:r>
            <a:r>
              <a:rPr lang="en-US" dirty="0" smtClean="0">
                <a:ea typeface="ＭＳ Ｐゴシック" pitchFamily="34" charset="-128"/>
              </a:rPr>
              <a:t>. </a:t>
            </a:r>
            <a:endParaRPr lang="en-US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94" y="2054896"/>
            <a:ext cx="3794483" cy="331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751648" y="5260301"/>
            <a:ext cx="3643424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equation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eq02a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6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Simple Time Series Regressions: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Example 3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539081" y="1262744"/>
            <a:ext cx="8398090" cy="443345"/>
          </a:xfrm>
        </p:spPr>
        <p:txBody>
          <a:bodyPr/>
          <a:lstStyle/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The estimation output is shown here. </a:t>
            </a:r>
          </a:p>
          <a:p>
            <a:pPr marL="0" indent="0" eaLnBrk="1" hangingPunct="1"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14</a:t>
            </a:fld>
            <a:endParaRPr lang="en-US" sz="8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4301" y="1628872"/>
            <a:ext cx="4049470" cy="332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indent="0" eaLnBrk="1" hangingPunct="1">
              <a:buNone/>
              <a:defRPr/>
            </a:pPr>
            <a:r>
              <a:rPr lang="en-US" sz="1600" u="sng" kern="1200" dirty="0" smtClean="0">
                <a:ea typeface="ＭＳ Ｐゴシック" pitchFamily="34" charset="-128"/>
              </a:rPr>
              <a:t>A few quick notes:</a:t>
            </a:r>
          </a:p>
          <a:p>
            <a:pPr marL="403225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>
                <a:ea typeface="ＭＳ Ｐゴシック" pitchFamily="34" charset="-128"/>
              </a:rPr>
              <a:t>Again, taken individually, none of the coefficients (except lag 12) is statistically significant. </a:t>
            </a:r>
            <a:endParaRPr lang="en-US" sz="1400" dirty="0" smtClean="0">
              <a:ea typeface="ＭＳ Ｐゴシック" pitchFamily="34" charset="-128"/>
            </a:endParaRPr>
          </a:p>
          <a:p>
            <a:pPr marL="403225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However, the </a:t>
            </a:r>
            <a:r>
              <a:rPr lang="en-US" sz="1400" i="1" dirty="0" smtClean="0">
                <a:ea typeface="ＭＳ Ｐゴシック" pitchFamily="34" charset="-128"/>
              </a:rPr>
              <a:t>R-squared</a:t>
            </a:r>
            <a:r>
              <a:rPr lang="en-US" sz="1400" dirty="0" smtClean="0">
                <a:ea typeface="ＭＳ Ｐゴシック" pitchFamily="34" charset="-128"/>
              </a:rPr>
              <a:t> value and the </a:t>
            </a:r>
            <a:r>
              <a:rPr lang="en-US" sz="1400" i="1" dirty="0" smtClean="0">
                <a:ea typeface="ＭＳ Ｐゴシック" pitchFamily="34" charset="-128"/>
              </a:rPr>
              <a:t>F-statistic</a:t>
            </a:r>
            <a:r>
              <a:rPr lang="en-US" sz="1400" dirty="0" smtClean="0">
                <a:ea typeface="ＭＳ Ｐゴシック" pitchFamily="34" charset="-128"/>
              </a:rPr>
              <a:t> are very high. </a:t>
            </a:r>
          </a:p>
          <a:p>
            <a:pPr marL="403225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Similar to the previous example, the issue here is that there is a high degree of </a:t>
            </a:r>
            <a:r>
              <a:rPr lang="en-US" sz="1400" dirty="0" err="1" smtClean="0">
                <a:ea typeface="ＭＳ Ｐゴシック" pitchFamily="34" charset="-128"/>
              </a:rPr>
              <a:t>collinearity</a:t>
            </a:r>
            <a:r>
              <a:rPr lang="en-US" sz="1400" dirty="0" smtClean="0">
                <a:ea typeface="ＭＳ Ｐゴシック" pitchFamily="34" charset="-128"/>
              </a:rPr>
              <a:t> among all </a:t>
            </a:r>
            <a:r>
              <a:rPr lang="en-US" sz="1400" dirty="0" err="1" smtClean="0">
                <a:ea typeface="ＭＳ Ｐゴシック" pitchFamily="34" charset="-128"/>
              </a:rPr>
              <a:t>regressors</a:t>
            </a:r>
            <a:r>
              <a:rPr lang="en-US" sz="1400" dirty="0" smtClean="0">
                <a:ea typeface="ＭＳ Ｐゴシック" pitchFamily="34" charset="-128"/>
              </a:rPr>
              <a:t> (since these are lags of the same variable).</a:t>
            </a:r>
          </a:p>
          <a:p>
            <a:pPr marL="403225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A way to deal with high collinearity is to fit a </a:t>
            </a:r>
            <a:r>
              <a:rPr lang="en-US" sz="1400" b="1" i="1" dirty="0" smtClean="0">
                <a:ea typeface="ＭＳ Ｐゴシック" pitchFamily="34" charset="-128"/>
              </a:rPr>
              <a:t>polynomial distributed lag model</a:t>
            </a:r>
            <a:r>
              <a:rPr lang="en-US" sz="1400" dirty="0" smtClean="0">
                <a:ea typeface="ＭＳ Ｐゴシック" pitchFamily="34" charset="-128"/>
              </a:rPr>
              <a:t> (not discussed in this tutorial). </a:t>
            </a:r>
          </a:p>
          <a:p>
            <a:pPr marL="174625" lvl="1" indent="0" eaLnBrk="1" hangingPunct="1">
              <a:buNone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403225" lvl="1" indent="-228600" eaLnBrk="1" hangingPunct="1">
              <a:buFont typeface="Wingdings" pitchFamily="2" charset="2"/>
              <a:buChar char="ü"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70" y="1231075"/>
            <a:ext cx="4195103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 flipV="1">
            <a:off x="4682282" y="4792353"/>
            <a:ext cx="1856741" cy="353803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 flipV="1">
            <a:off x="4682282" y="5460315"/>
            <a:ext cx="1856741" cy="209303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Simple Time Series Regressions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Example 4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564086" y="1211563"/>
            <a:ext cx="7919119" cy="1116967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You can just as easily specify a dynamic model containing lags of dependent and independent variables. </a:t>
            </a:r>
          </a:p>
          <a:p>
            <a:pPr marL="0" indent="0" eaLnBrk="1" hangingPunct="1"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15</a:t>
            </a:fld>
            <a:endParaRPr lang="en-US" sz="8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9025" y="1904168"/>
            <a:ext cx="4121551" cy="40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174625" indent="0" eaLnBrk="1" hangingPunct="1"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Estimation</a:t>
            </a:r>
            <a:r>
              <a:rPr lang="en-US" sz="1600" u="sng" kern="1200" dirty="0" smtClean="0">
                <a:ea typeface="ＭＳ Ｐゴシック" pitchFamily="34" charset="-128"/>
              </a:rPr>
              <a:t>: Example </a:t>
            </a:r>
            <a:r>
              <a:rPr lang="en-US" sz="1600" u="sng" dirty="0" smtClean="0">
                <a:ea typeface="ＭＳ Ｐゴシック" pitchFamily="34" charset="-128"/>
              </a:rPr>
              <a:t>4</a:t>
            </a:r>
            <a:r>
              <a:rPr lang="en-US" sz="1600" u="sng" kern="1200" dirty="0" smtClean="0">
                <a:ea typeface="ＭＳ Ｐゴシック" pitchFamily="34" charset="-128"/>
              </a:rPr>
              <a:t> </a:t>
            </a:r>
          </a:p>
          <a:p>
            <a:pPr marL="747712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On </a:t>
            </a:r>
            <a:r>
              <a:rPr lang="en-US" dirty="0">
                <a:ea typeface="ＭＳ Ｐゴシック" pitchFamily="34" charset="-128"/>
              </a:rPr>
              <a:t>the main menu, select </a:t>
            </a:r>
            <a:r>
              <a:rPr lang="en-US" b="1" dirty="0">
                <a:ea typeface="ＭＳ Ｐゴシック" pitchFamily="34" charset="-128"/>
              </a:rPr>
              <a:t>Object</a:t>
            </a:r>
            <a:r>
              <a:rPr lang="en-US" b="1" dirty="0">
                <a:solidFill>
                  <a:srgbClr val="003399"/>
                </a:solidFill>
              </a:rPr>
              <a:t> </a:t>
            </a:r>
            <a:r>
              <a:rPr lang="en-US" dirty="0"/>
              <a:t>→</a:t>
            </a:r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b="1" dirty="0">
                <a:solidFill>
                  <a:srgbClr val="003399"/>
                </a:solidFill>
              </a:rPr>
              <a:t>New Object </a:t>
            </a:r>
            <a:r>
              <a:rPr lang="en-US" b="1" dirty="0" smtClean="0">
                <a:solidFill>
                  <a:srgbClr val="003399"/>
                </a:solidFill>
              </a:rPr>
              <a:t>→ </a:t>
            </a:r>
            <a:r>
              <a:rPr lang="en-US" b="1" dirty="0">
                <a:solidFill>
                  <a:srgbClr val="003399"/>
                </a:solidFill>
              </a:rPr>
              <a:t>Equation </a:t>
            </a:r>
            <a:r>
              <a:rPr lang="en-US" dirty="0">
                <a:solidFill>
                  <a:srgbClr val="003399"/>
                </a:solidFill>
              </a:rPr>
              <a:t>and click </a:t>
            </a:r>
            <a:r>
              <a:rPr lang="en-US" b="1" dirty="0" smtClean="0">
                <a:solidFill>
                  <a:srgbClr val="003399"/>
                </a:solidFill>
              </a:rPr>
              <a:t>OK.</a:t>
            </a:r>
            <a:endParaRPr lang="en-US" dirty="0">
              <a:ea typeface="ＭＳ Ｐゴシック" pitchFamily="34" charset="-128"/>
            </a:endParaRPr>
          </a:p>
          <a:p>
            <a:pPr marL="747712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The </a:t>
            </a:r>
            <a:r>
              <a:rPr lang="en-US" b="1" i="1" dirty="0">
                <a:ea typeface="ＭＳ Ｐゴシック" pitchFamily="34" charset="-128"/>
              </a:rPr>
              <a:t>Equation Estimation </a:t>
            </a:r>
            <a:r>
              <a:rPr lang="en-US" dirty="0">
                <a:ea typeface="ＭＳ Ｐゴシック" pitchFamily="34" charset="-128"/>
              </a:rPr>
              <a:t>box </a:t>
            </a:r>
            <a:r>
              <a:rPr lang="en-US" dirty="0" smtClean="0">
                <a:ea typeface="ＭＳ Ｐゴシック" pitchFamily="34" charset="-128"/>
              </a:rPr>
              <a:t>opens.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Specify </a:t>
            </a:r>
            <a:r>
              <a:rPr lang="en-US" dirty="0">
                <a:ea typeface="ＭＳ Ｐゴシック" pitchFamily="34" charset="-128"/>
              </a:rPr>
              <a:t>here your variables:</a:t>
            </a:r>
          </a:p>
          <a:p>
            <a:pPr marL="965200" lvl="3" indent="-285750" eaLnBrk="1" hangingPunct="1">
              <a:buFont typeface="Wingdings" pitchFamily="2" charset="2"/>
              <a:buChar char="ü"/>
              <a:defRPr/>
            </a:pPr>
            <a:r>
              <a:rPr lang="en-US" sz="1400" b="1" i="1" dirty="0">
                <a:ea typeface="ＭＳ Ｐゴシック" pitchFamily="34" charset="-128"/>
              </a:rPr>
              <a:t>l</a:t>
            </a:r>
            <a:r>
              <a:rPr lang="en-US" sz="1400" b="1" i="1" dirty="0" smtClean="0">
                <a:ea typeface="ＭＳ Ｐゴシック" pitchFamily="34" charset="-128"/>
              </a:rPr>
              <a:t>og(m1)</a:t>
            </a:r>
            <a:r>
              <a:rPr lang="en-US" sz="1400" dirty="0" smtClean="0">
                <a:ea typeface="ＭＳ Ｐゴシック" pitchFamily="34" charset="-128"/>
              </a:rPr>
              <a:t> </a:t>
            </a:r>
            <a:r>
              <a:rPr lang="en-US" sz="1400" dirty="0">
                <a:ea typeface="ＭＳ Ｐゴシック" pitchFamily="34" charset="-128"/>
              </a:rPr>
              <a:t>– dependent </a:t>
            </a:r>
            <a:r>
              <a:rPr lang="en-US" sz="1400" dirty="0" smtClean="0">
                <a:ea typeface="ＭＳ Ｐゴシック" pitchFamily="34" charset="-128"/>
              </a:rPr>
              <a:t>variable</a:t>
            </a:r>
          </a:p>
          <a:p>
            <a:pPr marL="965200" lvl="3" indent="-285750" eaLnBrk="1" hangingPunct="1">
              <a:buFont typeface="Wingdings" pitchFamily="2" charset="2"/>
              <a:buChar char="ü"/>
              <a:defRPr/>
            </a:pPr>
            <a:r>
              <a:rPr lang="en-US" sz="1400" b="1" i="1" dirty="0" smtClean="0">
                <a:ea typeface="ＭＳ Ｐゴシック" pitchFamily="34" charset="-128"/>
              </a:rPr>
              <a:t>c </a:t>
            </a:r>
            <a:r>
              <a:rPr lang="en-US" sz="1400" dirty="0">
                <a:ea typeface="ＭＳ Ｐゴシック" pitchFamily="34" charset="-128"/>
              </a:rPr>
              <a:t>– </a:t>
            </a:r>
            <a:r>
              <a:rPr lang="en-US" sz="1400" dirty="0" smtClean="0">
                <a:ea typeface="ＭＳ Ｐゴシック" pitchFamily="34" charset="-128"/>
              </a:rPr>
              <a:t>constant</a:t>
            </a:r>
          </a:p>
          <a:p>
            <a:pPr marL="965200" lvl="3" indent="-285750" eaLnBrk="1" hangingPunct="1">
              <a:buFont typeface="Wingdings" pitchFamily="2" charset="2"/>
              <a:buChar char="ü"/>
              <a:defRPr/>
            </a:pPr>
            <a:r>
              <a:rPr lang="en-US" sz="1400" b="1" i="1" dirty="0">
                <a:ea typeface="ＭＳ Ｐゴシック" pitchFamily="34" charset="-128"/>
              </a:rPr>
              <a:t>l</a:t>
            </a:r>
            <a:r>
              <a:rPr lang="en-US" sz="1400" b="1" i="1" dirty="0" smtClean="0">
                <a:ea typeface="ＭＳ Ｐゴシック" pitchFamily="34" charset="-128"/>
              </a:rPr>
              <a:t>og(m1(-1))</a:t>
            </a:r>
          </a:p>
          <a:p>
            <a:pPr marL="965200" lvl="3" indent="-285750" eaLnBrk="1" hangingPunct="1">
              <a:buFont typeface="Wingdings" pitchFamily="2" charset="2"/>
              <a:buChar char="ü"/>
              <a:defRPr/>
            </a:pPr>
            <a:r>
              <a:rPr lang="en-US" sz="1400" b="1" i="1" dirty="0">
                <a:ea typeface="ＭＳ Ｐゴシック" pitchFamily="34" charset="-128"/>
              </a:rPr>
              <a:t>l</a:t>
            </a:r>
            <a:r>
              <a:rPr lang="en-US" sz="1400" b="1" i="1" dirty="0" smtClean="0">
                <a:ea typeface="ＭＳ Ｐゴシック" pitchFamily="34" charset="-128"/>
              </a:rPr>
              <a:t>og(</a:t>
            </a:r>
            <a:r>
              <a:rPr lang="en-US" sz="1400" b="1" i="1" dirty="0" err="1" smtClean="0">
                <a:ea typeface="ＭＳ Ｐゴシック" pitchFamily="34" charset="-128"/>
              </a:rPr>
              <a:t>cpi</a:t>
            </a:r>
            <a:r>
              <a:rPr lang="en-US" sz="1400" b="1" i="1" dirty="0" smtClean="0">
                <a:ea typeface="ＭＳ Ｐゴシック" pitchFamily="34" charset="-128"/>
              </a:rPr>
              <a:t>) </a:t>
            </a:r>
          </a:p>
          <a:p>
            <a:pPr marL="965200" lvl="3" indent="-285750" eaLnBrk="1" hangingPunct="1">
              <a:buFont typeface="Wingdings" pitchFamily="2" charset="2"/>
              <a:buChar char="ü"/>
              <a:defRPr/>
            </a:pPr>
            <a:r>
              <a:rPr lang="en-US" sz="1400" b="1" i="1" dirty="0">
                <a:ea typeface="ＭＳ Ｐゴシック" pitchFamily="34" charset="-128"/>
              </a:rPr>
              <a:t>l</a:t>
            </a:r>
            <a:r>
              <a:rPr lang="en-US" sz="1400" b="1" i="1" dirty="0" smtClean="0">
                <a:ea typeface="ＭＳ Ｐゴシック" pitchFamily="34" charset="-128"/>
              </a:rPr>
              <a:t>og(</a:t>
            </a:r>
            <a:r>
              <a:rPr lang="en-US" sz="1400" b="1" i="1" dirty="0" err="1" smtClean="0">
                <a:ea typeface="ＭＳ Ｐゴシック" pitchFamily="34" charset="-128"/>
              </a:rPr>
              <a:t>cpi</a:t>
            </a:r>
            <a:r>
              <a:rPr lang="en-US" sz="1400" b="1" i="1" dirty="0" smtClean="0">
                <a:ea typeface="ＭＳ Ｐゴシック" pitchFamily="34" charset="-128"/>
              </a:rPr>
              <a:t>(-1))</a:t>
            </a:r>
          </a:p>
          <a:p>
            <a:pPr marL="965200" lvl="3" indent="-285750" eaLnBrk="1" hangingPunct="1">
              <a:buFont typeface="Wingdings" pitchFamily="2" charset="2"/>
              <a:buChar char="ü"/>
              <a:defRPr/>
            </a:pPr>
            <a:r>
              <a:rPr lang="en-US" sz="1400" b="1" i="1" dirty="0">
                <a:ea typeface="ＭＳ Ｐゴシック" pitchFamily="34" charset="-128"/>
              </a:rPr>
              <a:t>l</a:t>
            </a:r>
            <a:r>
              <a:rPr lang="en-US" sz="1400" b="1" i="1" dirty="0" smtClean="0">
                <a:ea typeface="ＭＳ Ｐゴシック" pitchFamily="34" charset="-128"/>
              </a:rPr>
              <a:t>og(</a:t>
            </a:r>
            <a:r>
              <a:rPr lang="en-US" sz="1400" b="1" i="1" dirty="0" err="1" smtClean="0">
                <a:ea typeface="ＭＳ Ｐゴシック" pitchFamily="34" charset="-128"/>
              </a:rPr>
              <a:t>cpi</a:t>
            </a:r>
            <a:r>
              <a:rPr lang="en-US" sz="1400" b="1" i="1" dirty="0" smtClean="0">
                <a:ea typeface="ＭＳ Ｐゴシック" pitchFamily="34" charset="-128"/>
              </a:rPr>
              <a:t>(-2))</a:t>
            </a:r>
            <a:endParaRPr lang="en-US" sz="1400" b="1" i="1" dirty="0">
              <a:ea typeface="ＭＳ Ｐゴシック" pitchFamily="34" charset="-128"/>
            </a:endParaRPr>
          </a:p>
          <a:p>
            <a:pPr marL="747712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Click </a:t>
            </a:r>
            <a:r>
              <a:rPr lang="en-US" b="1" dirty="0" smtClean="0">
                <a:ea typeface="ＭＳ Ｐゴシック" pitchFamily="34" charset="-128"/>
              </a:rPr>
              <a:t>OK</a:t>
            </a:r>
            <a:r>
              <a:rPr lang="en-US" dirty="0" smtClean="0">
                <a:ea typeface="ＭＳ Ｐゴシック" pitchFamily="34" charset="-128"/>
              </a:rPr>
              <a:t>. </a:t>
            </a:r>
            <a:endParaRPr lang="en-US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751648" y="5122077"/>
            <a:ext cx="3643424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equation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eq03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65" y="1904168"/>
            <a:ext cx="4215764" cy="370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0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Simple Time Series Regressions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Example 4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539081" y="1262744"/>
            <a:ext cx="8398090" cy="443345"/>
          </a:xfrm>
        </p:spPr>
        <p:txBody>
          <a:bodyPr/>
          <a:lstStyle/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The estimation output is shown here. </a:t>
            </a:r>
          </a:p>
          <a:p>
            <a:pPr marL="0" indent="0" eaLnBrk="1" hangingPunct="1"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16</a:t>
            </a:fld>
            <a:endParaRPr lang="en-US" sz="8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4302" y="1628872"/>
            <a:ext cx="3703186" cy="228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indent="0" eaLnBrk="1" hangingPunct="1">
              <a:buNone/>
              <a:defRPr/>
            </a:pPr>
            <a:r>
              <a:rPr lang="en-US" sz="1600" u="sng" kern="1200" dirty="0" smtClean="0">
                <a:ea typeface="ＭＳ Ｐゴシック" pitchFamily="34" charset="-128"/>
              </a:rPr>
              <a:t>A few quick notes:</a:t>
            </a:r>
          </a:p>
          <a:p>
            <a:pPr marL="403225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Notice that the lagged dependent variable (</a:t>
            </a:r>
            <a:r>
              <a:rPr lang="en-US" sz="1400" b="1" i="1" dirty="0" smtClean="0">
                <a:ea typeface="ＭＳ Ｐゴシック" pitchFamily="34" charset="-128"/>
              </a:rPr>
              <a:t>log(m1(-1)</a:t>
            </a:r>
            <a:r>
              <a:rPr lang="en-US" sz="1400" dirty="0" smtClean="0">
                <a:ea typeface="ＭＳ Ｐゴシック" pitchFamily="34" charset="-128"/>
              </a:rPr>
              <a:t>) is close to unity and is highly significant. </a:t>
            </a:r>
          </a:p>
          <a:p>
            <a:pPr marL="403225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>
                <a:ea typeface="ＭＳ Ｐゴシック" pitchFamily="34" charset="-128"/>
              </a:rPr>
              <a:t>If errors are serially correlated,  OLS estimates are biased and inconsistent in the presence of lagged dependent </a:t>
            </a:r>
            <a:r>
              <a:rPr lang="en-US" sz="1400" dirty="0" smtClean="0">
                <a:ea typeface="ＭＳ Ｐゴシック" pitchFamily="34" charset="-128"/>
              </a:rPr>
              <a:t>(see </a:t>
            </a:r>
            <a:r>
              <a:rPr lang="en-US" sz="1400" i="1" dirty="0" smtClean="0">
                <a:ea typeface="ＭＳ Ｐゴシック" pitchFamily="34" charset="-128"/>
              </a:rPr>
              <a:t>Appendix to Basic Time Series Estimation </a:t>
            </a:r>
            <a:r>
              <a:rPr lang="en-US" sz="1400" dirty="0" smtClean="0">
                <a:ea typeface="ＭＳ Ｐゴシック" pitchFamily="34" charset="-128"/>
              </a:rPr>
              <a:t>for details). </a:t>
            </a:r>
          </a:p>
          <a:p>
            <a:pPr marL="174625" lvl="1" indent="0" eaLnBrk="1" hangingPunct="1">
              <a:buNone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403225" lvl="1" indent="-228600" eaLnBrk="1" hangingPunct="1">
              <a:buFont typeface="Wingdings" pitchFamily="2" charset="2"/>
              <a:buChar char="ü"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88" y="1628872"/>
            <a:ext cx="44767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21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938" y="2824163"/>
            <a:ext cx="7643812" cy="1606550"/>
          </a:xfrm>
        </p:spPr>
        <p:txBody>
          <a:bodyPr/>
          <a:lstStyle/>
          <a:p>
            <a:pPr algn="ctr" eaLnBrk="1" hangingPunct="1">
              <a:buFont typeface="Times" pitchFamily="18" charset="0"/>
              <a:buNone/>
            </a:pPr>
            <a:r>
              <a:rPr lang="en-US" sz="3200" b="1" dirty="0" smtClean="0">
                <a:ea typeface="ＭＳ Ｐゴシック" pitchFamily="34" charset="-128"/>
              </a:rPr>
              <a:t>Time Series Models and </a:t>
            </a:r>
          </a:p>
          <a:p>
            <a:pPr algn="ctr" eaLnBrk="1" hangingPunct="1">
              <a:buFont typeface="Times" pitchFamily="18" charset="0"/>
              <a:buNone/>
            </a:pPr>
            <a:r>
              <a:rPr lang="en-US" sz="3200" b="1" dirty="0" smtClean="0">
                <a:ea typeface="ＭＳ Ｐゴシック" pitchFamily="34" charset="-128"/>
              </a:rPr>
              <a:t>Date Functions</a:t>
            </a:r>
            <a:endParaRPr lang="en-US" sz="3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72101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Time Series Regressions and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Date Dummies 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539081" y="1240972"/>
            <a:ext cx="7951776" cy="1025236"/>
          </a:xfrm>
        </p:spPr>
        <p:txBody>
          <a:bodyPr/>
          <a:lstStyle/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kern="1200" dirty="0" err="1" smtClean="0">
                <a:ea typeface="ＭＳ Ｐゴシック" pitchFamily="34" charset="-128"/>
              </a:rPr>
              <a:t>EViews</a:t>
            </a:r>
            <a:r>
              <a:rPr lang="en-US" sz="1800" kern="1200" dirty="0" smtClean="0">
                <a:ea typeface="ＭＳ Ｐゴシック" pitchFamily="34" charset="-128"/>
              </a:rPr>
              <a:t> allows you to estimate regression models using dummy variables directly in the estimation window without first having to create the dummies. </a:t>
            </a:r>
          </a:p>
          <a:p>
            <a:pPr eaLnBrk="1" hangingPunct="1">
              <a:buSzPct val="100000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18</a:t>
            </a:fld>
            <a:endParaRPr lang="en-US" sz="8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0818" y="2152082"/>
            <a:ext cx="3554932" cy="289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algn="just" eaLnBrk="1" hangingPunct="1">
              <a:defRPr/>
            </a:pPr>
            <a:r>
              <a:rPr lang="en-US" sz="1600" dirty="0">
                <a:ea typeface="ＭＳ Ｐゴシック" pitchFamily="34" charset="-128"/>
              </a:rPr>
              <a:t>For example, judging by the behavior of </a:t>
            </a:r>
            <a:r>
              <a:rPr lang="en-US" sz="1600" b="1" i="1" dirty="0">
                <a:ea typeface="ＭＳ Ｐゴシック" pitchFamily="34" charset="-128"/>
              </a:rPr>
              <a:t>M1</a:t>
            </a:r>
            <a:r>
              <a:rPr lang="en-US" sz="1600" dirty="0">
                <a:ea typeface="ＭＳ Ｐゴシック" pitchFamily="34" charset="-128"/>
              </a:rPr>
              <a:t> in the graph shown </a:t>
            </a:r>
            <a:r>
              <a:rPr lang="en-US" sz="1600" dirty="0" smtClean="0">
                <a:ea typeface="ＭＳ Ｐゴシック" pitchFamily="34" charset="-128"/>
              </a:rPr>
              <a:t>here, </a:t>
            </a:r>
            <a:r>
              <a:rPr lang="en-US" sz="1600" dirty="0">
                <a:ea typeface="ＭＳ Ｐゴシック" pitchFamily="34" charset="-128"/>
              </a:rPr>
              <a:t>it appears that the series grew at a much more rapid pace since 2008, thanks to the many rounds of quantitative </a:t>
            </a:r>
            <a:r>
              <a:rPr lang="en-US" sz="1600" dirty="0" smtClean="0">
                <a:ea typeface="ＭＳ Ｐゴシック" pitchFamily="34" charset="-128"/>
              </a:rPr>
              <a:t>easing (QE) </a:t>
            </a:r>
            <a:r>
              <a:rPr lang="en-US" sz="1600" dirty="0">
                <a:ea typeface="ＭＳ Ｐゴシック" pitchFamily="34" charset="-128"/>
              </a:rPr>
              <a:t>carried out by the Federal Reserve. </a:t>
            </a:r>
            <a:endParaRPr lang="en-US" sz="1600" kern="12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90" y="2152082"/>
            <a:ext cx="4116099" cy="392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2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10803-D2BC-4EE4-8B42-7A847FDCA3F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2588" y="1140727"/>
            <a:ext cx="8222183" cy="83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514350" indent="-285750" eaLnBrk="1" hangingPunct="1">
              <a:buFont typeface="Arial" pitchFamily="34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Let’s check whether the period since 2008 has indeed had an outsized impact in the growth of M1</a:t>
            </a:r>
            <a:r>
              <a:rPr lang="en-US" sz="1800" dirty="0" smtClean="0">
                <a:ea typeface="ＭＳ Ｐゴシック" pitchFamily="34" charset="-128"/>
              </a:rPr>
              <a:t>. </a:t>
            </a:r>
            <a:endParaRPr lang="en-US" sz="1800" kern="1200" dirty="0" smtClean="0">
              <a:ea typeface="ＭＳ Ｐゴシック" pitchFamily="34" charset="-128"/>
            </a:endParaRPr>
          </a:p>
          <a:p>
            <a:pPr marL="573087" lvl="2" indent="0" eaLnBrk="1" hangingPunct="1"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457200" indent="-22860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marL="457200" lvl="1" indent="-228600" eaLnBrk="1" hangingPunct="1">
              <a:buFont typeface="+mj-lt"/>
              <a:buAutoNum type="arabicPeriod" startAt="2"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457200" lvl="1" indent="-228600" eaLnBrk="1" hangingPunct="1">
              <a:buFont typeface="+mj-lt"/>
              <a:buAutoNum type="arabicPeriod" startAt="2"/>
              <a:defRPr/>
            </a:pPr>
            <a:endParaRPr lang="en-US" sz="1600" dirty="0">
              <a:ea typeface="ＭＳ Ｐゴシック" pitchFamily="34" charset="-128"/>
            </a:endParaRPr>
          </a:p>
          <a:p>
            <a:pPr marL="228600" lvl="1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2588" y="-6350"/>
            <a:ext cx="7521575" cy="1131888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ea typeface="ＭＳ Ｐゴシック" pitchFamily="34" charset="-128"/>
              </a:rPr>
              <a:t>Time Series Regressions and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Date Dummies: Example 1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81043" y="1839621"/>
            <a:ext cx="7729310" cy="40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174625" indent="0" eaLnBrk="1" hangingPunct="1"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Date Dummies</a:t>
            </a:r>
            <a:r>
              <a:rPr lang="en-US" sz="1600" u="sng" kern="1200" dirty="0" smtClean="0">
                <a:ea typeface="ＭＳ Ｐゴシック" pitchFamily="34" charset="-128"/>
              </a:rPr>
              <a:t>: Example 1 </a:t>
            </a:r>
          </a:p>
          <a:p>
            <a:pPr marL="747712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Specify the equation by typing in the command window:</a:t>
            </a:r>
          </a:p>
          <a:p>
            <a:pPr marL="519112" lvl="2" indent="0" eaLnBrk="1" hangingPunct="1"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		</a:t>
            </a:r>
            <a:r>
              <a:rPr lang="en-US" dirty="0" err="1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ls</a:t>
            </a:r>
            <a:r>
              <a:rPr lang="en-US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log(m1) c log(</a:t>
            </a:r>
            <a:r>
              <a:rPr lang="en-US" dirty="0" err="1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cpi</a:t>
            </a:r>
            <a:r>
              <a:rPr lang="en-US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) log(</a:t>
            </a:r>
            <a:r>
              <a:rPr lang="en-US" dirty="0" err="1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ip</a:t>
            </a:r>
            <a:r>
              <a:rPr lang="en-US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) @</a:t>
            </a:r>
            <a:r>
              <a:rPr lang="en-US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year&gt;2008</a:t>
            </a:r>
          </a:p>
          <a:p>
            <a:pPr marL="519112" lvl="2" indent="0" eaLnBrk="1" hangingPunct="1"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19112" lvl="2" indent="0" eaLnBrk="1" hangingPunct="1">
              <a:buNone/>
              <a:defRPr/>
            </a:pPr>
            <a:r>
              <a:rPr lang="en-US" dirty="0" smtClean="0">
                <a:ea typeface="ＭＳ Ｐゴシック" pitchFamily="34" charset="-128"/>
              </a:rPr>
              <a:t>Note </a:t>
            </a:r>
            <a:r>
              <a:rPr lang="en-US" dirty="0">
                <a:ea typeface="ＭＳ Ｐゴシック" pitchFamily="34" charset="-128"/>
              </a:rPr>
              <a:t>that command </a:t>
            </a:r>
            <a:r>
              <a:rPr lang="en-US" b="1" i="1" dirty="0">
                <a:ea typeface="ＭＳ Ｐゴシック" pitchFamily="34" charset="-128"/>
              </a:rPr>
              <a:t>@year&gt;2008 </a:t>
            </a:r>
            <a:r>
              <a:rPr lang="en-US" dirty="0">
                <a:ea typeface="ＭＳ Ｐゴシック" pitchFamily="34" charset="-128"/>
              </a:rPr>
              <a:t>creates a dummy variable, equal to 1 for the period after 2008 and 0 otherwise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  <a:p>
            <a:pPr marL="519112" lvl="2" indent="0" eaLnBrk="1" hangingPunct="1">
              <a:buNone/>
              <a:defRPr/>
            </a:pPr>
            <a:endParaRPr lang="en-US" dirty="0">
              <a:solidFill>
                <a:schemeClr val="tx1"/>
              </a:solidFill>
              <a:latin typeface="Courier" pitchFamily="49" charset="0"/>
              <a:ea typeface="ＭＳ Ｐゴシック" pitchFamily="34" charset="-128"/>
            </a:endParaRPr>
          </a:p>
          <a:p>
            <a:pPr marL="862012" lvl="2" indent="-34290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ea typeface="ＭＳ Ｐゴシック" pitchFamily="34" charset="-128"/>
              </a:rPr>
              <a:t>Press </a:t>
            </a:r>
            <a:r>
              <a:rPr lang="en-US" b="1" dirty="0" smtClean="0">
                <a:ea typeface="ＭＳ Ｐゴシック" pitchFamily="34" charset="-128"/>
              </a:rPr>
              <a:t>Enter</a:t>
            </a:r>
            <a:r>
              <a:rPr lang="en-US" dirty="0" smtClean="0">
                <a:ea typeface="ＭＳ Ｐゴシック" pitchFamily="34" charset="-128"/>
              </a:rPr>
              <a:t>.</a:t>
            </a:r>
            <a:endParaRPr lang="en-US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1008600" y="5093346"/>
            <a:ext cx="3643424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equation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eq04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845" y="3909421"/>
            <a:ext cx="3828571" cy="1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4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Data and </a:t>
            </a:r>
            <a:r>
              <a:rPr lang="en-US" dirty="0" err="1">
                <a:ea typeface="ＭＳ Ｐゴシック" pitchFamily="34" charset="-128"/>
              </a:rPr>
              <a:t>Workfile</a:t>
            </a:r>
            <a:r>
              <a:rPr lang="en-US" dirty="0">
                <a:ea typeface="ＭＳ Ｐゴシック" pitchFamily="34" charset="-128"/>
              </a:rPr>
              <a:t> Documentation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20211BC-91EA-4E33-ABEA-B0F9FA93EFF6}" type="slidenum">
              <a:rPr lang="en-US" sz="800" smtClean="0"/>
              <a:pPr eaLnBrk="1" hangingPunct="1">
                <a:defRPr/>
              </a:pPr>
              <a:t>2</a:t>
            </a:fld>
            <a:endParaRPr lang="en-US" sz="8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2648" y="1239125"/>
            <a:ext cx="9001352" cy="269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b="1" i="1" kern="1200" dirty="0" smtClean="0">
                <a:ea typeface="ＭＳ Ｐゴシック" pitchFamily="34" charset="-128"/>
              </a:rPr>
              <a:t>Data.wf1</a:t>
            </a:r>
            <a:r>
              <a:rPr lang="en-US" sz="1800" kern="1200" dirty="0" smtClean="0">
                <a:ea typeface="ＭＳ Ｐゴシック" pitchFamily="34" charset="-128"/>
              </a:rPr>
              <a:t> and </a:t>
            </a:r>
            <a:r>
              <a:rPr lang="en-US" sz="1800" b="1" i="1" kern="1200" dirty="0" smtClean="0">
                <a:ea typeface="ＭＳ Ｐゴシック" pitchFamily="34" charset="-128"/>
              </a:rPr>
              <a:t>Data.xls </a:t>
            </a:r>
            <a:r>
              <a:rPr lang="en-US" sz="1800" kern="1200" dirty="0" smtClean="0">
                <a:ea typeface="ＭＳ Ｐゴシック" pitchFamily="34" charset="-128"/>
              </a:rPr>
              <a:t>have monthly data from January 1960-December 2011.</a:t>
            </a:r>
          </a:p>
          <a:p>
            <a:pPr marL="0" indent="0" eaLnBrk="1" hangingPunct="1">
              <a:buSzPct val="100000"/>
              <a:buFont typeface="Times" pitchFamily="18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633413" lvl="1" indent="-231775" eaLnBrk="1" hangingPunct="1">
              <a:buFont typeface="Wingdings" pitchFamily="2" charset="2"/>
              <a:buChar char="ü"/>
              <a:defRPr/>
            </a:pPr>
            <a:r>
              <a:rPr lang="en-US" sz="1600" b="1" i="1" dirty="0" smtClean="0">
                <a:ea typeface="ＭＳ Ｐゴシック" pitchFamily="34" charset="-128"/>
              </a:rPr>
              <a:t>M1</a:t>
            </a:r>
            <a:r>
              <a:rPr lang="en-US" sz="1600" kern="1200" dirty="0" smtClean="0">
                <a:ea typeface="ＭＳ Ｐゴシック" pitchFamily="34" charset="-128"/>
              </a:rPr>
              <a:t> – </a:t>
            </a:r>
            <a:r>
              <a:rPr lang="en-US" sz="1600" dirty="0">
                <a:ea typeface="ＭＳ Ｐゴシック" pitchFamily="34" charset="-128"/>
              </a:rPr>
              <a:t>money supply, billions of </a:t>
            </a:r>
            <a:r>
              <a:rPr lang="en-US" sz="1600" dirty="0" smtClean="0">
                <a:ea typeface="ＭＳ Ｐゴシック" pitchFamily="34" charset="-128"/>
              </a:rPr>
              <a:t>USD </a:t>
            </a:r>
            <a:r>
              <a:rPr lang="en-US" sz="1600" kern="1200" dirty="0" smtClean="0">
                <a:ea typeface="ＭＳ Ｐゴシック" pitchFamily="34" charset="-128"/>
              </a:rPr>
              <a:t>(source: </a:t>
            </a:r>
            <a:r>
              <a:rPr lang="en-US" sz="1600" i="1" kern="1200" dirty="0" smtClean="0">
                <a:ea typeface="ＭＳ Ｐゴシック" pitchFamily="34" charset="-128"/>
              </a:rPr>
              <a:t>Board of Governors of the Federal Reserve</a:t>
            </a:r>
            <a:r>
              <a:rPr lang="en-US" sz="1600" kern="1200" dirty="0" smtClean="0">
                <a:ea typeface="ＭＳ Ｐゴシック" pitchFamily="34" charset="-128"/>
              </a:rPr>
              <a:t>)</a:t>
            </a:r>
          </a:p>
          <a:p>
            <a:pPr marL="633413" lvl="1" indent="-231775" eaLnBrk="1" hangingPunct="1">
              <a:buFont typeface="Wingdings" pitchFamily="2" charset="2"/>
              <a:buChar char="ü"/>
              <a:defRPr/>
            </a:pPr>
            <a:r>
              <a:rPr lang="en-US" sz="1600" b="1" i="1" kern="1200" dirty="0" smtClean="0">
                <a:ea typeface="ＭＳ Ｐゴシック" pitchFamily="34" charset="-128"/>
              </a:rPr>
              <a:t>IP </a:t>
            </a:r>
            <a:r>
              <a:rPr lang="en-US" sz="1600" kern="1200" dirty="0" smtClean="0">
                <a:ea typeface="ＭＳ Ｐゴシック" pitchFamily="34" charset="-128"/>
              </a:rPr>
              <a:t>–</a:t>
            </a:r>
            <a:r>
              <a:rPr lang="en-US" sz="1600" dirty="0">
                <a:ea typeface="ＭＳ Ｐゴシック" pitchFamily="34" charset="-128"/>
              </a:rPr>
              <a:t>industrial production, index </a:t>
            </a:r>
            <a:r>
              <a:rPr lang="en-US" sz="1600" dirty="0" smtClean="0">
                <a:ea typeface="ＭＳ Ｐゴシック" pitchFamily="34" charset="-128"/>
              </a:rPr>
              <a:t>levels</a:t>
            </a: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smtClean="0">
                <a:ea typeface="ＭＳ Ｐゴシック" pitchFamily="34" charset="-128"/>
              </a:rPr>
              <a:t>(source: </a:t>
            </a:r>
            <a:r>
              <a:rPr lang="en-US" sz="1600" i="1" dirty="0" smtClean="0">
                <a:ea typeface="ＭＳ Ｐゴシック" pitchFamily="34" charset="-128"/>
              </a:rPr>
              <a:t>Board </a:t>
            </a:r>
            <a:r>
              <a:rPr lang="en-US" sz="1600" i="1" dirty="0">
                <a:ea typeface="ＭＳ Ｐゴシック" pitchFamily="34" charset="-128"/>
              </a:rPr>
              <a:t>of Governors of the Federal Reserve</a:t>
            </a:r>
            <a:r>
              <a:rPr lang="en-US" sz="1600" dirty="0">
                <a:ea typeface="ＭＳ Ｐゴシック" pitchFamily="34" charset="-128"/>
              </a:rPr>
              <a:t>)</a:t>
            </a:r>
            <a:endParaRPr lang="en-US" sz="1600" dirty="0" smtClean="0">
              <a:ea typeface="ＭＳ Ｐゴシック" pitchFamily="34" charset="-128"/>
            </a:endParaRPr>
          </a:p>
          <a:p>
            <a:pPr marL="633413" lvl="1" indent="-231775" eaLnBrk="1" hangingPunct="1">
              <a:buFont typeface="Wingdings" pitchFamily="2" charset="2"/>
              <a:buChar char="ü"/>
              <a:defRPr/>
            </a:pPr>
            <a:r>
              <a:rPr lang="en-US" sz="1600" b="1" i="1" kern="1200" dirty="0" err="1" smtClean="0">
                <a:ea typeface="ＭＳ Ｐゴシック" pitchFamily="34" charset="-128"/>
              </a:rPr>
              <a:t>Tbill</a:t>
            </a:r>
            <a:r>
              <a:rPr lang="en-US" sz="1600" b="1" i="1" kern="1200" dirty="0" smtClean="0">
                <a:ea typeface="ＭＳ Ｐゴシック" pitchFamily="34" charset="-128"/>
              </a:rPr>
              <a:t> </a:t>
            </a:r>
            <a:r>
              <a:rPr lang="en-US" sz="1600" dirty="0">
                <a:ea typeface="ＭＳ Ｐゴシック" pitchFamily="34" charset="-128"/>
              </a:rPr>
              <a:t>– 3-month US Treasury </a:t>
            </a:r>
            <a:r>
              <a:rPr lang="en-US" sz="1600" dirty="0" smtClean="0">
                <a:ea typeface="ＭＳ Ｐゴシック" pitchFamily="34" charset="-128"/>
              </a:rPr>
              <a:t>rate </a:t>
            </a:r>
            <a:r>
              <a:rPr lang="en-US" sz="1600" dirty="0">
                <a:ea typeface="ＭＳ Ｐゴシック" pitchFamily="34" charset="-128"/>
              </a:rPr>
              <a:t>(source: </a:t>
            </a:r>
            <a:r>
              <a:rPr lang="en-US" sz="1600" i="1" dirty="0" smtClean="0">
                <a:ea typeface="ＭＳ Ｐゴシック" pitchFamily="34" charset="-128"/>
              </a:rPr>
              <a:t>Board </a:t>
            </a:r>
            <a:r>
              <a:rPr lang="en-US" sz="1600" i="1" dirty="0">
                <a:ea typeface="ＭＳ Ｐゴシック" pitchFamily="34" charset="-128"/>
              </a:rPr>
              <a:t>of Governors of the Federal Reserve</a:t>
            </a:r>
            <a:r>
              <a:rPr lang="en-US" sz="1600" dirty="0" smtClean="0">
                <a:ea typeface="ＭＳ Ｐゴシック" pitchFamily="34" charset="-128"/>
              </a:rPr>
              <a:t>)</a:t>
            </a:r>
            <a:endParaRPr lang="en-US" sz="1600" b="1" i="1" kern="1200" dirty="0" smtClean="0">
              <a:ea typeface="ＭＳ Ｐゴシック" pitchFamily="34" charset="-128"/>
            </a:endParaRPr>
          </a:p>
          <a:p>
            <a:pPr marL="633413" lvl="1" indent="-231775" eaLnBrk="1" hangingPunct="1">
              <a:buFont typeface="Wingdings" pitchFamily="2" charset="2"/>
              <a:buChar char="ü"/>
              <a:defRPr/>
            </a:pPr>
            <a:r>
              <a:rPr lang="en-US" sz="1600" b="1" i="1" kern="1200" dirty="0" smtClean="0">
                <a:ea typeface="ＭＳ Ｐゴシック" pitchFamily="34" charset="-128"/>
              </a:rPr>
              <a:t>CPI </a:t>
            </a:r>
            <a:r>
              <a:rPr lang="en-US" sz="1600" kern="1200" dirty="0" smtClean="0">
                <a:ea typeface="ＭＳ Ｐゴシック" pitchFamily="34" charset="-128"/>
              </a:rPr>
              <a:t>– Consumer Price Inde</a:t>
            </a:r>
            <a:r>
              <a:rPr lang="en-US" sz="1600" dirty="0" smtClean="0">
                <a:ea typeface="ＭＳ Ｐゴシック" pitchFamily="34" charset="-128"/>
              </a:rPr>
              <a:t>x, level (source: </a:t>
            </a:r>
            <a:r>
              <a:rPr lang="en-US" sz="1600" i="1" dirty="0" smtClean="0">
                <a:ea typeface="ＭＳ Ｐゴシック" pitchFamily="34" charset="-128"/>
              </a:rPr>
              <a:t>Bureau of Labor Statistics</a:t>
            </a:r>
            <a:r>
              <a:rPr lang="en-US" sz="1600" dirty="0" smtClean="0">
                <a:ea typeface="ＭＳ Ｐゴシック" pitchFamily="34" charset="-128"/>
              </a:rPr>
              <a:t>)</a:t>
            </a:r>
            <a:endParaRPr lang="en-US" sz="16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Time Series Regressions and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Date Dummies: Example 1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20</a:t>
            </a:fld>
            <a:endParaRPr lang="en-US" sz="80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2464" y="1213603"/>
            <a:ext cx="3509685" cy="413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The estimation output is shown here.</a:t>
            </a:r>
            <a:endParaRPr lang="en-US" sz="1800" dirty="0">
              <a:ea typeface="ＭＳ Ｐゴシック" pitchFamily="34" charset="-128"/>
            </a:endParaRPr>
          </a:p>
          <a:p>
            <a:pPr marL="171450" lvl="1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34" charset="-128"/>
              </a:rPr>
              <a:t>Notice that the impact of the dummy variable on </a:t>
            </a:r>
            <a:r>
              <a:rPr lang="en-US" sz="1600" b="1" i="1" dirty="0" smtClean="0">
                <a:ea typeface="ＭＳ Ｐゴシック" pitchFamily="34" charset="-128"/>
              </a:rPr>
              <a:t>M1</a:t>
            </a:r>
            <a:r>
              <a:rPr lang="en-US" sz="1600" dirty="0" smtClean="0">
                <a:ea typeface="ＭＳ Ｐゴシック" pitchFamily="34" charset="-128"/>
              </a:rPr>
              <a:t> is large and significant.</a:t>
            </a:r>
          </a:p>
          <a:p>
            <a:pPr marL="171450" lvl="1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34" charset="-128"/>
              </a:rPr>
              <a:t>This means that post-2008, there is a sizable and significant increase in </a:t>
            </a:r>
            <a:r>
              <a:rPr lang="en-US" sz="1600" b="1" i="1" dirty="0" smtClean="0">
                <a:ea typeface="ＭＳ Ｐゴシック" pitchFamily="34" charset="-128"/>
              </a:rPr>
              <a:t>M1</a:t>
            </a:r>
            <a:r>
              <a:rPr lang="en-US" sz="1600" dirty="0" smtClean="0">
                <a:ea typeface="ＭＳ Ｐゴシック" pitchFamily="34" charset="-128"/>
              </a:rPr>
              <a:t>. </a:t>
            </a: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149" y="1356840"/>
            <a:ext cx="44291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0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Time Series Regressions and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Date Dummies: Example 2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539081" y="1251857"/>
            <a:ext cx="8168984" cy="2199201"/>
          </a:xfrm>
        </p:spPr>
        <p:txBody>
          <a:bodyPr/>
          <a:lstStyle/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You can also create a dummy for each year post-2008, to determine their individual impact in the growth of </a:t>
            </a:r>
            <a:r>
              <a:rPr lang="en-US" sz="1800" b="1" i="1" kern="1200" dirty="0" smtClean="0">
                <a:ea typeface="ＭＳ Ｐゴシック" pitchFamily="34" charset="-128"/>
              </a:rPr>
              <a:t>M1</a:t>
            </a:r>
            <a:r>
              <a:rPr lang="en-US" sz="1800" kern="1200" dirty="0" smtClean="0">
                <a:ea typeface="ＭＳ Ｐゴシック" pitchFamily="34" charset="-128"/>
              </a:rPr>
              <a:t>. </a:t>
            </a:r>
          </a:p>
          <a:p>
            <a:pPr marL="119063" indent="55563" eaLnBrk="1" hangingPunct="1">
              <a:buNone/>
              <a:defRPr/>
            </a:pPr>
            <a:endParaRPr lang="en-US" sz="1600" u="sng" kern="1200" dirty="0" smtClean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21</a:t>
            </a:fld>
            <a:endParaRPr lang="en-US" sz="8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0346" y="1882723"/>
            <a:ext cx="3756473" cy="219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119063" indent="55563" eaLnBrk="1" hangingPunct="1">
              <a:buFont typeface="Times" pitchFamily="18" charset="0"/>
              <a:buNone/>
              <a:defRPr/>
            </a:pPr>
            <a:r>
              <a:rPr lang="en-US" sz="1600" u="sng" kern="1200" dirty="0" smtClean="0">
                <a:ea typeface="ＭＳ Ｐゴシック" pitchFamily="34" charset="-128"/>
              </a:rPr>
              <a:t>Date Dummies: Example 2</a:t>
            </a:r>
          </a:p>
          <a:p>
            <a:pPr marL="804863" lvl="1" indent="-228600" eaLnBrk="1" hangingPunct="1">
              <a:buFont typeface="+mj-lt"/>
              <a:buAutoNum type="arabicPeriod"/>
              <a:defRPr/>
            </a:pPr>
            <a:r>
              <a:rPr lang="en-US" sz="1400" kern="1200" dirty="0" smtClean="0">
                <a:ea typeface="ＭＳ Ｐゴシック" pitchFamily="34" charset="-128"/>
              </a:rPr>
              <a:t>Enter in the command window:</a:t>
            </a:r>
          </a:p>
          <a:p>
            <a:pPr marL="457200" lvl="1" indent="0" eaLnBrk="1" hangingPunct="1">
              <a:spcBef>
                <a:spcPts val="1200"/>
              </a:spcBef>
              <a:buFont typeface="Times" pitchFamily="18" charset="0"/>
              <a:buNone/>
              <a:defRPr/>
            </a:pPr>
            <a:r>
              <a:rPr lang="en-US" sz="1400" kern="0" dirty="0" err="1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ls</a:t>
            </a:r>
            <a:r>
              <a:rPr lang="en-US" sz="1400" kern="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 log(m1) c log(</a:t>
            </a:r>
            <a:r>
              <a:rPr lang="en-US" sz="1400" kern="0" dirty="0" err="1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cpi</a:t>
            </a:r>
            <a:r>
              <a:rPr lang="en-US" sz="1400" kern="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) log(</a:t>
            </a:r>
            <a:r>
              <a:rPr lang="en-US" sz="1400" kern="0" dirty="0" err="1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ip</a:t>
            </a:r>
            <a:r>
              <a:rPr lang="en-US" sz="1400" kern="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) </a:t>
            </a:r>
            <a:r>
              <a:rPr lang="en-US" sz="1400" kern="0" dirty="0" err="1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tbill</a:t>
            </a:r>
            <a:r>
              <a:rPr lang="en-US" sz="1400" kern="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 @year=2008 @year=2009 @year=2010 @year=2011</a:t>
            </a:r>
            <a:endParaRPr lang="en-US" sz="1400" kern="0" dirty="0" smtClean="0">
              <a:ea typeface="ＭＳ Ｐゴシック" pitchFamily="34" charset="-128"/>
            </a:endParaRPr>
          </a:p>
          <a:p>
            <a:pPr marL="747712" lvl="2" indent="-228600" eaLnBrk="1" hangingPunct="1">
              <a:buFont typeface="+mj-lt"/>
              <a:buAutoNum type="arabicPeriod" startAt="2"/>
              <a:defRPr/>
            </a:pPr>
            <a:endParaRPr lang="en-US" kern="0" dirty="0">
              <a:ea typeface="ＭＳ Ｐゴシック" pitchFamily="34" charset="-128"/>
            </a:endParaRPr>
          </a:p>
          <a:p>
            <a:pPr marL="747712" lvl="2" indent="-228600" eaLnBrk="1" hangingPunct="1">
              <a:buFont typeface="+mj-lt"/>
              <a:buAutoNum type="arabicPeriod" startAt="2"/>
              <a:defRPr/>
            </a:pPr>
            <a:r>
              <a:rPr lang="en-US" kern="0" dirty="0" smtClean="0">
                <a:ea typeface="ＭＳ Ｐゴシック" pitchFamily="34" charset="-128"/>
              </a:rPr>
              <a:t>Press </a:t>
            </a:r>
            <a:r>
              <a:rPr lang="en-US" b="1" kern="0" dirty="0" smtClean="0">
                <a:ea typeface="ＭＳ Ｐゴシック" pitchFamily="34" charset="-128"/>
              </a:rPr>
              <a:t>Enter</a:t>
            </a:r>
            <a:r>
              <a:rPr lang="en-US" b="1" i="1" kern="0" dirty="0" smtClean="0">
                <a:ea typeface="ＭＳ Ｐゴシック" pitchFamily="34" charset="-128"/>
              </a:rPr>
              <a:t> </a:t>
            </a:r>
            <a:r>
              <a:rPr lang="en-US" kern="0" dirty="0" smtClean="0">
                <a:ea typeface="ＭＳ Ｐゴシック" pitchFamily="34" charset="-128"/>
              </a:rPr>
              <a:t>(please type the command in one line).</a:t>
            </a:r>
            <a:endParaRPr lang="en-US" kern="1200" dirty="0" smtClean="0">
              <a:ea typeface="ＭＳ Ｐゴシック" pitchFamily="34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778861" y="5010624"/>
            <a:ext cx="3643424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equation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eq05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53335" y="4132406"/>
            <a:ext cx="4094476" cy="86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285750" lvl="1" indent="-285750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400" dirty="0" smtClean="0">
                <a:ea typeface="ＭＳ Ｐゴシック" pitchFamily="34" charset="-128"/>
              </a:rPr>
              <a:t>Note </a:t>
            </a:r>
            <a:r>
              <a:rPr lang="en-US" sz="1400" dirty="0">
                <a:ea typeface="ＭＳ Ｐゴシック" pitchFamily="34" charset="-128"/>
              </a:rPr>
              <a:t>that command </a:t>
            </a:r>
            <a:r>
              <a:rPr lang="en-US" sz="1400" b="1" i="1" dirty="0">
                <a:ea typeface="ＭＳ Ｐゴシック" pitchFamily="34" charset="-128"/>
              </a:rPr>
              <a:t>@year=2008 </a:t>
            </a:r>
            <a:r>
              <a:rPr lang="en-US" sz="1400" dirty="0">
                <a:ea typeface="ＭＳ Ｐゴシック" pitchFamily="34" charset="-128"/>
              </a:rPr>
              <a:t>creates a dummy variable equal to 1 for all months in 2008 and 0 otherwise, and so on. </a:t>
            </a:r>
            <a:endParaRPr lang="en-US" sz="1400" dirty="0" smtClean="0">
              <a:ea typeface="ＭＳ Ｐゴシック" pitchFamily="34" charset="-128"/>
            </a:endParaRPr>
          </a:p>
          <a:p>
            <a:pPr marL="0" lvl="1" indent="0" eaLnBrk="1" hangingPunct="1">
              <a:buSzPct val="100000"/>
              <a:buNone/>
              <a:defRPr/>
            </a:pPr>
            <a:r>
              <a:rPr lang="en-US" sz="1400" dirty="0" smtClean="0">
                <a:ea typeface="ＭＳ Ｐゴシック" pitchFamily="34" charset="-128"/>
              </a:rPr>
              <a:t>. </a:t>
            </a:r>
            <a:endParaRPr lang="en-US" sz="1400" dirty="0">
              <a:ea typeface="ＭＳ Ｐゴシック" pitchFamily="34" charset="-128"/>
            </a:endParaRP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11" y="2752775"/>
            <a:ext cx="3709832" cy="34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078" y="2067008"/>
            <a:ext cx="3811565" cy="5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Time Series Regressions and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Date Dummies: Example 3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496297" y="1146038"/>
            <a:ext cx="7930005" cy="4898571"/>
          </a:xfrm>
        </p:spPr>
        <p:txBody>
          <a:bodyPr/>
          <a:lstStyle/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We can examine the direct impact of QE on </a:t>
            </a:r>
            <a:r>
              <a:rPr lang="en-US" sz="1800" b="1" i="1" kern="1200" dirty="0" smtClean="0">
                <a:ea typeface="ＭＳ Ｐゴシック" pitchFamily="34" charset="-128"/>
              </a:rPr>
              <a:t>M1</a:t>
            </a:r>
            <a:r>
              <a:rPr lang="en-US" sz="1800" kern="1200" dirty="0" smtClean="0">
                <a:ea typeface="ＭＳ Ｐゴシック" pitchFamily="34" charset="-128"/>
              </a:rPr>
              <a:t>, by specifying the year and the quarter (or month) when it was announced. </a:t>
            </a: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QE 1 largely took place in the first quarter of 2009, whereas QE 2 was announced in the third quarter of 2010. </a:t>
            </a:r>
            <a:endParaRPr lang="en-US" sz="1600" u="sng" kern="1200" dirty="0" smtClean="0">
              <a:ea typeface="ＭＳ Ｐゴシック" pitchFamily="34" charset="-128"/>
            </a:endParaRPr>
          </a:p>
          <a:p>
            <a:pPr marL="0" indent="174625" eaLnBrk="1" hangingPunct="1">
              <a:buNone/>
              <a:defRPr/>
            </a:pPr>
            <a:endParaRPr lang="en-US" sz="1600" u="sng" kern="1200" dirty="0" smtClean="0">
              <a:ea typeface="ＭＳ Ｐゴシック" pitchFamily="34" charset="-128"/>
            </a:endParaRPr>
          </a:p>
          <a:p>
            <a:pPr marL="0" indent="174625" eaLnBrk="1" hangingPunct="1">
              <a:buNone/>
              <a:defRPr/>
            </a:pPr>
            <a:r>
              <a:rPr lang="en-US" sz="1600" u="sng" kern="1200" dirty="0" smtClean="0">
                <a:ea typeface="ＭＳ Ｐゴシック" pitchFamily="34" charset="-128"/>
              </a:rPr>
              <a:t>Date Dummies: Example 3</a:t>
            </a:r>
          </a:p>
          <a:p>
            <a:pPr marL="692150" lvl="2" eaLnBrk="1" hangingPunct="1">
              <a:buFont typeface="+mj-lt"/>
              <a:buAutoNum type="arabicPeriod"/>
              <a:defRPr/>
            </a:pPr>
            <a:r>
              <a:rPr lang="en-US" kern="1200" dirty="0">
                <a:ea typeface="ＭＳ Ｐゴシック" pitchFamily="34" charset="-128"/>
              </a:rPr>
              <a:t>Type in the command window:</a:t>
            </a:r>
          </a:p>
          <a:p>
            <a:pPr marL="822960" lvl="2" indent="0" eaLnBrk="1" hangingPunct="1">
              <a:buNone/>
              <a:defRPr/>
            </a:pPr>
            <a:r>
              <a:rPr lang="en-US" dirty="0" err="1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ls</a:t>
            </a:r>
            <a:r>
              <a:rPr lang="en-US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 </a:t>
            </a:r>
            <a:r>
              <a:rPr lang="en-US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log(m1) c log(</a:t>
            </a:r>
            <a:r>
              <a:rPr lang="en-US" dirty="0" err="1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cpi</a:t>
            </a:r>
            <a:r>
              <a:rPr lang="en-US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) log(</a:t>
            </a:r>
            <a:r>
              <a:rPr lang="en-US" dirty="0" err="1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ip</a:t>
            </a:r>
            <a:r>
              <a:rPr lang="en-US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) (@year=2009 and @quarter=1) (@year=2010 and </a:t>
            </a:r>
            <a:r>
              <a:rPr lang="en-US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@</a:t>
            </a:r>
            <a:r>
              <a:rPr lang="en-US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quarter=3)</a:t>
            </a:r>
          </a:p>
          <a:p>
            <a:pPr marL="403225" lvl="1" indent="-228600" eaLnBrk="1" hangingPunct="1">
              <a:buNone/>
              <a:defRPr/>
            </a:pPr>
            <a:endParaRPr lang="en-US" sz="1400" dirty="0">
              <a:ea typeface="ＭＳ Ｐゴシック" pitchFamily="34" charset="-128"/>
            </a:endParaRPr>
          </a:p>
          <a:p>
            <a:pPr marL="403225" lvl="1" indent="-228600" eaLnBrk="1" hangingPunct="1">
              <a:buNone/>
              <a:defRPr/>
            </a:pPr>
            <a:endParaRPr lang="en-US" sz="1400" dirty="0">
              <a:ea typeface="ＭＳ Ｐゴシック" pitchFamily="34" charset="-128"/>
            </a:endParaRPr>
          </a:p>
          <a:p>
            <a:pPr marL="403225" lvl="1" indent="-228600" eaLnBrk="1" hangingPunct="1">
              <a:buNone/>
              <a:defRPr/>
            </a:pPr>
            <a:endParaRPr lang="en-US" sz="1400" dirty="0">
              <a:ea typeface="ＭＳ Ｐゴシック" pitchFamily="34" charset="-128"/>
            </a:endParaRPr>
          </a:p>
          <a:p>
            <a:pPr marL="747712" lvl="2" indent="-228600" eaLnBrk="1" hangingPunct="1">
              <a:buFont typeface="+mj-lt"/>
              <a:buAutoNum type="arabicPeriod" startAt="2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747712" lvl="2" indent="-22860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ea typeface="ＭＳ Ｐゴシック" pitchFamily="34" charset="-128"/>
              </a:rPr>
              <a:t>Press </a:t>
            </a:r>
            <a:r>
              <a:rPr lang="en-US" b="1" dirty="0" smtClean="0">
                <a:ea typeface="ＭＳ Ｐゴシック" pitchFamily="34" charset="-128"/>
              </a:rPr>
              <a:t>Enter </a:t>
            </a:r>
            <a:r>
              <a:rPr lang="en-US" dirty="0" smtClean="0">
                <a:ea typeface="ＭＳ Ｐゴシック" pitchFamily="34" charset="-128"/>
              </a:rPr>
              <a:t>(please type the command in one line).  </a:t>
            </a:r>
            <a:endParaRPr lang="en-US" sz="1400" dirty="0" smtClean="0">
              <a:ea typeface="ＭＳ Ｐゴシック" pitchFamily="34" charset="-128"/>
            </a:endParaRPr>
          </a:p>
          <a:p>
            <a:pPr marL="460375" lvl="1" indent="-285750" eaLnBrk="1" hangingPunct="1">
              <a:buFont typeface="Arial" pitchFamily="34" charset="0"/>
              <a:buChar char="•"/>
              <a:defRPr/>
            </a:pPr>
            <a:endParaRPr lang="en-US" sz="1400" dirty="0">
              <a:ea typeface="ＭＳ Ｐゴシック" pitchFamily="34" charset="-128"/>
            </a:endParaRPr>
          </a:p>
          <a:p>
            <a:pPr marL="460375" lvl="1" indent="-285750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ea typeface="ＭＳ Ｐゴシック" pitchFamily="34" charset="-128"/>
              </a:rPr>
              <a:t>Note </a:t>
            </a:r>
            <a:r>
              <a:rPr lang="en-US" sz="1400" dirty="0">
                <a:ea typeface="ＭＳ Ｐゴシック" pitchFamily="34" charset="-128"/>
              </a:rPr>
              <a:t>that command </a:t>
            </a:r>
            <a:r>
              <a:rPr lang="en-US" sz="1400" b="1" i="1" dirty="0">
                <a:ea typeface="ＭＳ Ｐゴシック" pitchFamily="34" charset="-128"/>
              </a:rPr>
              <a:t>@year=2009 </a:t>
            </a:r>
            <a:r>
              <a:rPr lang="en-US" sz="1400" dirty="0">
                <a:ea typeface="ＭＳ Ｐゴシック" pitchFamily="34" charset="-128"/>
              </a:rPr>
              <a:t>and  </a:t>
            </a:r>
            <a:r>
              <a:rPr lang="en-US" sz="1400" b="1" i="1" dirty="0">
                <a:ea typeface="ＭＳ Ｐゴシック" pitchFamily="34" charset="-128"/>
              </a:rPr>
              <a:t>@quarter=1 </a:t>
            </a:r>
            <a:r>
              <a:rPr lang="en-US" sz="1400" dirty="0">
                <a:ea typeface="ＭＳ Ｐゴシック" pitchFamily="34" charset="-128"/>
              </a:rPr>
              <a:t>creates a dummy variable, equal to 1 for all </a:t>
            </a:r>
            <a:r>
              <a:rPr lang="en-US" sz="1400" dirty="0" smtClean="0">
                <a:ea typeface="ＭＳ Ｐゴシック" pitchFamily="34" charset="-128"/>
              </a:rPr>
              <a:t>months </a:t>
            </a:r>
            <a:r>
              <a:rPr lang="en-US" sz="1400" dirty="0">
                <a:ea typeface="ＭＳ Ｐゴシック" pitchFamily="34" charset="-128"/>
              </a:rPr>
              <a:t>in the first quarter of 2009, and 0 otherwise.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22</a:t>
            </a:fld>
            <a:endParaRPr lang="en-US" sz="8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238" y="3730603"/>
            <a:ext cx="4846121" cy="69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0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Time Series Regressions and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Date Dummies: Example 3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506932" y="1231100"/>
            <a:ext cx="3108138" cy="1820070"/>
          </a:xfrm>
        </p:spPr>
        <p:txBody>
          <a:bodyPr/>
          <a:lstStyle/>
          <a:p>
            <a:pPr algn="just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Estimation output is shown here. </a:t>
            </a: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Notice that while </a:t>
            </a:r>
            <a:r>
              <a:rPr lang="en-US" sz="1800" kern="1200" dirty="0">
                <a:ea typeface="ＭＳ Ｐゴシック" pitchFamily="34" charset="-128"/>
              </a:rPr>
              <a:t>the announcement of QE1 is not statistically </a:t>
            </a:r>
            <a:r>
              <a:rPr lang="en-US" sz="1800" kern="1200" dirty="0" smtClean="0">
                <a:ea typeface="ＭＳ Ｐゴシック" pitchFamily="34" charset="-128"/>
              </a:rPr>
              <a:t>significant, QE2 is.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23</a:t>
            </a:fld>
            <a:endParaRPr lang="en-US" sz="80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637953" y="3303172"/>
            <a:ext cx="3104707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equation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eq06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26735"/>
            <a:ext cx="50577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6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Time Series Regressions and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Date Dummies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528195" y="1273629"/>
            <a:ext cx="3395219" cy="3128249"/>
          </a:xfrm>
        </p:spPr>
        <p:txBody>
          <a:bodyPr/>
          <a:lstStyle/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600" kern="1200" dirty="0" smtClean="0">
                <a:ea typeface="ＭＳ Ｐゴシック" pitchFamily="34" charset="-128"/>
              </a:rPr>
              <a:t>You can also create a dummy variable by specifying a date value using </a:t>
            </a:r>
            <a:r>
              <a:rPr lang="en-US" sz="1600" kern="1200" dirty="0">
                <a:ea typeface="ＭＳ Ｐゴシック" pitchFamily="34" charset="-128"/>
              </a:rPr>
              <a:t>the</a:t>
            </a:r>
            <a:r>
              <a:rPr lang="en-US" sz="1600" b="1" i="1" kern="1200" dirty="0" smtClean="0">
                <a:ea typeface="ＭＳ Ｐゴシック" pitchFamily="34" charset="-128"/>
              </a:rPr>
              <a:t> @during </a:t>
            </a:r>
            <a:r>
              <a:rPr lang="en-US" sz="1600" kern="1200" dirty="0">
                <a:ea typeface="ＭＳ Ｐゴシック" pitchFamily="34" charset="-128"/>
              </a:rPr>
              <a:t>function.   </a:t>
            </a: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600" kern="1200" dirty="0" smtClean="0">
                <a:ea typeface="ＭＳ Ｐゴシック" pitchFamily="34" charset="-128"/>
              </a:rPr>
              <a:t>For example, based on the graph shown here, it also seems that the growth of </a:t>
            </a:r>
            <a:r>
              <a:rPr lang="en-US" sz="1600" b="1" i="1" kern="1200" dirty="0" smtClean="0">
                <a:ea typeface="ＭＳ Ｐゴシック" pitchFamily="34" charset="-128"/>
              </a:rPr>
              <a:t>M1</a:t>
            </a:r>
            <a:r>
              <a:rPr lang="en-US" sz="1600" kern="1200" dirty="0" smtClean="0">
                <a:ea typeface="ＭＳ Ｐゴシック" pitchFamily="34" charset="-128"/>
              </a:rPr>
              <a:t> was unusually high in the period between 1988 and 1993. </a:t>
            </a: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600" kern="1200" dirty="0" smtClean="0">
                <a:ea typeface="ＭＳ Ｐゴシック" pitchFamily="34" charset="-128"/>
              </a:rPr>
              <a:t>Let’s create a dummy variable for this period and examine its impact on the growth of </a:t>
            </a:r>
            <a:r>
              <a:rPr lang="en-US" sz="1600" b="1" i="1" kern="1200" dirty="0" smtClean="0">
                <a:ea typeface="ＭＳ Ｐゴシック" pitchFamily="34" charset="-128"/>
              </a:rPr>
              <a:t>M1</a:t>
            </a:r>
            <a:r>
              <a:rPr lang="en-US" sz="1600" kern="1200" dirty="0" smtClean="0">
                <a:ea typeface="ＭＳ Ｐゴシック" pitchFamily="34" charset="-128"/>
              </a:rPr>
              <a:t>. 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24</a:t>
            </a:fld>
            <a:endParaRPr lang="en-US" sz="80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488" y="1284314"/>
            <a:ext cx="4093247" cy="393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4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Time Series Regressions and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Date Dummies: Example 4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25</a:t>
            </a:fld>
            <a:endParaRPr lang="en-US" sz="80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67535" y="1230912"/>
            <a:ext cx="8525589" cy="19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174625" indent="0" eaLnBrk="1" hangingPunct="1"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Date Dummies</a:t>
            </a:r>
            <a:r>
              <a:rPr lang="en-US" sz="1600" u="sng" kern="1200" dirty="0" smtClean="0">
                <a:ea typeface="ＭＳ Ｐゴシック" pitchFamily="34" charset="-128"/>
              </a:rPr>
              <a:t>: Example </a:t>
            </a:r>
            <a:r>
              <a:rPr lang="en-US" sz="1600" u="sng" dirty="0">
                <a:ea typeface="ＭＳ Ｐゴシック" pitchFamily="34" charset="-128"/>
              </a:rPr>
              <a:t>4</a:t>
            </a:r>
            <a:endParaRPr lang="en-US" sz="1600" u="sng" kern="1200" dirty="0" smtClean="0">
              <a:ea typeface="ＭＳ Ｐゴシック" pitchFamily="34" charset="-128"/>
            </a:endParaRPr>
          </a:p>
          <a:p>
            <a:pPr marL="747712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Specify the equation by typing in the command window:</a:t>
            </a:r>
          </a:p>
          <a:p>
            <a:pPr marL="519112" lvl="2" indent="0" eaLnBrk="1" hangingPunct="1">
              <a:buNone/>
              <a:defRPr/>
            </a:pPr>
            <a:endParaRPr lang="da-DK" dirty="0" smtClean="0">
              <a:solidFill>
                <a:schemeClr val="tx1"/>
              </a:solidFill>
              <a:latin typeface="Courier" pitchFamily="49" charset="0"/>
              <a:ea typeface="ＭＳ Ｐゴシック" pitchFamily="34" charset="-128"/>
            </a:endParaRPr>
          </a:p>
          <a:p>
            <a:pPr marL="822960" lvl="2" indent="0" eaLnBrk="1" hangingPunct="1">
              <a:buNone/>
              <a:defRPr/>
            </a:pPr>
            <a:r>
              <a:rPr lang="da-DK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ls </a:t>
            </a:r>
            <a:r>
              <a:rPr lang="da-DK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log(m1) c log(cpi) log(ip) </a:t>
            </a:r>
            <a:r>
              <a:rPr lang="da-DK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@during("1988m01 1993m12") </a:t>
            </a:r>
            <a:endParaRPr lang="en-US" dirty="0" smtClean="0">
              <a:solidFill>
                <a:schemeClr val="tx1"/>
              </a:solidFill>
              <a:latin typeface="Courier" pitchFamily="49" charset="0"/>
              <a:ea typeface="ＭＳ Ｐゴシック" pitchFamily="34" charset="-128"/>
            </a:endParaRPr>
          </a:p>
          <a:p>
            <a:pPr marL="862012" lvl="2" indent="-342900" eaLnBrk="1" hangingPunct="1">
              <a:buFont typeface="+mj-lt"/>
              <a:buAutoNum type="arabicPeriod" startAt="2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862012" lvl="2" indent="-34290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ea typeface="ＭＳ Ｐゴシック" pitchFamily="34" charset="-128"/>
              </a:rPr>
              <a:t>Press </a:t>
            </a:r>
            <a:r>
              <a:rPr lang="en-US" b="1" dirty="0" smtClean="0">
                <a:ea typeface="ＭＳ Ｐゴシック" pitchFamily="34" charset="-128"/>
              </a:rPr>
              <a:t>Enter</a:t>
            </a:r>
            <a:r>
              <a:rPr lang="en-US" dirty="0" smtClean="0">
                <a:ea typeface="ＭＳ Ｐゴシック" pitchFamily="34" charset="-128"/>
              </a:rPr>
              <a:t>.</a:t>
            </a:r>
            <a:endParaRPr lang="en-US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r>
              <a:rPr lang="en-US" sz="1800" u="sng" kern="1200" dirty="0" smtClean="0">
                <a:ea typeface="ＭＳ Ｐゴシック" pitchFamily="34" charset="-128"/>
              </a:rPr>
              <a:t>  </a:t>
            </a: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647887" y="4077375"/>
            <a:ext cx="3300820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equation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eq07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6983" y="4707597"/>
            <a:ext cx="8525589" cy="133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174625" indent="0" eaLnBrk="1" hangingPunct="1">
              <a:buNone/>
              <a:defRPr/>
            </a:pPr>
            <a:r>
              <a:rPr lang="en-US" sz="1600" dirty="0" smtClean="0">
                <a:ea typeface="ＭＳ Ｐゴシック" pitchFamily="34" charset="-128"/>
              </a:rPr>
              <a:t>Alternatively, you can also type in the command line:</a:t>
            </a:r>
            <a:endParaRPr lang="da-DK" dirty="0">
              <a:latin typeface="Courier" pitchFamily="49" charset="0"/>
            </a:endParaRPr>
          </a:p>
          <a:p>
            <a:pPr marL="822960" lvl="2" indent="0" eaLnBrk="1" hangingPunct="1">
              <a:buNone/>
              <a:defRPr/>
            </a:pPr>
            <a:r>
              <a:rPr lang="da-DK" dirty="0">
                <a:solidFill>
                  <a:schemeClr val="tx1"/>
                </a:solidFill>
                <a:latin typeface="Courier" pitchFamily="49" charset="0"/>
              </a:rPr>
              <a:t>ls log(m1) c log(cpi) log(ip) (@date&gt;=@dateval("1988m01") and @date&lt;=@dateval("1993m12"))</a:t>
            </a:r>
            <a:endParaRPr lang="en-US" dirty="0">
              <a:solidFill>
                <a:schemeClr val="tx1"/>
              </a:solidFill>
              <a:latin typeface="Courier" pitchFamily="49" charset="0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165" y="2923947"/>
            <a:ext cx="4064903" cy="8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Time Series Regressions and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Date Dummies: Example 4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26</a:t>
            </a:fld>
            <a:endParaRPr lang="en-US" sz="80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9080" y="1262744"/>
            <a:ext cx="3873431" cy="34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Estimation output is shown here. </a:t>
            </a:r>
            <a:endParaRPr lang="en-US" sz="1800" kern="1200" dirty="0">
              <a:ea typeface="ＭＳ Ｐゴシック" pitchFamily="3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9080" y="1612474"/>
            <a:ext cx="8277095" cy="8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174625" lvl="1" indent="-174625" eaLnBrk="1" hangingPunct="1">
              <a:buSzPct val="100000"/>
              <a:defRPr/>
            </a:pPr>
            <a:r>
              <a:rPr lang="en-US" sz="1600" dirty="0">
                <a:ea typeface="ＭＳ Ｐゴシック" pitchFamily="34" charset="-128"/>
              </a:rPr>
              <a:t>Note that </a:t>
            </a:r>
            <a:r>
              <a:rPr lang="en-US" sz="1600" dirty="0" smtClean="0">
                <a:ea typeface="ＭＳ Ｐゴシック" pitchFamily="34" charset="-128"/>
              </a:rPr>
              <a:t>command</a:t>
            </a:r>
            <a:r>
              <a:rPr lang="en-US" sz="1600" dirty="0">
                <a:ea typeface="ＭＳ Ｐゴシック" pitchFamily="34" charset="-128"/>
              </a:rPr>
              <a:t>: </a:t>
            </a:r>
            <a:r>
              <a:rPr lang="da-DK" sz="1600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@during("1988m01 1993m12") </a:t>
            </a:r>
            <a:r>
              <a:rPr lang="en-US" sz="1600" dirty="0" smtClean="0">
                <a:ea typeface="ＭＳ Ｐゴシック" pitchFamily="34" charset="-128"/>
              </a:rPr>
              <a:t>creates </a:t>
            </a:r>
            <a:r>
              <a:rPr lang="en-US" sz="1600" dirty="0">
                <a:ea typeface="ＭＳ Ｐゴシック" pitchFamily="34" charset="-128"/>
              </a:rPr>
              <a:t>a dummy </a:t>
            </a:r>
            <a:r>
              <a:rPr lang="en-US" sz="1600" dirty="0" smtClean="0">
                <a:ea typeface="ＭＳ Ｐゴシック" pitchFamily="34" charset="-128"/>
              </a:rPr>
              <a:t>variable </a:t>
            </a:r>
            <a:r>
              <a:rPr lang="en-US" sz="1600" dirty="0">
                <a:ea typeface="ＭＳ Ｐゴシック" pitchFamily="34" charset="-128"/>
              </a:rPr>
              <a:t>equal to 1 from January 1980 until December 1993, and 0 otherwise.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96633"/>
            <a:ext cx="48768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6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Time Series Regressions and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Date Dummies: Example 5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528195" y="1183561"/>
            <a:ext cx="8038862" cy="4985656"/>
          </a:xfrm>
        </p:spPr>
        <p:txBody>
          <a:bodyPr/>
          <a:lstStyle/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You can also use </a:t>
            </a:r>
            <a:r>
              <a:rPr lang="en-US" sz="1800" b="1" i="1" kern="1200" dirty="0" smtClean="0">
                <a:ea typeface="ＭＳ Ｐゴシック" pitchFamily="34" charset="-128"/>
              </a:rPr>
              <a:t>@expand </a:t>
            </a:r>
            <a:r>
              <a:rPr lang="en-US" sz="1800" kern="1200" dirty="0" smtClean="0">
                <a:ea typeface="ＭＳ Ｐゴシック" pitchFamily="34" charset="-128"/>
              </a:rPr>
              <a:t>function to create a set of dummy variables. </a:t>
            </a:r>
            <a:endParaRPr lang="en-US" sz="1600" u="sng" kern="1200" dirty="0" smtClean="0">
              <a:ea typeface="ＭＳ Ｐゴシック" pitchFamily="34" charset="-128"/>
            </a:endParaRPr>
          </a:p>
          <a:p>
            <a:pPr marL="0" indent="174625" eaLnBrk="1" hangingPunct="1">
              <a:buNone/>
              <a:defRPr/>
            </a:pPr>
            <a:endParaRPr lang="en-US" sz="1600" u="sng" kern="1200" dirty="0">
              <a:ea typeface="ＭＳ Ｐゴシック" pitchFamily="34" charset="-128"/>
            </a:endParaRPr>
          </a:p>
          <a:p>
            <a:pPr marL="0" indent="174625" eaLnBrk="1" hangingPunct="1">
              <a:buNone/>
              <a:defRPr/>
            </a:pPr>
            <a:r>
              <a:rPr lang="en-US" sz="1600" u="sng" kern="1200" dirty="0" smtClean="0">
                <a:ea typeface="ＭＳ Ｐゴシック" pitchFamily="34" charset="-128"/>
              </a:rPr>
              <a:t>Date </a:t>
            </a:r>
            <a:r>
              <a:rPr lang="en-US" sz="1600" u="sng" kern="1200" dirty="0">
                <a:ea typeface="ＭＳ Ｐゴシック" pitchFamily="34" charset="-128"/>
              </a:rPr>
              <a:t>Dummies: Example </a:t>
            </a:r>
            <a:r>
              <a:rPr lang="en-US" sz="1600" u="sng" kern="1200" dirty="0" smtClean="0">
                <a:ea typeface="ＭＳ Ｐゴシック" pitchFamily="34" charset="-128"/>
              </a:rPr>
              <a:t>5</a:t>
            </a:r>
            <a:endParaRPr lang="en-US" sz="1600" u="sng" kern="1200" dirty="0">
              <a:ea typeface="ＭＳ Ｐゴシック" pitchFamily="34" charset="-128"/>
            </a:endParaRPr>
          </a:p>
          <a:p>
            <a:pPr marL="692150" lvl="2" eaLnBrk="1" hangingPunct="1">
              <a:buFont typeface="+mj-lt"/>
              <a:buAutoNum type="arabicPeriod"/>
              <a:defRPr/>
            </a:pPr>
            <a:r>
              <a:rPr lang="en-US" kern="1200" dirty="0" smtClean="0">
                <a:ea typeface="ＭＳ Ｐゴシック" pitchFamily="34" charset="-128"/>
              </a:rPr>
              <a:t>Suppose </a:t>
            </a:r>
            <a:r>
              <a:rPr lang="en-US" kern="1200" dirty="0">
                <a:ea typeface="ＭＳ Ｐゴシック" pitchFamily="34" charset="-128"/>
              </a:rPr>
              <a:t>you want to check the effect of each quarter of the year in the growth of </a:t>
            </a:r>
            <a:r>
              <a:rPr lang="en-US" b="1" i="1" kern="1200" dirty="0">
                <a:ea typeface="ＭＳ Ｐゴシック" pitchFamily="34" charset="-128"/>
              </a:rPr>
              <a:t>M1</a:t>
            </a:r>
            <a:r>
              <a:rPr lang="en-US" kern="1200" dirty="0">
                <a:ea typeface="ＭＳ Ｐゴシック" pitchFamily="34" charset="-128"/>
              </a:rPr>
              <a:t>. Type in the command window:</a:t>
            </a:r>
          </a:p>
          <a:p>
            <a:pPr marL="519112" lvl="2" indent="0" eaLnBrk="1" hangingPunct="1">
              <a:buNone/>
              <a:defRPr/>
            </a:pPr>
            <a:r>
              <a:rPr lang="da-DK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  ls </a:t>
            </a:r>
            <a:r>
              <a:rPr lang="da-DK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log(m1) c log(cpi) log(ip) @expand(@quarter, @dropfirst) </a:t>
            </a:r>
            <a:endParaRPr lang="en-US" dirty="0">
              <a:ea typeface="ＭＳ Ｐゴシック" pitchFamily="34" charset="-128"/>
            </a:endParaRPr>
          </a:p>
          <a:p>
            <a:pPr marL="747712" lvl="2" indent="-228600" eaLnBrk="1" hangingPunct="1">
              <a:buFont typeface="+mj-lt"/>
              <a:buAutoNum type="arabicPeriod" startAt="2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747712" lvl="2" indent="-22860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ea typeface="ＭＳ Ｐゴシック" pitchFamily="34" charset="-128"/>
              </a:rPr>
              <a:t>Press </a:t>
            </a:r>
            <a:r>
              <a:rPr lang="en-US" b="1" i="1" dirty="0" smtClean="0">
                <a:ea typeface="ＭＳ Ｐゴシック" pitchFamily="34" charset="-128"/>
              </a:rPr>
              <a:t>Enter</a:t>
            </a:r>
            <a:r>
              <a:rPr lang="en-US" dirty="0" smtClean="0">
                <a:ea typeface="ＭＳ Ｐゴシック" pitchFamily="34" charset="-128"/>
              </a:rPr>
              <a:t>.  </a:t>
            </a:r>
          </a:p>
          <a:p>
            <a:pPr marL="519112" lvl="2" indent="0" eaLnBrk="1" hangingPunct="1"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19112" lvl="2" indent="0" eaLnBrk="1" hangingPunct="1"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0" lvl="2" indent="0" eaLnBrk="1" hangingPunct="1">
              <a:buSzPct val="100000"/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171450" lvl="2" indent="-171450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ea typeface="ＭＳ Ｐゴシック" pitchFamily="34" charset="-128"/>
              </a:rPr>
              <a:t>Note </a:t>
            </a:r>
            <a:r>
              <a:rPr lang="en-US" dirty="0">
                <a:ea typeface="ＭＳ Ｐゴシック" pitchFamily="34" charset="-128"/>
              </a:rPr>
              <a:t>that command </a:t>
            </a:r>
            <a:r>
              <a:rPr lang="en-US" b="1" i="1" dirty="0">
                <a:ea typeface="ＭＳ Ｐゴシック" pitchFamily="34" charset="-128"/>
              </a:rPr>
              <a:t>@expand(@quarter) </a:t>
            </a:r>
            <a:r>
              <a:rPr lang="en-US" dirty="0">
                <a:ea typeface="ＭＳ Ｐゴシック" pitchFamily="34" charset="-128"/>
              </a:rPr>
              <a:t>creates a set of dummy </a:t>
            </a:r>
            <a:r>
              <a:rPr lang="en-US" dirty="0" smtClean="0">
                <a:ea typeface="ＭＳ Ｐゴシック" pitchFamily="34" charset="-128"/>
              </a:rPr>
              <a:t>variables: </a:t>
            </a:r>
            <a:r>
              <a:rPr lang="en-US" b="1" i="1" dirty="0">
                <a:ea typeface="ＭＳ Ｐゴシック" pitchFamily="34" charset="-128"/>
              </a:rPr>
              <a:t>@quarter=1 </a:t>
            </a:r>
            <a:r>
              <a:rPr lang="en-US" dirty="0">
                <a:ea typeface="ＭＳ Ｐゴシック" pitchFamily="34" charset="-128"/>
              </a:rPr>
              <a:t>is a dummy variable equal to 1 for the first three months of each year and 0 otherwise; </a:t>
            </a:r>
            <a:r>
              <a:rPr lang="en-US" b="1" i="1" dirty="0">
                <a:ea typeface="ＭＳ Ｐゴシック" pitchFamily="34" charset="-128"/>
              </a:rPr>
              <a:t>@quarter=2 </a:t>
            </a:r>
            <a:r>
              <a:rPr lang="en-US" dirty="0">
                <a:ea typeface="ＭＳ Ｐゴシック" pitchFamily="34" charset="-128"/>
              </a:rPr>
              <a:t>equals 1 for months in the second quarter, etc. </a:t>
            </a:r>
          </a:p>
          <a:p>
            <a:pPr marL="171450" lvl="2" indent="-171450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dirty="0">
                <a:ea typeface="ＭＳ Ｐゴシック" pitchFamily="34" charset="-128"/>
              </a:rPr>
              <a:t>Note also that since here we have included a constant, we need to drop one of the dummy variables in order not fall in the dummy variable trap. This can be accomplished by using </a:t>
            </a:r>
            <a:r>
              <a:rPr lang="en-US" b="1" i="1" dirty="0">
                <a:ea typeface="ＭＳ Ｐゴシック" pitchFamily="34" charset="-128"/>
              </a:rPr>
              <a:t>@</a:t>
            </a:r>
            <a:r>
              <a:rPr lang="en-US" b="1" i="1" dirty="0" err="1">
                <a:ea typeface="ＭＳ Ｐゴシック" pitchFamily="34" charset="-128"/>
              </a:rPr>
              <a:t>dropfirst</a:t>
            </a:r>
            <a:r>
              <a:rPr lang="en-US" b="1" i="1" dirty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command. </a:t>
            </a:r>
            <a:endParaRPr lang="en-US" dirty="0">
              <a:ea typeface="ＭＳ Ｐゴシック" pitchFamily="34" charset="-128"/>
            </a:endParaRPr>
          </a:p>
          <a:p>
            <a:pPr marL="744538" lvl="1" indent="-342900" eaLnBrk="1" hangingPunct="1">
              <a:buFont typeface="+mj-lt"/>
              <a:buAutoNum type="arabicPeriod" startAt="2"/>
              <a:defRPr/>
            </a:pPr>
            <a:endParaRPr lang="en-US" sz="1400" dirty="0">
              <a:ea typeface="ＭＳ Ｐゴシック" pitchFamily="34" charset="-128"/>
            </a:endParaRPr>
          </a:p>
          <a:p>
            <a:pPr marL="744538" lvl="1" indent="-342900" eaLnBrk="1" hangingPunct="1">
              <a:buFont typeface="+mj-lt"/>
              <a:buAutoNum type="arabicPeriod" startAt="2"/>
              <a:defRPr/>
            </a:pPr>
            <a:endParaRPr lang="en-US" sz="1400" dirty="0">
              <a:ea typeface="ＭＳ Ｐゴシック" pitchFamily="34" charset="-128"/>
            </a:endParaRPr>
          </a:p>
          <a:p>
            <a:pPr marL="744538" lvl="1" indent="-342900" eaLnBrk="1" hangingPunct="1">
              <a:buFont typeface="+mj-lt"/>
              <a:buAutoNum type="arabicPeriod" startAt="2"/>
              <a:defRPr/>
            </a:pPr>
            <a:endParaRPr lang="en-US" sz="1400" dirty="0">
              <a:ea typeface="ＭＳ Ｐゴシック" pitchFamily="34" charset="-128"/>
            </a:endParaRPr>
          </a:p>
          <a:p>
            <a:pPr marL="744538" lvl="1" indent="-342900" eaLnBrk="1" hangingPunct="1">
              <a:buFont typeface="+mj-lt"/>
              <a:buAutoNum type="arabicPeriod" startAt="2"/>
              <a:defRPr/>
            </a:pPr>
            <a:endParaRPr lang="en-US" sz="1400" dirty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i="1" dirty="0">
              <a:ea typeface="ＭＳ Ｐゴシック" pitchFamily="34" charset="-128"/>
            </a:endParaRPr>
          </a:p>
          <a:p>
            <a:pPr marL="171450" lvl="2" indent="-171450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dirty="0" smtClean="0">
                <a:ea typeface="ＭＳ Ｐゴシック" pitchFamily="34" charset="-128"/>
              </a:rPr>
              <a:t>. </a:t>
            </a:r>
            <a:endParaRPr lang="en-US" dirty="0">
              <a:ea typeface="ＭＳ Ｐゴシック" pitchFamily="34" charset="-128"/>
            </a:endParaRP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27</a:t>
            </a:fld>
            <a:endParaRPr lang="en-US" sz="8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323" y="3116317"/>
            <a:ext cx="3973120" cy="84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938" y="2824163"/>
            <a:ext cx="7643812" cy="1606550"/>
          </a:xfrm>
        </p:spPr>
        <p:txBody>
          <a:bodyPr/>
          <a:lstStyle/>
          <a:p>
            <a:pPr algn="ctr" eaLnBrk="1" hangingPunct="1">
              <a:buFont typeface="Times" pitchFamily="18" charset="0"/>
              <a:buNone/>
            </a:pPr>
            <a:r>
              <a:rPr lang="en-US" sz="3200" b="1" dirty="0" smtClean="0">
                <a:ea typeface="ＭＳ Ｐゴシック" pitchFamily="34" charset="-128"/>
              </a:rPr>
              <a:t>Trends and Seasonality</a:t>
            </a:r>
            <a:endParaRPr lang="en-US" sz="3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72101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Time Trends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506422" y="1266202"/>
            <a:ext cx="3967607" cy="4786746"/>
          </a:xfrm>
        </p:spPr>
        <p:txBody>
          <a:bodyPr/>
          <a:lstStyle/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600" kern="1200" dirty="0" smtClean="0">
                <a:ea typeface="ＭＳ Ｐゴシック" pitchFamily="34" charset="-128"/>
              </a:rPr>
              <a:t>Many economic time series have a tendency to grow over time. </a:t>
            </a: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600" kern="1200" dirty="0" smtClean="0">
                <a:ea typeface="ＭＳ Ｐゴシック" pitchFamily="34" charset="-128"/>
              </a:rPr>
              <a:t>Ignoring the fact that two series contain a </a:t>
            </a:r>
            <a:r>
              <a:rPr lang="en-US" sz="1600" b="1" i="1" kern="1200" dirty="0" smtClean="0">
                <a:ea typeface="ＭＳ Ｐゴシック" pitchFamily="34" charset="-128"/>
              </a:rPr>
              <a:t>time trend </a:t>
            </a:r>
            <a:r>
              <a:rPr lang="en-US" sz="1600" kern="1200" dirty="0" smtClean="0">
                <a:ea typeface="ＭＳ Ｐゴシック" pitchFamily="34" charset="-128"/>
              </a:rPr>
              <a:t>(are trending together) can lead us to falsely conclude that changes in one variable actually </a:t>
            </a:r>
            <a:r>
              <a:rPr lang="en-US" sz="1600" i="1" kern="1200" dirty="0" smtClean="0">
                <a:ea typeface="ＭＳ Ｐゴシック" pitchFamily="34" charset="-128"/>
              </a:rPr>
              <a:t>cause</a:t>
            </a:r>
            <a:r>
              <a:rPr lang="en-US" sz="1600" kern="1200" dirty="0" smtClean="0">
                <a:ea typeface="ＭＳ Ｐゴシック" pitchFamily="34" charset="-128"/>
              </a:rPr>
              <a:t> changes in the other variable. </a:t>
            </a: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600" kern="1200" dirty="0" smtClean="0">
                <a:ea typeface="ＭＳ Ｐゴシック" pitchFamily="34" charset="-128"/>
              </a:rPr>
              <a:t>Finding a relationship between two or more trending variables simply because they are growing over time is an example of a </a:t>
            </a:r>
            <a:r>
              <a:rPr lang="en-US" sz="1600" b="1" i="1" kern="1200" dirty="0" smtClean="0">
                <a:ea typeface="ＭＳ Ｐゴシック" pitchFamily="34" charset="-128"/>
              </a:rPr>
              <a:t>spurious regression problem</a:t>
            </a:r>
            <a:r>
              <a:rPr lang="en-US" sz="1600" kern="1200" dirty="0" smtClean="0">
                <a:ea typeface="ＭＳ Ｐゴシック" pitchFamily="34" charset="-128"/>
              </a:rPr>
              <a:t>. </a:t>
            </a: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600" kern="1200" dirty="0" smtClean="0">
                <a:ea typeface="ＭＳ Ｐゴシック" pitchFamily="34" charset="-128"/>
              </a:rPr>
              <a:t>The good news is that adding a time-trend to the regression eliminates this problem.   </a:t>
            </a: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29</a:t>
            </a:fld>
            <a:endParaRPr lang="en-US" sz="80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471515" y="1271155"/>
            <a:ext cx="4458278" cy="94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1600" kern="1200" dirty="0" smtClean="0">
                <a:ea typeface="ＭＳ Ｐゴシック" pitchFamily="34" charset="-128"/>
              </a:rPr>
              <a:t>For example, judging from their graphs (shown below), </a:t>
            </a:r>
            <a:r>
              <a:rPr lang="en-US" sz="1600" b="1" i="1" kern="1200" dirty="0" smtClean="0">
                <a:ea typeface="ＭＳ Ｐゴシック" pitchFamily="34" charset="-128"/>
              </a:rPr>
              <a:t>M1</a:t>
            </a:r>
            <a:r>
              <a:rPr lang="en-US" sz="1600" kern="1200" dirty="0" smtClean="0">
                <a:ea typeface="ＭＳ Ｐゴシック" pitchFamily="34" charset="-128"/>
              </a:rPr>
              <a:t> and </a:t>
            </a:r>
            <a:r>
              <a:rPr lang="en-US" sz="1600" b="1" i="1" kern="1200" dirty="0" smtClean="0">
                <a:ea typeface="ＭＳ Ｐゴシック" pitchFamily="34" charset="-128"/>
              </a:rPr>
              <a:t>IP</a:t>
            </a:r>
            <a:r>
              <a:rPr lang="en-US" sz="1600" kern="1200" dirty="0" smtClean="0">
                <a:ea typeface="ＭＳ Ｐゴシック" pitchFamily="34" charset="-128"/>
              </a:rPr>
              <a:t> appear to grow together over time. </a:t>
            </a: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75" y="2195462"/>
            <a:ext cx="3947248" cy="376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7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Time Series Estimation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504486" y="1241708"/>
            <a:ext cx="8323119" cy="4702175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Times" pitchFamily="17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EViews has a built-in powerful toolkit that allows you to estimate time series models ranging from the simplest to the most complex types. </a:t>
            </a:r>
          </a:p>
          <a:p>
            <a:pPr eaLnBrk="1" hangingPunct="1">
              <a:spcBef>
                <a:spcPts val="600"/>
              </a:spcBef>
              <a:buFont typeface="Times" pitchFamily="17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This tutorial demonstrates how to perform basic single equation </a:t>
            </a:r>
            <a:r>
              <a:rPr lang="en-US" sz="1800" b="1" i="1" kern="1200" dirty="0" smtClean="0">
                <a:ea typeface="ＭＳ Ｐゴシック" pitchFamily="34" charset="-128"/>
              </a:rPr>
              <a:t>time series </a:t>
            </a:r>
            <a:r>
              <a:rPr lang="en-US" sz="1800" kern="1200" dirty="0" smtClean="0">
                <a:ea typeface="ＭＳ Ｐゴシック" pitchFamily="34" charset="-128"/>
              </a:rPr>
              <a:t>regression techniques using EViews. </a:t>
            </a:r>
          </a:p>
          <a:p>
            <a:pPr eaLnBrk="1" hangingPunct="1">
              <a:spcBef>
                <a:spcPts val="600"/>
              </a:spcBef>
              <a:buFont typeface="Times" pitchFamily="17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The main topics include: </a:t>
            </a:r>
            <a:endParaRPr lang="en-US" sz="1800" kern="1200" dirty="0"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n-US" sz="1600" kern="1200" dirty="0" smtClean="0">
                <a:ea typeface="ＭＳ Ｐゴシック" pitchFamily="34" charset="-128"/>
              </a:rPr>
              <a:t> Specifying and Estimating Time Series Regressions </a:t>
            </a:r>
          </a:p>
          <a:p>
            <a:pPr lvl="2" eaLnBrk="1" hangingPunct="1">
              <a:buFont typeface="Wingdings" pitchFamily="2" charset="2"/>
              <a:buChar char="ü"/>
              <a:defRPr/>
            </a:pPr>
            <a:r>
              <a:rPr lang="en-US" kern="1200" dirty="0" smtClean="0">
                <a:ea typeface="ＭＳ Ｐゴシック" pitchFamily="34" charset="-128"/>
              </a:rPr>
              <a:t>Static and dynamic models </a:t>
            </a:r>
          </a:p>
          <a:p>
            <a:pPr lvl="2" eaLnBrk="1" hangingPunct="1">
              <a:buFont typeface="Wingdings" pitchFamily="2" charset="2"/>
              <a:buChar char="ü"/>
              <a:defRPr/>
            </a:pPr>
            <a:r>
              <a:rPr lang="en-US" kern="1200" dirty="0" smtClean="0">
                <a:ea typeface="ＭＳ Ｐゴシック" pitchFamily="34" charset="-128"/>
              </a:rPr>
              <a:t>Date functions</a:t>
            </a:r>
          </a:p>
          <a:p>
            <a:pPr lvl="2" eaLnBrk="1" hangingPunct="1">
              <a:buFont typeface="Wingdings" pitchFamily="2" charset="2"/>
              <a:buChar char="ü"/>
              <a:defRPr/>
            </a:pPr>
            <a:r>
              <a:rPr lang="en-US" kern="1200" dirty="0" smtClean="0">
                <a:ea typeface="ＭＳ Ｐゴシック" pitchFamily="34" charset="-128"/>
              </a:rPr>
              <a:t>Trends and seasonality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n-US" sz="1600" kern="1200" dirty="0">
                <a:ea typeface="ＭＳ Ｐゴシック" pitchFamily="34" charset="-128"/>
              </a:rPr>
              <a:t> </a:t>
            </a:r>
            <a:r>
              <a:rPr lang="en-US" sz="1600" kern="1200" dirty="0" smtClean="0">
                <a:ea typeface="ＭＳ Ｐゴシック" pitchFamily="34" charset="-128"/>
              </a:rPr>
              <a:t>Serial Correlation</a:t>
            </a:r>
          </a:p>
          <a:p>
            <a:pPr lvl="2" eaLnBrk="1" hangingPunct="1">
              <a:buFont typeface="Wingdings" pitchFamily="2" charset="2"/>
              <a:buChar char="ü"/>
              <a:defRPr/>
            </a:pPr>
            <a:r>
              <a:rPr lang="en-US" sz="1200" kern="1200" dirty="0" smtClean="0">
                <a:ea typeface="ＭＳ Ｐゴシック" pitchFamily="34" charset="-128"/>
              </a:rPr>
              <a:t>Testing for Serial Correlation</a:t>
            </a:r>
          </a:p>
          <a:p>
            <a:pPr lvl="2" eaLnBrk="1" hangingPunct="1">
              <a:buFont typeface="Wingdings" pitchFamily="2" charset="2"/>
              <a:buChar char="ü"/>
              <a:defRPr/>
            </a:pPr>
            <a:r>
              <a:rPr lang="en-US" sz="1200" kern="1200" dirty="0" smtClean="0">
                <a:ea typeface="ＭＳ Ｐゴシック" pitchFamily="34" charset="-128"/>
              </a:rPr>
              <a:t>Correcting for Serial Correlation: ARMA models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n-US" sz="1600" kern="1200" dirty="0" smtClean="0">
                <a:ea typeface="ＭＳ Ｐゴシック" pitchFamily="34" charset="-128"/>
              </a:rPr>
              <a:t>Heteroskedasticity and Autocorrelation </a:t>
            </a:r>
          </a:p>
          <a:p>
            <a:pPr lvl="2" eaLnBrk="1" hangingPunct="1">
              <a:buFont typeface="Wingdings" pitchFamily="2" charset="2"/>
              <a:buChar char="ü"/>
              <a:defRPr/>
            </a:pPr>
            <a:r>
              <a:rPr lang="en-US" sz="1200" kern="1200" dirty="0" smtClean="0">
                <a:ea typeface="ＭＳ Ｐゴシック" pitchFamily="34" charset="-128"/>
              </a:rPr>
              <a:t>Testing for Heteroskedasticity and ARCH terms</a:t>
            </a:r>
          </a:p>
          <a:p>
            <a:pPr lvl="2" eaLnBrk="1" hangingPunct="1">
              <a:buFont typeface="Wingdings" pitchFamily="2" charset="2"/>
              <a:buChar char="ü"/>
              <a:defRPr/>
            </a:pPr>
            <a:r>
              <a:rPr lang="en-US" sz="1200" kern="1200" dirty="0" smtClean="0">
                <a:ea typeface="ＭＳ Ｐゴシック" pitchFamily="34" charset="-128"/>
              </a:rPr>
              <a:t>HAC Standard Errors</a:t>
            </a:r>
          </a:p>
          <a:p>
            <a:pPr lvl="2" eaLnBrk="1" hangingPunct="1">
              <a:buFont typeface="Wingdings" pitchFamily="2" charset="2"/>
              <a:buChar char="ü"/>
              <a:defRPr/>
            </a:pPr>
            <a:r>
              <a:rPr lang="en-US" sz="1200" kern="1200" dirty="0" smtClean="0">
                <a:ea typeface="ＭＳ Ｐゴシック" pitchFamily="34" charset="-128"/>
              </a:rPr>
              <a:t>Weighted Least Squares</a:t>
            </a: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20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2000" dirty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 typeface="Times" pitchFamily="17" charset="0"/>
              <a:buChar char="•"/>
              <a:defRPr/>
            </a:pPr>
            <a:endParaRPr lang="en-US" dirty="0" smtClean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F4964C3-C44D-4067-BF8E-B1860A0E6B63}" type="slidenum">
              <a:rPr lang="en-US" sz="800" smtClean="0"/>
              <a:pPr eaLnBrk="1" hangingPunct="1">
                <a:defRPr/>
              </a:pPr>
              <a:t>3</a:t>
            </a:fld>
            <a:endParaRPr lang="en-US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Time Trends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30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1932" y="1837127"/>
            <a:ext cx="3703500" cy="373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174625" indent="0" eaLnBrk="1" hangingPunct="1"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Estimation with no </a:t>
            </a:r>
            <a:r>
              <a:rPr lang="en-US" sz="1600" u="sng" dirty="0">
                <a:ea typeface="ＭＳ Ｐゴシック" pitchFamily="34" charset="-128"/>
              </a:rPr>
              <a:t>T</a:t>
            </a:r>
            <a:r>
              <a:rPr lang="en-US" sz="1600" u="sng" dirty="0" smtClean="0">
                <a:ea typeface="ＭＳ Ｐゴシック" pitchFamily="34" charset="-128"/>
              </a:rPr>
              <a:t>ime Trends</a:t>
            </a:r>
            <a:r>
              <a:rPr lang="en-US" sz="1600" u="sng" kern="1200" dirty="0" smtClean="0">
                <a:ea typeface="ＭＳ Ｐゴシック" pitchFamily="34" charset="-128"/>
              </a:rPr>
              <a:t>: </a:t>
            </a:r>
            <a:endParaRPr lang="en-US" sz="1600" i="1" kern="1200" dirty="0" smtClean="0">
              <a:ea typeface="ＭＳ Ｐゴシック" pitchFamily="34" charset="-128"/>
            </a:endParaRPr>
          </a:p>
          <a:p>
            <a:pPr marL="747712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First, let’s specify </a:t>
            </a:r>
            <a:r>
              <a:rPr lang="en-US" dirty="0">
                <a:ea typeface="ＭＳ Ｐゴシック" pitchFamily="34" charset="-128"/>
              </a:rPr>
              <a:t>a</a:t>
            </a:r>
            <a:r>
              <a:rPr lang="en-US" dirty="0" smtClean="0">
                <a:ea typeface="ＭＳ Ｐゴシック" pitchFamily="34" charset="-128"/>
              </a:rPr>
              <a:t> simple regression without time trends. Type in the command window:</a:t>
            </a:r>
            <a:endParaRPr lang="en-US" dirty="0">
              <a:ea typeface="ＭＳ Ｐゴシック" pitchFamily="34" charset="-128"/>
            </a:endParaRPr>
          </a:p>
          <a:p>
            <a:pPr marL="403225" indent="-228600" eaLnBrk="1" hangingPunct="1">
              <a:buNone/>
              <a:defRPr/>
            </a:pPr>
            <a:r>
              <a:rPr lang="en-US" sz="1400" b="1" i="1" dirty="0">
                <a:ea typeface="ＭＳ Ｐゴシック" pitchFamily="34" charset="-128"/>
              </a:rPr>
              <a:t>        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   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ls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log(m1) c 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log(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ip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) </a:t>
            </a:r>
            <a:endParaRPr lang="en-US" dirty="0" smtClean="0">
              <a:ea typeface="ＭＳ Ｐゴシック" pitchFamily="34" charset="-128"/>
            </a:endParaRPr>
          </a:p>
          <a:p>
            <a:pPr marL="747712" lvl="2" indent="-228600" eaLnBrk="1" hangingPunct="1">
              <a:buFont typeface="+mj-lt"/>
              <a:buAutoNum type="arabicPeriod" startAt="2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747712" lvl="2" indent="-22860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ea typeface="ＭＳ Ｐゴシック" pitchFamily="34" charset="-128"/>
              </a:rPr>
              <a:t>Press </a:t>
            </a:r>
            <a:r>
              <a:rPr lang="en-US" b="1" dirty="0">
                <a:ea typeface="ＭＳ Ｐゴシック" pitchFamily="34" charset="-128"/>
              </a:rPr>
              <a:t>Enter. </a:t>
            </a:r>
            <a:endParaRPr lang="en-US" b="1" dirty="0" smtClean="0">
              <a:ea typeface="ＭＳ Ｐゴシック" pitchFamily="34" charset="-128"/>
            </a:endParaRPr>
          </a:p>
          <a:p>
            <a:pPr marL="744538" lvl="1" indent="-342900" eaLnBrk="1" hangingPunct="1">
              <a:buFont typeface="+mj-lt"/>
              <a:buAutoNum type="arabicPeriod" startAt="2"/>
              <a:defRPr/>
            </a:pPr>
            <a:endParaRPr lang="en-US" sz="1600" b="1" dirty="0">
              <a:ea typeface="ＭＳ Ｐゴシック" pitchFamily="34" charset="-128"/>
            </a:endParaRPr>
          </a:p>
          <a:p>
            <a:pPr marL="228600" lvl="1" indent="-228600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34" charset="-128"/>
              </a:rPr>
              <a:t>As seen, </a:t>
            </a:r>
            <a:r>
              <a:rPr lang="en-US" sz="1600" b="1" i="1" dirty="0" smtClean="0">
                <a:ea typeface="ＭＳ Ｐゴシック" pitchFamily="34" charset="-128"/>
              </a:rPr>
              <a:t>log(</a:t>
            </a:r>
            <a:r>
              <a:rPr lang="en-US" sz="1600" b="1" i="1" dirty="0" err="1" smtClean="0">
                <a:ea typeface="ＭＳ Ｐゴシック" pitchFamily="34" charset="-128"/>
              </a:rPr>
              <a:t>ip</a:t>
            </a:r>
            <a:r>
              <a:rPr lang="en-US" sz="1600" b="1" i="1" dirty="0" smtClean="0">
                <a:ea typeface="ＭＳ Ｐゴシック" pitchFamily="34" charset="-128"/>
              </a:rPr>
              <a:t>) </a:t>
            </a:r>
            <a:r>
              <a:rPr lang="en-US" sz="1600" dirty="0" smtClean="0">
                <a:ea typeface="ＭＳ Ｐゴシック" pitchFamily="34" charset="-128"/>
              </a:rPr>
              <a:t>has a highly statistically significant coefficient. The R-squared is also very high, indicating -- at first look --a very good fit for the model.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1932" y="1220427"/>
            <a:ext cx="8297111" cy="77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ea typeface="ＭＳ Ｐゴシック" pitchFamily="34" charset="-128"/>
              </a:rPr>
              <a:t>Time trends can be accommodated easily </a:t>
            </a:r>
            <a:r>
              <a:rPr lang="en-US" sz="1800" dirty="0">
                <a:ea typeface="ＭＳ Ｐゴシック" pitchFamily="34" charset="-128"/>
              </a:rPr>
              <a:t>in EViews using </a:t>
            </a:r>
            <a:r>
              <a:rPr lang="en-US" sz="1800" dirty="0" smtClean="0">
                <a:ea typeface="ＭＳ Ｐゴシック" pitchFamily="34" charset="-128"/>
              </a:rPr>
              <a:t>function </a:t>
            </a:r>
            <a:r>
              <a:rPr lang="en-US" sz="1800" b="1" i="1" dirty="0">
                <a:ea typeface="ＭＳ Ｐゴシック" pitchFamily="34" charset="-128"/>
              </a:rPr>
              <a:t>@trend</a:t>
            </a:r>
            <a:r>
              <a:rPr lang="en-US" sz="1800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ea typeface="ＭＳ Ｐゴシック" pitchFamily="34" charset="-128"/>
              </a:rPr>
              <a:t>Let’s illustrate the impact of time trend in the simple regression of </a:t>
            </a:r>
            <a:r>
              <a:rPr lang="en-US" sz="1800" b="1" i="1" dirty="0" smtClean="0">
                <a:ea typeface="ＭＳ Ｐゴシック" pitchFamily="34" charset="-128"/>
              </a:rPr>
              <a:t>IP</a:t>
            </a:r>
            <a:r>
              <a:rPr lang="en-US" sz="1800" dirty="0" smtClean="0">
                <a:ea typeface="ＭＳ Ｐゴシック" pitchFamily="34" charset="-128"/>
              </a:rPr>
              <a:t> on </a:t>
            </a:r>
            <a:r>
              <a:rPr lang="en-US" sz="1800" b="1" i="1" dirty="0" smtClean="0">
                <a:ea typeface="ＭＳ Ｐゴシック" pitchFamily="34" charset="-128"/>
              </a:rPr>
              <a:t>M1</a:t>
            </a:r>
            <a:r>
              <a:rPr lang="en-US" sz="1800" dirty="0" smtClean="0">
                <a:ea typeface="ＭＳ Ｐゴシック" pitchFamily="34" charset="-128"/>
              </a:rPr>
              <a:t>.  </a:t>
            </a:r>
            <a:endParaRPr lang="en-US" sz="1800" dirty="0">
              <a:ea typeface="ＭＳ Ｐゴシック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556485" y="5540443"/>
            <a:ext cx="3300820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equation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eq09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305" y="2175202"/>
            <a:ext cx="44577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7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Time Trends: Example 1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31</a:t>
            </a:fld>
            <a:endParaRPr lang="en-US" sz="80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2900" y="1665515"/>
            <a:ext cx="4372475" cy="427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174625" lvl="1" indent="0" eaLnBrk="1" hangingPunct="1"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Time Trends: Example 1</a:t>
            </a:r>
          </a:p>
          <a:p>
            <a:pPr marL="747712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Type in the command window:</a:t>
            </a:r>
            <a:endParaRPr lang="en-US" dirty="0">
              <a:ea typeface="ＭＳ Ｐゴシック" pitchFamily="34" charset="-128"/>
            </a:endParaRPr>
          </a:p>
          <a:p>
            <a:pPr marL="403225" indent="-228600" eaLnBrk="1" hangingPunct="1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     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ls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log(m1) c 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log(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ip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) @trend</a:t>
            </a:r>
            <a:endParaRPr lang="en-US" sz="1400" dirty="0">
              <a:solidFill>
                <a:schemeClr val="tx1"/>
              </a:solidFill>
              <a:latin typeface="Courier" pitchFamily="49" charset="0"/>
              <a:ea typeface="ＭＳ Ｐゴシック" pitchFamily="34" charset="-128"/>
            </a:endParaRPr>
          </a:p>
          <a:p>
            <a:pPr marL="747712" lvl="2" indent="-22860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ea typeface="ＭＳ Ｐゴシック" pitchFamily="34" charset="-128"/>
              </a:rPr>
              <a:t>Press </a:t>
            </a:r>
            <a:r>
              <a:rPr lang="en-US" b="1" dirty="0" smtClean="0">
                <a:ea typeface="ＭＳ Ｐゴシック" pitchFamily="34" charset="-128"/>
              </a:rPr>
              <a:t>Enter.</a:t>
            </a:r>
          </a:p>
          <a:p>
            <a:pPr marL="174625" lvl="1" indent="0" eaLnBrk="1" hangingPunct="1">
              <a:buNone/>
              <a:defRPr/>
            </a:pPr>
            <a:endParaRPr lang="en-US" sz="1600" u="sng" dirty="0" smtClean="0">
              <a:ea typeface="ＭＳ Ｐゴシック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2900" y="1265296"/>
            <a:ext cx="7979730" cy="4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800" dirty="0">
                <a:ea typeface="ＭＳ Ｐゴシック" pitchFamily="34" charset="-128"/>
              </a:rPr>
              <a:t>L</a:t>
            </a:r>
            <a:r>
              <a:rPr lang="en-US" sz="1800" kern="1200" dirty="0" smtClean="0">
                <a:ea typeface="ＭＳ Ｐゴシック" pitchFamily="34" charset="-128"/>
              </a:rPr>
              <a:t>et’s include a time trend and see if anything changes.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40026" y="2817375"/>
            <a:ext cx="3940588" cy="35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174625" lvl="1" indent="0" eaLnBrk="1" hangingPunct="1"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Results are very different now:</a:t>
            </a:r>
            <a:endParaRPr lang="en-US" sz="1600" u="sng" dirty="0">
              <a:ea typeface="ＭＳ Ｐゴシック" pitchFamily="34" charset="-128"/>
            </a:endParaRPr>
          </a:p>
          <a:p>
            <a:pPr marL="628650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First</a:t>
            </a:r>
            <a:r>
              <a:rPr lang="en-US" sz="1400" dirty="0">
                <a:ea typeface="ＭＳ Ｐゴシック" pitchFamily="34" charset="-128"/>
              </a:rPr>
              <a:t>, the coefficient of </a:t>
            </a:r>
            <a:r>
              <a:rPr lang="en-US" sz="1400" b="1" i="1" dirty="0">
                <a:ea typeface="ＭＳ Ｐゴシック" pitchFamily="34" charset="-128"/>
              </a:rPr>
              <a:t>log(</a:t>
            </a:r>
            <a:r>
              <a:rPr lang="en-US" sz="1400" b="1" i="1" dirty="0" err="1">
                <a:ea typeface="ＭＳ Ｐゴシック" pitchFamily="34" charset="-128"/>
              </a:rPr>
              <a:t>ip</a:t>
            </a:r>
            <a:r>
              <a:rPr lang="en-US" sz="1400" b="1" i="1" dirty="0">
                <a:ea typeface="ＭＳ Ｐゴシック" pitchFamily="34" charset="-128"/>
              </a:rPr>
              <a:t>) </a:t>
            </a:r>
            <a:r>
              <a:rPr lang="en-US" sz="1400" dirty="0">
                <a:ea typeface="ＭＳ Ｐゴシック" pitchFamily="34" charset="-128"/>
              </a:rPr>
              <a:t>is </a:t>
            </a:r>
            <a:r>
              <a:rPr lang="en-US" sz="1400" dirty="0" smtClean="0">
                <a:ea typeface="ＭＳ Ｐゴシック" pitchFamily="34" charset="-128"/>
              </a:rPr>
              <a:t>now negative </a:t>
            </a:r>
            <a:r>
              <a:rPr lang="en-US" sz="1400" dirty="0">
                <a:ea typeface="ＭＳ Ｐゴシック" pitchFamily="34" charset="-128"/>
              </a:rPr>
              <a:t>and </a:t>
            </a:r>
            <a:r>
              <a:rPr lang="en-US" sz="1400" dirty="0" smtClean="0">
                <a:ea typeface="ＭＳ Ｐゴシック" pitchFamily="34" charset="-128"/>
              </a:rPr>
              <a:t>not </a:t>
            </a:r>
            <a:r>
              <a:rPr lang="en-US" sz="1400" dirty="0">
                <a:ea typeface="ＭＳ Ｐゴシック" pitchFamily="34" charset="-128"/>
              </a:rPr>
              <a:t>significant. </a:t>
            </a:r>
          </a:p>
          <a:p>
            <a:pPr marL="628650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>
                <a:ea typeface="ＭＳ Ｐゴシック" pitchFamily="34" charset="-128"/>
              </a:rPr>
              <a:t>In </a:t>
            </a:r>
            <a:r>
              <a:rPr lang="en-US" sz="1400" dirty="0" smtClean="0">
                <a:ea typeface="ＭＳ Ｐゴシック" pitchFamily="34" charset="-128"/>
              </a:rPr>
              <a:t>addition, </a:t>
            </a:r>
            <a:r>
              <a:rPr lang="en-US" sz="1400" dirty="0">
                <a:ea typeface="ＭＳ Ｐゴシック" pitchFamily="34" charset="-128"/>
              </a:rPr>
              <a:t>the coefficient of the </a:t>
            </a:r>
            <a:r>
              <a:rPr lang="en-US" sz="1400" b="1" i="1" dirty="0">
                <a:ea typeface="ＭＳ Ｐゴシック" pitchFamily="34" charset="-128"/>
              </a:rPr>
              <a:t>time trend</a:t>
            </a:r>
            <a:r>
              <a:rPr lang="en-US" sz="1400" dirty="0">
                <a:ea typeface="ＭＳ Ｐゴシック" pitchFamily="34" charset="-128"/>
              </a:rPr>
              <a:t> is positive and statistically significant.  </a:t>
            </a:r>
          </a:p>
          <a:p>
            <a:pPr marL="628650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>
                <a:ea typeface="ＭＳ Ｐゴシック" pitchFamily="34" charset="-128"/>
              </a:rPr>
              <a:t>The R-squared is very high even though the coefficient of </a:t>
            </a:r>
            <a:r>
              <a:rPr lang="en-US" sz="1400" b="1" i="1" dirty="0">
                <a:ea typeface="ＭＳ Ｐゴシック" pitchFamily="34" charset="-128"/>
              </a:rPr>
              <a:t>log(</a:t>
            </a:r>
            <a:r>
              <a:rPr lang="en-US" sz="1400" b="1" i="1" dirty="0" err="1">
                <a:ea typeface="ＭＳ Ｐゴシック" pitchFamily="34" charset="-128"/>
              </a:rPr>
              <a:t>ip</a:t>
            </a:r>
            <a:r>
              <a:rPr lang="en-US" sz="1400" b="1" i="1" dirty="0">
                <a:ea typeface="ＭＳ Ｐゴシック" pitchFamily="34" charset="-128"/>
              </a:rPr>
              <a:t>) </a:t>
            </a:r>
            <a:r>
              <a:rPr lang="en-US" sz="1400" dirty="0">
                <a:ea typeface="ＭＳ Ｐゴシック" pitchFamily="34" charset="-128"/>
              </a:rPr>
              <a:t>is not significant. Movements in </a:t>
            </a:r>
            <a:r>
              <a:rPr lang="en-US" sz="1400" b="1" i="1" dirty="0">
                <a:ea typeface="ＭＳ Ｐゴシック" pitchFamily="34" charset="-128"/>
              </a:rPr>
              <a:t>log(m1)</a:t>
            </a:r>
            <a:r>
              <a:rPr lang="en-US" sz="1400" dirty="0">
                <a:ea typeface="ＭＳ Ｐゴシック" pitchFamily="34" charset="-128"/>
              </a:rPr>
              <a:t> are explained by the time trend.</a:t>
            </a:r>
          </a:p>
          <a:p>
            <a:pPr marL="628650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>
                <a:ea typeface="ＭＳ Ｐゴシック" pitchFamily="34" charset="-128"/>
              </a:rPr>
              <a:t>This means that omitting </a:t>
            </a:r>
            <a:r>
              <a:rPr lang="en-US" sz="1400" b="1" i="1" dirty="0">
                <a:ea typeface="ＭＳ Ｐゴシック" pitchFamily="34" charset="-128"/>
              </a:rPr>
              <a:t>@trend </a:t>
            </a:r>
            <a:r>
              <a:rPr lang="en-US" sz="1400" dirty="0">
                <a:ea typeface="ＭＳ Ｐゴシック" pitchFamily="34" charset="-128"/>
              </a:rPr>
              <a:t>can result in a spurious regression yielding biased estimators of the impact of </a:t>
            </a:r>
            <a:r>
              <a:rPr lang="en-US" sz="1400" b="1" i="1" dirty="0" smtClean="0">
                <a:ea typeface="ＭＳ Ｐゴシック" pitchFamily="34" charset="-128"/>
              </a:rPr>
              <a:t>log(</a:t>
            </a:r>
            <a:r>
              <a:rPr lang="en-US" sz="1400" b="1" i="1" dirty="0" err="1" smtClean="0">
                <a:ea typeface="ＭＳ Ｐゴシック" pitchFamily="34" charset="-128"/>
              </a:rPr>
              <a:t>ip</a:t>
            </a:r>
            <a:r>
              <a:rPr lang="en-US" sz="1400" b="1" i="1" dirty="0" smtClean="0">
                <a:ea typeface="ＭＳ Ｐゴシック" pitchFamily="34" charset="-128"/>
              </a:rPr>
              <a:t>) </a:t>
            </a:r>
            <a:r>
              <a:rPr lang="en-US" sz="1400" dirty="0">
                <a:ea typeface="ＭＳ Ｐゴシック" pitchFamily="34" charset="-128"/>
              </a:rPr>
              <a:t>on </a:t>
            </a:r>
            <a:r>
              <a:rPr lang="en-US" sz="1400" b="1" i="1" dirty="0">
                <a:ea typeface="ＭＳ Ｐゴシック" pitchFamily="34" charset="-128"/>
              </a:rPr>
              <a:t>log(m1). </a:t>
            </a:r>
          </a:p>
          <a:p>
            <a:pPr marL="403225" lvl="1" indent="-228600" eaLnBrk="1" hangingPunct="1">
              <a:buFont typeface="+mj-lt"/>
              <a:buAutoNum type="arabicPeriod" startAt="2"/>
              <a:defRPr/>
            </a:pPr>
            <a:endParaRPr lang="en-US" sz="1600" b="1" dirty="0" smtClean="0">
              <a:ea typeface="ＭＳ Ｐゴシック" pitchFamily="34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gray">
          <a:xfrm>
            <a:off x="4380614" y="5431831"/>
            <a:ext cx="3653672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equation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eq10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14" y="1776392"/>
            <a:ext cx="44672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5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Time Trends: Example 2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32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72025" y="1160332"/>
            <a:ext cx="8091492" cy="1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Quadratic time trend </a:t>
            </a:r>
            <a:r>
              <a:rPr lang="en-US" sz="1800" dirty="0" smtClean="0">
                <a:ea typeface="ＭＳ Ｐゴシック" pitchFamily="34" charset="-128"/>
              </a:rPr>
              <a:t>are also very easy to specify</a:t>
            </a:r>
            <a:r>
              <a:rPr lang="en-US" sz="1800" dirty="0">
                <a:ea typeface="ＭＳ Ｐゴシック" pitchFamily="34" charset="-128"/>
              </a:rPr>
              <a:t> </a:t>
            </a:r>
            <a:r>
              <a:rPr lang="en-US" sz="1800" dirty="0" smtClean="0">
                <a:ea typeface="ＭＳ Ｐゴシック" pitchFamily="34" charset="-128"/>
              </a:rPr>
              <a:t>in EViews. </a:t>
            </a:r>
            <a:r>
              <a:rPr lang="en-US" sz="1800" kern="1200" dirty="0" smtClean="0">
                <a:ea typeface="ＭＳ Ｐゴシック" pitchFamily="34" charset="-128"/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lang="en-US" sz="1600" dirty="0" smtClean="0">
                <a:ea typeface="ＭＳ Ｐゴシック" pitchFamily="34" charset="-128"/>
              </a:rPr>
              <a:t>   </a:t>
            </a:r>
            <a:r>
              <a:rPr lang="en-US" sz="1600" u="sng" dirty="0" smtClean="0">
                <a:ea typeface="ＭＳ Ｐゴシック" pitchFamily="34" charset="-128"/>
              </a:rPr>
              <a:t>Time Trends: Example 2</a:t>
            </a:r>
          </a:p>
          <a:p>
            <a:pPr marL="573087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Type in the command window:</a:t>
            </a:r>
            <a:endParaRPr lang="en-US" dirty="0">
              <a:ea typeface="ＭＳ Ｐゴシック" pitchFamily="34" charset="-128"/>
            </a:endParaRPr>
          </a:p>
          <a:p>
            <a:pPr marL="228600" indent="-228600" eaLnBrk="1" hangingPunct="1">
              <a:buNone/>
              <a:defRPr/>
            </a:pPr>
            <a:r>
              <a:rPr lang="en-US" sz="1400" b="1" i="1" dirty="0">
                <a:ea typeface="ＭＳ Ｐゴシック" pitchFamily="34" charset="-128"/>
              </a:rPr>
              <a:t>            </a:t>
            </a:r>
            <a:r>
              <a:rPr lang="en-US" sz="1400" b="1" i="1" dirty="0" smtClean="0">
                <a:ea typeface="ＭＳ Ｐゴシック" pitchFamily="34" charset="-128"/>
              </a:rPr>
              <a:t>		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  ls 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log(m1) c 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@trend @trend^2</a:t>
            </a:r>
            <a:endParaRPr lang="en-US" sz="1400" dirty="0">
              <a:solidFill>
                <a:schemeClr val="tx1"/>
              </a:solidFill>
              <a:latin typeface="Courier" pitchFamily="49" charset="0"/>
              <a:ea typeface="ＭＳ Ｐゴシック" pitchFamily="34" charset="-128"/>
            </a:endParaRPr>
          </a:p>
          <a:p>
            <a:pPr marL="573087" lvl="2" indent="-22860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ea typeface="ＭＳ Ｐゴシック" pitchFamily="34" charset="-128"/>
              </a:rPr>
              <a:t>Press </a:t>
            </a:r>
            <a:r>
              <a:rPr lang="en-US" b="1" dirty="0">
                <a:ea typeface="ＭＳ Ｐゴシック" pitchFamily="34" charset="-128"/>
              </a:rPr>
              <a:t>Enter</a:t>
            </a:r>
            <a:r>
              <a:rPr lang="en-US" b="1" dirty="0" smtClean="0">
                <a:ea typeface="ＭＳ Ｐゴシック" pitchFamily="34" charset="-128"/>
              </a:rPr>
              <a:t>.</a:t>
            </a:r>
            <a:endParaRPr lang="en-US" u="sng" kern="1200" dirty="0">
              <a:ea typeface="ＭＳ Ｐゴシック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765544" y="4353360"/>
            <a:ext cx="2840170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equation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eq11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72025" y="2615891"/>
            <a:ext cx="3233688" cy="144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460375" lvl="1" indent="-285750" eaLnBrk="1" hangingPunct="1"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34" charset="-128"/>
              </a:rPr>
              <a:t>For a more detailed discussion on time trends, interpretation, and de-trending, see the companion to this tutorial: </a:t>
            </a:r>
            <a:r>
              <a:rPr lang="en-US" sz="1600" i="1" dirty="0" smtClean="0">
                <a:ea typeface="ＭＳ Ｐゴシック" pitchFamily="34" charset="-128"/>
              </a:rPr>
              <a:t>Appendix: Time Series Models. </a:t>
            </a:r>
            <a:endParaRPr lang="en-US" sz="1600" i="1" dirty="0">
              <a:ea typeface="ＭＳ Ｐゴシック" pitchFamily="34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71" y="2396015"/>
            <a:ext cx="44291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Seasonality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33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13112" y="1276183"/>
            <a:ext cx="8064831" cy="515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ea typeface="ＭＳ Ｐゴシック" pitchFamily="34" charset="-128"/>
              </a:rPr>
              <a:t>Sometimes time series exhibit seasonal patterns. For example, retails sales tend to be higher in the last quarter of the year because of the Holiday Shopping season.</a:t>
            </a:r>
          </a:p>
          <a:p>
            <a:pPr eaLnBrk="1" hangingPunct="1">
              <a:defRPr/>
            </a:pPr>
            <a:r>
              <a:rPr lang="en-US" sz="1800" dirty="0" smtClean="0">
                <a:ea typeface="ＭＳ Ｐゴシック" pitchFamily="34" charset="-128"/>
              </a:rPr>
              <a:t>Most macroeconomic series are already seasonally adjusted beforehand so there is no need to worry about seasonal issues.  </a:t>
            </a:r>
          </a:p>
          <a:p>
            <a:pPr eaLnBrk="1" hangingPunct="1">
              <a:defRPr/>
            </a:pPr>
            <a:r>
              <a:rPr lang="en-US" sz="1800" dirty="0" smtClean="0">
                <a:ea typeface="ＭＳ Ｐゴシック" pitchFamily="34" charset="-128"/>
              </a:rPr>
              <a:t>If you suspect a series displays seasonal patterns, you can include a set of dummy variables to account for the seasonality in the dependent variable. </a:t>
            </a:r>
          </a:p>
          <a:p>
            <a:pPr marL="174625" lvl="1" indent="-174625" eaLnBrk="1" hangingPunct="1">
              <a:buFont typeface="Arial" pitchFamily="34" charset="0"/>
              <a:buChar char="•"/>
              <a:defRPr/>
            </a:pPr>
            <a:r>
              <a:rPr lang="en-US" sz="1800" dirty="0">
                <a:ea typeface="ＭＳ Ｐゴシック" pitchFamily="34" charset="-128"/>
              </a:rPr>
              <a:t>EViews has </a:t>
            </a:r>
            <a:r>
              <a:rPr lang="en-US" sz="1800" dirty="0" smtClean="0">
                <a:ea typeface="ＭＳ Ｐゴシック" pitchFamily="34" charset="-128"/>
              </a:rPr>
              <a:t>a built-in </a:t>
            </a:r>
            <a:r>
              <a:rPr lang="en-US" sz="1800" dirty="0">
                <a:ea typeface="ＭＳ Ｐゴシック" pitchFamily="34" charset="-128"/>
              </a:rPr>
              <a:t>function that creates dummy variables corresponding to each month (or quarter, if the data is quarterly). </a:t>
            </a:r>
            <a:endParaRPr lang="en-US" sz="1800" dirty="0" smtClean="0">
              <a:ea typeface="ＭＳ Ｐゴシック" pitchFamily="34" charset="-128"/>
            </a:endParaRPr>
          </a:p>
          <a:p>
            <a:pPr marL="174625" lvl="1" indent="0" eaLnBrk="1" hangingPunct="1">
              <a:buNone/>
              <a:defRPr/>
            </a:pPr>
            <a:endParaRPr lang="en-US" sz="1600" u="sng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14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Seasonality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34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13111" y="1276184"/>
            <a:ext cx="8513931" cy="362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174625" lvl="1" indent="0" eaLnBrk="1" hangingPunct="1"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Regression with seasonal factors: </a:t>
            </a:r>
            <a:endParaRPr lang="en-US" sz="1600" u="sng" dirty="0">
              <a:ea typeface="ＭＳ Ｐゴシック" pitchFamily="34" charset="-128"/>
            </a:endParaRPr>
          </a:p>
          <a:p>
            <a:pPr marL="747712" lvl="2" indent="-228600" eaLnBrk="1" hangingPunct="1">
              <a:buFont typeface="+mj-lt"/>
              <a:buAutoNum type="arabicPeriod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747712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Type in </a:t>
            </a:r>
            <a:r>
              <a:rPr lang="en-US" dirty="0">
                <a:ea typeface="ＭＳ Ｐゴシック" pitchFamily="34" charset="-128"/>
              </a:rPr>
              <a:t>the command </a:t>
            </a:r>
            <a:r>
              <a:rPr lang="en-US" dirty="0" smtClean="0">
                <a:ea typeface="ＭＳ Ｐゴシック" pitchFamily="34" charset="-128"/>
              </a:rPr>
              <a:t>window:</a:t>
            </a:r>
          </a:p>
          <a:p>
            <a:pPr marL="519112" lvl="2" indent="0" eaLnBrk="1" hangingPunct="1"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ls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log(m1) c log(</a:t>
            </a:r>
            <a:r>
              <a:rPr lang="en-US" sz="1400" dirty="0" err="1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ip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) log(</a:t>
            </a:r>
            <a:r>
              <a:rPr lang="en-US" sz="1400" dirty="0" err="1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cpi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) @trend 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@seas(2) @seas(3) @seas(4) @seas(5) 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  </a:t>
            </a:r>
          </a:p>
          <a:p>
            <a:pPr marL="401638" lvl="1" indent="0" eaLnBrk="1" hangingPunct="1"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 @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seas(6) 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@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seas(7) @ seas(8) @seas(9) 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@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seas(10) @seas(11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) @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seas(12) </a:t>
            </a:r>
            <a:endParaRPr lang="en-US" sz="1400" dirty="0" smtClean="0">
              <a:solidFill>
                <a:schemeClr val="tx1"/>
              </a:solidFill>
              <a:latin typeface="Courier" pitchFamily="49" charset="0"/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i="1" dirty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i="1" dirty="0">
              <a:ea typeface="ＭＳ Ｐゴシック" pitchFamily="34" charset="-128"/>
            </a:endParaRPr>
          </a:p>
          <a:p>
            <a:pPr marL="801688" lvl="1" indent="-400050" eaLnBrk="1" hangingPunct="1">
              <a:buFont typeface="+mj-lt"/>
              <a:buAutoNum type="arabicPeriod" startAt="2"/>
              <a:defRPr/>
            </a:pPr>
            <a:endParaRPr lang="en-US" sz="1400" dirty="0">
              <a:ea typeface="ＭＳ Ｐゴシック" pitchFamily="34" charset="-128"/>
            </a:endParaRPr>
          </a:p>
          <a:p>
            <a:pPr marL="747712" lvl="2" indent="-228600" eaLnBrk="1" hangingPunct="1">
              <a:spcBef>
                <a:spcPts val="1200"/>
              </a:spcBef>
              <a:buFont typeface="+mj-lt"/>
              <a:buAutoNum type="arabicPeriod" startAt="2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747712" lvl="2" indent="-228600" eaLnBrk="1" hangingPunct="1">
              <a:spcBef>
                <a:spcPts val="1200"/>
              </a:spcBef>
              <a:buFont typeface="+mj-lt"/>
              <a:buAutoNum type="arabicPeriod" startAt="2"/>
              <a:defRPr/>
            </a:pPr>
            <a:r>
              <a:rPr lang="en-US" dirty="0" smtClean="0">
                <a:ea typeface="ＭＳ Ｐゴシック" pitchFamily="34" charset="-128"/>
              </a:rPr>
              <a:t>Press </a:t>
            </a:r>
            <a:r>
              <a:rPr lang="en-US" b="1" dirty="0" smtClean="0">
                <a:ea typeface="ＭＳ Ｐゴシック" pitchFamily="34" charset="-128"/>
              </a:rPr>
              <a:t>Enter </a:t>
            </a:r>
            <a:r>
              <a:rPr lang="en-US" dirty="0" smtClean="0">
                <a:ea typeface="ＭＳ Ｐゴシック" pitchFamily="34" charset="-128"/>
              </a:rPr>
              <a:t>(please type the command in one line).</a:t>
            </a:r>
            <a:endParaRPr lang="en-US" dirty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999447" y="4492988"/>
            <a:ext cx="3653672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equation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eq12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47" y="3009900"/>
            <a:ext cx="7748530" cy="77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07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Seasonality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1800" kern="1200" dirty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35</a:t>
            </a:fld>
            <a:endParaRPr lang="en-US" sz="80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8359" y="1252574"/>
            <a:ext cx="3589605" cy="290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174625" lvl="1" indent="-174625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34" charset="-128"/>
              </a:rPr>
              <a:t>The seasonal dummies are not individually statistically significant (you can also carry out a Wald test for joint significance and conclude the same). </a:t>
            </a:r>
          </a:p>
          <a:p>
            <a:pPr marL="174625" lvl="1" indent="-174625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34" charset="-128"/>
              </a:rPr>
              <a:t>This means that the </a:t>
            </a:r>
            <a:r>
              <a:rPr lang="en-US" sz="1600" b="1" i="1" dirty="0">
                <a:ea typeface="ＭＳ Ｐゴシック" pitchFamily="34" charset="-128"/>
              </a:rPr>
              <a:t>M</a:t>
            </a:r>
            <a:r>
              <a:rPr lang="en-US" sz="1600" b="1" i="1" dirty="0" smtClean="0">
                <a:ea typeface="ＭＳ Ｐゴシック" pitchFamily="34" charset="-128"/>
              </a:rPr>
              <a:t>1</a:t>
            </a:r>
            <a:r>
              <a:rPr lang="en-US" sz="1600" dirty="0" smtClean="0">
                <a:ea typeface="ＭＳ Ｐゴシック" pitchFamily="34" charset="-128"/>
              </a:rPr>
              <a:t> series does not display seasonal patterns (this is because the series is already adjusted for season patterns). </a:t>
            </a:r>
            <a:endParaRPr lang="en-US" sz="1600" dirty="0">
              <a:ea typeface="ＭＳ Ｐゴシック" pitchFamily="34" charset="-12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964" y="1252573"/>
            <a:ext cx="4230547" cy="494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2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938" y="2824163"/>
            <a:ext cx="7643812" cy="1606550"/>
          </a:xfrm>
        </p:spPr>
        <p:txBody>
          <a:bodyPr/>
          <a:lstStyle/>
          <a:p>
            <a:pPr algn="ctr" eaLnBrk="1" hangingPunct="1">
              <a:buFont typeface="Times" pitchFamily="18" charset="0"/>
              <a:buNone/>
            </a:pPr>
            <a:r>
              <a:rPr lang="en-US" sz="3200" b="1" dirty="0" smtClean="0">
                <a:ea typeface="ＭＳ Ｐゴシック" pitchFamily="34" charset="-128"/>
              </a:rPr>
              <a:t>Testing for Serial Correlation</a:t>
            </a:r>
            <a:endParaRPr lang="en-US" sz="3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79830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Serial Correlation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37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26463" y="1227724"/>
            <a:ext cx="8149703" cy="496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174625" lvl="1" indent="-174625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dirty="0">
                <a:ea typeface="ＭＳ Ｐゴシック" pitchFamily="34" charset="-128"/>
              </a:rPr>
              <a:t>As we have seen in the previous examples, residuals from our time series regressions appear to be correlated with their own lagged values (they display serial correlation).</a:t>
            </a:r>
          </a:p>
          <a:p>
            <a:pPr marL="174625" lvl="1" indent="-174625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dirty="0">
                <a:ea typeface="ＭＳ Ｐゴシック" pitchFamily="34" charset="-128"/>
              </a:rPr>
              <a:t>Serial </a:t>
            </a:r>
            <a:r>
              <a:rPr lang="en-US" sz="1800" dirty="0" smtClean="0">
                <a:ea typeface="ＭＳ Ｐゴシック" pitchFamily="34" charset="-128"/>
              </a:rPr>
              <a:t>correlation is </a:t>
            </a:r>
            <a:r>
              <a:rPr lang="en-US" sz="1800" dirty="0">
                <a:ea typeface="ＭＳ Ｐゴシック" pitchFamily="34" charset="-128"/>
              </a:rPr>
              <a:t>a common occurrence in time series data because the data is ordered (over </a:t>
            </a:r>
            <a:r>
              <a:rPr lang="en-US" sz="1800" dirty="0" smtClean="0">
                <a:ea typeface="ＭＳ Ｐゴシック" pitchFamily="34" charset="-128"/>
              </a:rPr>
              <a:t>time); it is therefore </a:t>
            </a:r>
            <a:r>
              <a:rPr lang="en-US" sz="1800" dirty="0">
                <a:ea typeface="ＭＳ Ｐゴシック" pitchFamily="34" charset="-128"/>
              </a:rPr>
              <a:t>not surprising that neighboring error terms turn out to be correlated. </a:t>
            </a:r>
            <a:endParaRPr lang="en-US" sz="1800" dirty="0" smtClean="0">
              <a:ea typeface="ＭＳ Ｐゴシック" pitchFamily="34" charset="-128"/>
            </a:endParaRPr>
          </a:p>
          <a:p>
            <a:pPr marL="174625" lvl="1" indent="-174625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ea typeface="ＭＳ Ｐゴシック" pitchFamily="34" charset="-128"/>
              </a:rPr>
              <a:t>Serial correlation violates </a:t>
            </a:r>
            <a:r>
              <a:rPr lang="en-US" sz="1800" dirty="0">
                <a:ea typeface="ＭＳ Ｐゴシック" pitchFamily="34" charset="-128"/>
              </a:rPr>
              <a:t>the standard assumption of regression theory that error terms are </a:t>
            </a:r>
            <a:r>
              <a:rPr lang="en-US" sz="1800" dirty="0" smtClean="0">
                <a:ea typeface="ＭＳ Ｐゴシック" pitchFamily="34" charset="-128"/>
              </a:rPr>
              <a:t>uncorrelated.</a:t>
            </a:r>
          </a:p>
          <a:p>
            <a:pPr marL="0" indent="0" eaLnBrk="1" hangingPunct="1">
              <a:buNone/>
              <a:defRPr/>
            </a:pPr>
            <a:endParaRPr lang="en-US" sz="1400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r>
              <a:rPr lang="en-US" sz="1400" dirty="0">
                <a:ea typeface="ＭＳ Ｐゴシック" pitchFamily="34" charset="-128"/>
              </a:rPr>
              <a:t> </a:t>
            </a:r>
            <a:r>
              <a:rPr lang="en-US" sz="1400" dirty="0" smtClean="0">
                <a:ea typeface="ＭＳ Ｐゴシック" pitchFamily="34" charset="-128"/>
              </a:rPr>
              <a:t>        		</a:t>
            </a:r>
            <a:endParaRPr lang="en-US" sz="1400" b="1" i="1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b="1" i="1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67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Serial Correlation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38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26463" y="1227724"/>
            <a:ext cx="8149703" cy="496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174625" lvl="1" indent="-174625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dirty="0" smtClean="0">
                <a:ea typeface="ＭＳ Ｐゴシック" pitchFamily="34" charset="-128"/>
              </a:rPr>
              <a:t>If untreated, serial correlation leads </a:t>
            </a:r>
            <a:r>
              <a:rPr lang="en-US" sz="1800" dirty="0">
                <a:ea typeface="ＭＳ Ｐゴシック" pitchFamily="34" charset="-128"/>
              </a:rPr>
              <a:t>to </a:t>
            </a:r>
            <a:r>
              <a:rPr lang="en-US" sz="1800" dirty="0" smtClean="0">
                <a:ea typeface="ＭＳ Ｐゴシック" pitchFamily="34" charset="-128"/>
              </a:rPr>
              <a:t>a number of issues:</a:t>
            </a:r>
            <a:endParaRPr lang="en-US" sz="1800" dirty="0">
              <a:ea typeface="ＭＳ Ｐゴシック" pitchFamily="34" charset="-128"/>
            </a:endParaRPr>
          </a:p>
          <a:p>
            <a:pPr marL="685800" lvl="1" indent="-285750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Reported </a:t>
            </a:r>
            <a:r>
              <a:rPr lang="en-US" sz="1600" dirty="0">
                <a:ea typeface="ＭＳ Ｐゴシック" pitchFamily="34" charset="-128"/>
              </a:rPr>
              <a:t>standard errors and t-statistics are invalid (even asymptotically). </a:t>
            </a:r>
            <a:endParaRPr lang="en-US" sz="1600" dirty="0" smtClean="0">
              <a:ea typeface="ＭＳ Ｐゴシック" pitchFamily="34" charset="-128"/>
            </a:endParaRPr>
          </a:p>
          <a:p>
            <a:pPr marL="685800" lvl="1" indent="-285750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Coefficients </a:t>
            </a:r>
            <a:r>
              <a:rPr lang="en-US" sz="1600" dirty="0">
                <a:ea typeface="ＭＳ Ｐゴシック" pitchFamily="34" charset="-128"/>
              </a:rPr>
              <a:t>may be biased, though not necessarily inconsistent (if data is weakly 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</a:p>
          <a:p>
            <a:pPr marL="400050" lvl="1" indent="0" eaLnBrk="1" hangingPunct="1">
              <a:buNone/>
              <a:defRPr/>
            </a:pP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smtClean="0">
                <a:ea typeface="ＭＳ Ｐゴシック" pitchFamily="34" charset="-128"/>
              </a:rPr>
              <a:t>     dependent). </a:t>
            </a:r>
          </a:p>
          <a:p>
            <a:pPr marL="685800" lvl="1" indent="-285750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In </a:t>
            </a:r>
            <a:r>
              <a:rPr lang="en-US" sz="1600" dirty="0">
                <a:ea typeface="ＭＳ Ｐゴシック" pitchFamily="34" charset="-128"/>
              </a:rPr>
              <a:t>the presence of  lagged dependent variables, OLS estimates are biased and inconsistent. </a:t>
            </a:r>
          </a:p>
          <a:p>
            <a:pPr marL="174625" lvl="1" indent="-174625" eaLnBrk="1" hangingPunct="1">
              <a:buSzPct val="100000"/>
              <a:buFont typeface="Arial" pitchFamily="34" charset="0"/>
              <a:buChar char="•"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174625" lvl="1" indent="-174625"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34" charset="-128"/>
              </a:rPr>
              <a:t>Fortunately</a:t>
            </a:r>
            <a:r>
              <a:rPr lang="en-US" sz="1600" dirty="0">
                <a:ea typeface="ＭＳ Ｐゴシック" pitchFamily="34" charset="-128"/>
              </a:rPr>
              <a:t>, EViews provides tools for detecting serial correlation and correcting regressions to account for its presence. </a:t>
            </a:r>
            <a:endParaRPr lang="en-US" sz="1600" dirty="0" smtClean="0">
              <a:ea typeface="ＭＳ Ｐゴシック" pitchFamily="34" charset="-128"/>
            </a:endParaRPr>
          </a:p>
          <a:p>
            <a:pPr marL="0" lvl="1" indent="0" eaLnBrk="1" hangingPunct="1">
              <a:buSzPct val="100000"/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marL="628650" indent="-457200" eaLnBrk="1" hangingPunct="1">
              <a:buNone/>
              <a:defRPr/>
            </a:pPr>
            <a:r>
              <a:rPr lang="en-US" sz="1400" b="1" dirty="0" smtClean="0">
                <a:ea typeface="ＭＳ Ｐゴシック" pitchFamily="34" charset="-128"/>
              </a:rPr>
              <a:t>Note</a:t>
            </a:r>
            <a:r>
              <a:rPr lang="en-US" sz="1400" dirty="0" smtClean="0">
                <a:ea typeface="ＭＳ Ｐゴシック" pitchFamily="34" charset="-128"/>
              </a:rPr>
              <a:t>: in the following examples we will treat serial correlation as a statistical issue. However, serial correlation is sometimes a hint of model misspecification. Though we don’t investigate this here, misspecification is likely an issue in the following examples. </a:t>
            </a:r>
            <a:endParaRPr lang="en-US" sz="1400" dirty="0">
              <a:ea typeface="ＭＳ Ｐゴシック" pitchFamily="34" charset="-128"/>
            </a:endParaRPr>
          </a:p>
          <a:p>
            <a:pPr marL="342900" indent="-342900" eaLnBrk="1" hangingPunct="1">
              <a:buFont typeface="+mj-lt"/>
              <a:buAutoNum type="arabicPeriod" startAt="5"/>
              <a:defRPr/>
            </a:pPr>
            <a:endParaRPr lang="en-US" sz="1400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r>
              <a:rPr lang="en-US" sz="1400" dirty="0">
                <a:ea typeface="ＭＳ Ｐゴシック" pitchFamily="34" charset="-128"/>
              </a:rPr>
              <a:t> </a:t>
            </a:r>
            <a:r>
              <a:rPr lang="en-US" sz="1400" dirty="0" smtClean="0">
                <a:ea typeface="ＭＳ Ｐゴシック" pitchFamily="34" charset="-128"/>
              </a:rPr>
              <a:t>        		</a:t>
            </a:r>
            <a:endParaRPr lang="en-US" sz="1400" b="1" i="1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b="1" i="1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11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Detecting Serial Correlation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Visual Inspection: Example 1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39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0319" y="1161439"/>
            <a:ext cx="7838137" cy="496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ea typeface="ＭＳ Ｐゴシック" pitchFamily="34" charset="-128"/>
              </a:rPr>
              <a:t>You can visually inspect your residuals to see if serial correlation is present. </a:t>
            </a:r>
          </a:p>
          <a:p>
            <a:pPr marL="692150" lvl="2" indent="-228600" eaLnBrk="1" hangingPunct="1">
              <a:buFont typeface="+mj-lt"/>
              <a:buAutoNum type="arabicPeriod"/>
              <a:defRPr/>
            </a:pPr>
            <a:r>
              <a:rPr lang="en-US" dirty="0">
                <a:ea typeface="ＭＳ Ｐゴシック" pitchFamily="34" charset="-128"/>
              </a:rPr>
              <a:t>Open</a:t>
            </a:r>
            <a:r>
              <a:rPr lang="en-US" b="1" i="1" dirty="0">
                <a:ea typeface="ＭＳ Ｐゴシック" pitchFamily="34" charset="-128"/>
              </a:rPr>
              <a:t> </a:t>
            </a:r>
            <a:r>
              <a:rPr lang="en-US" b="1" i="1" dirty="0" smtClean="0">
                <a:ea typeface="ＭＳ Ｐゴシック" pitchFamily="34" charset="-128"/>
              </a:rPr>
              <a:t>eq01 </a:t>
            </a:r>
            <a:r>
              <a:rPr lang="en-US" dirty="0">
                <a:ea typeface="ＭＳ Ｐゴシック" pitchFamily="34" charset="-128"/>
              </a:rPr>
              <a:t>in the </a:t>
            </a:r>
            <a:r>
              <a:rPr lang="en-US" b="1" i="1" dirty="0">
                <a:ea typeface="ＭＳ Ｐゴシック" pitchFamily="34" charset="-128"/>
              </a:rPr>
              <a:t>Results.wf1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workfile</a:t>
            </a:r>
            <a:r>
              <a:rPr lang="en-US" dirty="0">
                <a:ea typeface="ＭＳ Ｐゴシック" pitchFamily="34" charset="-128"/>
              </a:rPr>
              <a:t>. </a:t>
            </a:r>
          </a:p>
          <a:p>
            <a:pPr marL="692150" lvl="2" indent="-228600" eaLnBrk="1" hangingPunct="1">
              <a:buFont typeface="+mj-lt"/>
              <a:buAutoNum type="arabicPeriod"/>
              <a:defRPr/>
            </a:pPr>
            <a:r>
              <a:rPr lang="en-US" dirty="0">
                <a:ea typeface="ＭＳ Ｐゴシック" pitchFamily="34" charset="-128"/>
              </a:rPr>
              <a:t>Click </a:t>
            </a:r>
            <a:r>
              <a:rPr lang="en-US" b="1" dirty="0">
                <a:ea typeface="ＭＳ Ｐゴシック" pitchFamily="34" charset="-128"/>
              </a:rPr>
              <a:t>View</a:t>
            </a:r>
            <a:r>
              <a:rPr lang="en-US" dirty="0">
                <a:ea typeface="ＭＳ Ｐゴシック" pitchFamily="34" charset="-128"/>
              </a:rPr>
              <a:t> on the </a:t>
            </a:r>
            <a:r>
              <a:rPr lang="en-US" b="1" i="1" dirty="0" smtClean="0">
                <a:ea typeface="ＭＳ Ｐゴシック" pitchFamily="34" charset="-128"/>
              </a:rPr>
              <a:t>Equation</a:t>
            </a:r>
            <a:r>
              <a:rPr lang="en-US" dirty="0" smtClean="0">
                <a:ea typeface="ＭＳ Ｐゴシック" pitchFamily="34" charset="-128"/>
              </a:rPr>
              <a:t> box menu </a:t>
            </a:r>
            <a:r>
              <a:rPr lang="en-US" dirty="0">
                <a:ea typeface="ＭＳ Ｐゴシック" pitchFamily="34" charset="-128"/>
              </a:rPr>
              <a:t>bar.</a:t>
            </a:r>
          </a:p>
          <a:p>
            <a:pPr marL="692150" lvl="2" indent="-228600" eaLnBrk="1" hangingPunct="1">
              <a:buFont typeface="+mj-lt"/>
              <a:buAutoNum type="arabicPeriod"/>
              <a:defRPr/>
            </a:pPr>
            <a:r>
              <a:rPr lang="en-US" dirty="0">
                <a:ea typeface="ＭＳ Ｐゴシック" pitchFamily="34" charset="-128"/>
              </a:rPr>
              <a:t>Select </a:t>
            </a:r>
            <a:r>
              <a:rPr lang="en-US" b="1" dirty="0">
                <a:ea typeface="ＭＳ Ｐゴシック" pitchFamily="34" charset="-128"/>
              </a:rPr>
              <a:t>Actual, Fitted, Residual </a:t>
            </a:r>
            <a:r>
              <a:rPr lang="en-US" dirty="0"/>
              <a:t>→</a:t>
            </a:r>
            <a:r>
              <a:rPr lang="en-US" b="1" dirty="0">
                <a:ea typeface="ＭＳ Ｐゴシック" pitchFamily="34" charset="-128"/>
              </a:rPr>
              <a:t> Actual, Fitted, Residual Graph. </a:t>
            </a:r>
            <a:endParaRPr lang="en-US" sz="1400" b="1" dirty="0">
              <a:ea typeface="ＭＳ Ｐゴシック" pitchFamily="34" charset="-128"/>
            </a:endParaRPr>
          </a:p>
          <a:p>
            <a:pPr marL="285750" lvl="1" indent="-285750" eaLnBrk="1" hangingPunct="1">
              <a:buFont typeface="Arial" pitchFamily="34" charset="0"/>
              <a:buChar char="•"/>
              <a:defRPr/>
            </a:pPr>
            <a:r>
              <a:rPr lang="en-US" sz="1600" dirty="0">
                <a:ea typeface="ＭＳ Ｐゴシック" pitchFamily="34" charset="-128"/>
              </a:rPr>
              <a:t>From the graph shown here, residuals seem to display runs of positive and negative values, providing strong visual evidence of serial correlation. </a:t>
            </a:r>
          </a:p>
          <a:p>
            <a:pPr marL="0" indent="0" eaLnBrk="1" hangingPunct="1">
              <a:buNone/>
              <a:defRPr/>
            </a:pPr>
            <a:endParaRPr lang="en-US" sz="1400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r>
              <a:rPr lang="en-US" sz="1400" dirty="0">
                <a:ea typeface="ＭＳ Ｐゴシック" pitchFamily="34" charset="-128"/>
              </a:rPr>
              <a:t> </a:t>
            </a:r>
            <a:r>
              <a:rPr lang="en-US" sz="1400" dirty="0" smtClean="0">
                <a:ea typeface="ＭＳ Ｐゴシック" pitchFamily="34" charset="-128"/>
              </a:rPr>
              <a:t>        		</a:t>
            </a:r>
            <a:endParaRPr lang="en-US" sz="1400" b="1" i="1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b="1" i="1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44279" y="2834086"/>
            <a:ext cx="3831181" cy="3136604"/>
            <a:chOff x="197417" y="3015272"/>
            <a:chExt cx="4384964" cy="35595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64" y="3015272"/>
              <a:ext cx="4280617" cy="355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29"/>
            <p:cNvSpPr>
              <a:spLocks noChangeArrowheads="1"/>
            </p:cNvSpPr>
            <p:nvPr/>
          </p:nvSpPr>
          <p:spPr bwMode="auto">
            <a:xfrm>
              <a:off x="197417" y="3240311"/>
              <a:ext cx="550727" cy="277812"/>
            </a:xfrm>
            <a:prstGeom prst="ellipse">
              <a:avLst/>
            </a:prstGeom>
            <a:solidFill>
              <a:srgbClr val="C00000">
                <a:alpha val="0"/>
              </a:srgbClr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26" y="2844719"/>
            <a:ext cx="3679530" cy="309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7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Simple Time Series Regressions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549967" y="1262744"/>
            <a:ext cx="7973547" cy="928191"/>
          </a:xfrm>
        </p:spPr>
        <p:txBody>
          <a:bodyPr/>
          <a:lstStyle/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Suppose you wish to estimate a model that captures movements in </a:t>
            </a:r>
            <a:r>
              <a:rPr lang="en-US" sz="1800" b="1" i="1" kern="1200" dirty="0" smtClean="0">
                <a:ea typeface="ＭＳ Ｐゴシック" pitchFamily="34" charset="-128"/>
              </a:rPr>
              <a:t>M1</a:t>
            </a:r>
            <a:r>
              <a:rPr lang="en-US" sz="1800" kern="1200" dirty="0" smtClean="0">
                <a:ea typeface="ＭＳ Ｐゴシック" pitchFamily="34" charset="-128"/>
              </a:rPr>
              <a:t> (money supply) based on other variables: </a:t>
            </a:r>
            <a:r>
              <a:rPr lang="en-US" sz="1800" b="1" i="1" kern="1200" dirty="0" smtClean="0">
                <a:ea typeface="ＭＳ Ｐゴシック" pitchFamily="34" charset="-128"/>
              </a:rPr>
              <a:t>IP </a:t>
            </a:r>
            <a:r>
              <a:rPr lang="en-US" sz="1800" kern="1200" dirty="0" smtClean="0">
                <a:ea typeface="ＭＳ Ｐゴシック" pitchFamily="34" charset="-128"/>
              </a:rPr>
              <a:t>(industrial production)</a:t>
            </a:r>
            <a:r>
              <a:rPr lang="en-US" sz="1800" b="1" kern="1200" dirty="0" smtClean="0">
                <a:ea typeface="ＭＳ Ｐゴシック" pitchFamily="34" charset="-128"/>
              </a:rPr>
              <a:t> </a:t>
            </a:r>
            <a:r>
              <a:rPr lang="en-US" sz="1800" b="1" i="1" kern="1200" dirty="0" smtClean="0">
                <a:ea typeface="ＭＳ Ｐゴシック" pitchFamily="34" charset="-128"/>
              </a:rPr>
              <a:t>CPI</a:t>
            </a:r>
            <a:r>
              <a:rPr lang="en-US" sz="1800" kern="1200" dirty="0" smtClean="0">
                <a:ea typeface="ＭＳ Ｐゴシック" pitchFamily="34" charset="-128"/>
              </a:rPr>
              <a:t>, and </a:t>
            </a:r>
            <a:r>
              <a:rPr lang="en-US" sz="1800" b="1" i="1" kern="1200" dirty="0" err="1" smtClean="0">
                <a:ea typeface="ＭＳ Ｐゴシック" pitchFamily="34" charset="-128"/>
              </a:rPr>
              <a:t>Tbill</a:t>
            </a:r>
            <a:r>
              <a:rPr lang="en-US" sz="1800" kern="1200" dirty="0" smtClean="0">
                <a:ea typeface="ＭＳ Ｐゴシック" pitchFamily="34" charset="-128"/>
              </a:rPr>
              <a:t> rate.    </a:t>
            </a:r>
            <a:endParaRPr lang="en-US" sz="1800" b="1" i="1" kern="1200" dirty="0" smtClean="0">
              <a:ea typeface="ＭＳ Ｐゴシック" pitchFamily="34" charset="-128"/>
            </a:endParaRPr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CADFCC1-53AE-405A-9CB5-0C278293556E}" type="slidenum">
              <a:rPr lang="en-US" sz="800" smtClean="0"/>
              <a:pPr eaLnBrk="1" hangingPunct="1">
                <a:defRPr/>
              </a:pPr>
              <a:t>4</a:t>
            </a:fld>
            <a:endParaRPr lang="en-US" sz="8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681" y="2183441"/>
            <a:ext cx="3917051" cy="357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43336" y="2183441"/>
            <a:ext cx="3491345" cy="41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34" charset="-128"/>
              </a:rPr>
              <a:t>As a first step, it may help to open these variables as a group, and plot the series in </a:t>
            </a:r>
            <a:r>
              <a:rPr lang="en-US" sz="1600" dirty="0">
                <a:ea typeface="ＭＳ Ｐゴシック" pitchFamily="34" charset="-128"/>
              </a:rPr>
              <a:t>order to observe trends in the data. </a:t>
            </a:r>
            <a:endParaRPr lang="en-US" sz="1600" dirty="0" smtClean="0">
              <a:ea typeface="ＭＳ Ｐゴシック" pitchFamily="34" charset="-128"/>
            </a:endParaRP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600" b="1" i="1" dirty="0" smtClean="0">
                <a:ea typeface="ＭＳ Ｐゴシック" pitchFamily="34" charset="-128"/>
              </a:rPr>
              <a:t>M1</a:t>
            </a:r>
            <a:r>
              <a:rPr lang="en-US" sz="1600" dirty="0" smtClean="0">
                <a:ea typeface="ＭＳ Ｐゴシック" pitchFamily="34" charset="-128"/>
              </a:rPr>
              <a:t> seems to grow over time, so adding a time trend may improve the fit of the model. </a:t>
            </a:r>
            <a:endParaRPr lang="en-US" sz="1600" b="1" i="1" kern="1200" dirty="0" smtClean="0">
              <a:ea typeface="ＭＳ Ｐゴシック" pitchFamily="34" charset="-128"/>
            </a:endParaRP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600" b="1" i="1" dirty="0" smtClean="0">
                <a:ea typeface="ＭＳ Ｐゴシック" pitchFamily="34" charset="-128"/>
              </a:rPr>
              <a:t>CPI </a:t>
            </a:r>
            <a:r>
              <a:rPr lang="en-US" sz="1600" dirty="0" smtClean="0">
                <a:ea typeface="ＭＳ Ｐゴシック" pitchFamily="34" charset="-128"/>
              </a:rPr>
              <a:t>and </a:t>
            </a:r>
            <a:r>
              <a:rPr lang="en-US" sz="1600" b="1" i="1" dirty="0" smtClean="0">
                <a:ea typeface="ＭＳ Ｐゴシック" pitchFamily="34" charset="-128"/>
              </a:rPr>
              <a:t>IP</a:t>
            </a:r>
            <a:r>
              <a:rPr lang="en-US" sz="1600" dirty="0" smtClean="0">
                <a:ea typeface="ＭＳ Ｐゴシック" pitchFamily="34" charset="-128"/>
              </a:rPr>
              <a:t> seem to move together with </a:t>
            </a:r>
            <a:r>
              <a:rPr lang="en-US" sz="1600" b="1" i="1" dirty="0" smtClean="0">
                <a:ea typeface="ＭＳ Ｐゴシック" pitchFamily="34" charset="-128"/>
              </a:rPr>
              <a:t>M1</a:t>
            </a:r>
            <a:r>
              <a:rPr lang="en-US" sz="1600" dirty="0" smtClean="0">
                <a:ea typeface="ＭＳ Ｐゴシック" pitchFamily="34" charset="-128"/>
              </a:rPr>
              <a:t> and also grow over time. </a:t>
            </a: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600" b="1" i="1" dirty="0" err="1" smtClean="0">
                <a:ea typeface="ＭＳ Ｐゴシック" pitchFamily="34" charset="-128"/>
              </a:rPr>
              <a:t>Tbill</a:t>
            </a:r>
            <a:r>
              <a:rPr lang="en-US" sz="1600" dirty="0" smtClean="0">
                <a:ea typeface="ＭＳ Ｐゴシック" pitchFamily="34" charset="-128"/>
              </a:rPr>
              <a:t> appears to have a different pattern from </a:t>
            </a:r>
            <a:r>
              <a:rPr lang="en-US" sz="1600" b="1" i="1" dirty="0" smtClean="0">
                <a:ea typeface="ＭＳ Ｐゴシック" pitchFamily="34" charset="-128"/>
              </a:rPr>
              <a:t>M1</a:t>
            </a:r>
            <a:r>
              <a:rPr lang="en-US" sz="1600" dirty="0" smtClean="0">
                <a:ea typeface="ＭＳ Ｐゴシック" pitchFamily="34" charset="-128"/>
              </a:rPr>
              <a:t> (and other series). </a:t>
            </a:r>
            <a:endParaRPr lang="en-US" sz="1600" kern="12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Detecting Serial Correlation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Visual Inspection: Example 2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40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0794" y="1247607"/>
            <a:ext cx="4536506" cy="496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ea typeface="ＭＳ Ｐゴシック" pitchFamily="34" charset="-128"/>
              </a:rPr>
              <a:t>Another way to visually inspect the residuals is to obtain a scatter plot of residuals against their lagged values. </a:t>
            </a:r>
          </a:p>
          <a:p>
            <a:pPr indent="0" eaLnBrk="1" hangingPunct="1"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Scatterplot of residuals against lagged values:</a:t>
            </a:r>
          </a:p>
          <a:p>
            <a:pPr marL="744537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   Click on </a:t>
            </a:r>
            <a:r>
              <a:rPr lang="en-US" b="1" i="1" dirty="0" smtClean="0">
                <a:ea typeface="ＭＳ Ｐゴシック" pitchFamily="34" charset="-128"/>
              </a:rPr>
              <a:t>eq01</a:t>
            </a:r>
            <a:r>
              <a:rPr lang="en-US" dirty="0" smtClean="0">
                <a:ea typeface="ＭＳ Ｐゴシック" pitchFamily="34" charset="-128"/>
              </a:rPr>
              <a:t> to open it. Click the               	button on the top menu of the </a:t>
            </a:r>
            <a:r>
              <a:rPr lang="en-US" b="1" i="1" dirty="0" smtClean="0">
                <a:ea typeface="ＭＳ Ｐゴシック" pitchFamily="34" charset="-128"/>
              </a:rPr>
              <a:t>Equation</a:t>
            </a:r>
            <a:r>
              <a:rPr lang="en-US" dirty="0" smtClean="0">
                <a:ea typeface="ＭＳ Ｐゴシック" pitchFamily="34" charset="-128"/>
              </a:rPr>
              <a:t> 	box, and select </a:t>
            </a:r>
            <a:r>
              <a:rPr lang="en-US" b="1" dirty="0" smtClean="0">
                <a:ea typeface="ＭＳ Ｐゴシック" pitchFamily="34" charset="-128"/>
              </a:rPr>
              <a:t>Make Residual Series</a:t>
            </a:r>
            <a:r>
              <a:rPr lang="en-US" dirty="0" smtClean="0">
                <a:ea typeface="ＭＳ Ｐゴシック" pitchFamily="34" charset="-128"/>
              </a:rPr>
              <a:t>. </a:t>
            </a:r>
          </a:p>
          <a:p>
            <a:pPr marL="744537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   Name the residuals </a:t>
            </a:r>
            <a:r>
              <a:rPr lang="en-US" b="1" dirty="0" smtClean="0">
                <a:ea typeface="ＭＳ Ｐゴシック" pitchFamily="34" charset="-128"/>
              </a:rPr>
              <a:t>resid_eq1</a:t>
            </a:r>
            <a:endParaRPr lang="en-US" dirty="0" smtClean="0">
              <a:ea typeface="ＭＳ Ｐゴシック" pitchFamily="34" charset="-128"/>
            </a:endParaRPr>
          </a:p>
          <a:p>
            <a:pPr marL="858837" lvl="2" indent="-342900" eaLnBrk="1" hangingPunct="1">
              <a:buFont typeface="+mj-lt"/>
              <a:buAutoNum type="arabicPeriod" startAt="3"/>
              <a:defRPr/>
            </a:pPr>
            <a:r>
              <a:rPr lang="en-US" dirty="0" smtClean="0">
                <a:ea typeface="ＭＳ Ｐゴシック" pitchFamily="34" charset="-128"/>
              </a:rPr>
              <a:t>Create a group consisting of residuals and their lagged values by typing in the command window (and pressing </a:t>
            </a:r>
            <a:r>
              <a:rPr lang="en-US" b="1" dirty="0" smtClean="0">
                <a:ea typeface="ＭＳ Ｐゴシック" pitchFamily="34" charset="-128"/>
              </a:rPr>
              <a:t>Enter </a:t>
            </a:r>
            <a:r>
              <a:rPr lang="en-US" dirty="0" smtClean="0">
                <a:ea typeface="ＭＳ Ｐゴシック" pitchFamily="34" charset="-128"/>
              </a:rPr>
              <a:t>after typing):</a:t>
            </a:r>
          </a:p>
          <a:p>
            <a:pPr marL="400050" indent="-228600" eaLnBrk="1" hangingPunct="1">
              <a:buNone/>
              <a:defRPr/>
            </a:pPr>
            <a:r>
              <a:rPr lang="en-US" sz="1400" b="1" i="1" dirty="0" smtClean="0">
                <a:ea typeface="ＭＳ Ｐゴシック" pitchFamily="34" charset="-128"/>
              </a:rPr>
              <a:t>	        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show resid_eq1 resid_eq1(-1)</a:t>
            </a:r>
          </a:p>
          <a:p>
            <a:pPr marL="793750" lvl="3" indent="-342900" eaLnBrk="1" hangingPunct="1">
              <a:buFont typeface="+mj-lt"/>
              <a:buAutoNum type="arabicPeriod" startAt="4"/>
              <a:defRPr/>
            </a:pPr>
            <a:r>
              <a:rPr lang="en-US" sz="1400" dirty="0" smtClean="0">
                <a:ea typeface="ＭＳ Ｐゴシック" pitchFamily="34" charset="-128"/>
              </a:rPr>
              <a:t>The </a:t>
            </a:r>
            <a:r>
              <a:rPr lang="en-US" sz="1400" b="1" dirty="0">
                <a:ea typeface="ＭＳ Ｐゴシック" pitchFamily="34" charset="-128"/>
              </a:rPr>
              <a:t>Group Spreadsheet </a:t>
            </a:r>
            <a:r>
              <a:rPr lang="en-US" sz="1400" dirty="0">
                <a:ea typeface="ＭＳ Ｐゴシック" pitchFamily="34" charset="-128"/>
              </a:rPr>
              <a:t>opens up. </a:t>
            </a:r>
            <a:r>
              <a:rPr lang="en-US" sz="1400" dirty="0" smtClean="0">
                <a:ea typeface="ＭＳ Ｐゴシック" pitchFamily="34" charset="-128"/>
              </a:rPr>
              <a:t>On </a:t>
            </a:r>
            <a:r>
              <a:rPr lang="en-US" sz="1400" dirty="0">
                <a:ea typeface="ＭＳ Ｐゴシック" pitchFamily="34" charset="-128"/>
              </a:rPr>
              <a:t>the top menu of the Group Spreadsheet, select </a:t>
            </a:r>
            <a:r>
              <a:rPr lang="en-US" sz="1400" b="1" dirty="0">
                <a:ea typeface="ＭＳ Ｐゴシック" pitchFamily="34" charset="-128"/>
              </a:rPr>
              <a:t>View </a:t>
            </a:r>
            <a:r>
              <a:rPr lang="da-DK" sz="1400" b="1" i="1" dirty="0">
                <a:ea typeface="ＭＳ Ｐゴシック" pitchFamily="34" charset="-128"/>
              </a:rPr>
              <a:t>→ </a:t>
            </a:r>
            <a:r>
              <a:rPr lang="en-US" sz="1400" b="1" dirty="0">
                <a:ea typeface="ＭＳ Ｐゴシック" pitchFamily="34" charset="-128"/>
              </a:rPr>
              <a:t>Graph </a:t>
            </a:r>
          </a:p>
          <a:p>
            <a:pPr marL="400050" indent="-228600" eaLnBrk="1" hangingPunct="1">
              <a:buNone/>
              <a:defRPr/>
            </a:pPr>
            <a:endParaRPr lang="en-US" sz="1400" dirty="0" smtClean="0">
              <a:solidFill>
                <a:schemeClr val="tx1"/>
              </a:solidFill>
              <a:latin typeface="Courier" pitchFamily="49" charset="0"/>
              <a:ea typeface="ＭＳ Ｐゴシック" pitchFamily="34" charset="-128"/>
            </a:endParaRPr>
          </a:p>
          <a:p>
            <a:pPr marL="679450" lvl="3" indent="-228600" eaLnBrk="1" hangingPunct="1">
              <a:buFont typeface="+mj-lt"/>
              <a:buAutoNum type="arabicPeriod" startAt="3"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1368425" lvl="4" indent="0" eaLnBrk="1" hangingPunct="1">
              <a:buNone/>
              <a:defRPr/>
            </a:pPr>
            <a:r>
              <a:rPr lang="en-US" sz="1400" dirty="0" smtClean="0">
                <a:ea typeface="ＭＳ Ｐゴシック" pitchFamily="34" charset="-128"/>
              </a:rPr>
              <a:t>		</a:t>
            </a:r>
            <a:endParaRPr lang="en-US" sz="1400" b="1" i="1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b="1" i="1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366837"/>
            <a:ext cx="32480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29"/>
          <p:cNvSpPr>
            <a:spLocks noChangeArrowheads="1"/>
          </p:cNvSpPr>
          <p:nvPr/>
        </p:nvSpPr>
        <p:spPr bwMode="auto">
          <a:xfrm>
            <a:off x="5077933" y="1639518"/>
            <a:ext cx="481175" cy="244801"/>
          </a:xfrm>
          <a:prstGeom prst="ellipse">
            <a:avLst/>
          </a:prstGeom>
          <a:solidFill>
            <a:srgbClr val="C00000">
              <a:alpha val="0"/>
            </a:srgbClr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700" y="2356339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Detecting Serial Correlation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Visual Inspection: Example 2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41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96876" y="1194469"/>
            <a:ext cx="8421821" cy="496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793750" lvl="3" indent="-342900" eaLnBrk="1" hangingPunct="1">
              <a:buFont typeface="+mj-lt"/>
              <a:buAutoNum type="arabicPeriod" startAt="5"/>
              <a:defRPr/>
            </a:pPr>
            <a:r>
              <a:rPr lang="en-US" sz="1600" dirty="0" smtClean="0">
                <a:ea typeface="ＭＳ Ｐゴシック" pitchFamily="34" charset="-128"/>
              </a:rPr>
              <a:t>The </a:t>
            </a:r>
            <a:r>
              <a:rPr lang="en-US" sz="1600" b="1" dirty="0" smtClean="0">
                <a:ea typeface="ＭＳ Ｐゴシック" pitchFamily="34" charset="-128"/>
              </a:rPr>
              <a:t>Graph Options </a:t>
            </a:r>
            <a:r>
              <a:rPr lang="en-US" sz="1600" dirty="0" smtClean="0">
                <a:ea typeface="ＭＳ Ｐゴシック" pitchFamily="34" charset="-128"/>
              </a:rPr>
              <a:t>dialog box opens up. Select </a:t>
            </a:r>
            <a:r>
              <a:rPr lang="en-US" sz="1600" b="1" dirty="0" smtClean="0">
                <a:ea typeface="ＭＳ Ｐゴシック" pitchFamily="34" charset="-128"/>
              </a:rPr>
              <a:t>Scatter</a:t>
            </a:r>
            <a:r>
              <a:rPr lang="en-US" sz="1600" dirty="0" smtClean="0">
                <a:ea typeface="ＭＳ Ｐゴシック" pitchFamily="34" charset="-128"/>
              </a:rPr>
              <a:t> under </a:t>
            </a:r>
            <a:r>
              <a:rPr lang="en-US" sz="1600" b="1" i="1" dirty="0" smtClean="0">
                <a:ea typeface="ＭＳ Ｐゴシック" pitchFamily="34" charset="-128"/>
              </a:rPr>
              <a:t>Graph type </a:t>
            </a:r>
            <a:r>
              <a:rPr lang="en-US" sz="1600" dirty="0" smtClean="0"/>
              <a:t>→ </a:t>
            </a:r>
            <a:r>
              <a:rPr lang="en-US" sz="1600" b="1" i="1" dirty="0" smtClean="0"/>
              <a:t>Specific</a:t>
            </a:r>
            <a:r>
              <a:rPr lang="en-US" sz="1600" b="1" dirty="0" smtClean="0">
                <a:ea typeface="ＭＳ Ｐゴシック" pitchFamily="34" charset="-128"/>
              </a:rPr>
              <a:t>.</a:t>
            </a:r>
          </a:p>
          <a:p>
            <a:pPr marL="793750" lvl="3" indent="-342900" eaLnBrk="1" hangingPunct="1">
              <a:buFont typeface="+mj-lt"/>
              <a:buAutoNum type="arabicPeriod" startAt="5"/>
              <a:defRPr/>
            </a:pPr>
            <a:r>
              <a:rPr lang="en-US" sz="1600" dirty="0" smtClean="0">
                <a:ea typeface="ＭＳ Ｐゴシック" pitchFamily="34" charset="-128"/>
              </a:rPr>
              <a:t>Click </a:t>
            </a:r>
            <a:r>
              <a:rPr lang="en-US" sz="1600" b="1" dirty="0" smtClean="0">
                <a:ea typeface="ＭＳ Ｐゴシック" pitchFamily="34" charset="-128"/>
              </a:rPr>
              <a:t>OK. </a:t>
            </a:r>
            <a:endParaRPr lang="en-US" sz="1600" b="1" dirty="0">
              <a:ea typeface="ＭＳ Ｐゴシック" pitchFamily="34" charset="-128"/>
            </a:endParaRPr>
          </a:p>
          <a:p>
            <a:pPr marL="1368425" lvl="4" indent="0" eaLnBrk="1" hangingPunct="1">
              <a:buNone/>
              <a:defRPr/>
            </a:pPr>
            <a:r>
              <a:rPr lang="en-US" sz="1400" dirty="0" smtClean="0">
                <a:ea typeface="ＭＳ Ｐゴシック" pitchFamily="34" charset="-128"/>
              </a:rPr>
              <a:t>		</a:t>
            </a:r>
            <a:endParaRPr lang="en-US" sz="1400" b="1" i="1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b="1" i="1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61" y="2077781"/>
            <a:ext cx="5548620" cy="391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9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Detecting Serial Correlation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Visual Inspections: Example 2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42</a:t>
            </a:fld>
            <a:endParaRPr lang="en-US" sz="8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34" y="1258143"/>
            <a:ext cx="3700030" cy="334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09575" y="1197900"/>
            <a:ext cx="4094476" cy="137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34" charset="-128"/>
              </a:rPr>
              <a:t>There </a:t>
            </a:r>
            <a:r>
              <a:rPr lang="en-US" sz="1600" dirty="0">
                <a:ea typeface="ＭＳ Ｐゴシック" pitchFamily="34" charset="-128"/>
              </a:rPr>
              <a:t>is strong evidence that residuals and their lagged values are positively correlated. </a:t>
            </a:r>
          </a:p>
          <a:p>
            <a:pPr marL="0" indent="0" eaLnBrk="1" hangingPunct="1">
              <a:buSzPct val="100000"/>
              <a:buNone/>
              <a:defRPr/>
            </a:pPr>
            <a:endParaRPr lang="en-US" sz="1600" kern="1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57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Detecting Serial Correlation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Visual Inspection: Example 3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43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3519" y="1610222"/>
            <a:ext cx="3745709" cy="496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401638" lvl="1" indent="-230188" eaLnBrk="1" hangingPunct="1">
              <a:buNone/>
              <a:defRPr/>
            </a:pPr>
            <a:r>
              <a:rPr lang="en-US" sz="1600" u="sng" dirty="0" err="1" smtClean="0">
                <a:ea typeface="ＭＳ Ｐゴシック" pitchFamily="34" charset="-128"/>
              </a:rPr>
              <a:t>Correlogram</a:t>
            </a:r>
            <a:r>
              <a:rPr lang="en-US" sz="1600" u="sng" dirty="0" smtClean="0">
                <a:ea typeface="ＭＳ Ｐゴシック" pitchFamily="34" charset="-128"/>
              </a:rPr>
              <a:t> of residuals:</a:t>
            </a:r>
          </a:p>
          <a:p>
            <a:pPr marL="744537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Click on </a:t>
            </a:r>
            <a:r>
              <a:rPr lang="en-US" b="1" i="1" dirty="0" smtClean="0">
                <a:ea typeface="ＭＳ Ｐゴシック" pitchFamily="34" charset="-128"/>
              </a:rPr>
              <a:t>eq01</a:t>
            </a:r>
            <a:r>
              <a:rPr lang="en-US" dirty="0" smtClean="0">
                <a:ea typeface="ＭＳ Ｐゴシック" pitchFamily="34" charset="-128"/>
              </a:rPr>
              <a:t> to open it. On the </a:t>
            </a:r>
            <a:r>
              <a:rPr lang="en-US" b="1" i="1" dirty="0" smtClean="0">
                <a:ea typeface="ＭＳ Ｐゴシック" pitchFamily="34" charset="-128"/>
              </a:rPr>
              <a:t>Equation</a:t>
            </a:r>
            <a:r>
              <a:rPr lang="en-US" i="1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box, click </a:t>
            </a:r>
            <a:r>
              <a:rPr lang="en-US" b="1" dirty="0" smtClean="0">
                <a:ea typeface="ＭＳ Ｐゴシック" pitchFamily="34" charset="-128"/>
              </a:rPr>
              <a:t>View </a:t>
            </a:r>
            <a:r>
              <a:rPr lang="da-DK" b="1" i="1" dirty="0" smtClean="0">
                <a:ea typeface="ＭＳ Ｐゴシック" pitchFamily="34" charset="-128"/>
              </a:rPr>
              <a:t>→ </a:t>
            </a:r>
            <a:r>
              <a:rPr lang="en-US" b="1" dirty="0" smtClean="0">
                <a:ea typeface="ＭＳ Ｐゴシック" pitchFamily="34" charset="-128"/>
              </a:rPr>
              <a:t>Residual Diagnostics </a:t>
            </a:r>
            <a:r>
              <a:rPr lang="da-DK" b="1" i="1" dirty="0" smtClean="0">
                <a:ea typeface="ＭＳ Ｐゴシック" pitchFamily="34" charset="-128"/>
              </a:rPr>
              <a:t>→ </a:t>
            </a:r>
            <a:r>
              <a:rPr lang="en-US" b="1" dirty="0" err="1" smtClean="0">
                <a:ea typeface="ＭＳ Ｐゴシック" pitchFamily="34" charset="-128"/>
              </a:rPr>
              <a:t>Correlogram</a:t>
            </a:r>
            <a:r>
              <a:rPr lang="en-US" b="1" dirty="0" smtClean="0">
                <a:ea typeface="ＭＳ Ｐゴシック" pitchFamily="34" charset="-128"/>
              </a:rPr>
              <a:t>-Q-Statistic.</a:t>
            </a:r>
            <a:endParaRPr lang="en-US" b="1" i="1" dirty="0" smtClean="0">
              <a:ea typeface="ＭＳ Ｐゴシック" pitchFamily="34" charset="-128"/>
            </a:endParaRPr>
          </a:p>
          <a:p>
            <a:pPr marL="744537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The </a:t>
            </a:r>
            <a:r>
              <a:rPr lang="en-US" b="1" i="1" dirty="0" smtClean="0">
                <a:ea typeface="ＭＳ Ｐゴシック" pitchFamily="34" charset="-128"/>
              </a:rPr>
              <a:t>Lag Specification </a:t>
            </a:r>
            <a:r>
              <a:rPr lang="en-US" dirty="0" smtClean="0">
                <a:ea typeface="ＭＳ Ｐゴシック" pitchFamily="34" charset="-128"/>
              </a:rPr>
              <a:t>box opens up. Select the number of lags (the default, 36, is fine).  </a:t>
            </a:r>
            <a:endParaRPr lang="en-US" b="1" i="1" dirty="0" smtClean="0">
              <a:ea typeface="ＭＳ Ｐゴシック" pitchFamily="34" charset="-128"/>
            </a:endParaRPr>
          </a:p>
          <a:p>
            <a:pPr marL="679450" lvl="3" indent="-228600" eaLnBrk="1" hangingPunct="1">
              <a:buFont typeface="+mj-lt"/>
              <a:buAutoNum type="arabicPeriod" startAt="3"/>
              <a:defRPr/>
            </a:pPr>
            <a:r>
              <a:rPr lang="en-US" sz="1400" dirty="0" smtClean="0">
                <a:ea typeface="ＭＳ Ｐゴシック" pitchFamily="34" charset="-128"/>
              </a:rPr>
              <a:t>Click </a:t>
            </a:r>
            <a:r>
              <a:rPr lang="en-US" sz="1400" b="1" dirty="0" smtClean="0">
                <a:ea typeface="ＭＳ Ｐゴシック" pitchFamily="34" charset="-128"/>
              </a:rPr>
              <a:t>OK</a:t>
            </a:r>
            <a:r>
              <a:rPr lang="en-US" sz="1400" dirty="0" smtClean="0">
                <a:ea typeface="ＭＳ Ｐゴシック" pitchFamily="34" charset="-128"/>
              </a:rPr>
              <a:t>. </a:t>
            </a:r>
            <a:endParaRPr lang="en-US" sz="1400" u="sng" kern="1200" dirty="0">
              <a:ea typeface="ＭＳ Ｐゴシック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9844" y="1161178"/>
            <a:ext cx="8091492" cy="68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ea typeface="ＭＳ Ｐゴシック" pitchFamily="34" charset="-128"/>
              </a:rPr>
              <a:t>Another visual approach is to look at the </a:t>
            </a:r>
            <a:r>
              <a:rPr lang="en-US" sz="1800" b="1" i="1" dirty="0" err="1">
                <a:ea typeface="ＭＳ Ｐゴシック" pitchFamily="34" charset="-128"/>
              </a:rPr>
              <a:t>Correlogram</a:t>
            </a:r>
            <a:r>
              <a:rPr lang="en-US" sz="1800" b="1" dirty="0">
                <a:ea typeface="ＭＳ Ｐゴシック" pitchFamily="34" charset="-128"/>
              </a:rPr>
              <a:t> </a:t>
            </a:r>
            <a:r>
              <a:rPr lang="en-US" sz="1800" dirty="0">
                <a:ea typeface="ＭＳ Ｐゴシック" pitchFamily="34" charset="-128"/>
              </a:rPr>
              <a:t>which shows the empirical pattern of correlation between residuals and their own past values.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35" y="1879563"/>
            <a:ext cx="4419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65" y="4187455"/>
            <a:ext cx="18002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29"/>
          <p:cNvSpPr>
            <a:spLocks noChangeArrowheads="1"/>
          </p:cNvSpPr>
          <p:nvPr/>
        </p:nvSpPr>
        <p:spPr bwMode="auto">
          <a:xfrm>
            <a:off x="4091650" y="3844481"/>
            <a:ext cx="2147887" cy="277812"/>
          </a:xfrm>
          <a:prstGeom prst="ellipse">
            <a:avLst/>
          </a:prstGeom>
          <a:solidFill>
            <a:srgbClr val="C00000">
              <a:alpha val="0"/>
            </a:srgbClr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6200928" y="3867111"/>
            <a:ext cx="2147887" cy="277812"/>
          </a:xfrm>
          <a:prstGeom prst="ellipse">
            <a:avLst/>
          </a:prstGeom>
          <a:solidFill>
            <a:srgbClr val="C00000">
              <a:alpha val="0"/>
            </a:srgbClr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10803-D2BC-4EE4-8B42-7A847FDCA3F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9844" y="1238082"/>
            <a:ext cx="3299141" cy="25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34" charset="-128"/>
              </a:rPr>
              <a:t>The </a:t>
            </a:r>
            <a:r>
              <a:rPr lang="en-US" sz="1600" dirty="0" err="1" smtClean="0">
                <a:ea typeface="ＭＳ Ｐゴシック" pitchFamily="34" charset="-128"/>
              </a:rPr>
              <a:t>Correlogram</a:t>
            </a:r>
            <a:r>
              <a:rPr lang="en-US" sz="1600" dirty="0" smtClean="0">
                <a:ea typeface="ＭＳ Ｐゴシック" pitchFamily="34" charset="-128"/>
              </a:rPr>
              <a:t> is shown here. </a:t>
            </a: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34" charset="-128"/>
              </a:rPr>
              <a:t>If there is no serial correlation the AC and PAC at all lags should be near zero and all Q-statistics should be insignificant.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34" charset="-128"/>
              </a:rPr>
              <a:t>Clearly, this is not the case here: the </a:t>
            </a:r>
            <a:r>
              <a:rPr lang="en-US" sz="1600" dirty="0" err="1" smtClean="0">
                <a:ea typeface="ＭＳ Ｐゴシック" pitchFamily="34" charset="-128"/>
              </a:rPr>
              <a:t>correlogram</a:t>
            </a:r>
            <a:r>
              <a:rPr lang="en-US" sz="1600" dirty="0" smtClean="0">
                <a:ea typeface="ＭＳ Ｐゴシック" pitchFamily="34" charset="-128"/>
              </a:rPr>
              <a:t> shows substantial and persistent autocorrelation in residuals. </a:t>
            </a:r>
            <a:endParaRPr lang="en-US" sz="1600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r>
              <a:rPr lang="en-US" sz="1800" dirty="0">
                <a:ea typeface="ＭＳ Ｐゴシック" pitchFamily="34" charset="-128"/>
              </a:rPr>
              <a:t> </a:t>
            </a:r>
            <a:r>
              <a:rPr lang="en-US" sz="1800" dirty="0" smtClean="0">
                <a:ea typeface="ＭＳ Ｐゴシック" pitchFamily="34" charset="-128"/>
              </a:rPr>
              <a:t>        		</a:t>
            </a:r>
            <a:endParaRPr lang="en-US" sz="1800" b="1" i="1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b="1" i="1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790600" y="4063124"/>
            <a:ext cx="3001900" cy="8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output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table01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85" y="1269980"/>
            <a:ext cx="44577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82588" y="-207261"/>
            <a:ext cx="7521575" cy="126621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kern="0" dirty="0" smtClean="0">
                <a:ea typeface="ＭＳ Ｐゴシック" pitchFamily="34" charset="-128"/>
              </a:rPr>
              <a:t/>
            </a:r>
            <a:br>
              <a:rPr lang="en-US" sz="2400" b="1" kern="0" dirty="0" smtClean="0">
                <a:ea typeface="ＭＳ Ｐゴシック" pitchFamily="34" charset="-128"/>
              </a:rPr>
            </a:br>
            <a:r>
              <a:rPr lang="en-US" kern="0" dirty="0" smtClean="0">
                <a:ea typeface="ＭＳ Ｐゴシック" pitchFamily="34" charset="-128"/>
              </a:rPr>
              <a:t>Detecting Serial Correlation</a:t>
            </a:r>
            <a:br>
              <a:rPr lang="en-US" kern="0" dirty="0" smtClean="0">
                <a:ea typeface="ＭＳ Ｐゴシック" pitchFamily="34" charset="-128"/>
              </a:rPr>
            </a:br>
            <a:r>
              <a:rPr lang="en-US" kern="0" dirty="0" smtClean="0">
                <a:ea typeface="ＭＳ Ｐゴシック" pitchFamily="34" charset="-128"/>
              </a:rPr>
              <a:t>Visual Inspection: Example 3</a:t>
            </a:r>
            <a:endParaRPr lang="en-US" sz="2000" kern="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3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Testing for Serial Correlation in EViews </a:t>
            </a: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45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8373" y="1199982"/>
            <a:ext cx="8094518" cy="218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ea typeface="ＭＳ Ｐゴシック" pitchFamily="34" charset="-128"/>
              </a:rPr>
              <a:t>Visual checks provide important information, but we may want to carry out formal tests for serial correlation. </a:t>
            </a:r>
          </a:p>
          <a:p>
            <a:pPr eaLnBrk="1" hangingPunct="1">
              <a:defRPr/>
            </a:pPr>
            <a:r>
              <a:rPr lang="en-US" sz="1800" dirty="0" err="1" smtClean="0">
                <a:ea typeface="ＭＳ Ｐゴシック" pitchFamily="34" charset="-128"/>
              </a:rPr>
              <a:t>EViews</a:t>
            </a:r>
            <a:r>
              <a:rPr lang="en-US" sz="1800" dirty="0" smtClean="0">
                <a:ea typeface="ＭＳ Ｐゴシック" pitchFamily="34" charset="-128"/>
              </a:rPr>
              <a:t> provides three test statistics:</a:t>
            </a:r>
          </a:p>
          <a:p>
            <a:pPr marL="744538" lvl="1" indent="-342900" eaLnBrk="1" hangingPunct="1">
              <a:buFont typeface="+mj-lt"/>
              <a:buAutoNum type="arabicPeriod"/>
              <a:defRPr/>
            </a:pPr>
            <a:r>
              <a:rPr lang="en-US" sz="1800" dirty="0" smtClean="0">
                <a:ea typeface="ＭＳ Ｐゴシック" pitchFamily="34" charset="-128"/>
              </a:rPr>
              <a:t>Durbin-Watson</a:t>
            </a:r>
          </a:p>
          <a:p>
            <a:pPr marL="744538" lvl="1" indent="-342900" eaLnBrk="1" hangingPunct="1">
              <a:buFont typeface="+mj-lt"/>
              <a:buAutoNum type="arabicPeriod"/>
              <a:defRPr/>
            </a:pPr>
            <a:r>
              <a:rPr lang="en-US" sz="1800" dirty="0" err="1" smtClean="0">
                <a:ea typeface="ＭＳ Ｐゴシック" pitchFamily="34" charset="-128"/>
              </a:rPr>
              <a:t>Breusch</a:t>
            </a:r>
            <a:r>
              <a:rPr lang="en-US" sz="1800" dirty="0" smtClean="0">
                <a:ea typeface="ＭＳ Ｐゴシック" pitchFamily="34" charset="-128"/>
              </a:rPr>
              <a:t>-Godfrey</a:t>
            </a:r>
          </a:p>
          <a:p>
            <a:pPr marL="744538" lvl="1" indent="-342900" eaLnBrk="1" hangingPunct="1">
              <a:buFont typeface="+mj-lt"/>
              <a:buAutoNum type="arabicPeriod"/>
              <a:defRPr/>
            </a:pPr>
            <a:r>
              <a:rPr lang="en-US" sz="1800" dirty="0" err="1" smtClean="0">
                <a:ea typeface="ＭＳ Ｐゴシック" pitchFamily="34" charset="-128"/>
              </a:rPr>
              <a:t>Ljung</a:t>
            </a:r>
            <a:r>
              <a:rPr lang="en-US" sz="1800" dirty="0" smtClean="0">
                <a:ea typeface="ＭＳ Ｐゴシック" pitchFamily="34" charset="-128"/>
              </a:rPr>
              <a:t>-Box Q-Statistic (or the </a:t>
            </a:r>
            <a:r>
              <a:rPr lang="en-US" sz="1800" dirty="0" err="1" smtClean="0">
                <a:ea typeface="ＭＳ Ｐゴシック" pitchFamily="34" charset="-128"/>
              </a:rPr>
              <a:t>correlogram</a:t>
            </a:r>
            <a:r>
              <a:rPr lang="en-US" sz="1800" dirty="0" smtClean="0">
                <a:ea typeface="ＭＳ Ｐゴシック" pitchFamily="34" charset="-128"/>
              </a:rPr>
              <a:t>; explained above). </a:t>
            </a:r>
            <a:endParaRPr lang="en-US" sz="1800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b="1" i="1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4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Testing for Serial Correlation: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Durbin-Watson Statistic </a:t>
            </a:r>
            <a:endParaRPr lang="en-US" sz="1800" dirty="0" smtClean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46</a:t>
            </a:fld>
            <a:endParaRPr lang="en-US" sz="80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2449" y="1227354"/>
            <a:ext cx="4179039" cy="488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ea typeface="ＭＳ Ｐゴシック" pitchFamily="34" charset="-128"/>
              </a:rPr>
              <a:t>EViews automatically computes the </a:t>
            </a:r>
            <a:r>
              <a:rPr lang="en-US" sz="1800" i="1" dirty="0" smtClean="0">
                <a:ea typeface="ＭＳ Ｐゴシック" pitchFamily="34" charset="-128"/>
              </a:rPr>
              <a:t>DW statistic </a:t>
            </a:r>
            <a:r>
              <a:rPr lang="en-US" sz="1800" dirty="0" smtClean="0">
                <a:ea typeface="ＭＳ Ｐゴシック" pitchFamily="34" charset="-128"/>
              </a:rPr>
              <a:t>and includes it in every equation object. </a:t>
            </a:r>
          </a:p>
          <a:p>
            <a:pPr marL="400050" lvl="1" indent="-228600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To </a:t>
            </a:r>
            <a:r>
              <a:rPr lang="en-US" sz="1600" dirty="0">
                <a:ea typeface="ＭＳ Ｐゴシック" pitchFamily="34" charset="-128"/>
              </a:rPr>
              <a:t>test the hypothesis of no serial </a:t>
            </a:r>
            <a:r>
              <a:rPr lang="en-US" sz="1600" dirty="0" smtClean="0">
                <a:ea typeface="ＭＳ Ｐゴシック" pitchFamily="34" charset="-128"/>
              </a:rPr>
              <a:t>correlation, compare the </a:t>
            </a:r>
            <a:r>
              <a:rPr lang="en-US" sz="1600" dirty="0">
                <a:ea typeface="ＭＳ Ｐゴシック" pitchFamily="34" charset="-128"/>
              </a:rPr>
              <a:t>reported </a:t>
            </a:r>
            <a:r>
              <a:rPr lang="en-US" sz="1600" i="1" dirty="0">
                <a:ea typeface="ＭＳ Ｐゴシック" pitchFamily="34" charset="-128"/>
              </a:rPr>
              <a:t>DW statistic</a:t>
            </a:r>
            <a:r>
              <a:rPr lang="en-US" sz="1600" dirty="0">
                <a:ea typeface="ＭＳ Ｐゴシック" pitchFamily="34" charset="-128"/>
              </a:rPr>
              <a:t> to a table of critical </a:t>
            </a:r>
            <a:r>
              <a:rPr lang="en-US" sz="1600" dirty="0" smtClean="0">
                <a:ea typeface="ＭＳ Ｐゴシック" pitchFamily="34" charset="-128"/>
              </a:rPr>
              <a:t>values. Notice that EViews does not compute p-values for the DW statistic.  </a:t>
            </a:r>
          </a:p>
          <a:p>
            <a:pPr marL="400050" lvl="1" indent="-228600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In </a:t>
            </a:r>
            <a:r>
              <a:rPr lang="en-US" sz="1600" dirty="0">
                <a:ea typeface="ＭＳ Ｐゴシック" pitchFamily="34" charset="-128"/>
              </a:rPr>
              <a:t>our case, the </a:t>
            </a:r>
            <a:r>
              <a:rPr lang="en-US" sz="1600" i="1" dirty="0">
                <a:ea typeface="ＭＳ Ｐゴシック" pitchFamily="34" charset="-128"/>
              </a:rPr>
              <a:t>DW=0.02768</a:t>
            </a:r>
            <a:r>
              <a:rPr lang="en-US" sz="1600" dirty="0">
                <a:ea typeface="ＭＳ Ｐゴシック" pitchFamily="34" charset="-128"/>
              </a:rPr>
              <a:t>, which means we soundly reject the null of no serial correlation. </a:t>
            </a:r>
          </a:p>
          <a:p>
            <a:pPr marL="400050" lvl="2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marL="400050" lvl="2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67211" y="1296867"/>
            <a:ext cx="3930795" cy="3224646"/>
            <a:chOff x="4540395" y="1309253"/>
            <a:chExt cx="4448175" cy="37052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395" y="1309253"/>
              <a:ext cx="4448175" cy="3705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1"/>
            <p:cNvSpPr>
              <a:spLocks noChangeArrowheads="1"/>
            </p:cNvSpPr>
            <p:nvPr/>
          </p:nvSpPr>
          <p:spPr bwMode="auto">
            <a:xfrm>
              <a:off x="6691746" y="4422776"/>
              <a:ext cx="2026949" cy="200025"/>
            </a:xfrm>
            <a:prstGeom prst="rect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95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Testing for Serial Correlation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err="1" smtClean="0">
                <a:ea typeface="ＭＳ Ｐゴシック" pitchFamily="34" charset="-128"/>
              </a:rPr>
              <a:t>Breusch</a:t>
            </a:r>
            <a:r>
              <a:rPr lang="en-US" dirty="0" smtClean="0">
                <a:ea typeface="ＭＳ Ｐゴシック" pitchFamily="34" charset="-128"/>
              </a:rPr>
              <a:t>-Godfrey Test: Example 1</a:t>
            </a: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47</a:t>
            </a:fld>
            <a:endParaRPr lang="en-US" sz="80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97712" y="1156908"/>
            <a:ext cx="4369981" cy="503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en-US" sz="1800" dirty="0" smtClean="0">
                <a:ea typeface="ＭＳ Ｐゴシック" pitchFamily="34" charset="-128"/>
              </a:rPr>
              <a:t>A more general test for serial correlation is the Breusch-Godfrey test. </a:t>
            </a:r>
          </a:p>
          <a:p>
            <a:pPr indent="0" eaLnBrk="1" hangingPunct="1">
              <a:spcBef>
                <a:spcPts val="600"/>
              </a:spcBef>
              <a:buNone/>
              <a:defRPr/>
            </a:pPr>
            <a:r>
              <a:rPr lang="en-US" sz="1600" u="sng" dirty="0" err="1" smtClean="0">
                <a:ea typeface="ＭＳ Ｐゴシック" pitchFamily="34" charset="-128"/>
              </a:rPr>
              <a:t>Breusch</a:t>
            </a:r>
            <a:r>
              <a:rPr lang="en-US" sz="1600" u="sng" dirty="0" smtClean="0">
                <a:ea typeface="ＭＳ Ｐゴシック" pitchFamily="34" charset="-128"/>
              </a:rPr>
              <a:t>- Godfrey Test: Example 1 </a:t>
            </a:r>
          </a:p>
          <a:p>
            <a:pPr marL="744537" lvl="2" indent="-2286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Click on </a:t>
            </a:r>
            <a:r>
              <a:rPr lang="en-US" b="1" i="1" dirty="0" smtClean="0">
                <a:ea typeface="ＭＳ Ｐゴシック" pitchFamily="34" charset="-128"/>
              </a:rPr>
              <a:t>eq01</a:t>
            </a:r>
            <a:r>
              <a:rPr lang="en-US" dirty="0" smtClean="0">
                <a:ea typeface="ＭＳ Ｐゴシック" pitchFamily="34" charset="-128"/>
              </a:rPr>
              <a:t> to open it. On the </a:t>
            </a:r>
            <a:r>
              <a:rPr lang="en-US" b="1" i="1" dirty="0" smtClean="0">
                <a:ea typeface="ＭＳ Ｐゴシック" pitchFamily="34" charset="-128"/>
              </a:rPr>
              <a:t>Equation</a:t>
            </a:r>
            <a:r>
              <a:rPr lang="en-US" dirty="0" smtClean="0">
                <a:ea typeface="ＭＳ Ｐゴシック" pitchFamily="34" charset="-128"/>
              </a:rPr>
              <a:t> box menu, click </a:t>
            </a:r>
            <a:r>
              <a:rPr lang="en-US" b="1" dirty="0" smtClean="0">
                <a:ea typeface="ＭＳ Ｐゴシック" pitchFamily="34" charset="-128"/>
              </a:rPr>
              <a:t>View</a:t>
            </a:r>
            <a:r>
              <a:rPr lang="da-DK" b="1" i="1" dirty="0" smtClean="0">
                <a:ea typeface="ＭＳ Ｐゴシック" pitchFamily="34" charset="-128"/>
              </a:rPr>
              <a:t>→</a:t>
            </a:r>
            <a:r>
              <a:rPr lang="en-US" b="1" dirty="0" smtClean="0">
                <a:ea typeface="ＭＳ Ｐゴシック" pitchFamily="34" charset="-128"/>
              </a:rPr>
              <a:t>Residual Diagnostics</a:t>
            </a:r>
            <a:r>
              <a:rPr lang="da-DK" b="1" i="1" dirty="0" smtClean="0">
                <a:ea typeface="ＭＳ Ｐゴシック" pitchFamily="34" charset="-128"/>
              </a:rPr>
              <a:t>→ </a:t>
            </a:r>
            <a:r>
              <a:rPr lang="en-US" b="1" dirty="0" smtClean="0">
                <a:ea typeface="ＭＳ Ｐゴシック" pitchFamily="34" charset="-128"/>
              </a:rPr>
              <a:t>Serial Correlation LM test.</a:t>
            </a:r>
          </a:p>
          <a:p>
            <a:pPr marL="744537" lvl="2" indent="-2286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The </a:t>
            </a:r>
            <a:r>
              <a:rPr lang="en-US" b="1" i="1" dirty="0" smtClean="0">
                <a:ea typeface="ＭＳ Ｐゴシック" pitchFamily="34" charset="-128"/>
              </a:rPr>
              <a:t>Lag Specification </a:t>
            </a:r>
            <a:r>
              <a:rPr lang="en-US" dirty="0" smtClean="0">
                <a:ea typeface="ＭＳ Ｐゴシック" pitchFamily="34" charset="-128"/>
              </a:rPr>
              <a:t>box opens up. Here you need to specify the highest order </a:t>
            </a:r>
            <a:r>
              <a:rPr lang="en-US" dirty="0">
                <a:ea typeface="ＭＳ Ｐゴシック" pitchFamily="34" charset="-128"/>
              </a:rPr>
              <a:t>o</a:t>
            </a:r>
            <a:r>
              <a:rPr lang="en-US" dirty="0" smtClean="0">
                <a:ea typeface="ＭＳ Ｐゴシック" pitchFamily="34" charset="-128"/>
              </a:rPr>
              <a:t>f serial correlation you would like to test. If testing for first order serial correlation, specify </a:t>
            </a:r>
            <a:r>
              <a:rPr lang="en-US" b="1" i="1" dirty="0" smtClean="0">
                <a:ea typeface="ＭＳ Ｐゴシック" pitchFamily="34" charset="-128"/>
              </a:rPr>
              <a:t>lags=1</a:t>
            </a:r>
            <a:r>
              <a:rPr lang="en-US" dirty="0" smtClean="0">
                <a:ea typeface="ＭＳ Ｐゴシック" pitchFamily="34" charset="-128"/>
              </a:rPr>
              <a:t>. </a:t>
            </a:r>
          </a:p>
          <a:p>
            <a:pPr marL="744537" lvl="2" indent="-2286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Click </a:t>
            </a:r>
            <a:r>
              <a:rPr lang="en-US" b="1" dirty="0" smtClean="0">
                <a:ea typeface="ＭＳ Ｐゴシック" pitchFamily="34" charset="-128"/>
              </a:rPr>
              <a:t>OK. </a:t>
            </a:r>
          </a:p>
          <a:p>
            <a:pPr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1600" kern="1200" dirty="0" smtClean="0">
                <a:ea typeface="ＭＳ Ｐゴシック" pitchFamily="34" charset="-128"/>
              </a:rPr>
              <a:t>The null hypothesis is that there is no serial correlation in the residuals up to the specified order. </a:t>
            </a:r>
            <a:endParaRPr lang="en-US" sz="1600" kern="1200" dirty="0">
              <a:ea typeface="ＭＳ Ｐゴシック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67693" y="1237723"/>
            <a:ext cx="4317041" cy="3124200"/>
            <a:chOff x="4519126" y="1278080"/>
            <a:chExt cx="4317041" cy="31242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392" y="1278080"/>
              <a:ext cx="4295775" cy="312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29"/>
            <p:cNvSpPr>
              <a:spLocks noChangeArrowheads="1"/>
            </p:cNvSpPr>
            <p:nvPr/>
          </p:nvSpPr>
          <p:spPr bwMode="auto">
            <a:xfrm>
              <a:off x="4519126" y="1500231"/>
              <a:ext cx="447243" cy="296427"/>
            </a:xfrm>
            <a:prstGeom prst="ellipse">
              <a:avLst/>
            </a:prstGeom>
            <a:solidFill>
              <a:srgbClr val="C00000">
                <a:alpha val="0"/>
              </a:srgbClr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0" name="Oval 29"/>
            <p:cNvSpPr>
              <a:spLocks noChangeArrowheads="1"/>
            </p:cNvSpPr>
            <p:nvPr/>
          </p:nvSpPr>
          <p:spPr bwMode="auto">
            <a:xfrm>
              <a:off x="4540390" y="3284038"/>
              <a:ext cx="2147887" cy="277812"/>
            </a:xfrm>
            <a:prstGeom prst="ellipse">
              <a:avLst/>
            </a:prstGeom>
            <a:solidFill>
              <a:srgbClr val="C00000">
                <a:alpha val="0"/>
              </a:srgbClr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1" name="Oval 29"/>
            <p:cNvSpPr>
              <a:spLocks noChangeArrowheads="1"/>
            </p:cNvSpPr>
            <p:nvPr/>
          </p:nvSpPr>
          <p:spPr bwMode="auto">
            <a:xfrm>
              <a:off x="6594327" y="3901377"/>
              <a:ext cx="2147887" cy="277812"/>
            </a:xfrm>
            <a:prstGeom prst="ellipse">
              <a:avLst/>
            </a:prstGeom>
            <a:solidFill>
              <a:srgbClr val="C00000">
                <a:alpha val="0"/>
              </a:srgbClr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33" y="4534464"/>
            <a:ext cx="18002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7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Testing for Serial Correlation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err="1" smtClean="0">
                <a:ea typeface="ＭＳ Ｐゴシック" pitchFamily="34" charset="-128"/>
              </a:rPr>
              <a:t>Breusch</a:t>
            </a:r>
            <a:r>
              <a:rPr lang="en-US" dirty="0" smtClean="0">
                <a:ea typeface="ＭＳ Ｐゴシック" pitchFamily="34" charset="-128"/>
              </a:rPr>
              <a:t>-Godfrey Test: Example 1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48</a:t>
            </a:fld>
            <a:endParaRPr lang="en-US" sz="80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20410" y="1265520"/>
            <a:ext cx="4423063" cy="500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1600" dirty="0">
                <a:ea typeface="ＭＳ Ｐゴシック" pitchFamily="34" charset="-128"/>
              </a:rPr>
              <a:t>R</a:t>
            </a:r>
            <a:r>
              <a:rPr lang="en-US" sz="1600" dirty="0" smtClean="0">
                <a:ea typeface="ＭＳ Ｐゴシック" pitchFamily="34" charset="-128"/>
              </a:rPr>
              <a:t>esults are shown here. </a:t>
            </a:r>
          </a:p>
          <a:p>
            <a:pPr marL="400050" indent="-228600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The top panel reports the test statistics in two versions: the F-statistic and the Chi-squared statistics (either one is fine). The </a:t>
            </a:r>
            <a:r>
              <a:rPr lang="en-US" sz="1600" dirty="0">
                <a:ea typeface="ＭＳ Ｐゴシック" pitchFamily="34" charset="-128"/>
              </a:rPr>
              <a:t>a</a:t>
            </a:r>
            <a:r>
              <a:rPr lang="en-US" sz="1600" dirty="0" smtClean="0">
                <a:ea typeface="ＭＳ Ｐゴシック" pitchFamily="34" charset="-128"/>
              </a:rPr>
              <a:t>ssociated </a:t>
            </a:r>
            <a:r>
              <a:rPr lang="en-US" sz="1600" i="1" dirty="0" smtClean="0">
                <a:ea typeface="ＭＳ Ｐゴシック" pitchFamily="34" charset="-128"/>
              </a:rPr>
              <a:t>p-values</a:t>
            </a:r>
            <a:r>
              <a:rPr lang="en-US" sz="1600" dirty="0" smtClean="0">
                <a:ea typeface="ＭＳ Ｐゴシック" pitchFamily="34" charset="-128"/>
              </a:rPr>
              <a:t> are also shown next to each statistic. </a:t>
            </a:r>
          </a:p>
          <a:p>
            <a:pPr marL="400050" indent="-228600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The bottom panel provides additional information of the auxiliary regression that is carried out to create the test statistic. </a:t>
            </a:r>
          </a:p>
          <a:p>
            <a:pPr marL="400050" indent="-228600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Since we are testing for first order serial correlation, there is only one residual lag in the auxiliary regression. </a:t>
            </a:r>
          </a:p>
          <a:p>
            <a:pPr marL="400050" indent="-228600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The null </a:t>
            </a:r>
            <a:r>
              <a:rPr lang="en-US" sz="1600" dirty="0">
                <a:ea typeface="ＭＳ Ｐゴシック" pitchFamily="34" charset="-128"/>
              </a:rPr>
              <a:t>hypothesis of no serial correlation is easily rejected, corroborating our previous findings. </a:t>
            </a:r>
          </a:p>
          <a:p>
            <a:pPr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25805" y="1313149"/>
            <a:ext cx="3719945" cy="4354225"/>
            <a:chOff x="4405745" y="1313150"/>
            <a:chExt cx="4467225" cy="500062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5745" y="1313150"/>
              <a:ext cx="4467225" cy="500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4519322" y="2036474"/>
              <a:ext cx="4209041" cy="550862"/>
            </a:xfrm>
            <a:prstGeom prst="rect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041991" y="5384960"/>
            <a:ext cx="3653672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output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table02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9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938" y="2824163"/>
            <a:ext cx="7643812" cy="1606550"/>
          </a:xfrm>
        </p:spPr>
        <p:txBody>
          <a:bodyPr/>
          <a:lstStyle/>
          <a:p>
            <a:pPr algn="ctr" eaLnBrk="1" hangingPunct="1">
              <a:buFont typeface="Times" pitchFamily="18" charset="0"/>
              <a:buNone/>
            </a:pPr>
            <a:r>
              <a:rPr lang="en-US" sz="3200" b="1" dirty="0" smtClean="0">
                <a:ea typeface="ＭＳ Ｐゴシック" pitchFamily="34" charset="-128"/>
              </a:rPr>
              <a:t>Correcting for Serial Correlation:</a:t>
            </a:r>
          </a:p>
          <a:p>
            <a:pPr algn="ctr" eaLnBrk="1" hangingPunct="1">
              <a:buFont typeface="Times" pitchFamily="18" charset="0"/>
              <a:buNone/>
            </a:pPr>
            <a:r>
              <a:rPr lang="en-US" sz="3200" b="1" dirty="0" smtClean="0">
                <a:ea typeface="ＭＳ Ｐゴシック" pitchFamily="34" charset="-128"/>
              </a:rPr>
              <a:t>ARMA Models</a:t>
            </a:r>
            <a:endParaRPr lang="en-US" sz="3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80073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Simple Time Series Regressions: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Example 1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539081" y="1262744"/>
            <a:ext cx="8512175" cy="692727"/>
          </a:xfrm>
        </p:spPr>
        <p:txBody>
          <a:bodyPr/>
          <a:lstStyle/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Specifying a time series equation in </a:t>
            </a:r>
            <a:r>
              <a:rPr lang="en-US" sz="1800" kern="1200" dirty="0" err="1" smtClean="0">
                <a:ea typeface="ＭＳ Ｐゴシック" pitchFamily="34" charset="-128"/>
              </a:rPr>
              <a:t>EViews</a:t>
            </a:r>
            <a:r>
              <a:rPr lang="en-US" sz="1800" kern="1200" dirty="0" smtClean="0">
                <a:ea typeface="ＭＳ Ｐゴシック" pitchFamily="34" charset="-128"/>
              </a:rPr>
              <a:t> is very easy and follows the same basic steps we introduced in th</a:t>
            </a:r>
            <a:r>
              <a:rPr lang="en-US" sz="1800" kern="1200" dirty="0">
                <a:ea typeface="ＭＳ Ｐゴシック" pitchFamily="34" charset="-128"/>
              </a:rPr>
              <a:t>e</a:t>
            </a:r>
            <a:r>
              <a:rPr lang="en-US" sz="1800" kern="1200" dirty="0" smtClean="0">
                <a:ea typeface="ＭＳ Ｐゴシック" pitchFamily="34" charset="-128"/>
              </a:rPr>
              <a:t> </a:t>
            </a:r>
            <a:r>
              <a:rPr lang="en-US" sz="1800" i="1" kern="1200" dirty="0" smtClean="0">
                <a:ea typeface="ＭＳ Ｐゴシック" pitchFamily="34" charset="-128"/>
              </a:rPr>
              <a:t>Basic Estimation</a:t>
            </a:r>
            <a:r>
              <a:rPr lang="en-US" sz="1800" kern="1200" dirty="0">
                <a:ea typeface="ＭＳ Ｐゴシック" pitchFamily="34" charset="-128"/>
              </a:rPr>
              <a:t> </a:t>
            </a:r>
            <a:r>
              <a:rPr lang="en-US" sz="1800" kern="1200" dirty="0" smtClean="0">
                <a:ea typeface="ＭＳ Ｐゴシック" pitchFamily="34" charset="-128"/>
              </a:rPr>
              <a:t>tutorial.</a:t>
            </a:r>
          </a:p>
          <a:p>
            <a:pPr marL="0" indent="0" eaLnBrk="1" hangingPunct="1"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5</a:t>
            </a:fld>
            <a:endParaRPr lang="en-US" sz="8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18477" y="2070068"/>
            <a:ext cx="3915870" cy="332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Estimation</a:t>
            </a:r>
            <a:r>
              <a:rPr lang="en-US" sz="1600" u="sng" kern="1200" dirty="0" smtClean="0">
                <a:ea typeface="ＭＳ Ｐゴシック" pitchFamily="34" charset="-128"/>
              </a:rPr>
              <a:t>: Example 1</a:t>
            </a:r>
          </a:p>
          <a:p>
            <a:pPr marL="573087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Open</a:t>
            </a:r>
            <a:r>
              <a:rPr lang="en-US" b="1" i="1" dirty="0" smtClean="0">
                <a:ea typeface="ＭＳ Ｐゴシック" pitchFamily="34" charset="-128"/>
              </a:rPr>
              <a:t> Data.wf1 </a:t>
            </a:r>
            <a:r>
              <a:rPr lang="en-US" dirty="0" err="1" smtClean="0">
                <a:ea typeface="ＭＳ Ｐゴシック" pitchFamily="34" charset="-128"/>
              </a:rPr>
              <a:t>workfile</a:t>
            </a:r>
            <a:r>
              <a:rPr lang="en-US" dirty="0" smtClean="0">
                <a:ea typeface="ＭＳ Ｐゴシック" pitchFamily="34" charset="-128"/>
              </a:rPr>
              <a:t>. </a:t>
            </a:r>
          </a:p>
          <a:p>
            <a:pPr marL="573087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In the main menu, select </a:t>
            </a:r>
            <a:r>
              <a:rPr lang="en-US" b="1" dirty="0" smtClean="0">
                <a:ea typeface="ＭＳ Ｐゴシック" pitchFamily="34" charset="-128"/>
              </a:rPr>
              <a:t>Object</a:t>
            </a:r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dirty="0"/>
              <a:t>→</a:t>
            </a:r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b="1" dirty="0">
                <a:solidFill>
                  <a:srgbClr val="003399"/>
                </a:solidFill>
              </a:rPr>
              <a:t>New Object </a:t>
            </a:r>
            <a:r>
              <a:rPr lang="en-US" dirty="0"/>
              <a:t>→</a:t>
            </a:r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b="1" dirty="0">
                <a:solidFill>
                  <a:srgbClr val="003399"/>
                </a:solidFill>
              </a:rPr>
              <a:t>Equation </a:t>
            </a:r>
            <a:r>
              <a:rPr lang="en-US" dirty="0" smtClean="0">
                <a:solidFill>
                  <a:srgbClr val="003399"/>
                </a:solidFill>
              </a:rPr>
              <a:t>and click </a:t>
            </a:r>
            <a:r>
              <a:rPr lang="en-US" b="1" dirty="0" smtClean="0">
                <a:solidFill>
                  <a:srgbClr val="003399"/>
                </a:solidFill>
              </a:rPr>
              <a:t>OK</a:t>
            </a:r>
            <a:r>
              <a:rPr lang="en-US" dirty="0" smtClean="0">
                <a:solidFill>
                  <a:srgbClr val="003399"/>
                </a:solidFill>
              </a:rPr>
              <a:t>.</a:t>
            </a:r>
            <a:endParaRPr lang="en-US" dirty="0">
              <a:ea typeface="ＭＳ Ｐゴシック" pitchFamily="34" charset="-128"/>
            </a:endParaRPr>
          </a:p>
          <a:p>
            <a:pPr marL="573087" lvl="2" indent="-228600" eaLnBrk="1" hangingPunct="1">
              <a:buFont typeface="+mj-lt"/>
              <a:buAutoNum type="arabicPeriod"/>
              <a:defRPr/>
            </a:pPr>
            <a:r>
              <a:rPr lang="en-US" kern="1200" dirty="0" smtClean="0">
                <a:ea typeface="ＭＳ Ｐゴシック" pitchFamily="34" charset="-128"/>
              </a:rPr>
              <a:t>The </a:t>
            </a:r>
            <a:r>
              <a:rPr lang="en-US" b="1" i="1" kern="1200" dirty="0" smtClean="0">
                <a:ea typeface="ＭＳ Ｐゴシック" pitchFamily="34" charset="-128"/>
              </a:rPr>
              <a:t>Equation Estimation </a:t>
            </a:r>
            <a:r>
              <a:rPr lang="en-US" kern="1200" dirty="0" smtClean="0">
                <a:ea typeface="ＭＳ Ｐゴシック" pitchFamily="34" charset="-128"/>
              </a:rPr>
              <a:t>box opens up. Specify here your variables:</a:t>
            </a:r>
          </a:p>
          <a:p>
            <a:pPr marL="736600" lvl="3" indent="-228600" eaLnBrk="1" hangingPunct="1">
              <a:buFont typeface="Wingdings" pitchFamily="2" charset="2"/>
              <a:buChar char="ü"/>
              <a:defRPr/>
            </a:pPr>
            <a:r>
              <a:rPr lang="en-US" sz="1400" b="1" i="1" dirty="0" smtClean="0">
                <a:ea typeface="ＭＳ Ｐゴシック" pitchFamily="34" charset="-128"/>
              </a:rPr>
              <a:t>log(m1) </a:t>
            </a:r>
            <a:r>
              <a:rPr lang="en-US" sz="1400" dirty="0" smtClean="0">
                <a:ea typeface="ＭＳ Ｐゴシック" pitchFamily="34" charset="-128"/>
              </a:rPr>
              <a:t>– dependent variable</a:t>
            </a:r>
          </a:p>
          <a:p>
            <a:pPr marL="736600" lvl="3" indent="-228600" eaLnBrk="1" hangingPunct="1">
              <a:buFont typeface="Wingdings" pitchFamily="2" charset="2"/>
              <a:buChar char="ü"/>
              <a:defRPr/>
            </a:pPr>
            <a:r>
              <a:rPr lang="en-US" sz="1400" b="1" i="1" dirty="0" smtClean="0">
                <a:ea typeface="ＭＳ Ｐゴシック" pitchFamily="34" charset="-128"/>
              </a:rPr>
              <a:t>c</a:t>
            </a:r>
            <a:r>
              <a:rPr lang="en-US" sz="1400" dirty="0" smtClean="0">
                <a:ea typeface="ＭＳ Ｐゴシック" pitchFamily="34" charset="-128"/>
              </a:rPr>
              <a:t> – constant</a:t>
            </a:r>
          </a:p>
          <a:p>
            <a:pPr marL="736600" lvl="3" indent="-228600" eaLnBrk="1" hangingPunct="1">
              <a:buFont typeface="Wingdings" pitchFamily="2" charset="2"/>
              <a:buChar char="ü"/>
              <a:defRPr/>
            </a:pPr>
            <a:r>
              <a:rPr lang="en-US" sz="1400" b="1" i="1" dirty="0" smtClean="0">
                <a:ea typeface="ＭＳ Ｐゴシック" pitchFamily="34" charset="-128"/>
              </a:rPr>
              <a:t>log(</a:t>
            </a:r>
            <a:r>
              <a:rPr lang="en-US" sz="1400" b="1" i="1" dirty="0" err="1" smtClean="0">
                <a:ea typeface="ＭＳ Ｐゴシック" pitchFamily="34" charset="-128"/>
              </a:rPr>
              <a:t>ip</a:t>
            </a:r>
            <a:r>
              <a:rPr lang="en-US" sz="1400" b="1" i="1" dirty="0" smtClean="0">
                <a:ea typeface="ＭＳ Ｐゴシック" pitchFamily="34" charset="-128"/>
              </a:rPr>
              <a:t>) </a:t>
            </a:r>
            <a:r>
              <a:rPr lang="en-US" sz="1400" dirty="0" smtClean="0">
                <a:ea typeface="ＭＳ Ｐゴシック" pitchFamily="34" charset="-128"/>
              </a:rPr>
              <a:t>– 1</a:t>
            </a:r>
            <a:r>
              <a:rPr lang="en-US" sz="1400" baseline="30000" dirty="0" smtClean="0">
                <a:ea typeface="ＭＳ Ｐゴシック" pitchFamily="34" charset="-128"/>
              </a:rPr>
              <a:t>st</a:t>
            </a:r>
            <a:r>
              <a:rPr lang="en-US" sz="1400" dirty="0" smtClean="0">
                <a:ea typeface="ＭＳ Ｐゴシック" pitchFamily="34" charset="-128"/>
              </a:rPr>
              <a:t> independent variable</a:t>
            </a:r>
          </a:p>
          <a:p>
            <a:pPr marL="736600" lvl="3" indent="-228600" eaLnBrk="1" hangingPunct="1">
              <a:buFont typeface="Wingdings" pitchFamily="2" charset="2"/>
              <a:buChar char="ü"/>
              <a:defRPr/>
            </a:pPr>
            <a:r>
              <a:rPr lang="en-US" sz="1400" b="1" i="1" dirty="0" smtClean="0">
                <a:ea typeface="ＭＳ Ｐゴシック" pitchFamily="34" charset="-128"/>
              </a:rPr>
              <a:t>log(</a:t>
            </a:r>
            <a:r>
              <a:rPr lang="en-US" sz="1400" b="1" i="1" dirty="0" err="1" smtClean="0">
                <a:ea typeface="ＭＳ Ｐゴシック" pitchFamily="34" charset="-128"/>
              </a:rPr>
              <a:t>cpi</a:t>
            </a:r>
            <a:r>
              <a:rPr lang="en-US" sz="1400" b="1" i="1" dirty="0" smtClean="0">
                <a:ea typeface="ＭＳ Ｐゴシック" pitchFamily="34" charset="-128"/>
              </a:rPr>
              <a:t>) </a:t>
            </a:r>
            <a:r>
              <a:rPr lang="en-US" sz="1400" dirty="0" smtClean="0">
                <a:ea typeface="ＭＳ Ｐゴシック" pitchFamily="34" charset="-128"/>
              </a:rPr>
              <a:t>– 2</a:t>
            </a:r>
            <a:r>
              <a:rPr lang="en-US" sz="1400" baseline="30000" dirty="0" smtClean="0">
                <a:ea typeface="ＭＳ Ｐゴシック" pitchFamily="34" charset="-128"/>
              </a:rPr>
              <a:t>nd</a:t>
            </a:r>
            <a:r>
              <a:rPr lang="en-US" sz="1400" dirty="0" smtClean="0">
                <a:ea typeface="ＭＳ Ｐゴシック" pitchFamily="34" charset="-128"/>
              </a:rPr>
              <a:t> independent variable</a:t>
            </a:r>
          </a:p>
          <a:p>
            <a:pPr marL="736600" lvl="3" indent="-228600" eaLnBrk="1" hangingPunct="1">
              <a:buFont typeface="Wingdings" pitchFamily="2" charset="2"/>
              <a:buChar char="ü"/>
              <a:defRPr/>
            </a:pPr>
            <a:r>
              <a:rPr lang="en-US" sz="1400" b="1" i="1" kern="1200" dirty="0" err="1" smtClean="0">
                <a:ea typeface="ＭＳ Ｐゴシック" pitchFamily="34" charset="-128"/>
              </a:rPr>
              <a:t>Tbill</a:t>
            </a:r>
            <a:r>
              <a:rPr lang="en-US" sz="1400" b="1" i="1" kern="1200" dirty="0" smtClean="0">
                <a:ea typeface="ＭＳ Ｐゴシック" pitchFamily="34" charset="-128"/>
              </a:rPr>
              <a:t> </a:t>
            </a:r>
            <a:r>
              <a:rPr lang="en-US" sz="1400" kern="1200" dirty="0" smtClean="0">
                <a:ea typeface="ＭＳ Ｐゴシック" pitchFamily="34" charset="-128"/>
              </a:rPr>
              <a:t>– 3</a:t>
            </a:r>
            <a:r>
              <a:rPr lang="en-US" sz="1400" kern="1200" baseline="30000" dirty="0" smtClean="0">
                <a:ea typeface="ＭＳ Ｐゴシック" pitchFamily="34" charset="-128"/>
              </a:rPr>
              <a:t>rd</a:t>
            </a:r>
            <a:r>
              <a:rPr lang="en-US" sz="1400" kern="1200" dirty="0" smtClean="0">
                <a:ea typeface="ＭＳ Ｐゴシック" pitchFamily="34" charset="-128"/>
              </a:rPr>
              <a:t> independent variable</a:t>
            </a:r>
            <a:endParaRPr lang="en-US" sz="1600" kern="1200" dirty="0" smtClean="0">
              <a:ea typeface="ＭＳ Ｐゴシック" pitchFamily="34" charset="-128"/>
            </a:endParaRPr>
          </a:p>
          <a:p>
            <a:pPr marL="573087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Click </a:t>
            </a:r>
            <a:r>
              <a:rPr lang="en-US" b="1" dirty="0" smtClean="0">
                <a:ea typeface="ＭＳ Ｐゴシック" pitchFamily="34" charset="-128"/>
              </a:rPr>
              <a:t>OK</a:t>
            </a:r>
            <a:r>
              <a:rPr lang="en-US" dirty="0" smtClean="0">
                <a:ea typeface="ＭＳ Ｐゴシック" pitchFamily="34" charset="-128"/>
              </a:rPr>
              <a:t>. </a:t>
            </a:r>
            <a:endParaRPr lang="en-US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389" y="2146754"/>
            <a:ext cx="3891440" cy="340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854700" y="5296120"/>
            <a:ext cx="3643424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equation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eq01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Correcting for Serial Correlation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50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0319" y="1266657"/>
            <a:ext cx="7917882" cy="393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buSzPct val="100000"/>
              <a:defRPr/>
            </a:pPr>
            <a:r>
              <a:rPr lang="en-US" sz="1800" dirty="0" smtClean="0">
                <a:ea typeface="ＭＳ Ｐゴシック" pitchFamily="34" charset="-128"/>
              </a:rPr>
              <a:t>If you detect serial correlation, something needs to be done. </a:t>
            </a:r>
          </a:p>
          <a:p>
            <a:pPr eaLnBrk="1" hangingPunct="1">
              <a:spcBef>
                <a:spcPts val="600"/>
              </a:spcBef>
              <a:buSzPct val="100000"/>
              <a:defRPr/>
            </a:pPr>
            <a:r>
              <a:rPr lang="en-US" sz="1800" dirty="0">
                <a:ea typeface="ＭＳ Ｐゴシック" pitchFamily="34" charset="-128"/>
              </a:rPr>
              <a:t>S</a:t>
            </a:r>
            <a:r>
              <a:rPr lang="en-US" sz="1800" dirty="0" smtClean="0">
                <a:ea typeface="ＭＳ Ｐゴシック" pitchFamily="34" charset="-128"/>
              </a:rPr>
              <a:t>erial </a:t>
            </a:r>
            <a:r>
              <a:rPr lang="en-US" sz="1800" dirty="0">
                <a:ea typeface="ＭＳ Ｐゴシック" pitchFamily="34" charset="-128"/>
              </a:rPr>
              <a:t>correlation in </a:t>
            </a:r>
            <a:r>
              <a:rPr lang="en-US" sz="1800" dirty="0" smtClean="0">
                <a:ea typeface="ＭＳ Ｐゴシック" pitchFamily="34" charset="-128"/>
              </a:rPr>
              <a:t>the error term may be evidence of a serious problem of model misspecification. </a:t>
            </a:r>
          </a:p>
          <a:p>
            <a:pPr eaLnBrk="1" hangingPunct="1">
              <a:spcBef>
                <a:spcPts val="600"/>
              </a:spcBef>
              <a:buSzPct val="100000"/>
              <a:defRPr/>
            </a:pPr>
            <a:r>
              <a:rPr lang="en-US" sz="1800" dirty="0" smtClean="0">
                <a:ea typeface="ＭＳ Ｐゴシック" pitchFamily="34" charset="-128"/>
              </a:rPr>
              <a:t>If your goal is to estimate a model with complete dynamics, you need to re-specify the model.</a:t>
            </a:r>
          </a:p>
          <a:p>
            <a:pPr eaLnBrk="1" hangingPunct="1">
              <a:spcBef>
                <a:spcPts val="600"/>
              </a:spcBef>
              <a:buSzPct val="100000"/>
              <a:defRPr/>
            </a:pPr>
            <a:r>
              <a:rPr lang="en-US" sz="1800" dirty="0" smtClean="0">
                <a:ea typeface="ＭＳ Ｐゴシック" pitchFamily="34" charset="-128"/>
              </a:rPr>
              <a:t>If you do not wish to estimate a fully dynamic model, but would like to carry out statistical inference, then you need to account for serial correlation so that test statistics are valid.   </a:t>
            </a:r>
          </a:p>
          <a:p>
            <a:pPr eaLnBrk="1" hangingPunct="1">
              <a:spcBef>
                <a:spcPts val="600"/>
              </a:spcBef>
              <a:buSzPct val="100000"/>
              <a:defRPr/>
            </a:pPr>
            <a:r>
              <a:rPr lang="en-US" sz="1800" dirty="0" smtClean="0">
                <a:ea typeface="ＭＳ Ｐゴシック" pitchFamily="34" charset="-128"/>
              </a:rPr>
              <a:t>EViews has built-in features to correct for either autoregressive (</a:t>
            </a:r>
            <a:r>
              <a:rPr lang="en-US" sz="1800" i="1" dirty="0" smtClean="0">
                <a:ea typeface="ＭＳ Ｐゴシック" pitchFamily="34" charset="-128"/>
              </a:rPr>
              <a:t>AR(p)) </a:t>
            </a:r>
            <a:r>
              <a:rPr lang="en-US" sz="1800" dirty="0" smtClean="0">
                <a:ea typeface="ＭＳ Ｐゴシック" pitchFamily="34" charset="-128"/>
              </a:rPr>
              <a:t>or moving average (</a:t>
            </a:r>
            <a:r>
              <a:rPr lang="en-US" sz="1800" i="1" dirty="0" smtClean="0">
                <a:ea typeface="ＭＳ Ｐゴシック" pitchFamily="34" charset="-128"/>
              </a:rPr>
              <a:t>MA(q)</a:t>
            </a:r>
            <a:r>
              <a:rPr lang="en-US" sz="1800" dirty="0" smtClean="0">
                <a:ea typeface="ＭＳ Ｐゴシック" pitchFamily="34" charset="-128"/>
              </a:rPr>
              <a:t>) errors, or both. </a:t>
            </a:r>
          </a:p>
        </p:txBody>
      </p:sp>
    </p:spTree>
    <p:extLst>
      <p:ext uri="{BB962C8B-B14F-4D97-AF65-F5344CB8AC3E}">
        <p14:creationId xmlns:p14="http://schemas.microsoft.com/office/powerpoint/2010/main" val="2587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Correcting for Serial Correlation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51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64769" y="1142390"/>
            <a:ext cx="7471427" cy="12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1800" dirty="0" smtClean="0">
                <a:ea typeface="ＭＳ Ｐゴシック" pitchFamily="34" charset="-128"/>
              </a:rPr>
              <a:t>Let’s illustrate with a new model how to:</a:t>
            </a:r>
          </a:p>
          <a:p>
            <a:pPr marL="400050" lvl="1" indent="-228600" eaLnBrk="1" hangingPunct="1">
              <a:buFont typeface="Wingdings" pitchFamily="2" charset="2"/>
              <a:buChar char="ü"/>
              <a:defRPr/>
            </a:pPr>
            <a:r>
              <a:rPr lang="en-US" sz="1800" dirty="0" smtClean="0">
                <a:ea typeface="ＭＳ Ｐゴシック" pitchFamily="34" charset="-128"/>
              </a:rPr>
              <a:t>Check for serial correlation. </a:t>
            </a:r>
          </a:p>
          <a:p>
            <a:pPr marL="400050" lvl="1" indent="-228600" eaLnBrk="1" hangingPunct="1">
              <a:buFont typeface="Wingdings" pitchFamily="2" charset="2"/>
              <a:buChar char="ü"/>
              <a:defRPr/>
            </a:pPr>
            <a:r>
              <a:rPr lang="en-US" sz="1800" dirty="0" smtClean="0">
                <a:ea typeface="ＭＳ Ｐゴシック" pitchFamily="34" charset="-128"/>
              </a:rPr>
              <a:t>Correct for serial correlation. </a:t>
            </a:r>
          </a:p>
          <a:p>
            <a:pPr marL="0" indent="0" eaLnBrk="1" hangingPunct="1">
              <a:buNone/>
              <a:defRPr/>
            </a:pPr>
            <a:endParaRPr lang="en-US" sz="1800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r>
              <a:rPr lang="en-US" sz="1400" dirty="0">
                <a:ea typeface="ＭＳ Ｐゴシック" pitchFamily="34" charset="-128"/>
              </a:rPr>
              <a:t> </a:t>
            </a:r>
            <a:r>
              <a:rPr lang="en-US" sz="1400" dirty="0" smtClean="0">
                <a:ea typeface="ＭＳ Ｐゴシック" pitchFamily="34" charset="-128"/>
              </a:rPr>
              <a:t>        		</a:t>
            </a:r>
            <a:endParaRPr lang="en-US" sz="1400" b="1" i="1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b="1" i="1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4768" y="2254629"/>
            <a:ext cx="4005213" cy="402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indent="0" eaLnBrk="1" hangingPunct="1">
              <a:buSzPct val="100000"/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Estimate the model:</a:t>
            </a:r>
            <a:endParaRPr lang="en-US" sz="1600" u="sng" dirty="0">
              <a:ea typeface="ＭＳ Ｐゴシック" pitchFamily="34" charset="-128"/>
            </a:endParaRPr>
          </a:p>
          <a:p>
            <a:pPr marL="744537" lvl="2" indent="-228600">
              <a:buFont typeface="+mj-lt"/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Enter </a:t>
            </a:r>
            <a:r>
              <a:rPr lang="en-US" dirty="0">
                <a:ea typeface="ＭＳ Ｐゴシック" pitchFamily="34" charset="-128"/>
              </a:rPr>
              <a:t>in the command window: </a:t>
            </a:r>
            <a:endParaRPr lang="en-US" dirty="0" smtClean="0">
              <a:ea typeface="ＭＳ Ｐゴシック" pitchFamily="34" charset="-128"/>
            </a:endParaRPr>
          </a:p>
          <a:p>
            <a:pPr marL="17145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400" b="1" i="1" dirty="0" smtClean="0"/>
              <a:t> 	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ls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" pitchFamily="49" charset="0"/>
              </a:rPr>
              <a:t>tbill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</a:rPr>
              <a:t> c log(m1) log(</a:t>
            </a:r>
            <a:r>
              <a:rPr lang="en-US" sz="1400" dirty="0" err="1">
                <a:solidFill>
                  <a:schemeClr val="tx1"/>
                </a:solidFill>
                <a:latin typeface="Courier" pitchFamily="49" charset="0"/>
              </a:rPr>
              <a:t>cpi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</a:rPr>
              <a:t>) 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	log(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ip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</a:rPr>
              <a:t>) @trend</a:t>
            </a:r>
          </a:p>
          <a:p>
            <a:pPr marL="858837" lvl="2" indent="-34290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ea typeface="ＭＳ Ｐゴシック" pitchFamily="34" charset="-128"/>
              </a:rPr>
              <a:t>Click </a:t>
            </a:r>
            <a:r>
              <a:rPr lang="en-US" b="1" dirty="0" smtClean="0">
                <a:ea typeface="ＭＳ Ｐゴシック" pitchFamily="34" charset="-128"/>
              </a:rPr>
              <a:t>OK </a:t>
            </a:r>
            <a:r>
              <a:rPr lang="en-US" dirty="0" smtClean="0">
                <a:ea typeface="ＭＳ Ｐゴシック" pitchFamily="34" charset="-128"/>
              </a:rPr>
              <a:t>(please type the command in one line). </a:t>
            </a:r>
            <a:endParaRPr lang="en-US" sz="1600" dirty="0" smtClean="0">
              <a:ea typeface="ＭＳ Ｐゴシック" pitchFamily="34" charset="-128"/>
            </a:endParaRPr>
          </a:p>
          <a:p>
            <a:pPr eaLnBrk="1" hangingPunct="1">
              <a:buSzPct val="100000"/>
              <a:defRPr/>
            </a:pPr>
            <a:r>
              <a:rPr lang="en-US" sz="1600" dirty="0" smtClean="0">
                <a:ea typeface="ＭＳ Ｐゴシック" pitchFamily="34" charset="-128"/>
              </a:rPr>
              <a:t>There is plenty of evidence that errors are serially correlated based on: </a:t>
            </a:r>
          </a:p>
          <a:p>
            <a:pPr marL="400050" lvl="1" indent="-228600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DW-statistic (which is very small)  </a:t>
            </a:r>
          </a:p>
          <a:p>
            <a:pPr marL="400050" lvl="1" indent="-228600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Residual plot (next slide)</a:t>
            </a:r>
          </a:p>
          <a:p>
            <a:pPr marL="400050" lvl="1" indent="-228600" eaLnBrk="1" hangingPunct="1">
              <a:buFont typeface="Wingdings" pitchFamily="2" charset="2"/>
              <a:buChar char="ü"/>
              <a:defRPr/>
            </a:pPr>
            <a:r>
              <a:rPr lang="en-US" sz="1600" dirty="0" err="1" smtClean="0">
                <a:ea typeface="ＭＳ Ｐゴシック" pitchFamily="34" charset="-128"/>
              </a:rPr>
              <a:t>Breusch</a:t>
            </a:r>
            <a:r>
              <a:rPr lang="en-US" sz="1600" dirty="0" smtClean="0">
                <a:ea typeface="ＭＳ Ｐゴシック" pitchFamily="34" charset="-128"/>
              </a:rPr>
              <a:t>-Godfrey test (next slide). </a:t>
            </a: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gray">
          <a:xfrm>
            <a:off x="4369981" y="5504682"/>
            <a:ext cx="3653672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equation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eq13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81" y="1544074"/>
            <a:ext cx="44767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486463" y="4804999"/>
            <a:ext cx="2210971" cy="217074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Correcting for Serial Correlation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52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9020" y="1210889"/>
            <a:ext cx="3844645" cy="117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1600" dirty="0" smtClean="0">
                <a:ea typeface="ＭＳ Ｐゴシック" pitchFamily="34" charset="-128"/>
              </a:rPr>
              <a:t>Residual Plot</a:t>
            </a:r>
          </a:p>
          <a:p>
            <a:pPr marL="400050" lvl="1" indent="-228600" eaLnBrk="1" hangingPunct="1">
              <a:buFont typeface="+mj-lt"/>
              <a:buAutoNum type="arabicPeriod"/>
              <a:defRPr/>
            </a:pPr>
            <a:r>
              <a:rPr lang="en-US" sz="1400" dirty="0" smtClean="0">
                <a:ea typeface="ＭＳ Ｐゴシック" pitchFamily="34" charset="-128"/>
              </a:rPr>
              <a:t>Click </a:t>
            </a:r>
            <a:r>
              <a:rPr lang="en-US" sz="1400" b="1" dirty="0" smtClean="0">
                <a:ea typeface="ＭＳ Ｐゴシック" pitchFamily="34" charset="-128"/>
              </a:rPr>
              <a:t>View</a:t>
            </a:r>
            <a:r>
              <a:rPr lang="en-US" sz="1400" b="1" i="1" dirty="0" smtClean="0">
                <a:ea typeface="ＭＳ Ｐゴシック" pitchFamily="34" charset="-128"/>
              </a:rPr>
              <a:t> </a:t>
            </a:r>
            <a:r>
              <a:rPr lang="en-US" sz="1400" dirty="0" smtClean="0">
                <a:ea typeface="ＭＳ Ｐゴシック" pitchFamily="34" charset="-128"/>
              </a:rPr>
              <a:t>on </a:t>
            </a:r>
            <a:r>
              <a:rPr lang="en-US" sz="1400" b="1" i="1" dirty="0" smtClean="0">
                <a:ea typeface="ＭＳ Ｐゴシック" pitchFamily="34" charset="-128"/>
              </a:rPr>
              <a:t>Equation</a:t>
            </a:r>
            <a:r>
              <a:rPr lang="en-US" sz="1400" dirty="0" smtClean="0">
                <a:ea typeface="ＭＳ Ｐゴシック" pitchFamily="34" charset="-128"/>
              </a:rPr>
              <a:t> box.</a:t>
            </a:r>
          </a:p>
          <a:p>
            <a:pPr marL="400050" lvl="1" indent="-228600" eaLnBrk="1" hangingPunct="1">
              <a:buFont typeface="+mj-lt"/>
              <a:buAutoNum type="arabicPeriod"/>
              <a:defRPr/>
            </a:pPr>
            <a:r>
              <a:rPr lang="en-US" sz="1400" dirty="0" smtClean="0">
                <a:ea typeface="ＭＳ Ｐゴシック" pitchFamily="34" charset="-128"/>
              </a:rPr>
              <a:t>Select </a:t>
            </a:r>
            <a:r>
              <a:rPr lang="en-US" sz="1400" b="1" dirty="0" smtClean="0">
                <a:ea typeface="ＭＳ Ｐゴシック" pitchFamily="34" charset="-128"/>
              </a:rPr>
              <a:t>Actual, Fitted, Residual</a:t>
            </a:r>
            <a:r>
              <a:rPr lang="da-DK" sz="1400" b="1" i="1" dirty="0" smtClean="0">
                <a:ea typeface="ＭＳ Ｐゴシック" pitchFamily="34" charset="-128"/>
              </a:rPr>
              <a:t>→</a:t>
            </a:r>
            <a:r>
              <a:rPr lang="en-US" sz="1400" b="1" dirty="0" smtClean="0">
                <a:ea typeface="ＭＳ Ｐゴシック" pitchFamily="34" charset="-128"/>
              </a:rPr>
              <a:t> Actual, Fitted Residual Graph. </a:t>
            </a:r>
          </a:p>
          <a:p>
            <a:pPr marL="0" indent="0" eaLnBrk="1" hangingPunct="1">
              <a:buNone/>
              <a:defRPr/>
            </a:pPr>
            <a:endParaRPr lang="en-US" sz="1400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r>
              <a:rPr lang="en-US" sz="1400" dirty="0">
                <a:ea typeface="ＭＳ Ｐゴシック" pitchFamily="34" charset="-128"/>
              </a:rPr>
              <a:t> </a:t>
            </a:r>
            <a:r>
              <a:rPr lang="en-US" sz="1400" dirty="0" smtClean="0">
                <a:ea typeface="ＭＳ Ｐゴシック" pitchFamily="34" charset="-128"/>
              </a:rPr>
              <a:t>        		</a:t>
            </a:r>
            <a:endParaRPr lang="en-US" sz="1400" b="1" i="1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b="1" i="1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609223" y="1238081"/>
            <a:ext cx="4115677" cy="117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1600" dirty="0" err="1" smtClean="0">
                <a:ea typeface="ＭＳ Ｐゴシック" pitchFamily="34" charset="-128"/>
              </a:rPr>
              <a:t>Breusch</a:t>
            </a:r>
            <a:r>
              <a:rPr lang="en-US" sz="1600" dirty="0" smtClean="0">
                <a:ea typeface="ＭＳ Ｐゴシック" pitchFamily="34" charset="-128"/>
              </a:rPr>
              <a:t>-Godfrey Test</a:t>
            </a:r>
          </a:p>
          <a:p>
            <a:pPr marL="400050" lvl="1" indent="-228600" eaLnBrk="1" hangingPunct="1">
              <a:buFont typeface="+mj-lt"/>
              <a:buAutoNum type="arabicPeriod"/>
              <a:defRPr/>
            </a:pPr>
            <a:r>
              <a:rPr lang="en-US" sz="1400" dirty="0" smtClean="0">
                <a:ea typeface="ＭＳ Ｐゴシック" pitchFamily="34" charset="-128"/>
              </a:rPr>
              <a:t>Click </a:t>
            </a:r>
            <a:r>
              <a:rPr lang="en-US" sz="1400" b="1" dirty="0" smtClean="0">
                <a:ea typeface="ＭＳ Ｐゴシック" pitchFamily="34" charset="-128"/>
              </a:rPr>
              <a:t>View</a:t>
            </a:r>
            <a:r>
              <a:rPr lang="en-US" sz="1400" b="1" i="1" dirty="0" smtClean="0">
                <a:ea typeface="ＭＳ Ｐゴシック" pitchFamily="34" charset="-128"/>
              </a:rPr>
              <a:t> </a:t>
            </a:r>
            <a:r>
              <a:rPr lang="en-US" sz="1400" dirty="0" smtClean="0">
                <a:ea typeface="ＭＳ Ｐゴシック" pitchFamily="34" charset="-128"/>
              </a:rPr>
              <a:t>on </a:t>
            </a:r>
            <a:r>
              <a:rPr lang="en-US" sz="1400" b="1" i="1" dirty="0" smtClean="0">
                <a:ea typeface="ＭＳ Ｐゴシック" pitchFamily="34" charset="-128"/>
              </a:rPr>
              <a:t>Equation</a:t>
            </a:r>
            <a:r>
              <a:rPr lang="en-US" sz="1400" dirty="0" smtClean="0">
                <a:ea typeface="ＭＳ Ｐゴシック" pitchFamily="34" charset="-128"/>
              </a:rPr>
              <a:t> box.</a:t>
            </a:r>
          </a:p>
          <a:p>
            <a:pPr marL="400050" lvl="1" indent="-228600" eaLnBrk="1" hangingPunct="1">
              <a:buFont typeface="+mj-lt"/>
              <a:buAutoNum type="arabicPeriod"/>
              <a:defRPr/>
            </a:pPr>
            <a:r>
              <a:rPr lang="en-US" sz="1400" dirty="0" smtClean="0">
                <a:ea typeface="ＭＳ Ｐゴシック" pitchFamily="34" charset="-128"/>
              </a:rPr>
              <a:t>Select </a:t>
            </a:r>
            <a:r>
              <a:rPr lang="en-US" sz="1400" b="1" dirty="0" smtClean="0">
                <a:ea typeface="ＭＳ Ｐゴシック" pitchFamily="34" charset="-128"/>
              </a:rPr>
              <a:t>Residual Diagnostic</a:t>
            </a:r>
            <a:r>
              <a:rPr lang="da-DK" sz="1400" b="1" i="1" dirty="0" smtClean="0">
                <a:ea typeface="ＭＳ Ｐゴシック" pitchFamily="34" charset="-128"/>
              </a:rPr>
              <a:t>→</a:t>
            </a:r>
            <a:r>
              <a:rPr lang="en-US" sz="1400" b="1" dirty="0" smtClean="0">
                <a:ea typeface="ＭＳ Ｐゴシック" pitchFamily="34" charset="-128"/>
              </a:rPr>
              <a:t>Serial Correlation LM Test (</a:t>
            </a:r>
            <a:r>
              <a:rPr lang="en-US" sz="1400" dirty="0" smtClean="0">
                <a:ea typeface="ＭＳ Ｐゴシック" pitchFamily="34" charset="-128"/>
              </a:rPr>
              <a:t>select 2 lags</a:t>
            </a:r>
            <a:r>
              <a:rPr lang="en-US" sz="1400" b="1" dirty="0" smtClean="0">
                <a:ea typeface="ＭＳ Ｐゴシック" pitchFamily="34" charset="-128"/>
              </a:rPr>
              <a:t>). </a:t>
            </a:r>
          </a:p>
          <a:p>
            <a:pPr marL="0" indent="0" eaLnBrk="1" hangingPunct="1">
              <a:buNone/>
              <a:defRPr/>
            </a:pPr>
            <a:endParaRPr lang="en-US" sz="1400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r>
              <a:rPr lang="en-US" sz="1400" dirty="0">
                <a:ea typeface="ＭＳ Ｐゴシック" pitchFamily="34" charset="-128"/>
              </a:rPr>
              <a:t> </a:t>
            </a:r>
            <a:r>
              <a:rPr lang="en-US" sz="1400" dirty="0" smtClean="0">
                <a:ea typeface="ＭＳ Ｐゴシック" pitchFamily="34" charset="-128"/>
              </a:rPr>
              <a:t>        		</a:t>
            </a:r>
            <a:endParaRPr lang="en-US" sz="1400" b="1" i="1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b="1" i="1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20" y="2390424"/>
            <a:ext cx="3964673" cy="342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36" y="2294731"/>
            <a:ext cx="3430228" cy="403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926969" y="2691638"/>
            <a:ext cx="3355796" cy="561924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gray">
          <a:xfrm>
            <a:off x="955551" y="5826716"/>
            <a:ext cx="3653672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output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table04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Correcting for Serial Correlation: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AR(p) models: Example 1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53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30670" y="1137676"/>
            <a:ext cx="8624674" cy="101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1800" dirty="0" smtClean="0">
                <a:ea typeface="ＭＳ Ｐゴシック" pitchFamily="34" charset="-128"/>
              </a:rPr>
              <a:t>Now let’s correct for serial correlation in this model</a:t>
            </a:r>
            <a:r>
              <a:rPr lang="en-US" sz="1800" dirty="0">
                <a:ea typeface="ＭＳ Ｐゴシック" pitchFamily="34" charset="-128"/>
              </a:rPr>
              <a:t>. Suppose you suspect the error </a:t>
            </a:r>
            <a:r>
              <a:rPr lang="en-US" sz="1800" dirty="0" smtClean="0">
                <a:ea typeface="ＭＳ Ｐゴシック" pitchFamily="34" charset="-128"/>
              </a:rPr>
              <a:t>term in the previous model </a:t>
            </a:r>
            <a:r>
              <a:rPr lang="en-US" sz="1800" dirty="0">
                <a:ea typeface="ＭＳ Ｐゴシック" pitchFamily="34" charset="-128"/>
              </a:rPr>
              <a:t>follow an AR(1) process. </a:t>
            </a:r>
          </a:p>
          <a:p>
            <a:pPr eaLnBrk="1" hangingPunct="1">
              <a:buSzPct val="100000"/>
              <a:defRPr/>
            </a:pPr>
            <a:r>
              <a:rPr lang="en-US" sz="1800" dirty="0" smtClean="0">
                <a:ea typeface="ＭＳ Ｐゴシック" pitchFamily="34" charset="-128"/>
              </a:rPr>
              <a:t>You can specify an AR(1) model in EViews very easily. </a:t>
            </a:r>
          </a:p>
          <a:p>
            <a:pPr indent="0" eaLnBrk="1" hangingPunct="1">
              <a:buSzPct val="100000"/>
              <a:buNone/>
              <a:defRPr/>
            </a:pPr>
            <a:endParaRPr lang="en-US" sz="1600" u="sng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b="1" i="1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30669" y="2223544"/>
            <a:ext cx="7756401" cy="402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indent="0" eaLnBrk="1" hangingPunct="1">
              <a:buSzPct val="100000"/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Example 1: </a:t>
            </a:r>
            <a:r>
              <a:rPr lang="en-US" sz="1600" i="1" u="sng" dirty="0" smtClean="0">
                <a:ea typeface="ＭＳ Ｐゴシック" pitchFamily="34" charset="-128"/>
              </a:rPr>
              <a:t>AR(1) </a:t>
            </a:r>
            <a:r>
              <a:rPr lang="en-US" sz="1600" u="sng" dirty="0" smtClean="0">
                <a:ea typeface="ＭＳ Ｐゴシック" pitchFamily="34" charset="-128"/>
              </a:rPr>
              <a:t>Model: </a:t>
            </a:r>
            <a:endParaRPr lang="en-US" sz="1600" u="sng" dirty="0">
              <a:ea typeface="ＭＳ Ｐゴシック" pitchFamily="34" charset="-128"/>
            </a:endParaRPr>
          </a:p>
          <a:p>
            <a:pPr marL="744537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Type in the command window the same equation as before, adding the </a:t>
            </a:r>
            <a:r>
              <a:rPr lang="en-US" dirty="0">
                <a:ea typeface="ＭＳ Ｐゴシック" pitchFamily="34" charset="-128"/>
              </a:rPr>
              <a:t>term </a:t>
            </a:r>
            <a:r>
              <a:rPr lang="en-US" b="1" i="1" dirty="0">
                <a:ea typeface="ＭＳ Ｐゴシック" pitchFamily="34" charset="-128"/>
              </a:rPr>
              <a:t>AR(1) </a:t>
            </a:r>
            <a:r>
              <a:rPr lang="en-US" dirty="0" smtClean="0">
                <a:ea typeface="ＭＳ Ｐゴシック" pitchFamily="34" charset="-128"/>
              </a:rPr>
              <a:t>as   if </a:t>
            </a:r>
            <a:r>
              <a:rPr lang="en-US" dirty="0">
                <a:ea typeface="ＭＳ Ｐゴシック" pitchFamily="34" charset="-128"/>
              </a:rPr>
              <a:t>it were another variable.</a:t>
            </a:r>
          </a:p>
          <a:p>
            <a:pPr marL="401638" lvl="1" indent="0" eaLnBrk="1" hangingPunct="1">
              <a:buNone/>
              <a:defRPr/>
            </a:pPr>
            <a:endParaRPr lang="en-US" sz="1400" dirty="0" smtClean="0">
              <a:solidFill>
                <a:schemeClr val="tx1"/>
              </a:solidFill>
              <a:latin typeface="Courier" pitchFamily="49" charset="0"/>
            </a:endParaRPr>
          </a:p>
          <a:p>
            <a:pPr marL="401638" lvl="1" indent="0" eaLnBrk="1" hangingPunct="1">
              <a:buNone/>
              <a:defRPr/>
            </a:pP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   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ls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" pitchFamily="49" charset="0"/>
              </a:rPr>
              <a:t>tbill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</a:rPr>
              <a:t> c log(m1) log(</a:t>
            </a:r>
            <a:r>
              <a:rPr lang="en-US" sz="1400" dirty="0" err="1">
                <a:solidFill>
                  <a:schemeClr val="tx1"/>
                </a:solidFill>
                <a:latin typeface="Courier" pitchFamily="49" charset="0"/>
              </a:rPr>
              <a:t>cpi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</a:rPr>
              <a:t>) 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log(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ip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) @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</a:rPr>
              <a:t>trend </a:t>
            </a:r>
            <a:r>
              <a:rPr lang="en-US" sz="1400" dirty="0" err="1">
                <a:solidFill>
                  <a:schemeClr val="tx1"/>
                </a:solidFill>
                <a:latin typeface="Courier" pitchFamily="49" charset="0"/>
              </a:rPr>
              <a:t>ar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</a:rPr>
              <a:t>(1)</a:t>
            </a:r>
            <a:endParaRPr lang="en-US" sz="1400" dirty="0">
              <a:solidFill>
                <a:schemeClr val="tx1"/>
              </a:solidFill>
              <a:latin typeface="Courier" pitchFamily="49" charset="0"/>
              <a:ea typeface="ＭＳ Ｐゴシック" pitchFamily="34" charset="-128"/>
            </a:endParaRPr>
          </a:p>
          <a:p>
            <a:pPr marL="744537" lvl="2" indent="-228600" eaLnBrk="1" hangingPunct="1">
              <a:buFont typeface="+mj-lt"/>
              <a:buAutoNum type="arabicPeriod" startAt="2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744537" lvl="2" indent="-22860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ea typeface="ＭＳ Ｐゴシック" pitchFamily="34" charset="-128"/>
              </a:rPr>
              <a:t>Press </a:t>
            </a:r>
            <a:r>
              <a:rPr lang="en-US" b="1" dirty="0" smtClean="0">
                <a:ea typeface="ＭＳ Ｐゴシック" pitchFamily="34" charset="-128"/>
              </a:rPr>
              <a:t>Enter</a:t>
            </a:r>
            <a:r>
              <a:rPr lang="en-US" dirty="0" smtClean="0">
                <a:ea typeface="ＭＳ Ｐゴシック" pitchFamily="34" charset="-128"/>
              </a:rPr>
              <a:t>. </a:t>
            </a:r>
            <a:endParaRPr lang="en-US" b="1" i="1" dirty="0">
              <a:ea typeface="ＭＳ Ｐゴシック" pitchFamily="34" charset="-12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75" y="4050772"/>
            <a:ext cx="27717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914400" y="5100644"/>
            <a:ext cx="3653672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equation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eq14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Correcting for Serial Correlation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AR(p) models: Example 1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54</a:t>
            </a:fld>
            <a:endParaRPr lang="en-US" sz="80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41189" y="1229888"/>
            <a:ext cx="3823920" cy="489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34" charset="-128"/>
              </a:rPr>
              <a:t>Results are shown here.</a:t>
            </a:r>
          </a:p>
          <a:p>
            <a:pPr marL="0" indent="0" eaLnBrk="1" hangingPunct="1"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A few notes:</a:t>
            </a:r>
            <a:endParaRPr lang="en-US" sz="1400" u="sng" dirty="0" smtClean="0">
              <a:ea typeface="ＭＳ Ｐゴシック" pitchFamily="34" charset="-128"/>
            </a:endParaRPr>
          </a:p>
          <a:p>
            <a:pPr marL="228600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The coefficient estimate for </a:t>
            </a:r>
            <a:r>
              <a:rPr lang="en-US" sz="1400" b="1" dirty="0" smtClean="0">
                <a:ea typeface="ＭＳ Ｐゴシック" pitchFamily="34" charset="-128"/>
              </a:rPr>
              <a:t>AR(1) </a:t>
            </a:r>
            <a:r>
              <a:rPr lang="en-US" sz="1400" dirty="0" smtClean="0">
                <a:ea typeface="ＭＳ Ｐゴシック" pitchFamily="34" charset="-128"/>
              </a:rPr>
              <a:t>is shown in the middle panel. This is the serial correlation coefficient and in our case it is large and statistically significant. </a:t>
            </a:r>
          </a:p>
          <a:p>
            <a:pPr marL="228600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“</a:t>
            </a:r>
            <a:r>
              <a:rPr lang="en-US" sz="1400" b="1" i="1" dirty="0" smtClean="0">
                <a:ea typeface="ＭＳ Ｐゴシック" pitchFamily="34" charset="-128"/>
              </a:rPr>
              <a:t>Inverted AR roots</a:t>
            </a:r>
            <a:r>
              <a:rPr lang="en-US" sz="1400" dirty="0" smtClean="0">
                <a:ea typeface="ＭＳ Ｐゴシック" pitchFamily="34" charset="-128"/>
              </a:rPr>
              <a:t>” are shown at the bottom of the equation box. </a:t>
            </a:r>
            <a:r>
              <a:rPr lang="en-US" sz="1400" dirty="0" err="1" smtClean="0">
                <a:ea typeface="ＭＳ Ｐゴシック" pitchFamily="34" charset="-128"/>
              </a:rPr>
              <a:t>Stationarity</a:t>
            </a:r>
            <a:r>
              <a:rPr lang="en-US" sz="1400" dirty="0" smtClean="0">
                <a:ea typeface="ＭＳ Ｐゴシック" pitchFamily="34" charset="-128"/>
              </a:rPr>
              <a:t>  requires that inverted roots lie inside the unit circle. There is no particular issue if roots are imaginary, but EViews issues a warning if the process is non-stationary. </a:t>
            </a:r>
          </a:p>
          <a:p>
            <a:pPr marL="228600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Notice that the number of observations has declined by 1; EViews adjusts the sample to free up the pre-sample observation needed for estimation of an AR model. </a:t>
            </a:r>
          </a:p>
          <a:p>
            <a:pPr marL="228600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>
                <a:ea typeface="ＭＳ Ｐゴシック" pitchFamily="34" charset="-128"/>
              </a:rPr>
              <a:t>The summary statistics at the bottom </a:t>
            </a:r>
            <a:r>
              <a:rPr lang="en-US" sz="1400" dirty="0" smtClean="0">
                <a:ea typeface="ＭＳ Ｐゴシック" pitchFamily="34" charset="-128"/>
              </a:rPr>
              <a:t>of the table </a:t>
            </a:r>
            <a:r>
              <a:rPr lang="en-US" sz="1400" dirty="0">
                <a:ea typeface="ＭＳ Ｐゴシック" pitchFamily="34" charset="-128"/>
              </a:rPr>
              <a:t>are now based on the one-period-ahead forecast errors   </a:t>
            </a:r>
            <a:r>
              <a:rPr lang="en-US" sz="1400" dirty="0" smtClean="0">
                <a:ea typeface="ＭＳ Ｐゴシック" pitchFamily="34" charset="-128"/>
              </a:rPr>
              <a:t>(which includes the information from lagged residuals) and </a:t>
            </a:r>
            <a:r>
              <a:rPr lang="en-US" sz="1400" dirty="0">
                <a:ea typeface="ＭＳ Ｐゴシック" pitchFamily="34" charset="-128"/>
              </a:rPr>
              <a:t>not on </a:t>
            </a:r>
            <a:r>
              <a:rPr lang="en-US" sz="1400" dirty="0" smtClean="0">
                <a:ea typeface="ＭＳ Ｐゴシック" pitchFamily="34" charset="-128"/>
              </a:rPr>
              <a:t>the unconditional residuals. </a:t>
            </a:r>
            <a:endParaRPr lang="en-US" sz="1800" u="sng" dirty="0">
              <a:ea typeface="ＭＳ Ｐゴシック" pitchFamily="34" charset="-128"/>
            </a:endParaRPr>
          </a:p>
          <a:p>
            <a:pPr marL="228600" lvl="1" indent="-228600" eaLnBrk="1" hangingPunct="1">
              <a:buFont typeface="Wingdings" pitchFamily="2" charset="2"/>
              <a:buChar char="ü"/>
              <a:defRPr/>
            </a:pPr>
            <a:endParaRPr lang="en-US" sz="1400" dirty="0" smtClean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66" y="1547654"/>
            <a:ext cx="4047086" cy="422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Correcting for Serial Correlation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AR(p) models: Example 1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55</a:t>
            </a:fld>
            <a:endParaRPr lang="en-US" sz="80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41188" y="1229888"/>
            <a:ext cx="7840811" cy="489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A few notes (cont'd):</a:t>
            </a:r>
            <a:endParaRPr lang="en-US" sz="1400" u="sng" dirty="0" smtClean="0">
              <a:ea typeface="ＭＳ Ｐゴシック" pitchFamily="34" charset="-128"/>
            </a:endParaRPr>
          </a:p>
          <a:p>
            <a:pPr marL="228600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Versions of EViews prior to EViews 9 used constrained least squares as an estimation method for ARMA models. EViews 9 introduced Maximum Likelihood (ML) and </a:t>
            </a:r>
            <a:r>
              <a:rPr lang="en-US" sz="1400" dirty="0" err="1" smtClean="0">
                <a:ea typeface="ＭＳ Ｐゴシック" pitchFamily="34" charset="-128"/>
              </a:rPr>
              <a:t>Generalised</a:t>
            </a:r>
            <a:r>
              <a:rPr lang="en-US" sz="1400" dirty="0" smtClean="0">
                <a:ea typeface="ＭＳ Ｐゴシック" pitchFamily="34" charset="-128"/>
              </a:rPr>
              <a:t> Least Squares (GLS) estimation of ARMA models. The results above are for the default ML method. </a:t>
            </a:r>
          </a:p>
          <a:p>
            <a:pPr marL="228600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You can change the ARMA estimation method using the Options tab of the estimation dialog.</a:t>
            </a:r>
          </a:p>
          <a:p>
            <a:pPr marL="228600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The results of the same estimation in versions prior to EViews 9 are shown below: </a:t>
            </a:r>
            <a:endParaRPr lang="en-US" sz="1800" u="sng" dirty="0">
              <a:ea typeface="ＭＳ Ｐゴシック" pitchFamily="34" charset="-128"/>
            </a:endParaRPr>
          </a:p>
          <a:p>
            <a:pPr marL="228600" lvl="1" indent="-228600" eaLnBrk="1" hangingPunct="1">
              <a:buFont typeface="Wingdings" pitchFamily="2" charset="2"/>
              <a:buChar char="ü"/>
              <a:defRPr/>
            </a:pPr>
            <a:endParaRPr lang="en-US" sz="1400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607" y="2921876"/>
            <a:ext cx="3184486" cy="31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Correcting for Serial Correlation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AR(p) models: Example 1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56</a:t>
            </a:fld>
            <a:endParaRPr lang="en-US" sz="800" smtClean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16843" y="1256266"/>
            <a:ext cx="8458209" cy="3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ea typeface="ＭＳ Ｐゴシック" pitchFamily="34" charset="-128"/>
              </a:rPr>
              <a:t>You can also check for serial correlation now by inspecting residuals and carrying out the </a:t>
            </a:r>
            <a:r>
              <a:rPr lang="en-US" sz="1800" dirty="0" err="1" smtClean="0">
                <a:ea typeface="ＭＳ Ｐゴシック" pitchFamily="34" charset="-128"/>
              </a:rPr>
              <a:t>Breusch</a:t>
            </a:r>
            <a:r>
              <a:rPr lang="en-US" sz="1800" dirty="0" smtClean="0">
                <a:ea typeface="ＭＳ Ｐゴシック" pitchFamily="34" charset="-128"/>
              </a:rPr>
              <a:t>-Godfrey Test.</a:t>
            </a:r>
            <a:endParaRPr lang="en-US" sz="1800" u="sng" kern="1200" dirty="0">
              <a:ea typeface="ＭＳ Ｐゴシック" pitchFamily="34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18861" y="1978570"/>
            <a:ext cx="2896207" cy="361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0" indent="0" eaLnBrk="1" hangingPunct="1">
              <a:buSzPct val="100000"/>
              <a:buNone/>
              <a:defRPr/>
            </a:pPr>
            <a:r>
              <a:rPr lang="en-US" sz="1600" u="sng" dirty="0">
                <a:ea typeface="ＭＳ Ｐゴシック" pitchFamily="34" charset="-128"/>
              </a:rPr>
              <a:t>Residual </a:t>
            </a:r>
            <a:r>
              <a:rPr lang="en-US" sz="1600" u="sng" dirty="0" smtClean="0">
                <a:ea typeface="ＭＳ Ｐゴシック" pitchFamily="34" charset="-128"/>
              </a:rPr>
              <a:t>Plot:  </a:t>
            </a:r>
            <a:endParaRPr lang="en-US" sz="1600" u="sng" dirty="0">
              <a:ea typeface="ＭＳ Ｐゴシック" pitchFamily="34" charset="-128"/>
            </a:endParaRPr>
          </a:p>
          <a:p>
            <a:pPr marL="342900" indent="-342900" eaLnBrk="1" hangingPunct="1">
              <a:buSzPct val="100000"/>
              <a:buFont typeface="+mj-lt"/>
              <a:buAutoNum type="arabicPeriod"/>
              <a:defRPr/>
            </a:pPr>
            <a:r>
              <a:rPr lang="en-US" sz="1400" dirty="0" smtClean="0">
                <a:ea typeface="ＭＳ Ｐゴシック" pitchFamily="34" charset="-128"/>
              </a:rPr>
              <a:t>Click on </a:t>
            </a:r>
            <a:r>
              <a:rPr lang="en-US" sz="1400" b="1" i="1" dirty="0" smtClean="0">
                <a:ea typeface="ＭＳ Ｐゴシック" pitchFamily="34" charset="-128"/>
              </a:rPr>
              <a:t>eq14</a:t>
            </a:r>
            <a:r>
              <a:rPr lang="en-US" sz="1400" dirty="0" smtClean="0">
                <a:ea typeface="ＭＳ Ｐゴシック" pitchFamily="34" charset="-128"/>
              </a:rPr>
              <a:t> to open it. On the </a:t>
            </a:r>
            <a:r>
              <a:rPr lang="en-US" sz="1400" b="1" i="1" dirty="0" smtClean="0">
                <a:ea typeface="ＭＳ Ｐゴシック" pitchFamily="34" charset="-128"/>
              </a:rPr>
              <a:t>Equation</a:t>
            </a:r>
            <a:r>
              <a:rPr lang="en-US" sz="1400" i="1" dirty="0" smtClean="0">
                <a:ea typeface="ＭＳ Ｐゴシック" pitchFamily="34" charset="-128"/>
              </a:rPr>
              <a:t> </a:t>
            </a:r>
            <a:r>
              <a:rPr lang="en-US" sz="1400" dirty="0" smtClean="0">
                <a:ea typeface="ＭＳ Ｐゴシック" pitchFamily="34" charset="-128"/>
              </a:rPr>
              <a:t>box menu, click on </a:t>
            </a:r>
            <a:r>
              <a:rPr lang="en-US" sz="1400" b="1" dirty="0" smtClean="0">
                <a:ea typeface="ＭＳ Ｐゴシック" pitchFamily="34" charset="-128"/>
              </a:rPr>
              <a:t>View</a:t>
            </a:r>
            <a:r>
              <a:rPr lang="en-US" sz="1400" dirty="0" smtClean="0">
                <a:ea typeface="ＭＳ Ｐゴシック" pitchFamily="34" charset="-128"/>
              </a:rPr>
              <a:t>.</a:t>
            </a:r>
          </a:p>
          <a:p>
            <a:pPr marL="342900" indent="-342900" eaLnBrk="1" hangingPunct="1">
              <a:buSzPct val="100000"/>
              <a:buFont typeface="+mj-lt"/>
              <a:buAutoNum type="arabicPeriod"/>
              <a:defRPr/>
            </a:pPr>
            <a:r>
              <a:rPr lang="en-US" sz="1400" dirty="0" smtClean="0">
                <a:ea typeface="ＭＳ Ｐゴシック" pitchFamily="34" charset="-128"/>
              </a:rPr>
              <a:t>Select </a:t>
            </a:r>
            <a:r>
              <a:rPr lang="en-US" sz="1400" b="1" dirty="0">
                <a:ea typeface="ＭＳ Ｐゴシック" pitchFamily="34" charset="-128"/>
              </a:rPr>
              <a:t>Actual, Fitted, Residual </a:t>
            </a:r>
            <a:r>
              <a:rPr lang="en-US" sz="1400" dirty="0"/>
              <a:t>→</a:t>
            </a:r>
            <a:r>
              <a:rPr lang="en-US" sz="1400" b="1" dirty="0">
                <a:ea typeface="ＭＳ Ｐゴシック" pitchFamily="34" charset="-128"/>
              </a:rPr>
              <a:t> </a:t>
            </a:r>
            <a:r>
              <a:rPr lang="en-US" sz="1400" b="1" dirty="0" smtClean="0">
                <a:ea typeface="ＭＳ Ｐゴシック" pitchFamily="34" charset="-128"/>
              </a:rPr>
              <a:t>Residual </a:t>
            </a:r>
            <a:r>
              <a:rPr lang="en-US" sz="1400" b="1" dirty="0">
                <a:ea typeface="ＭＳ Ｐゴシック" pitchFamily="34" charset="-128"/>
              </a:rPr>
              <a:t>Graph. </a:t>
            </a:r>
            <a:endParaRPr lang="en-US" sz="1600" dirty="0" smtClean="0">
              <a:ea typeface="ＭＳ Ｐゴシック" pitchFamily="34" charset="-128"/>
            </a:endParaRP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34" charset="-128"/>
              </a:rPr>
              <a:t>As you can see, residuals behave better now compared to the original model, though there are still some concerns regarding serial correlation. </a:t>
            </a:r>
            <a:endParaRPr lang="en-US" sz="1600" u="sng" kern="1200" dirty="0">
              <a:ea typeface="ＭＳ Ｐゴシック" pitchFamily="34" charset="-12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69" y="1919855"/>
            <a:ext cx="44577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0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Correcting for Serial Correlation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AR(p) models: Example 1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57</a:t>
            </a:fld>
            <a:endParaRPr lang="en-US" sz="80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68901" y="1256266"/>
            <a:ext cx="3795773" cy="465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1600" u="sng" dirty="0" err="1" smtClean="0">
                <a:ea typeface="ＭＳ Ｐゴシック" pitchFamily="34" charset="-128"/>
              </a:rPr>
              <a:t>Breusch</a:t>
            </a:r>
            <a:r>
              <a:rPr lang="en-US" sz="1600" u="sng" dirty="0" smtClean="0">
                <a:ea typeface="ＭＳ Ｐゴシック" pitchFamily="34" charset="-128"/>
              </a:rPr>
              <a:t>-Godfrey Test: </a:t>
            </a:r>
          </a:p>
          <a:p>
            <a:pPr marL="744537" lvl="2" indent="-2286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Re-estimate </a:t>
            </a:r>
            <a:r>
              <a:rPr lang="en-US" b="1" i="1" dirty="0" smtClean="0">
                <a:ea typeface="ＭＳ Ｐゴシック" pitchFamily="34" charset="-128"/>
              </a:rPr>
              <a:t>eq14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using CLS ARMA estimation method. (Options tab)</a:t>
            </a:r>
          </a:p>
          <a:p>
            <a:pPr marL="744537" lvl="2" indent="-2286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On </a:t>
            </a:r>
            <a:r>
              <a:rPr lang="en-US" dirty="0">
                <a:ea typeface="ＭＳ Ｐゴシック" pitchFamily="34" charset="-128"/>
              </a:rPr>
              <a:t>the equation toolbar, click </a:t>
            </a:r>
            <a:r>
              <a:rPr lang="en-US" b="1" dirty="0">
                <a:ea typeface="ＭＳ Ｐゴシック" pitchFamily="34" charset="-128"/>
              </a:rPr>
              <a:t>View</a:t>
            </a:r>
            <a:r>
              <a:rPr lang="da-DK" b="1" i="1" dirty="0">
                <a:ea typeface="ＭＳ Ｐゴシック" pitchFamily="34" charset="-128"/>
              </a:rPr>
              <a:t>→</a:t>
            </a:r>
            <a:r>
              <a:rPr lang="en-US" b="1" dirty="0">
                <a:ea typeface="ＭＳ Ｐゴシック" pitchFamily="34" charset="-128"/>
              </a:rPr>
              <a:t>Residual Diagnostics</a:t>
            </a:r>
            <a:r>
              <a:rPr lang="da-DK" b="1" i="1" dirty="0">
                <a:ea typeface="ＭＳ Ｐゴシック" pitchFamily="34" charset="-128"/>
              </a:rPr>
              <a:t>→ </a:t>
            </a:r>
            <a:r>
              <a:rPr lang="en-US" b="1" dirty="0">
                <a:ea typeface="ＭＳ Ｐゴシック" pitchFamily="34" charset="-128"/>
              </a:rPr>
              <a:t>Serial Correlation LM test.</a:t>
            </a:r>
          </a:p>
          <a:p>
            <a:pPr marL="744537" lvl="2" indent="-2286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dirty="0">
                <a:ea typeface="ＭＳ Ｐゴシック" pitchFamily="34" charset="-128"/>
              </a:rPr>
              <a:t>The </a:t>
            </a:r>
            <a:r>
              <a:rPr lang="en-US" b="1" i="1" dirty="0">
                <a:ea typeface="ＭＳ Ｐゴシック" pitchFamily="34" charset="-128"/>
              </a:rPr>
              <a:t>Lag Specification </a:t>
            </a:r>
            <a:r>
              <a:rPr lang="en-US" dirty="0">
                <a:ea typeface="ＭＳ Ｐゴシック" pitchFamily="34" charset="-128"/>
              </a:rPr>
              <a:t>box opens up. </a:t>
            </a:r>
            <a:r>
              <a:rPr lang="en-US" dirty="0" smtClean="0">
                <a:ea typeface="ＭＳ Ｐゴシック" pitchFamily="34" charset="-128"/>
              </a:rPr>
              <a:t>Specify </a:t>
            </a:r>
            <a:r>
              <a:rPr lang="en-US" b="1" i="1" dirty="0" smtClean="0">
                <a:ea typeface="ＭＳ Ｐゴシック" pitchFamily="34" charset="-128"/>
              </a:rPr>
              <a:t>lags=2</a:t>
            </a:r>
            <a:r>
              <a:rPr lang="en-US" dirty="0" smtClean="0">
                <a:ea typeface="ＭＳ Ｐゴシック" pitchFamily="34" charset="-128"/>
              </a:rPr>
              <a:t>. </a:t>
            </a:r>
            <a:endParaRPr lang="en-US" dirty="0">
              <a:ea typeface="ＭＳ Ｐゴシック" pitchFamily="34" charset="-128"/>
            </a:endParaRPr>
          </a:p>
          <a:p>
            <a:pPr marL="744537" lvl="2" indent="-2286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dirty="0">
                <a:ea typeface="ＭＳ Ｐゴシック" pitchFamily="34" charset="-128"/>
              </a:rPr>
              <a:t>Click </a:t>
            </a:r>
            <a:r>
              <a:rPr lang="en-US" b="1" dirty="0">
                <a:ea typeface="ＭＳ Ｐゴシック" pitchFamily="34" charset="-128"/>
              </a:rPr>
              <a:t>OK. </a:t>
            </a:r>
            <a:endParaRPr lang="en-US" sz="1600" b="1" dirty="0" smtClean="0">
              <a:ea typeface="ＭＳ Ｐゴシック" pitchFamily="34" charset="-128"/>
            </a:endParaRPr>
          </a:p>
          <a:p>
            <a:pPr marL="400050" lvl="1" indent="-228600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As you can see from the test results, we fail to reject the presence of serial correlation after including an </a:t>
            </a:r>
            <a:r>
              <a:rPr lang="en-US" sz="1600" b="1" i="1" dirty="0" smtClean="0">
                <a:ea typeface="ＭＳ Ｐゴシック" pitchFamily="34" charset="-128"/>
              </a:rPr>
              <a:t>AR(1) </a:t>
            </a:r>
            <a:r>
              <a:rPr lang="en-US" sz="1600" dirty="0" smtClean="0">
                <a:ea typeface="ＭＳ Ｐゴシック" pitchFamily="34" charset="-128"/>
              </a:rPr>
              <a:t>term. </a:t>
            </a:r>
          </a:p>
          <a:p>
            <a:pPr marL="400050" lvl="1" indent="-228600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This means the </a:t>
            </a:r>
            <a:r>
              <a:rPr lang="en-US" sz="1600" b="1" i="1" dirty="0" smtClean="0">
                <a:ea typeface="ＭＳ Ｐゴシック" pitchFamily="34" charset="-128"/>
              </a:rPr>
              <a:t>AR(1) </a:t>
            </a:r>
            <a:r>
              <a:rPr lang="en-US" sz="1600" dirty="0" smtClean="0">
                <a:ea typeface="ＭＳ Ｐゴシック" pitchFamily="34" charset="-128"/>
              </a:rPr>
              <a:t>model is not a good specification (it does not fully address serial correlation). </a:t>
            </a:r>
            <a:endParaRPr lang="en-US" sz="1800" kern="1200" dirty="0" smtClean="0">
              <a:ea typeface="ＭＳ Ｐゴシック" pitchFamily="34" charset="-128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74" y="1256266"/>
            <a:ext cx="4078954" cy="489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711002" y="5407694"/>
            <a:ext cx="3653672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output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table05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Correcting for Serial Correlation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AR(p) models: Example 2 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58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5988" y="1957774"/>
            <a:ext cx="4097277" cy="396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indent="0" eaLnBrk="1" hangingPunct="1"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Example 2</a:t>
            </a:r>
            <a:r>
              <a:rPr lang="en-US" sz="1600" i="1" u="sng" dirty="0" smtClean="0">
                <a:ea typeface="ＭＳ Ｐゴシック" pitchFamily="34" charset="-128"/>
              </a:rPr>
              <a:t>: AR(p) </a:t>
            </a:r>
            <a:r>
              <a:rPr lang="en-US" sz="1600" u="sng" dirty="0" smtClean="0">
                <a:ea typeface="ＭＳ Ｐゴシック" pitchFamily="34" charset="-128"/>
              </a:rPr>
              <a:t>Model</a:t>
            </a:r>
          </a:p>
          <a:p>
            <a:pPr marL="744537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If you suspect that the error term follows an AR(2) process, then add terms </a:t>
            </a:r>
            <a:r>
              <a:rPr lang="en-US" i="1" dirty="0" smtClean="0">
                <a:ea typeface="ＭＳ Ｐゴシック" pitchFamily="34" charset="-128"/>
              </a:rPr>
              <a:t>AR(1) </a:t>
            </a:r>
            <a:r>
              <a:rPr lang="en-US" dirty="0" smtClean="0">
                <a:ea typeface="ＭＳ Ｐゴシック" pitchFamily="34" charset="-128"/>
              </a:rPr>
              <a:t>and </a:t>
            </a:r>
            <a:r>
              <a:rPr lang="en-US" i="1" dirty="0" smtClean="0">
                <a:ea typeface="ＭＳ Ｐゴシック" pitchFamily="34" charset="-128"/>
              </a:rPr>
              <a:t>AR(2) </a:t>
            </a:r>
            <a:r>
              <a:rPr lang="en-US" dirty="0" smtClean="0">
                <a:ea typeface="ＭＳ Ｐゴシック" pitchFamily="34" charset="-128"/>
              </a:rPr>
              <a:t>to your regression command:</a:t>
            </a:r>
          </a:p>
          <a:p>
            <a:pPr marL="57150" lvl="1" indent="-57150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1400" b="1" i="1" dirty="0" smtClean="0"/>
              <a:t>		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ls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" pitchFamily="49" charset="0"/>
              </a:rPr>
              <a:t>tbill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</a:rPr>
              <a:t> c log(m1) log(</a:t>
            </a:r>
            <a:r>
              <a:rPr lang="en-US" sz="1400" dirty="0" err="1">
                <a:solidFill>
                  <a:schemeClr val="tx1"/>
                </a:solidFill>
                <a:latin typeface="Courier" pitchFamily="49" charset="0"/>
              </a:rPr>
              <a:t>cpi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</a:rPr>
              <a:t>) 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	log(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ip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</a:rPr>
              <a:t>) @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trend 	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ar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(1) 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ar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(2)</a:t>
            </a:r>
            <a:endParaRPr lang="en-US" sz="1400" dirty="0" smtClean="0">
              <a:solidFill>
                <a:schemeClr val="tx1"/>
              </a:solidFill>
              <a:latin typeface="Courier" pitchFamily="49" charset="0"/>
              <a:ea typeface="ＭＳ Ｐゴシック" pitchFamily="34" charset="-128"/>
            </a:endParaRPr>
          </a:p>
          <a:p>
            <a:pPr marL="744537" lvl="2" indent="-22860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ea typeface="ＭＳ Ｐゴシック" pitchFamily="34" charset="-128"/>
              </a:rPr>
              <a:t>Press </a:t>
            </a:r>
            <a:r>
              <a:rPr lang="en-US" b="1" dirty="0" smtClean="0">
                <a:ea typeface="ＭＳ Ｐゴシック" pitchFamily="34" charset="-128"/>
              </a:rPr>
              <a:t>Enter </a:t>
            </a:r>
            <a:r>
              <a:rPr lang="en-US" dirty="0" smtClean="0">
                <a:ea typeface="ＭＳ Ｐゴシック" pitchFamily="34" charset="-128"/>
              </a:rPr>
              <a:t>(please type the command in one line).</a:t>
            </a:r>
          </a:p>
          <a:p>
            <a:pPr marL="515937" lvl="2" indent="0" eaLnBrk="1" hangingPunct="1"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457200" lvl="1" indent="-285750" eaLnBrk="1" hangingPunct="1">
              <a:buFont typeface="Arial" pitchFamily="34" charset="0"/>
              <a:buChar char="•"/>
              <a:defRPr/>
            </a:pPr>
            <a:r>
              <a:rPr lang="en-US" sz="1600" dirty="0">
                <a:ea typeface="ＭＳ Ｐゴシック" pitchFamily="34" charset="-128"/>
              </a:rPr>
              <a:t>Notice that now both </a:t>
            </a:r>
            <a:r>
              <a:rPr lang="en-US" sz="1600" i="1" dirty="0">
                <a:ea typeface="ＭＳ Ｐゴシック" pitchFamily="34" charset="-128"/>
              </a:rPr>
              <a:t>AR(1) </a:t>
            </a:r>
            <a:r>
              <a:rPr lang="en-US" sz="1600" dirty="0">
                <a:ea typeface="ＭＳ Ｐゴシック" pitchFamily="34" charset="-128"/>
              </a:rPr>
              <a:t>and </a:t>
            </a:r>
            <a:r>
              <a:rPr lang="en-US" sz="1600" i="1" dirty="0">
                <a:ea typeface="ＭＳ Ｐゴシック" pitchFamily="34" charset="-128"/>
              </a:rPr>
              <a:t>AR(2) </a:t>
            </a:r>
            <a:r>
              <a:rPr lang="en-US" sz="1600" dirty="0">
                <a:ea typeface="ＭＳ Ｐゴシック" pitchFamily="34" charset="-128"/>
              </a:rPr>
              <a:t>terms are estimated. </a:t>
            </a:r>
            <a:r>
              <a:rPr lang="en-US" sz="1600" dirty="0" smtClean="0">
                <a:ea typeface="ＭＳ Ｐゴシック" pitchFamily="34" charset="-128"/>
              </a:rPr>
              <a:t>They </a:t>
            </a:r>
            <a:r>
              <a:rPr lang="en-US" sz="1600" dirty="0">
                <a:ea typeface="ＭＳ Ｐゴシック" pitchFamily="34" charset="-128"/>
              </a:rPr>
              <a:t>are both statistically significant</a:t>
            </a:r>
            <a:r>
              <a:rPr lang="en-US" sz="1800" dirty="0">
                <a:ea typeface="ＭＳ Ｐゴシック" pitchFamily="34" charset="-128"/>
              </a:rPr>
              <a:t>. </a:t>
            </a:r>
          </a:p>
          <a:p>
            <a:pPr marL="171450" lvl="1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marL="171450" lvl="1" indent="0" eaLnBrk="1" hangingPunct="1">
              <a:buNone/>
              <a:defRPr/>
            </a:pPr>
            <a:r>
              <a:rPr lang="en-US" sz="1600" dirty="0" smtClean="0">
                <a:ea typeface="ＭＳ Ｐゴシック" pitchFamily="34" charset="-128"/>
              </a:rPr>
              <a:t> </a:t>
            </a:r>
            <a:endParaRPr lang="en-US" sz="1600" kern="1200" dirty="0" smtClean="0">
              <a:ea typeface="ＭＳ Ｐゴシック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9678" y="1236625"/>
            <a:ext cx="8458209" cy="72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ea typeface="ＭＳ Ｐゴシック" pitchFamily="34" charset="-128"/>
              </a:rPr>
              <a:t>EViews allows you to estimate higher order (</a:t>
            </a:r>
            <a:r>
              <a:rPr lang="en-US" sz="1800" i="1" dirty="0" smtClean="0">
                <a:ea typeface="ＭＳ Ｐゴシック" pitchFamily="34" charset="-128"/>
              </a:rPr>
              <a:t>AR(p)</a:t>
            </a:r>
            <a:r>
              <a:rPr lang="en-US" sz="1800" dirty="0" smtClean="0">
                <a:ea typeface="ＭＳ Ｐゴシック" pitchFamily="34" charset="-128"/>
              </a:rPr>
              <a:t>) models just as easily. </a:t>
            </a:r>
          </a:p>
          <a:p>
            <a:pPr eaLnBrk="1" hangingPunct="1">
              <a:defRPr/>
            </a:pPr>
            <a:r>
              <a:rPr lang="en-US" sz="1800" kern="1200" dirty="0" smtClean="0">
                <a:ea typeface="ＭＳ Ｐゴシック" pitchFamily="34" charset="-128"/>
              </a:rPr>
              <a:t>This should help you address issues of higher-order serial correlation. </a:t>
            </a:r>
            <a:endParaRPr lang="en-US" sz="1800" kern="1200" dirty="0">
              <a:ea typeface="ＭＳ Ｐゴシック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717790" y="5349663"/>
            <a:ext cx="3653672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equation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eq15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061" y="2053670"/>
            <a:ext cx="3676817" cy="377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2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Correcting for Serial Correlation: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AR(p) models: Example 3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59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7764" y="1749188"/>
            <a:ext cx="4295596" cy="396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indent="0" eaLnBrk="1" hangingPunct="1"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Example 3</a:t>
            </a:r>
            <a:r>
              <a:rPr lang="en-US" sz="1600" i="1" u="sng" dirty="0" smtClean="0">
                <a:ea typeface="ＭＳ Ｐゴシック" pitchFamily="34" charset="-128"/>
              </a:rPr>
              <a:t>: AR(p) </a:t>
            </a:r>
            <a:r>
              <a:rPr lang="en-US" sz="1600" u="sng" dirty="0" smtClean="0">
                <a:ea typeface="ＭＳ Ｐゴシック" pitchFamily="34" charset="-128"/>
              </a:rPr>
              <a:t>Model</a:t>
            </a:r>
          </a:p>
          <a:p>
            <a:pPr marL="744537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You can add non-contiguous AR terms by typing them directly in the command window (or equation box): </a:t>
            </a:r>
          </a:p>
          <a:p>
            <a:pPr marL="57150" lvl="1" indent="-57150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1400" b="1" i="1" dirty="0" smtClean="0"/>
              <a:t>	                 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ls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" pitchFamily="49" charset="0"/>
              </a:rPr>
              <a:t>tbill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</a:rPr>
              <a:t> c log(m1) log(</a:t>
            </a:r>
            <a:r>
              <a:rPr lang="en-US" sz="1400" dirty="0" err="1">
                <a:solidFill>
                  <a:schemeClr val="tx1"/>
                </a:solidFill>
                <a:latin typeface="Courier" pitchFamily="49" charset="0"/>
              </a:rPr>
              <a:t>cpi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</a:rPr>
              <a:t>) 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          	log(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ip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</a:rPr>
              <a:t>) @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trend 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ar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(1) 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ar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(3) 	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ar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(5)</a:t>
            </a:r>
            <a:endParaRPr lang="en-US" sz="1400" dirty="0" smtClean="0">
              <a:solidFill>
                <a:schemeClr val="tx1"/>
              </a:solidFill>
              <a:latin typeface="Courier" pitchFamily="49" charset="0"/>
              <a:ea typeface="ＭＳ Ｐゴシック" pitchFamily="34" charset="-128"/>
            </a:endParaRPr>
          </a:p>
          <a:p>
            <a:pPr marL="744537" lvl="2" indent="-22860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ea typeface="ＭＳ Ｐゴシック" pitchFamily="34" charset="-128"/>
              </a:rPr>
              <a:t>Press </a:t>
            </a:r>
            <a:r>
              <a:rPr lang="en-US" b="1" dirty="0" smtClean="0">
                <a:ea typeface="ＭＳ Ｐゴシック" pitchFamily="34" charset="-128"/>
              </a:rPr>
              <a:t>Enter </a:t>
            </a:r>
            <a:r>
              <a:rPr lang="en-US" dirty="0" smtClean="0">
                <a:ea typeface="ＭＳ Ｐゴシック" pitchFamily="34" charset="-128"/>
              </a:rPr>
              <a:t>(please type the command in one line).</a:t>
            </a:r>
          </a:p>
          <a:p>
            <a:pPr marL="515937" lvl="2" indent="0" eaLnBrk="1" hangingPunct="1"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457200" lvl="1" indent="-285750" eaLnBrk="1" hangingPunct="1">
              <a:buFont typeface="Arial" pitchFamily="34" charset="0"/>
              <a:buChar char="•"/>
              <a:defRPr/>
            </a:pPr>
            <a:r>
              <a:rPr lang="en-US" sz="1600" dirty="0">
                <a:ea typeface="ＭＳ Ｐゴシック" pitchFamily="34" charset="-128"/>
              </a:rPr>
              <a:t>Notice that </a:t>
            </a:r>
            <a:r>
              <a:rPr lang="en-US" sz="1600" dirty="0" smtClean="0">
                <a:ea typeface="ＭＳ Ｐゴシック" pitchFamily="34" charset="-128"/>
              </a:rPr>
              <a:t>all </a:t>
            </a:r>
            <a:r>
              <a:rPr lang="en-US" sz="1600" i="1" dirty="0" smtClean="0">
                <a:ea typeface="ＭＳ Ｐゴシック" pitchFamily="34" charset="-128"/>
              </a:rPr>
              <a:t>AR</a:t>
            </a:r>
            <a:r>
              <a:rPr lang="en-US" sz="1600" dirty="0" smtClean="0">
                <a:ea typeface="ＭＳ Ｐゴシック" pitchFamily="34" charset="-128"/>
              </a:rPr>
              <a:t> terms </a:t>
            </a:r>
            <a:r>
              <a:rPr lang="en-US" sz="1600" dirty="0">
                <a:ea typeface="ＭＳ Ｐゴシック" pitchFamily="34" charset="-128"/>
              </a:rPr>
              <a:t>are estimated. </a:t>
            </a:r>
            <a:endParaRPr lang="en-US" sz="1800" dirty="0">
              <a:ea typeface="ＭＳ Ｐゴシック" pitchFamily="34" charset="-128"/>
            </a:endParaRPr>
          </a:p>
          <a:p>
            <a:pPr marL="171450" lvl="1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marL="171450" lvl="1" indent="0" eaLnBrk="1" hangingPunct="1">
              <a:buNone/>
              <a:defRPr/>
            </a:pPr>
            <a:r>
              <a:rPr lang="en-US" sz="1600" dirty="0" smtClean="0">
                <a:ea typeface="ＭＳ Ｐゴシック" pitchFamily="34" charset="-128"/>
              </a:rPr>
              <a:t> </a:t>
            </a:r>
            <a:endParaRPr lang="en-US" sz="1600" kern="1200" dirty="0" smtClean="0">
              <a:ea typeface="ＭＳ Ｐゴシック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9678" y="1236625"/>
            <a:ext cx="8747364" cy="72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ea typeface="ＭＳ Ｐゴシック" pitchFamily="34" charset="-128"/>
              </a:rPr>
              <a:t>You can just as easily specify non-contiguous </a:t>
            </a:r>
            <a:r>
              <a:rPr lang="en-US" sz="1800" b="1" i="1" dirty="0" smtClean="0">
                <a:ea typeface="ＭＳ Ｐゴシック" pitchFamily="34" charset="-128"/>
              </a:rPr>
              <a:t>AR(p) </a:t>
            </a:r>
            <a:r>
              <a:rPr lang="en-US" sz="1800" dirty="0" smtClean="0">
                <a:ea typeface="ＭＳ Ｐゴシック" pitchFamily="34" charset="-128"/>
              </a:rPr>
              <a:t>terms (i.e., </a:t>
            </a:r>
            <a:r>
              <a:rPr lang="en-US" sz="1800" i="1" dirty="0" err="1" smtClean="0">
                <a:ea typeface="ＭＳ Ｐゴシック" pitchFamily="34" charset="-128"/>
              </a:rPr>
              <a:t>ar</a:t>
            </a:r>
            <a:r>
              <a:rPr lang="en-US" sz="1800" i="1" dirty="0" smtClean="0">
                <a:ea typeface="ＭＳ Ｐゴシック" pitchFamily="34" charset="-128"/>
              </a:rPr>
              <a:t>(1), </a:t>
            </a:r>
            <a:r>
              <a:rPr lang="en-US" sz="1800" i="1" dirty="0" err="1" smtClean="0">
                <a:ea typeface="ＭＳ Ｐゴシック" pitchFamily="34" charset="-128"/>
              </a:rPr>
              <a:t>ar</a:t>
            </a:r>
            <a:r>
              <a:rPr lang="en-US" sz="1800" i="1" dirty="0" smtClean="0">
                <a:ea typeface="ＭＳ Ｐゴシック" pitchFamily="34" charset="-128"/>
              </a:rPr>
              <a:t>(4), </a:t>
            </a:r>
            <a:r>
              <a:rPr lang="en-US" sz="1800" dirty="0" smtClean="0">
                <a:ea typeface="ＭＳ Ｐゴシック" pitchFamily="34" charset="-128"/>
              </a:rPr>
              <a:t>etc.)</a:t>
            </a:r>
            <a:endParaRPr lang="en-US" sz="1800" kern="1200" dirty="0">
              <a:ea typeface="ＭＳ Ｐゴシック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717790" y="4847142"/>
            <a:ext cx="3653672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equation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eq16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143" y="1749188"/>
            <a:ext cx="3836543" cy="423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Simple Time Series Regressions: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Example 1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549967" y="1273630"/>
            <a:ext cx="4202786" cy="491375"/>
          </a:xfrm>
        </p:spPr>
        <p:txBody>
          <a:bodyPr/>
          <a:lstStyle/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The estimation Output is shown here.</a:t>
            </a: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6</a:t>
            </a:fld>
            <a:endParaRPr lang="en-US" sz="8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4299" y="1686064"/>
            <a:ext cx="3865775" cy="388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0" indent="171450" eaLnBrk="1" hangingPunct="1">
              <a:buSzPct val="100000"/>
              <a:buNone/>
              <a:defRPr/>
            </a:pPr>
            <a:r>
              <a:rPr lang="en-US" sz="1600" u="sng" kern="1200" dirty="0" smtClean="0">
                <a:ea typeface="ＭＳ Ｐゴシック" pitchFamily="34" charset="-128"/>
              </a:rPr>
              <a:t>A number of things stand out:</a:t>
            </a:r>
          </a:p>
          <a:p>
            <a:pPr marL="347663" lvl="1" indent="-173038" eaLnBrk="1" hangingPunct="1"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All variables appear to be highly statistically significant (based on </a:t>
            </a:r>
            <a:r>
              <a:rPr lang="en-US" sz="1400" i="1" dirty="0" smtClean="0">
                <a:ea typeface="ＭＳ Ｐゴシック" pitchFamily="34" charset="-128"/>
              </a:rPr>
              <a:t>p-values/t-stats</a:t>
            </a:r>
            <a:r>
              <a:rPr lang="en-US" sz="1400" dirty="0" smtClean="0">
                <a:ea typeface="ＭＳ Ｐゴシック" pitchFamily="34" charset="-128"/>
              </a:rPr>
              <a:t>).</a:t>
            </a:r>
          </a:p>
          <a:p>
            <a:pPr marL="347663" lvl="1" indent="-173038" eaLnBrk="1" hangingPunct="1"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The </a:t>
            </a:r>
            <a:r>
              <a:rPr lang="en-US" sz="1400" i="1" dirty="0" smtClean="0">
                <a:ea typeface="ＭＳ Ｐゴシック" pitchFamily="34" charset="-128"/>
              </a:rPr>
              <a:t>R-squared</a:t>
            </a:r>
            <a:r>
              <a:rPr lang="en-US" sz="1400" dirty="0" smtClean="0">
                <a:ea typeface="ＭＳ Ｐゴシック" pitchFamily="34" charset="-128"/>
              </a:rPr>
              <a:t> value is very high: results imply that around 99.25% of the variation in </a:t>
            </a:r>
            <a:r>
              <a:rPr lang="en-US" sz="1400" b="1" i="1" dirty="0" smtClean="0">
                <a:ea typeface="ＭＳ Ｐゴシック" pitchFamily="34" charset="-128"/>
              </a:rPr>
              <a:t>log(m1) </a:t>
            </a:r>
            <a:r>
              <a:rPr lang="en-US" sz="1400" dirty="0" smtClean="0">
                <a:ea typeface="ＭＳ Ｐゴシック" pitchFamily="34" charset="-128"/>
              </a:rPr>
              <a:t>can be explained by the other variables in the model. Normally this would imply a very good fit for the model. </a:t>
            </a:r>
          </a:p>
          <a:p>
            <a:pPr marL="347663" lvl="1" indent="-173038" eaLnBrk="1" hangingPunct="1"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We caution against these results: high </a:t>
            </a:r>
            <a:r>
              <a:rPr lang="en-US" sz="1400" i="1" dirty="0" smtClean="0">
                <a:ea typeface="ＭＳ Ｐゴシック" pitchFamily="34" charset="-128"/>
              </a:rPr>
              <a:t>R-squared</a:t>
            </a:r>
            <a:r>
              <a:rPr lang="en-US" sz="1400" dirty="0" smtClean="0">
                <a:ea typeface="ＭＳ Ｐゴシック" pitchFamily="34" charset="-128"/>
              </a:rPr>
              <a:t> does not necessarily imply that the model is a good or useful one. </a:t>
            </a: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600" u="sng" kern="1200" dirty="0">
              <a:ea typeface="ＭＳ Ｐゴシック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4" y="1686064"/>
            <a:ext cx="44577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509102" y="4043150"/>
            <a:ext cx="1982041" cy="404671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Correcting for Serial Correlation: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AR(p) models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60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9843" y="1266657"/>
            <a:ext cx="7903041" cy="27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400050" indent="-228600" eaLnBrk="1" hangingPunct="1">
              <a:spcBef>
                <a:spcPts val="2400"/>
              </a:spcBef>
              <a:buNone/>
              <a:defRPr/>
            </a:pPr>
            <a:r>
              <a:rPr lang="en-US" sz="1800" u="sng" dirty="0">
                <a:ea typeface="ＭＳ Ｐゴシック" pitchFamily="34" charset="-128"/>
              </a:rPr>
              <a:t>A couple of additional notes: </a:t>
            </a:r>
          </a:p>
          <a:p>
            <a:pPr marL="400050" lvl="1" indent="-228600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As shown above, EViews allows you to include non-contiguous </a:t>
            </a:r>
            <a:r>
              <a:rPr lang="en-US" sz="1600" b="1" i="1" dirty="0" smtClean="0">
                <a:ea typeface="ＭＳ Ｐゴシック" pitchFamily="34" charset="-128"/>
              </a:rPr>
              <a:t>AR</a:t>
            </a:r>
            <a:r>
              <a:rPr lang="en-US" sz="1600" dirty="0" smtClean="0">
                <a:ea typeface="ＭＳ Ｐゴシック" pitchFamily="34" charset="-128"/>
              </a:rPr>
              <a:t> terms (</a:t>
            </a:r>
            <a:r>
              <a:rPr lang="en-US" sz="1600" b="1" i="1" dirty="0" err="1" smtClean="0">
                <a:ea typeface="ＭＳ Ｐゴシック" pitchFamily="34" charset="-128"/>
              </a:rPr>
              <a:t>ar</a:t>
            </a:r>
            <a:r>
              <a:rPr lang="en-US" sz="1600" b="1" i="1" dirty="0" smtClean="0">
                <a:ea typeface="ＭＳ Ｐゴシック" pitchFamily="34" charset="-128"/>
              </a:rPr>
              <a:t>(2) </a:t>
            </a:r>
            <a:r>
              <a:rPr lang="en-US" sz="1600" b="1" i="1" dirty="0" err="1" smtClean="0">
                <a:ea typeface="ＭＳ Ｐゴシック" pitchFamily="34" charset="-128"/>
              </a:rPr>
              <a:t>ar</a:t>
            </a:r>
            <a:r>
              <a:rPr lang="en-US" sz="1600" b="1" i="1" dirty="0" smtClean="0">
                <a:ea typeface="ＭＳ Ｐゴシック" pitchFamily="34" charset="-128"/>
              </a:rPr>
              <a:t>(4), </a:t>
            </a:r>
            <a:r>
              <a:rPr lang="en-US" sz="1600" dirty="0" smtClean="0">
                <a:ea typeface="ＭＳ Ｐゴシック" pitchFamily="34" charset="-128"/>
              </a:rPr>
              <a:t>etc.)</a:t>
            </a:r>
          </a:p>
          <a:p>
            <a:pPr marL="400050" lvl="1" indent="-228600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The downside to this is that if you are estimating a higher-order AR process, </a:t>
            </a:r>
            <a:r>
              <a:rPr lang="en-US" sz="1600" dirty="0" err="1" smtClean="0">
                <a:ea typeface="ＭＳ Ｐゴシック" pitchFamily="34" charset="-128"/>
              </a:rPr>
              <a:t>EViews</a:t>
            </a:r>
            <a:r>
              <a:rPr lang="en-US" sz="1600" dirty="0" smtClean="0">
                <a:ea typeface="ＭＳ Ｐゴシック" pitchFamily="34" charset="-128"/>
              </a:rPr>
              <a:t> </a:t>
            </a:r>
            <a:r>
              <a:rPr lang="en-US" sz="1600" dirty="0">
                <a:ea typeface="ＭＳ Ｐゴシック" pitchFamily="34" charset="-128"/>
              </a:rPr>
              <a:t>requires you </a:t>
            </a:r>
            <a:r>
              <a:rPr lang="en-US" sz="1600" dirty="0" smtClean="0">
                <a:ea typeface="ＭＳ Ｐゴシック" pitchFamily="34" charset="-128"/>
              </a:rPr>
              <a:t>to </a:t>
            </a:r>
            <a:r>
              <a:rPr lang="en-US" sz="1600" dirty="0">
                <a:ea typeface="ＭＳ Ｐゴシック" pitchFamily="34" charset="-128"/>
              </a:rPr>
              <a:t>include all lower-order </a:t>
            </a:r>
            <a:r>
              <a:rPr lang="en-US" sz="1600" dirty="0" smtClean="0">
                <a:ea typeface="ＭＳ Ｐゴシック" pitchFamily="34" charset="-128"/>
              </a:rPr>
              <a:t>terms. </a:t>
            </a:r>
            <a:r>
              <a:rPr lang="en-US" sz="1600" dirty="0">
                <a:ea typeface="ＭＳ Ｐゴシック" pitchFamily="34" charset="-128"/>
              </a:rPr>
              <a:t>For example, to estimate an </a:t>
            </a:r>
            <a:r>
              <a:rPr lang="en-US" sz="1600" i="1" dirty="0">
                <a:ea typeface="ＭＳ Ｐゴシック" pitchFamily="34" charset="-128"/>
              </a:rPr>
              <a:t>AR(3) </a:t>
            </a:r>
            <a:r>
              <a:rPr lang="en-US" sz="1600" dirty="0">
                <a:ea typeface="ＭＳ Ｐゴシック" pitchFamily="34" charset="-128"/>
              </a:rPr>
              <a:t>model, you need to include: </a:t>
            </a:r>
            <a:r>
              <a:rPr lang="en-US" sz="1600" b="1" i="1" dirty="0" err="1">
                <a:ea typeface="ＭＳ Ｐゴシック" pitchFamily="34" charset="-128"/>
              </a:rPr>
              <a:t>ar</a:t>
            </a:r>
            <a:r>
              <a:rPr lang="en-US" sz="1600" b="1" i="1" dirty="0">
                <a:ea typeface="ＭＳ Ｐゴシック" pitchFamily="34" charset="-128"/>
              </a:rPr>
              <a:t>(1) </a:t>
            </a:r>
            <a:r>
              <a:rPr lang="en-US" sz="1600" b="1" i="1" dirty="0" err="1">
                <a:ea typeface="ＭＳ Ｐゴシック" pitchFamily="34" charset="-128"/>
              </a:rPr>
              <a:t>ar</a:t>
            </a:r>
            <a:r>
              <a:rPr lang="en-US" sz="1600" b="1" i="1" dirty="0">
                <a:ea typeface="ＭＳ Ｐゴシック" pitchFamily="34" charset="-128"/>
              </a:rPr>
              <a:t>(2) a(3</a:t>
            </a:r>
            <a:r>
              <a:rPr lang="en-US" sz="1600" b="1" i="1" dirty="0" smtClean="0">
                <a:ea typeface="ＭＳ Ｐゴシック" pitchFamily="34" charset="-128"/>
              </a:rPr>
              <a:t>) </a:t>
            </a:r>
            <a:r>
              <a:rPr lang="en-US" sz="1600" dirty="0" smtClean="0">
                <a:ea typeface="ＭＳ Ｐゴシック" pitchFamily="34" charset="-128"/>
              </a:rPr>
              <a:t>(or, in EViews 8, </a:t>
            </a:r>
            <a:r>
              <a:rPr lang="en-US" sz="1600" b="1" i="1" dirty="0" err="1" smtClean="0">
                <a:ea typeface="ＭＳ Ｐゴシック" pitchFamily="34" charset="-128"/>
              </a:rPr>
              <a:t>ar</a:t>
            </a:r>
            <a:r>
              <a:rPr lang="en-US" sz="1600" b="1" i="1" dirty="0" smtClean="0">
                <a:ea typeface="ＭＳ Ｐゴシック" pitchFamily="34" charset="-128"/>
              </a:rPr>
              <a:t>(1 to 3)</a:t>
            </a:r>
            <a:r>
              <a:rPr lang="en-US" sz="1600" dirty="0" smtClean="0">
                <a:ea typeface="ＭＳ Ｐゴシック" pitchFamily="34" charset="-128"/>
              </a:rPr>
              <a:t>). </a:t>
            </a:r>
            <a:r>
              <a:rPr lang="en-US" sz="1600" b="1" i="1" dirty="0" smtClean="0">
                <a:ea typeface="ＭＳ Ｐゴシック" pitchFamily="34" charset="-128"/>
              </a:rPr>
              <a:t> </a:t>
            </a:r>
          </a:p>
          <a:p>
            <a:pPr marL="400050" lvl="1" indent="-228600" eaLnBrk="1" hangingPunct="1">
              <a:buFont typeface="Wingdings" pitchFamily="2" charset="2"/>
              <a:buChar char="ü"/>
              <a:defRPr/>
            </a:pPr>
            <a:r>
              <a:rPr lang="en-US" sz="1600" dirty="0">
                <a:ea typeface="ＭＳ Ｐゴシック" pitchFamily="34" charset="-128"/>
              </a:rPr>
              <a:t>If you simply type </a:t>
            </a:r>
            <a:r>
              <a:rPr lang="en-US" sz="1600" b="1" i="1" dirty="0" err="1">
                <a:ea typeface="ＭＳ Ｐゴシック" pitchFamily="34" charset="-128"/>
              </a:rPr>
              <a:t>ar</a:t>
            </a:r>
            <a:r>
              <a:rPr lang="en-US" sz="1600" b="1" i="1" dirty="0">
                <a:ea typeface="ＭＳ Ｐゴシック" pitchFamily="34" charset="-128"/>
              </a:rPr>
              <a:t>(3) </a:t>
            </a:r>
            <a:r>
              <a:rPr lang="en-US" sz="1600" dirty="0">
                <a:ea typeface="ＭＳ Ｐゴシック" pitchFamily="34" charset="-128"/>
              </a:rPr>
              <a:t>and omit other terms, this forces the estimate of </a:t>
            </a:r>
            <a:r>
              <a:rPr lang="en-US" sz="1600" b="1" i="1" dirty="0" err="1">
                <a:ea typeface="ＭＳ Ｐゴシック" pitchFamily="34" charset="-128"/>
              </a:rPr>
              <a:t>ar</a:t>
            </a:r>
            <a:r>
              <a:rPr lang="en-US" sz="1600" b="1" i="1" dirty="0">
                <a:ea typeface="ＭＳ Ｐゴシック" pitchFamily="34" charset="-128"/>
              </a:rPr>
              <a:t>(1) </a:t>
            </a:r>
            <a:r>
              <a:rPr lang="en-US" sz="1600" dirty="0">
                <a:ea typeface="ＭＳ Ｐゴシック" pitchFamily="34" charset="-128"/>
              </a:rPr>
              <a:t>and </a:t>
            </a:r>
            <a:r>
              <a:rPr lang="en-US" sz="1600" b="1" i="1" dirty="0" err="1">
                <a:ea typeface="ＭＳ Ｐゴシック" pitchFamily="34" charset="-128"/>
              </a:rPr>
              <a:t>ar</a:t>
            </a:r>
            <a:r>
              <a:rPr lang="en-US" sz="1600" b="1" i="1" dirty="0">
                <a:ea typeface="ＭＳ Ｐゴシック" pitchFamily="34" charset="-128"/>
              </a:rPr>
              <a:t>(2) </a:t>
            </a:r>
            <a:r>
              <a:rPr lang="en-US" sz="1600" dirty="0">
                <a:ea typeface="ＭＳ Ｐゴシック" pitchFamily="34" charset="-128"/>
              </a:rPr>
              <a:t>to zero. You may want this on rare occasions (for </a:t>
            </a:r>
            <a:r>
              <a:rPr lang="en-US" sz="1600" dirty="0" smtClean="0">
                <a:ea typeface="ＭＳ Ｐゴシック" pitchFamily="34" charset="-128"/>
              </a:rPr>
              <a:t>example, </a:t>
            </a:r>
            <a:r>
              <a:rPr lang="en-US" sz="1600" dirty="0">
                <a:ea typeface="ＭＳ Ｐゴシック" pitchFamily="34" charset="-128"/>
              </a:rPr>
              <a:t>when dealing with seasonal components</a:t>
            </a:r>
            <a:r>
              <a:rPr lang="en-US" sz="1600" dirty="0" smtClean="0">
                <a:ea typeface="ＭＳ Ｐゴシック" pitchFamily="34" charset="-128"/>
              </a:rPr>
              <a:t>), but not on a routine basis. </a:t>
            </a:r>
            <a:endParaRPr lang="en-US" sz="1600" u="sng" dirty="0">
              <a:ea typeface="ＭＳ Ｐゴシック" pitchFamily="34" charset="-128"/>
            </a:endParaRPr>
          </a:p>
          <a:p>
            <a:pPr marL="171450" lvl="1" indent="0" eaLnBrk="1" hangingPunct="1">
              <a:buNone/>
              <a:defRPr/>
            </a:pPr>
            <a:endParaRPr lang="en-US" sz="1400" b="1" i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72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Correcting for Serial Correlation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MA(q) models: Example 1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61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0316" y="1226490"/>
            <a:ext cx="8458209" cy="4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800" dirty="0" smtClean="0">
                <a:ea typeface="ＭＳ Ｐゴシック" pitchFamily="34" charset="-128"/>
              </a:rPr>
              <a:t>You can easily correct for serial correlation, when errors follow an MA process.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40316" y="1616148"/>
            <a:ext cx="3840295" cy="425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228600" indent="0" eaLnBrk="1" hangingPunct="1"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Example 1: MA(1) Model</a:t>
            </a:r>
            <a:endParaRPr lang="en-US" sz="1600" u="sng" dirty="0">
              <a:ea typeface="ＭＳ Ｐゴシック" pitchFamily="34" charset="-128"/>
            </a:endParaRPr>
          </a:p>
          <a:p>
            <a:pPr marL="801687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If you suspect your errors follow an MA(1) process, then add term </a:t>
            </a:r>
            <a:r>
              <a:rPr lang="en-US" i="1" dirty="0">
                <a:ea typeface="ＭＳ Ｐゴシック" pitchFamily="34" charset="-128"/>
              </a:rPr>
              <a:t>MA(1) </a:t>
            </a:r>
            <a:r>
              <a:rPr lang="en-US" dirty="0">
                <a:ea typeface="ＭＳ Ｐゴシック" pitchFamily="34" charset="-128"/>
              </a:rPr>
              <a:t>in your regression command</a:t>
            </a:r>
            <a:r>
              <a:rPr lang="en-US" dirty="0" smtClean="0">
                <a:ea typeface="ＭＳ Ｐゴシック" pitchFamily="34" charset="-128"/>
              </a:rPr>
              <a:t>:</a:t>
            </a:r>
            <a:endParaRPr lang="en-US" b="1" i="1" dirty="0"/>
          </a:p>
          <a:p>
            <a:pPr marL="822960" lvl="1" indent="-228600" eaLnBrk="1" hangingPunct="1">
              <a:spcBef>
                <a:spcPts val="1200"/>
              </a:spcBef>
              <a:spcAft>
                <a:spcPts val="1200"/>
              </a:spcAft>
              <a:buNone/>
              <a:tabLst>
                <a:tab pos="914400" algn="l"/>
              </a:tabLst>
              <a:defRPr/>
            </a:pP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ls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" pitchFamily="49" charset="0"/>
              </a:rPr>
              <a:t>tbill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</a:rPr>
              <a:t> c 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log(m1)log(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cpi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</a:rPr>
              <a:t>) log(</a:t>
            </a:r>
            <a:r>
              <a:rPr lang="en-US" sz="1400" dirty="0" err="1">
                <a:solidFill>
                  <a:schemeClr val="tx1"/>
                </a:solidFill>
                <a:latin typeface="Courier" pitchFamily="49" charset="0"/>
              </a:rPr>
              <a:t>ip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</a:rPr>
              <a:t>) 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@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</a:rPr>
              <a:t>trend 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ma(1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</a:rPr>
              <a:t>)</a:t>
            </a:r>
            <a:endParaRPr lang="en-US" sz="1400" dirty="0">
              <a:solidFill>
                <a:schemeClr val="tx1"/>
              </a:solidFill>
              <a:latin typeface="Courier" pitchFamily="49" charset="0"/>
              <a:ea typeface="ＭＳ Ｐゴシック" pitchFamily="34" charset="-128"/>
            </a:endParaRPr>
          </a:p>
          <a:p>
            <a:pPr marL="801687" lvl="2" indent="-22860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ea typeface="ＭＳ Ｐゴシック" pitchFamily="34" charset="-128"/>
              </a:rPr>
              <a:t>Press </a:t>
            </a:r>
            <a:r>
              <a:rPr lang="en-US" b="1" dirty="0" smtClean="0">
                <a:ea typeface="ＭＳ Ｐゴシック" pitchFamily="34" charset="-128"/>
              </a:rPr>
              <a:t>Enter </a:t>
            </a:r>
            <a:r>
              <a:rPr lang="en-US" dirty="0" smtClean="0">
                <a:ea typeface="ＭＳ Ｐゴシック" pitchFamily="34" charset="-128"/>
              </a:rPr>
              <a:t>(please type the command in one line).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694306" y="4030875"/>
            <a:ext cx="3414809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equation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eq18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611" y="1709579"/>
            <a:ext cx="4138742" cy="416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Correcting for Serial Correlation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MA(q) models: Example 2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62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0316" y="1226490"/>
            <a:ext cx="8458209" cy="81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800" dirty="0" smtClean="0">
                <a:ea typeface="ＭＳ Ｐゴシック" pitchFamily="34" charset="-128"/>
              </a:rPr>
              <a:t>You can just as easily specify higher order or non-contiguous MA terms.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02095" y="1665866"/>
            <a:ext cx="4031682" cy="425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228600" indent="0" eaLnBrk="1" hangingPunct="1"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Example 2: MA(q) Model</a:t>
            </a:r>
            <a:endParaRPr lang="en-US" sz="1600" u="sng" dirty="0">
              <a:ea typeface="ＭＳ Ｐゴシック" pitchFamily="34" charset="-128"/>
            </a:endParaRPr>
          </a:p>
          <a:p>
            <a:pPr marL="801687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If you want to specify an MA(3) process, type in the command window (note: this is a feature of EViews 8):</a:t>
            </a:r>
            <a:endParaRPr lang="en-US" b="1" i="1" dirty="0"/>
          </a:p>
          <a:p>
            <a:pPr marL="822960" lvl="1" indent="-228600" eaLnBrk="1" hangingPunct="1">
              <a:spcBef>
                <a:spcPts val="1200"/>
              </a:spcBef>
              <a:spcAft>
                <a:spcPts val="1200"/>
              </a:spcAft>
              <a:buNone/>
              <a:tabLst>
                <a:tab pos="914400" algn="l"/>
              </a:tabLst>
              <a:defRPr/>
            </a:pP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  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ls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urier" pitchFamily="49" charset="0"/>
              </a:rPr>
              <a:t>tbill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</a:rPr>
              <a:t> c 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log(m1) log(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cpi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</a:rPr>
              <a:t>) log(</a:t>
            </a:r>
            <a:r>
              <a:rPr lang="en-US" sz="1400" dirty="0" err="1">
                <a:solidFill>
                  <a:schemeClr val="tx1"/>
                </a:solidFill>
                <a:latin typeface="Courier" pitchFamily="49" charset="0"/>
              </a:rPr>
              <a:t>ip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</a:rPr>
              <a:t>) 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@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</a:rPr>
              <a:t>trend 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ma(1 to 3)</a:t>
            </a:r>
            <a:endParaRPr lang="en-US" dirty="0" smtClean="0">
              <a:ea typeface="ＭＳ Ｐゴシック" pitchFamily="34" charset="-128"/>
            </a:endParaRPr>
          </a:p>
          <a:p>
            <a:pPr marL="801687" lvl="2" indent="-22860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ea typeface="ＭＳ Ｐゴシック" pitchFamily="34" charset="-128"/>
              </a:rPr>
              <a:t>Press </a:t>
            </a:r>
            <a:r>
              <a:rPr lang="en-US" b="1" dirty="0" smtClean="0">
                <a:ea typeface="ＭＳ Ｐゴシック" pitchFamily="34" charset="-128"/>
              </a:rPr>
              <a:t>Enter </a:t>
            </a:r>
            <a:r>
              <a:rPr lang="en-US" dirty="0" smtClean="0">
                <a:ea typeface="ＭＳ Ｐゴシック" pitchFamily="34" charset="-128"/>
              </a:rPr>
              <a:t>(please type the command in one line).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800630" y="4963361"/>
            <a:ext cx="3414809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equation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eq19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00630" y="4316819"/>
            <a:ext cx="3519376" cy="72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ea typeface="ＭＳ Ｐゴシック" pitchFamily="34" charset="-128"/>
              </a:rPr>
              <a:t>Note: For non-contiguous MA terms specify all MA terms in your equation.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777" y="1794457"/>
            <a:ext cx="3904402" cy="416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Correcting for Serial Correlation: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MA(q) models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63</a:t>
            </a:fld>
            <a:endParaRPr lang="en-US" sz="80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46567" y="1233523"/>
            <a:ext cx="8102010" cy="303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228600" indent="0" eaLnBrk="1" hangingPunct="1">
              <a:buNone/>
              <a:defRPr/>
            </a:pPr>
            <a:r>
              <a:rPr lang="en-US" sz="1800" u="sng" dirty="0" smtClean="0">
                <a:ea typeface="ＭＳ Ｐゴシック" pitchFamily="34" charset="-128"/>
              </a:rPr>
              <a:t>Some additional notes: </a:t>
            </a:r>
          </a:p>
          <a:p>
            <a:pPr marL="457200" lvl="1" indent="-228600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As it must be obvious by now, if your errors follow an MA(2) process, you need to include both </a:t>
            </a:r>
            <a:r>
              <a:rPr lang="en-US" sz="1600" b="1" i="1" dirty="0" smtClean="0">
                <a:ea typeface="ＭＳ Ｐゴシック" pitchFamily="34" charset="-128"/>
              </a:rPr>
              <a:t>m</a:t>
            </a:r>
            <a:r>
              <a:rPr lang="en-US" sz="1600" b="1" i="1" dirty="0">
                <a:ea typeface="ＭＳ Ｐゴシック" pitchFamily="34" charset="-128"/>
              </a:rPr>
              <a:t>a</a:t>
            </a:r>
            <a:r>
              <a:rPr lang="en-US" sz="1600" b="1" i="1" dirty="0" smtClean="0">
                <a:ea typeface="ＭＳ Ｐゴシック" pitchFamily="34" charset="-128"/>
              </a:rPr>
              <a:t>(1) </a:t>
            </a:r>
            <a:r>
              <a:rPr lang="en-US" sz="1600" dirty="0" smtClean="0">
                <a:ea typeface="ＭＳ Ｐゴシック" pitchFamily="34" charset="-128"/>
              </a:rPr>
              <a:t>and </a:t>
            </a:r>
            <a:r>
              <a:rPr lang="en-US" sz="1600" b="1" i="1" dirty="0" smtClean="0">
                <a:ea typeface="ＭＳ Ｐゴシック" pitchFamily="34" charset="-128"/>
              </a:rPr>
              <a:t>m</a:t>
            </a:r>
            <a:r>
              <a:rPr lang="en-US" sz="1600" b="1" i="1" dirty="0">
                <a:ea typeface="ＭＳ Ｐゴシック" pitchFamily="34" charset="-128"/>
              </a:rPr>
              <a:t>a</a:t>
            </a:r>
            <a:r>
              <a:rPr lang="en-US" sz="1600" b="1" i="1" dirty="0" smtClean="0">
                <a:ea typeface="ＭＳ Ｐゴシック" pitchFamily="34" charset="-128"/>
              </a:rPr>
              <a:t>(2) </a:t>
            </a:r>
            <a:r>
              <a:rPr lang="en-US" sz="1600" dirty="0" smtClean="0">
                <a:ea typeface="ＭＳ Ｐゴシック" pitchFamily="34" charset="-128"/>
              </a:rPr>
              <a:t>terms in the regression. </a:t>
            </a:r>
            <a:endParaRPr lang="en-US" sz="1600" b="1" i="1" dirty="0" smtClean="0">
              <a:ea typeface="ＭＳ Ｐゴシック" pitchFamily="34" charset="-128"/>
            </a:endParaRPr>
          </a:p>
          <a:p>
            <a:pPr marL="457200" lvl="1" indent="-228600" eaLnBrk="1" hangingPunct="1">
              <a:buFont typeface="Wingdings" pitchFamily="2" charset="2"/>
              <a:buChar char="ü"/>
              <a:defRPr/>
            </a:pPr>
            <a:r>
              <a:rPr lang="en-US" sz="1600" dirty="0">
                <a:ea typeface="ＭＳ Ｐゴシック" pitchFamily="34" charset="-128"/>
              </a:rPr>
              <a:t>Unlike nearly all other </a:t>
            </a:r>
            <a:r>
              <a:rPr lang="en-US" sz="1600" dirty="0" err="1">
                <a:ea typeface="ＭＳ Ｐゴシック" pitchFamily="34" charset="-128"/>
              </a:rPr>
              <a:t>EViews</a:t>
            </a:r>
            <a:r>
              <a:rPr lang="en-US" sz="1600" dirty="0">
                <a:ea typeface="ＭＳ Ｐゴシック" pitchFamily="34" charset="-128"/>
              </a:rPr>
              <a:t> estimation procedures, </a:t>
            </a:r>
            <a:r>
              <a:rPr lang="en-US" sz="1600" b="1" i="1" dirty="0">
                <a:ea typeface="ＭＳ Ｐゴシック" pitchFamily="34" charset="-128"/>
              </a:rPr>
              <a:t>MA</a:t>
            </a:r>
            <a:r>
              <a:rPr lang="en-US" sz="1600" dirty="0">
                <a:ea typeface="ＭＳ Ｐゴシック" pitchFamily="34" charset="-128"/>
              </a:rPr>
              <a:t> models require a continuous sample. If your sample includes a break or has </a:t>
            </a:r>
            <a:r>
              <a:rPr lang="en-US" sz="1600" dirty="0" smtClean="0">
                <a:ea typeface="ＭＳ Ｐゴシック" pitchFamily="34" charset="-128"/>
              </a:rPr>
              <a:t>missing data (</a:t>
            </a:r>
            <a:r>
              <a:rPr lang="en-US" sz="1600" b="1" i="1" dirty="0" smtClean="0">
                <a:ea typeface="ＭＳ Ｐゴシック" pitchFamily="34" charset="-128"/>
              </a:rPr>
              <a:t>NA</a:t>
            </a:r>
            <a:r>
              <a:rPr lang="en-US" sz="1600" dirty="0" smtClean="0">
                <a:ea typeface="ＭＳ Ｐゴシック" pitchFamily="34" charset="-128"/>
              </a:rPr>
              <a:t> values), </a:t>
            </a:r>
            <a:r>
              <a:rPr lang="en-US" sz="1600" dirty="0">
                <a:ea typeface="ＭＳ Ｐゴシック" pitchFamily="34" charset="-128"/>
              </a:rPr>
              <a:t>EViews will give an error message. </a:t>
            </a:r>
          </a:p>
          <a:p>
            <a:pPr marL="457200" lvl="1" indent="-228600" eaLnBrk="1" hangingPunct="1">
              <a:buFont typeface="Wingdings" pitchFamily="2" charset="2"/>
              <a:buChar char="ü"/>
              <a:defRPr/>
            </a:pPr>
            <a:r>
              <a:rPr lang="en-US" sz="1600" dirty="0">
                <a:ea typeface="ＭＳ Ｐゴシック" pitchFamily="34" charset="-128"/>
              </a:rPr>
              <a:t>Notice that in general, MA models are notoriously difficult to estimate. In particular, higher order MA terms should be avoided unless absolutely required for your model.  </a:t>
            </a:r>
            <a:endParaRPr lang="en-US" sz="1600" u="sng" kern="1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00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Correcting for Serial Correlation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ARMA(</a:t>
            </a:r>
            <a:r>
              <a:rPr lang="en-US" dirty="0" err="1" smtClean="0">
                <a:ea typeface="ＭＳ Ｐゴシック" pitchFamily="34" charset="-128"/>
              </a:rPr>
              <a:t>p,q</a:t>
            </a:r>
            <a:r>
              <a:rPr lang="en-US" dirty="0" smtClean="0">
                <a:ea typeface="ＭＳ Ｐゴシック" pitchFamily="34" charset="-128"/>
              </a:rPr>
              <a:t>) Models: Example 1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64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59635" y="1893974"/>
            <a:ext cx="4116743" cy="303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Example 1: ARMA(1,1) Model</a:t>
            </a:r>
          </a:p>
          <a:p>
            <a:pPr marL="744537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Suppose you suspect your errors follow an ARMA(1,1) process. To specify this, add AR and MA terms in your regression command:	</a:t>
            </a:r>
            <a:endParaRPr lang="en-US" sz="1400" dirty="0" smtClean="0">
              <a:solidFill>
                <a:schemeClr val="tx1"/>
              </a:solidFill>
              <a:latin typeface="Courier" pitchFamily="49" charset="0"/>
            </a:endParaRPr>
          </a:p>
          <a:p>
            <a:pPr marL="822960" lvl="2" indent="0" eaLnBrk="1" hangingPunct="1">
              <a:buNone/>
              <a:defRPr/>
            </a:pP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ls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tbill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 c log(m1) log(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cpi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) log(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ip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) @trend 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ar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(1) ma(1)</a:t>
            </a:r>
            <a:endParaRPr lang="en-US" sz="1400" dirty="0" smtClean="0">
              <a:solidFill>
                <a:schemeClr val="tx1"/>
              </a:solidFill>
              <a:latin typeface="Courier" pitchFamily="49" charset="0"/>
              <a:ea typeface="ＭＳ Ｐゴシック" pitchFamily="34" charset="-128"/>
            </a:endParaRPr>
          </a:p>
          <a:p>
            <a:pPr marL="744537" lvl="2" indent="-228600" eaLnBrk="1" hangingPunct="1">
              <a:buFont typeface="+mj-lt"/>
              <a:buAutoNum type="arabicPeriod" startAt="2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744537" lvl="2" indent="-22860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ea typeface="ＭＳ Ｐゴシック" pitchFamily="34" charset="-128"/>
              </a:rPr>
              <a:t>Press </a:t>
            </a:r>
            <a:r>
              <a:rPr lang="en-US" b="1" dirty="0" smtClean="0">
                <a:ea typeface="ＭＳ Ｐゴシック" pitchFamily="34" charset="-128"/>
              </a:rPr>
              <a:t>Enter </a:t>
            </a:r>
            <a:r>
              <a:rPr lang="en-US" dirty="0" smtClean="0">
                <a:ea typeface="ＭＳ Ｐゴシック" pitchFamily="34" charset="-128"/>
              </a:rPr>
              <a:t>(please type the command in one line). </a:t>
            </a:r>
          </a:p>
          <a:p>
            <a:pPr marL="515937" lvl="2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34" charset="-128"/>
              </a:rPr>
              <a:t>Results show both AR and MA terms. </a:t>
            </a:r>
            <a:endParaRPr lang="en-US" sz="1600" dirty="0">
              <a:ea typeface="ＭＳ Ｐゴシック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0315" y="1185339"/>
            <a:ext cx="8458209" cy="81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800" dirty="0" smtClean="0">
                <a:ea typeface="ＭＳ Ｐゴシック" pitchFamily="34" charset="-128"/>
              </a:rPr>
              <a:t>ARMA models (autoregressive and moving average errors) are also estimated very easily in EViews.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080726" y="5043200"/>
            <a:ext cx="3414809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equation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eq20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791" y="1681656"/>
            <a:ext cx="4108501" cy="438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Correcting for Serial Correlation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ARMA(</a:t>
            </a:r>
            <a:r>
              <a:rPr lang="en-US" dirty="0" err="1" smtClean="0">
                <a:ea typeface="ＭＳ Ｐゴシック" pitchFamily="34" charset="-128"/>
              </a:rPr>
              <a:t>p,q</a:t>
            </a:r>
            <a:r>
              <a:rPr lang="en-US" dirty="0" smtClean="0">
                <a:ea typeface="ＭＳ Ｐゴシック" pitchFamily="34" charset="-128"/>
              </a:rPr>
              <a:t>) Models: Example 2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65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1411" y="1594198"/>
            <a:ext cx="4348007" cy="388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1600" dirty="0" smtClean="0">
                <a:ea typeface="ＭＳ Ｐゴシック" pitchFamily="34" charset="-128"/>
              </a:rPr>
              <a:t>  </a:t>
            </a:r>
            <a:r>
              <a:rPr lang="en-US" sz="1600" u="sng" dirty="0" smtClean="0">
                <a:ea typeface="ＭＳ Ｐゴシック" pitchFamily="34" charset="-128"/>
              </a:rPr>
              <a:t>Example 2: ARMA(</a:t>
            </a:r>
            <a:r>
              <a:rPr lang="en-US" sz="1600" u="sng" dirty="0" err="1" smtClean="0">
                <a:ea typeface="ＭＳ Ｐゴシック" pitchFamily="34" charset="-128"/>
              </a:rPr>
              <a:t>p,q</a:t>
            </a:r>
            <a:r>
              <a:rPr lang="en-US" sz="1600" u="sng" dirty="0" smtClean="0">
                <a:ea typeface="ＭＳ Ｐゴシック" pitchFamily="34" charset="-128"/>
              </a:rPr>
              <a:t>) Model</a:t>
            </a:r>
          </a:p>
          <a:p>
            <a:pPr marL="744537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Suppose you suspect your errors follow an ARMA(2,1) process. To specify this, type in the command window:	</a:t>
            </a:r>
            <a:endParaRPr lang="en-US" sz="1400" dirty="0" smtClean="0">
              <a:solidFill>
                <a:schemeClr val="tx1"/>
              </a:solidFill>
              <a:latin typeface="Courier" pitchFamily="49" charset="0"/>
            </a:endParaRPr>
          </a:p>
          <a:p>
            <a:pPr marL="822960" lvl="2" indent="0" eaLnBrk="1" hangingPunct="1">
              <a:buNone/>
              <a:defRPr/>
            </a:pP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ls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tbill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 c log(m1) log(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cpi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) log(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ip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) @trend 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ar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(1 to 2) ma(1)</a:t>
            </a:r>
            <a:endParaRPr lang="en-US" dirty="0" smtClean="0">
              <a:solidFill>
                <a:schemeClr val="tx1"/>
              </a:solidFill>
              <a:latin typeface="Courier" pitchFamily="49" charset="0"/>
              <a:ea typeface="ＭＳ Ｐゴシック" pitchFamily="34" charset="-128"/>
            </a:endParaRPr>
          </a:p>
          <a:p>
            <a:pPr marL="822960" lvl="2" indent="0" eaLnBrk="1" hangingPunct="1"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744537" lvl="2" indent="-22860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ea typeface="ＭＳ Ｐゴシック" pitchFamily="34" charset="-128"/>
              </a:rPr>
              <a:t>Press </a:t>
            </a:r>
            <a:r>
              <a:rPr lang="en-US" b="1" dirty="0" smtClean="0">
                <a:ea typeface="ＭＳ Ｐゴシック" pitchFamily="34" charset="-128"/>
              </a:rPr>
              <a:t>Enter </a:t>
            </a:r>
            <a:r>
              <a:rPr lang="en-US" dirty="0" smtClean="0">
                <a:ea typeface="ＭＳ Ｐゴシック" pitchFamily="34" charset="-128"/>
              </a:rPr>
              <a:t>(please type the command in one line). </a:t>
            </a:r>
            <a:endParaRPr lang="en-US" sz="16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dirty="0" smtClean="0">
              <a:ea typeface="ＭＳ Ｐゴシック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0315" y="1185339"/>
            <a:ext cx="8458209" cy="40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800" dirty="0" smtClean="0">
                <a:ea typeface="ＭＳ Ｐゴシック" pitchFamily="34" charset="-128"/>
              </a:rPr>
              <a:t>You can just as easily specify higher order ARMA(</a:t>
            </a:r>
            <a:r>
              <a:rPr lang="en-US" sz="1800" dirty="0" err="1" smtClean="0">
                <a:ea typeface="ＭＳ Ｐゴシック" pitchFamily="34" charset="-128"/>
              </a:rPr>
              <a:t>p,q</a:t>
            </a:r>
            <a:r>
              <a:rPr lang="en-US" sz="1800" dirty="0" smtClean="0">
                <a:ea typeface="ＭＳ Ｐゴシック" pitchFamily="34" charset="-128"/>
              </a:rPr>
              <a:t>) models.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048821" y="5505476"/>
            <a:ext cx="3267998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equation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eq21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323" y="1674191"/>
            <a:ext cx="4046756" cy="452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ARMA Equation Diagnostics: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err="1" smtClean="0">
                <a:ea typeface="ＭＳ Ｐゴシック" pitchFamily="34" charset="-128"/>
              </a:rPr>
              <a:t>Correlogram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66</a:t>
            </a:fld>
            <a:endParaRPr lang="en-US" sz="80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44388" y="2200694"/>
            <a:ext cx="4617844" cy="382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indent="0" eaLnBrk="1" hangingPunct="1"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ARMA </a:t>
            </a:r>
            <a:r>
              <a:rPr lang="en-US" sz="1600" u="sng" dirty="0" err="1" smtClean="0">
                <a:ea typeface="ＭＳ Ｐゴシック" pitchFamily="34" charset="-128"/>
              </a:rPr>
              <a:t>Correlogram</a:t>
            </a:r>
            <a:r>
              <a:rPr lang="en-US" sz="1600" u="sng" dirty="0" smtClean="0">
                <a:ea typeface="ＭＳ Ｐゴシック" pitchFamily="34" charset="-128"/>
              </a:rPr>
              <a:t>:  </a:t>
            </a:r>
          </a:p>
          <a:p>
            <a:pPr marL="744537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Click on </a:t>
            </a:r>
            <a:r>
              <a:rPr lang="en-US" b="1" i="1" dirty="0" smtClean="0">
                <a:ea typeface="ＭＳ Ｐゴシック" pitchFamily="34" charset="-128"/>
              </a:rPr>
              <a:t>eq21</a:t>
            </a:r>
            <a:r>
              <a:rPr lang="en-US" dirty="0" smtClean="0">
                <a:ea typeface="ＭＳ Ｐゴシック" pitchFamily="34" charset="-128"/>
              </a:rPr>
              <a:t> to open it. On the top menu of the </a:t>
            </a:r>
            <a:r>
              <a:rPr lang="en-US" b="1" i="1" dirty="0" smtClean="0">
                <a:ea typeface="ＭＳ Ｐゴシック" pitchFamily="34" charset="-128"/>
              </a:rPr>
              <a:t>Equation</a:t>
            </a:r>
            <a:r>
              <a:rPr lang="en-US" dirty="0" smtClean="0">
                <a:ea typeface="ＭＳ Ｐゴシック" pitchFamily="34" charset="-128"/>
              </a:rPr>
              <a:t> box, click </a:t>
            </a:r>
            <a:r>
              <a:rPr lang="en-US" b="1" dirty="0" smtClean="0">
                <a:ea typeface="ＭＳ Ｐゴシック" pitchFamily="34" charset="-128"/>
              </a:rPr>
              <a:t>View</a:t>
            </a:r>
            <a:r>
              <a:rPr lang="da-DK" b="1" i="1" dirty="0">
                <a:ea typeface="ＭＳ Ｐゴシック" pitchFamily="34" charset="-128"/>
              </a:rPr>
              <a:t> → </a:t>
            </a:r>
            <a:r>
              <a:rPr lang="en-US" b="1" dirty="0" smtClean="0">
                <a:ea typeface="ＭＳ Ｐゴシック" pitchFamily="34" charset="-128"/>
              </a:rPr>
              <a:t>ARMA Structure</a:t>
            </a:r>
            <a:r>
              <a:rPr lang="en-US" dirty="0" smtClean="0">
                <a:ea typeface="ＭＳ Ｐゴシック" pitchFamily="34" charset="-128"/>
              </a:rPr>
              <a:t>. </a:t>
            </a:r>
          </a:p>
          <a:p>
            <a:pPr marL="744537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The </a:t>
            </a:r>
            <a:r>
              <a:rPr lang="en-US" b="1" i="1" dirty="0" smtClean="0">
                <a:ea typeface="ＭＳ Ｐゴシック" pitchFamily="34" charset="-128"/>
              </a:rPr>
              <a:t>ARMA Diagnostic Views </a:t>
            </a:r>
            <a:r>
              <a:rPr lang="en-US" dirty="0" smtClean="0">
                <a:ea typeface="ＭＳ Ｐゴシック" pitchFamily="34" charset="-128"/>
              </a:rPr>
              <a:t>dialog box opens up. Select </a:t>
            </a:r>
            <a:r>
              <a:rPr lang="en-US" b="1" i="1" dirty="0" smtClean="0">
                <a:ea typeface="ＭＳ Ｐゴシック" pitchFamily="34" charset="-128"/>
              </a:rPr>
              <a:t>Correlogram</a:t>
            </a:r>
            <a:r>
              <a:rPr lang="en-US" dirty="0" smtClean="0">
                <a:ea typeface="ＭＳ Ｐゴシック" pitchFamily="34" charset="-128"/>
              </a:rPr>
              <a:t>, the number of lags (24 here) and click </a:t>
            </a:r>
            <a:r>
              <a:rPr lang="en-US" b="1" dirty="0" smtClean="0">
                <a:ea typeface="ＭＳ Ｐゴシック" pitchFamily="34" charset="-128"/>
              </a:rPr>
              <a:t>Graph</a:t>
            </a:r>
            <a:r>
              <a:rPr lang="en-US" dirty="0" smtClean="0">
                <a:ea typeface="ＭＳ Ｐゴシック" pitchFamily="34" charset="-128"/>
              </a:rPr>
              <a:t> (if you want to see a graph).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04" y="2398893"/>
            <a:ext cx="3375156" cy="215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0315" y="1185339"/>
            <a:ext cx="8458209" cy="101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800" dirty="0">
                <a:ea typeface="ＭＳ Ｐゴシック" pitchFamily="34" charset="-128"/>
              </a:rPr>
              <a:t>EViews provides access to several </a:t>
            </a:r>
            <a:r>
              <a:rPr lang="en-US" sz="1800" dirty="0" smtClean="0">
                <a:ea typeface="ＭＳ Ｐゴシック" pitchFamily="34" charset="-128"/>
              </a:rPr>
              <a:t>diagnostic </a:t>
            </a:r>
            <a:r>
              <a:rPr lang="en-US" sz="1800" dirty="0">
                <a:ea typeface="ＭＳ Ｐゴシック" pitchFamily="34" charset="-128"/>
              </a:rPr>
              <a:t>views to help you assess the ARMA terms. </a:t>
            </a:r>
            <a:endParaRPr lang="en-US" sz="18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800" dirty="0" smtClean="0">
                <a:ea typeface="ＭＳ Ｐゴシック" pitchFamily="34" charset="-128"/>
              </a:rPr>
              <a:t>One of the most useful diagnostic tools is the ARMA </a:t>
            </a:r>
            <a:r>
              <a:rPr lang="en-US" sz="1800" dirty="0" err="1" smtClean="0">
                <a:ea typeface="ＭＳ Ｐゴシック" pitchFamily="34" charset="-128"/>
              </a:rPr>
              <a:t>Correlogram</a:t>
            </a:r>
            <a:r>
              <a:rPr lang="en-US" sz="1800" dirty="0" smtClean="0">
                <a:ea typeface="ＭＳ Ｐゴシック" pitchFamily="34" charset="-128"/>
              </a:rPr>
              <a:t>. </a:t>
            </a:r>
            <a:endParaRPr lang="en-US" sz="1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8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10803-D2BC-4EE4-8B42-7A847FDCA3FE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2588" y="-202226"/>
            <a:ext cx="7521575" cy="13981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ARMA Equation Diagnostics: 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Correlogram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sz="1800" dirty="0" smtClean="0">
                <a:ea typeface="ＭＳ Ｐゴシック" pitchFamily="34" charset="-128"/>
              </a:rPr>
              <a:t>(cont’d)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2778" y="1269149"/>
            <a:ext cx="3717556" cy="478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600" dirty="0">
                <a:ea typeface="ＭＳ Ｐゴシック" pitchFamily="34" charset="-128"/>
              </a:rPr>
              <a:t>The graph shows autocorrelations and partial correlations for: </a:t>
            </a:r>
          </a:p>
          <a:p>
            <a:pPr marL="400050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>
                <a:ea typeface="ＭＳ Ｐゴシック" pitchFamily="34" charset="-128"/>
              </a:rPr>
              <a:t>T</a:t>
            </a:r>
            <a:r>
              <a:rPr lang="en-US" sz="1400" dirty="0" smtClean="0">
                <a:ea typeface="ＭＳ Ｐゴシック" pitchFamily="34" charset="-128"/>
              </a:rPr>
              <a:t>heoretical </a:t>
            </a:r>
            <a:r>
              <a:rPr lang="en-US" sz="1400" dirty="0" err="1" smtClean="0">
                <a:ea typeface="ＭＳ Ｐゴシック" pitchFamily="34" charset="-128"/>
              </a:rPr>
              <a:t>correlogram</a:t>
            </a:r>
            <a:r>
              <a:rPr lang="en-US" sz="1400" dirty="0">
                <a:ea typeface="ＭＳ Ｐゴシック" pitchFamily="34" charset="-128"/>
              </a:rPr>
              <a:t> </a:t>
            </a:r>
            <a:r>
              <a:rPr lang="en-US" sz="1400" dirty="0" smtClean="0">
                <a:ea typeface="ＭＳ Ｐゴシック" pitchFamily="34" charset="-128"/>
              </a:rPr>
              <a:t>(red line) – this corresponds to ARMA terms. </a:t>
            </a:r>
          </a:p>
          <a:p>
            <a:pPr marL="400050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Empirical </a:t>
            </a:r>
            <a:r>
              <a:rPr lang="en-US" sz="1400" dirty="0" err="1" smtClean="0">
                <a:ea typeface="ＭＳ Ｐゴシック" pitchFamily="34" charset="-128"/>
              </a:rPr>
              <a:t>correlogram</a:t>
            </a:r>
            <a:r>
              <a:rPr lang="en-US" sz="1400" dirty="0" smtClean="0">
                <a:ea typeface="ＭＳ Ｐゴシック" pitchFamily="34" charset="-128"/>
              </a:rPr>
              <a:t> of residuals (blue spikes) --  this corresponds to original residuals with no ARMA terms). </a:t>
            </a:r>
            <a:endParaRPr lang="en-US" sz="14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600" dirty="0">
                <a:ea typeface="ＭＳ Ｐゴシック" pitchFamily="34" charset="-128"/>
              </a:rPr>
              <a:t>If the model is properly specified, the blue spikes and red line should be “close”.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34" charset="-128"/>
              </a:rPr>
              <a:t>Note </a:t>
            </a:r>
            <a:r>
              <a:rPr lang="en-US" sz="1600" dirty="0">
                <a:ea typeface="ＭＳ Ｐゴシック" pitchFamily="34" charset="-128"/>
              </a:rPr>
              <a:t>that if the ARMA model is non-stationary, </a:t>
            </a:r>
            <a:r>
              <a:rPr lang="en-US" sz="1600" dirty="0" smtClean="0">
                <a:ea typeface="ＭＳ Ｐゴシック" pitchFamily="34" charset="-128"/>
              </a:rPr>
              <a:t>EViews shows only </a:t>
            </a:r>
            <a:r>
              <a:rPr lang="en-US" sz="1600" dirty="0">
                <a:ea typeface="ＭＳ Ｐゴシック" pitchFamily="34" charset="-128"/>
              </a:rPr>
              <a:t>the sample structural residual autocorrelation </a:t>
            </a:r>
            <a:r>
              <a:rPr lang="en-US" sz="1600" dirty="0" smtClean="0">
                <a:ea typeface="ＭＳ Ｐゴシック" pitchFamily="34" charset="-128"/>
              </a:rPr>
              <a:t>patterns.  </a:t>
            </a:r>
            <a:endParaRPr lang="en-US" sz="1600" dirty="0">
              <a:ea typeface="ＭＳ Ｐゴシック" pitchFamily="34" charset="-128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652" y="1269149"/>
            <a:ext cx="40005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8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71955" y="0"/>
            <a:ext cx="7521575" cy="1131888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Differencing and Serial Correlation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68</a:t>
            </a:fld>
            <a:endParaRPr lang="en-US" sz="80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3390" y="1271471"/>
            <a:ext cx="8191510" cy="51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ea typeface="ＭＳ Ｐゴシック" pitchFamily="34" charset="-128"/>
              </a:rPr>
              <a:t>An alternative way to deal with serial correlation is to difference the data. </a:t>
            </a:r>
          </a:p>
          <a:p>
            <a:pPr eaLnBrk="1" hangingPunct="1">
              <a:defRPr/>
            </a:pPr>
            <a:r>
              <a:rPr lang="en-US" sz="1800" dirty="0" smtClean="0">
                <a:ea typeface="ＭＳ Ｐゴシック" pitchFamily="34" charset="-128"/>
              </a:rPr>
              <a:t>In fact, differencing the data (e.g., taking first-order differences) addresses a number of issues that arise in time series data: </a:t>
            </a:r>
          </a:p>
          <a:p>
            <a:pPr marL="400050" lvl="1" indent="-228600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It eliminates most (perhaps not all) serial correlation</a:t>
            </a:r>
          </a:p>
          <a:p>
            <a:pPr marL="400050" lvl="1" indent="-228600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It de-trends the data </a:t>
            </a:r>
          </a:p>
          <a:p>
            <a:pPr marL="400050" lvl="1" indent="-228600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It transforms an I(1) process to an I(0).</a:t>
            </a:r>
          </a:p>
          <a:p>
            <a:pPr eaLnBrk="1" hangingPunct="1"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r>
              <a:rPr lang="en-US" sz="1400" dirty="0" smtClean="0">
                <a:ea typeface="ＭＳ Ｐゴシック" pitchFamily="34" charset="-128"/>
              </a:rPr>
              <a:t>		</a:t>
            </a:r>
            <a:endParaRPr lang="en-US" sz="1400" b="1" i="1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b="1" i="1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01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Differencing and Serial Correlation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69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0319" y="1257132"/>
            <a:ext cx="3393728" cy="493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ea typeface="ＭＳ Ｐゴシック" pitchFamily="34" charset="-128"/>
              </a:rPr>
              <a:t>Let’s first estimate the following model in levels</a:t>
            </a:r>
            <a:r>
              <a:rPr lang="en-US" sz="1800" dirty="0">
                <a:ea typeface="ＭＳ Ｐゴシック" pitchFamily="34" charset="-128"/>
              </a:rPr>
              <a:t>.</a:t>
            </a:r>
            <a:endParaRPr lang="en-US" sz="1800" dirty="0" smtClean="0">
              <a:ea typeface="ＭＳ Ｐゴシック" pitchFamily="34" charset="-128"/>
            </a:endParaRPr>
          </a:p>
          <a:p>
            <a:pPr indent="0" eaLnBrk="1" hangingPunct="1"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Estimating in levels:</a:t>
            </a:r>
          </a:p>
          <a:p>
            <a:pPr marL="744537" lvl="2" indent="-2286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dirty="0" smtClean="0"/>
              <a:t>Type in the command window </a:t>
            </a:r>
          </a:p>
          <a:p>
            <a:pPr marL="171450" lvl="1" indent="0" eaLnBrk="1" hangingPunct="1">
              <a:spcBef>
                <a:spcPts val="600"/>
              </a:spcBef>
              <a:buNone/>
              <a:defRPr/>
            </a:pPr>
            <a:r>
              <a:rPr lang="en-US" sz="1400" b="1" i="1" dirty="0" smtClean="0"/>
              <a:t>	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ls 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tbill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 c log(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ip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) 	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tbill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(-1) @trend            </a:t>
            </a:r>
          </a:p>
          <a:p>
            <a:pPr marL="744537" lvl="2" indent="-228600" eaLnBrk="1" hangingPunct="1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en-US" dirty="0" smtClean="0">
                <a:ea typeface="ＭＳ Ｐゴシック" pitchFamily="34" charset="-128"/>
              </a:rPr>
              <a:t>Click </a:t>
            </a:r>
            <a:r>
              <a:rPr lang="en-US" b="1" dirty="0" smtClean="0">
                <a:ea typeface="ＭＳ Ｐゴシック" pitchFamily="34" charset="-128"/>
              </a:rPr>
              <a:t>OK</a:t>
            </a:r>
            <a:r>
              <a:rPr lang="en-US" dirty="0" smtClean="0">
                <a:ea typeface="ＭＳ Ｐゴシック" pitchFamily="34" charset="-128"/>
              </a:rPr>
              <a:t>. </a:t>
            </a:r>
          </a:p>
          <a:p>
            <a:pPr marL="400050" lvl="1" indent="-228600" eaLnBrk="1" hangingPunct="1">
              <a:spcBef>
                <a:spcPts val="600"/>
              </a:spcBef>
              <a:buFont typeface="+mj-lt"/>
              <a:buAutoNum type="arabicPeriod" startAt="2"/>
              <a:defRPr/>
            </a:pPr>
            <a:endParaRPr lang="en-US" sz="1600" b="1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34" charset="-128"/>
              </a:rPr>
              <a:t>There is evidence that serial correlation is present in this model. </a:t>
            </a:r>
            <a:r>
              <a:rPr lang="en-US" sz="1600" i="1" dirty="0" smtClean="0">
                <a:ea typeface="ＭＳ Ｐゴシック" pitchFamily="34" charset="-128"/>
              </a:rPr>
              <a:t>DW-statistic</a:t>
            </a:r>
            <a:r>
              <a:rPr lang="en-US" sz="1600" dirty="0" smtClean="0">
                <a:ea typeface="ＭＳ Ｐゴシック" pitchFamily="34" charset="-128"/>
              </a:rPr>
              <a:t> is low, and the Breusch-Godfrey test (not shown here) detects the presence of serial correlation. </a:t>
            </a:r>
            <a:endParaRPr lang="en-US" sz="1600" u="sng" kern="1200" dirty="0">
              <a:ea typeface="ＭＳ Ｐゴシック" pitchFamily="34" charset="-128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46" y="1336876"/>
            <a:ext cx="444817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751109" y="5189678"/>
            <a:ext cx="3267998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equation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eq22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Simple Time Series Regressions: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Example 1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560853" y="1262745"/>
            <a:ext cx="8512175" cy="402770"/>
          </a:xfrm>
        </p:spPr>
        <p:txBody>
          <a:bodyPr/>
          <a:lstStyle/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Let’s take a look at the behavior of residuals in the </a:t>
            </a:r>
            <a:r>
              <a:rPr lang="en-US" sz="1800" b="1" i="1" kern="1200" dirty="0" smtClean="0">
                <a:ea typeface="ＭＳ Ｐゴシック" pitchFamily="34" charset="-128"/>
              </a:rPr>
              <a:t>Equation View</a:t>
            </a:r>
            <a:r>
              <a:rPr lang="en-US" sz="1800" kern="1200" dirty="0" smtClean="0">
                <a:ea typeface="ＭＳ Ｐゴシック" pitchFamily="34" charset="-128"/>
              </a:rPr>
              <a:t>. </a:t>
            </a:r>
          </a:p>
          <a:p>
            <a:pPr marL="0" indent="0" eaLnBrk="1" hangingPunct="1"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7</a:t>
            </a:fld>
            <a:endParaRPr lang="en-US" sz="8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3569" y="1814942"/>
            <a:ext cx="3718943" cy="383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119063" indent="0" eaLnBrk="1" hangingPunct="1">
              <a:buNone/>
              <a:defRPr/>
            </a:pPr>
            <a:r>
              <a:rPr lang="en-US" sz="1600" u="sng" kern="1200" dirty="0" smtClean="0">
                <a:ea typeface="ＭＳ Ｐゴシック" pitchFamily="34" charset="-128"/>
              </a:rPr>
              <a:t>Examining Residuals:</a:t>
            </a:r>
            <a:endParaRPr lang="en-US" sz="1600" kern="1200" dirty="0" smtClean="0">
              <a:ea typeface="ＭＳ Ｐゴシック" pitchFamily="34" charset="-128"/>
            </a:endParaRPr>
          </a:p>
          <a:p>
            <a:pPr marL="692150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Open</a:t>
            </a:r>
            <a:r>
              <a:rPr lang="en-US" b="1" i="1" dirty="0" smtClean="0">
                <a:ea typeface="ＭＳ Ｐゴシック" pitchFamily="34" charset="-128"/>
              </a:rPr>
              <a:t> eq01 </a:t>
            </a:r>
            <a:r>
              <a:rPr lang="en-US" dirty="0" smtClean="0">
                <a:ea typeface="ＭＳ Ｐゴシック" pitchFamily="34" charset="-128"/>
              </a:rPr>
              <a:t>in </a:t>
            </a:r>
            <a:r>
              <a:rPr lang="en-US" b="1" i="1" dirty="0" smtClean="0">
                <a:ea typeface="ＭＳ Ｐゴシック" pitchFamily="34" charset="-128"/>
              </a:rPr>
              <a:t>Results.wf1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workfile</a:t>
            </a:r>
            <a:r>
              <a:rPr lang="en-US" dirty="0" smtClean="0">
                <a:ea typeface="ＭＳ Ｐゴシック" pitchFamily="34" charset="-128"/>
              </a:rPr>
              <a:t>. </a:t>
            </a:r>
          </a:p>
          <a:p>
            <a:pPr marL="692150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Click </a:t>
            </a:r>
            <a:r>
              <a:rPr lang="en-US" b="1" dirty="0" smtClean="0">
                <a:ea typeface="ＭＳ Ｐゴシック" pitchFamily="34" charset="-128"/>
              </a:rPr>
              <a:t>View</a:t>
            </a:r>
            <a:r>
              <a:rPr lang="en-US" dirty="0" smtClean="0">
                <a:ea typeface="ＭＳ Ｐゴシック" pitchFamily="34" charset="-128"/>
              </a:rPr>
              <a:t> on the </a:t>
            </a:r>
            <a:r>
              <a:rPr lang="en-US" b="1" i="1" dirty="0" smtClean="0">
                <a:ea typeface="ＭＳ Ｐゴシック" pitchFamily="34" charset="-128"/>
              </a:rPr>
              <a:t>Equation Object </a:t>
            </a:r>
            <a:r>
              <a:rPr lang="en-US" dirty="0" smtClean="0">
                <a:ea typeface="ＭＳ Ｐゴシック" pitchFamily="34" charset="-128"/>
              </a:rPr>
              <a:t>menu bar.</a:t>
            </a:r>
            <a:endParaRPr lang="en-US" dirty="0">
              <a:ea typeface="ＭＳ Ｐゴシック" pitchFamily="34" charset="-128"/>
            </a:endParaRPr>
          </a:p>
          <a:p>
            <a:pPr marL="692150" lvl="2" indent="-228600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Select </a:t>
            </a:r>
            <a:r>
              <a:rPr lang="en-US" b="1" dirty="0" smtClean="0">
                <a:ea typeface="ＭＳ Ｐゴシック" pitchFamily="34" charset="-128"/>
              </a:rPr>
              <a:t>Actual, Fitted, Residual </a:t>
            </a:r>
            <a:r>
              <a:rPr lang="en-US" dirty="0"/>
              <a:t>→</a:t>
            </a:r>
            <a:r>
              <a:rPr lang="en-US" b="1" dirty="0" smtClean="0">
                <a:ea typeface="ＭＳ Ｐゴシック" pitchFamily="34" charset="-128"/>
              </a:rPr>
              <a:t> Actual, Fitted, Residual Graph. </a:t>
            </a:r>
          </a:p>
          <a:p>
            <a:pPr marL="285750" lvl="1" indent="-285750" eaLnBrk="1" hangingPunct="1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285750" lvl="1" indent="-285750" eaLnBrk="1" hangingPunct="1">
              <a:spcBef>
                <a:spcPts val="6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34" charset="-128"/>
              </a:rPr>
              <a:t>The residuals of this regression appear to have long periods of positive values followed by long periods of negative values, providing strong visual evidence of serial correlation.</a:t>
            </a:r>
            <a:endParaRPr lang="en-US" sz="16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21043" y="1843456"/>
            <a:ext cx="3873871" cy="3240174"/>
            <a:chOff x="4421043" y="1930543"/>
            <a:chExt cx="4473575" cy="372427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918" y="1930543"/>
              <a:ext cx="4457700" cy="3724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421043" y="2150198"/>
              <a:ext cx="514640" cy="374794"/>
            </a:xfrm>
            <a:prstGeom prst="ellipse">
              <a:avLst/>
            </a:prstGeom>
            <a:solidFill>
              <a:srgbClr val="C00000">
                <a:alpha val="0"/>
              </a:srgbClr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33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Differencing and Serial Correlation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70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9843" y="1247607"/>
            <a:ext cx="7422581" cy="398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ea typeface="ＭＳ Ｐゴシック" pitchFamily="34" charset="-128"/>
              </a:rPr>
              <a:t>Now let’s estimate the same model in first differences.</a:t>
            </a:r>
          </a:p>
          <a:p>
            <a:pPr eaLnBrk="1" hangingPunct="1">
              <a:defRPr/>
            </a:pPr>
            <a:r>
              <a:rPr lang="en-US" sz="1800" dirty="0">
                <a:ea typeface="ＭＳ Ｐゴシック" pitchFamily="34" charset="-128"/>
              </a:rPr>
              <a:t>Remember that </a:t>
            </a:r>
            <a:r>
              <a:rPr lang="en-US" sz="1800" dirty="0" err="1">
                <a:ea typeface="ＭＳ Ｐゴシック" pitchFamily="34" charset="-128"/>
              </a:rPr>
              <a:t>EViews</a:t>
            </a:r>
            <a:r>
              <a:rPr lang="en-US" sz="1800" dirty="0">
                <a:ea typeface="ＭＳ Ｐゴシック" pitchFamily="34" charset="-128"/>
              </a:rPr>
              <a:t> allows you to difference the data very easily by typing </a:t>
            </a:r>
            <a:r>
              <a:rPr lang="en-US" sz="1800" b="1" i="1" dirty="0">
                <a:ea typeface="ＭＳ Ｐゴシック" pitchFamily="34" charset="-128"/>
              </a:rPr>
              <a:t>d() </a:t>
            </a:r>
            <a:r>
              <a:rPr lang="en-US" sz="1800" dirty="0">
                <a:ea typeface="ＭＳ Ｐゴシック" pitchFamily="34" charset="-128"/>
              </a:rPr>
              <a:t>before the name of the variable or </a:t>
            </a:r>
            <a:r>
              <a:rPr lang="en-US" sz="1800" b="1" i="1" dirty="0" err="1">
                <a:ea typeface="ＭＳ Ｐゴシック" pitchFamily="34" charset="-128"/>
              </a:rPr>
              <a:t>dlog</a:t>
            </a:r>
            <a:r>
              <a:rPr lang="en-US" sz="1800" dirty="0">
                <a:ea typeface="ＭＳ Ｐゴシック" pitchFamily="34" charset="-128"/>
              </a:rPr>
              <a:t> (if you want to take log </a:t>
            </a:r>
            <a:r>
              <a:rPr lang="en-US" sz="1800" dirty="0" smtClean="0">
                <a:ea typeface="ＭＳ Ｐゴシック" pitchFamily="34" charset="-128"/>
              </a:rPr>
              <a:t>differences). </a:t>
            </a:r>
            <a:endParaRPr lang="en-US" sz="1800" dirty="0">
              <a:ea typeface="ＭＳ Ｐゴシック" pitchFamily="34" charset="-128"/>
            </a:endParaRPr>
          </a:p>
          <a:p>
            <a:pPr marL="0" indent="171450" eaLnBrk="1" hangingPunct="1">
              <a:buNone/>
              <a:defRPr/>
            </a:pPr>
            <a:endParaRPr lang="en-US" sz="1600" u="sng" dirty="0" smtClean="0">
              <a:ea typeface="ＭＳ Ｐゴシック" pitchFamily="34" charset="-128"/>
            </a:endParaRPr>
          </a:p>
          <a:p>
            <a:pPr marL="0" indent="171450" eaLnBrk="1" hangingPunct="1"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Estimating the model in first-differences:</a:t>
            </a:r>
          </a:p>
          <a:p>
            <a:pPr marL="744537" lvl="2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Type in the command window:</a:t>
            </a:r>
          </a:p>
          <a:p>
            <a:pPr marL="1257300" lvl="1" indent="0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ls d(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tbill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) </a:t>
            </a:r>
            <a:r>
              <a:rPr lang="en-US" sz="1400" dirty="0">
                <a:solidFill>
                  <a:schemeClr val="tx1"/>
                </a:solidFill>
                <a:latin typeface="Courier" pitchFamily="49" charset="0"/>
              </a:rPr>
              <a:t>c 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dlog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ip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) d(</a:t>
            </a:r>
            <a:r>
              <a:rPr lang="en-US" sz="1400" dirty="0" err="1" smtClean="0">
                <a:solidFill>
                  <a:schemeClr val="tx1"/>
                </a:solidFill>
                <a:latin typeface="Courier" pitchFamily="49" charset="0"/>
              </a:rPr>
              <a:t>tbill</a:t>
            </a:r>
            <a:r>
              <a:rPr lang="en-US" sz="1400" dirty="0" smtClean="0">
                <a:solidFill>
                  <a:schemeClr val="tx1"/>
                </a:solidFill>
                <a:latin typeface="Courier" pitchFamily="49" charset="0"/>
              </a:rPr>
              <a:t>(-1))@trend            </a:t>
            </a:r>
          </a:p>
          <a:p>
            <a:pPr marL="744537" lvl="2" indent="-228600" eaLnBrk="1" hangingPunct="1">
              <a:buFont typeface="+mj-lt"/>
              <a:buAutoNum type="arabicPeriod" startAt="2"/>
              <a:defRPr/>
            </a:pPr>
            <a:r>
              <a:rPr lang="en-US" dirty="0" smtClean="0">
                <a:ea typeface="ＭＳ Ｐゴシック" pitchFamily="34" charset="-128"/>
              </a:rPr>
              <a:t>Press </a:t>
            </a:r>
            <a:r>
              <a:rPr lang="en-US" b="1" dirty="0" smtClean="0">
                <a:ea typeface="ＭＳ Ｐゴシック" pitchFamily="34" charset="-128"/>
              </a:rPr>
              <a:t>Enter</a:t>
            </a:r>
            <a:r>
              <a:rPr lang="en-US" dirty="0" smtClean="0">
                <a:ea typeface="ＭＳ Ｐゴシック" pitchFamily="34" charset="-128"/>
              </a:rPr>
              <a:t>. </a:t>
            </a:r>
            <a:r>
              <a:rPr lang="en-US" sz="2000" dirty="0" smtClean="0">
                <a:ea typeface="ＭＳ Ｐゴシック" pitchFamily="34" charset="-128"/>
              </a:rPr>
              <a:t>	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993135" y="4386671"/>
            <a:ext cx="3267998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equation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eq23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D10803-D2BC-4EE4-8B42-7A847FDCA3FE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40320" y="1257132"/>
            <a:ext cx="3469706" cy="490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34" charset="-128"/>
              </a:rPr>
              <a:t>Results are shown here. </a:t>
            </a:r>
            <a:endParaRPr lang="en-US" sz="1600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r>
              <a:rPr lang="en-US" sz="1600" dirty="0" smtClean="0">
                <a:ea typeface="ＭＳ Ｐゴシック" pitchFamily="34" charset="-128"/>
              </a:rPr>
              <a:t>   </a:t>
            </a:r>
            <a:r>
              <a:rPr lang="en-US" sz="1600" u="sng" dirty="0" smtClean="0">
                <a:ea typeface="ＭＳ Ｐゴシック" pitchFamily="34" charset="-128"/>
              </a:rPr>
              <a:t> A few things:</a:t>
            </a:r>
            <a:endParaRPr lang="en-US" sz="1400" u="sng" dirty="0" smtClean="0">
              <a:ea typeface="ＭＳ Ｐゴシック" pitchFamily="34" charset="-128"/>
            </a:endParaRPr>
          </a:p>
          <a:p>
            <a:pPr marL="400050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The </a:t>
            </a:r>
            <a:r>
              <a:rPr lang="en-US" sz="1400" i="1" dirty="0" smtClean="0">
                <a:ea typeface="ＭＳ Ｐゴシック" pitchFamily="34" charset="-128"/>
              </a:rPr>
              <a:t>DW-statistic</a:t>
            </a:r>
            <a:r>
              <a:rPr lang="en-US" sz="1400" dirty="0" smtClean="0">
                <a:ea typeface="ＭＳ Ｐゴシック" pitchFamily="34" charset="-128"/>
              </a:rPr>
              <a:t> is now a lot closer to 2, suggesting that we have eliminated some of the serial correlation in the error term (not all disappears; BG test shows errors are serially correlated, but the problem is less severe now). </a:t>
            </a:r>
          </a:p>
          <a:p>
            <a:pPr marL="400050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The time trend is now not significant: taking first-differences has de-trended the data. </a:t>
            </a:r>
          </a:p>
          <a:p>
            <a:pPr marL="400050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The R-squared value is much lower now reflecting the fact that it is harder to fit differenced data (compared to levels). </a:t>
            </a:r>
            <a:endParaRPr lang="en-US" sz="1400" u="sng" kern="1200" dirty="0">
              <a:ea typeface="ＭＳ Ｐゴシック" pitchFamily="34" charset="-128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2588" y="-6350"/>
            <a:ext cx="7521575" cy="1131888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hlink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ea typeface="ＭＳ Ｐゴシック" pitchFamily="34" charset="-128"/>
              </a:rPr>
              <a:t/>
            </a:r>
            <a:br>
              <a:rPr lang="en-US" sz="2400" b="1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Differencing and Serial Correlation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6" y="1331560"/>
            <a:ext cx="44386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3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938" y="2824163"/>
            <a:ext cx="8074578" cy="1606550"/>
          </a:xfrm>
        </p:spPr>
        <p:txBody>
          <a:bodyPr/>
          <a:lstStyle/>
          <a:p>
            <a:pPr algn="ctr" eaLnBrk="1" hangingPunct="1">
              <a:buFont typeface="Times" pitchFamily="18" charset="0"/>
              <a:buNone/>
            </a:pPr>
            <a:r>
              <a:rPr lang="en-US" sz="3200" b="1" dirty="0" err="1" smtClean="0">
                <a:ea typeface="ＭＳ Ｐゴシック" pitchFamily="34" charset="-128"/>
              </a:rPr>
              <a:t>Heteroskedasticity</a:t>
            </a:r>
            <a:r>
              <a:rPr lang="en-US" sz="3200" b="1" dirty="0" smtClean="0">
                <a:ea typeface="ＭＳ Ｐゴシック" pitchFamily="34" charset="-128"/>
              </a:rPr>
              <a:t> and Autocorrelation</a:t>
            </a:r>
          </a:p>
          <a:p>
            <a:pPr algn="ctr" eaLnBrk="1" hangingPunct="1">
              <a:buFont typeface="Times" pitchFamily="18" charset="0"/>
              <a:buNone/>
            </a:pPr>
            <a:r>
              <a:rPr lang="en-US" sz="3200" b="1" dirty="0" smtClean="0">
                <a:ea typeface="ＭＳ Ｐゴシック" pitchFamily="34" charset="-128"/>
              </a:rPr>
              <a:t>In Time Series</a:t>
            </a:r>
          </a:p>
        </p:txBody>
      </p:sp>
    </p:spTree>
    <p:extLst>
      <p:ext uri="{BB962C8B-B14F-4D97-AF65-F5344CB8AC3E}">
        <p14:creationId xmlns:p14="http://schemas.microsoft.com/office/powerpoint/2010/main" val="23076503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Heteroskedasticity and Autocorrelation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in Time Series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73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46567" y="1199981"/>
            <a:ext cx="8240233" cy="4961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ea typeface="ＭＳ Ｐゴシック" pitchFamily="34" charset="-128"/>
              </a:rPr>
              <a:t>Nothing </a:t>
            </a:r>
            <a:r>
              <a:rPr lang="en-US" sz="1800" dirty="0">
                <a:ea typeface="ＭＳ Ｐゴシック" pitchFamily="34" charset="-128"/>
              </a:rPr>
              <a:t>rules out the possibility that both heteroskedasticity and serial correlation are present in a regression model. </a:t>
            </a:r>
            <a:endParaRPr lang="en-US" sz="1800" dirty="0" smtClean="0"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Serial correlation has a larger impact on standard errors and efficiency of estimators than heteroskedasticity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However, heteroskedasticity may be of concern especially in small samples. </a:t>
            </a:r>
          </a:p>
          <a:p>
            <a:pPr eaLnBrk="1" hangingPunct="1">
              <a:defRPr/>
            </a:pPr>
            <a:r>
              <a:rPr lang="en-US" sz="1800" dirty="0" smtClean="0">
                <a:ea typeface="ＭＳ Ｐゴシック" pitchFamily="34" charset="-128"/>
              </a:rPr>
              <a:t>In addition, in many financial time series, the conditional variance of the error term depends on past values of the error term. This is also known as autoregressive conditional heteroskedasticity (ARCH</a:t>
            </a:r>
            <a:r>
              <a:rPr lang="en-US" sz="1800" dirty="0">
                <a:ea typeface="ＭＳ Ｐゴシック" pitchFamily="34" charset="-128"/>
              </a:rPr>
              <a:t>)</a:t>
            </a:r>
            <a:r>
              <a:rPr lang="en-US" sz="1800" dirty="0" smtClean="0">
                <a:ea typeface="ＭＳ Ｐゴシック" pitchFamily="34" charset="-128"/>
              </a:rPr>
              <a:t>. </a:t>
            </a:r>
            <a:endParaRPr lang="en-US" sz="18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34" charset="-128"/>
              </a:rPr>
              <a:t>In this section, we demonstrate the following: 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Testing for heteroskedasticity in time series models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Testing for ARCH terms 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HAC standard errors</a:t>
            </a:r>
          </a:p>
          <a:p>
            <a:pPr marL="0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smtClean="0">
                <a:ea typeface="ＭＳ Ｐゴシック" pitchFamily="34" charset="-128"/>
              </a:rPr>
              <a:t>        		</a:t>
            </a:r>
            <a:endParaRPr lang="en-US" sz="1600" b="1" i="1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600" b="1" i="1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6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61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Heteroskedasticity and Autocorrelation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in Time </a:t>
            </a:r>
            <a:r>
              <a:rPr lang="en-US" dirty="0" smtClean="0">
                <a:ea typeface="ＭＳ Ｐゴシック" pitchFamily="34" charset="-128"/>
              </a:rPr>
              <a:t>Series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74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8464" y="1182146"/>
            <a:ext cx="8059479" cy="408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ea typeface="ＭＳ Ｐゴシック" pitchFamily="34" charset="-128"/>
              </a:rPr>
              <a:t>Testing for Heteroskedasticity in time series data is very similar to cross section data*</a:t>
            </a:r>
            <a:endParaRPr lang="en-US" sz="1800" b="1" dirty="0" smtClean="0"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The one caveat is that, when testing for heteroskedasticity, residuals should not be serially correlated. 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Any serial correlation will generally invalidate tests for heteroskedasticity.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It thus makes sense to test for serial correlation first, correct for serial correlation, and then test for heteroskedasticity. 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n-US" sz="1600" dirty="0" smtClean="0">
                <a:ea typeface="ＭＳ Ｐゴシック" pitchFamily="34" charset="-128"/>
              </a:rPr>
              <a:t>Most commonly, you can correct for both heteroskedasticity and autocorrelation of unknown form using the HAC Consistent Covariance (</a:t>
            </a:r>
            <a:r>
              <a:rPr lang="en-US" sz="1600" dirty="0" err="1" smtClean="0">
                <a:ea typeface="ＭＳ Ｐゴシック" pitchFamily="34" charset="-128"/>
              </a:rPr>
              <a:t>Newey</a:t>
            </a:r>
            <a:r>
              <a:rPr lang="en-US" sz="1600" dirty="0" smtClean="0">
                <a:ea typeface="ＭＳ Ｐゴシック" pitchFamily="34" charset="-128"/>
              </a:rPr>
              <a:t>-West). </a:t>
            </a:r>
            <a:endParaRPr lang="en-US" sz="1600" dirty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smtClean="0">
                <a:ea typeface="ＭＳ Ｐゴシック" pitchFamily="34" charset="-128"/>
              </a:rPr>
              <a:t>        		</a:t>
            </a:r>
            <a:endParaRPr lang="en-US" sz="1600" b="1" i="1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600" b="1" i="1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6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78464" y="5928153"/>
            <a:ext cx="7325599" cy="47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73088" indent="-573088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For heteroskedasticity test on cross-section data see tutorial on </a:t>
            </a:r>
            <a:r>
              <a:rPr lang="en-US" sz="1400" i="1" dirty="0" smtClean="0">
                <a:solidFill>
                  <a:srgbClr val="003399"/>
                </a:solidFill>
              </a:rPr>
              <a:t>Basic Estimation</a:t>
            </a:r>
            <a:r>
              <a:rPr lang="en-US" sz="1400" dirty="0" smtClean="0">
                <a:solidFill>
                  <a:srgbClr val="003399"/>
                </a:solidFill>
              </a:rPr>
              <a:t>.  </a:t>
            </a:r>
            <a:endParaRPr lang="en-US" sz="1400" i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Testing for Heteroskedasticity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in Time Series Models</a:t>
            </a:r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75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8465" y="1182146"/>
            <a:ext cx="4031190" cy="408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800" dirty="0" smtClean="0">
                <a:ea typeface="ＭＳ Ｐゴシック" pitchFamily="34" charset="-128"/>
              </a:rPr>
              <a:t>Suppose you want to see whether the regression shown here suffers from heteroskedasticity. </a:t>
            </a:r>
          </a:p>
          <a:p>
            <a:pPr marL="401638" lvl="1" indent="0" eaLnBrk="1" hangingPunct="1">
              <a:buNone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600" dirty="0">
                <a:ea typeface="ＭＳ Ｐゴシック" pitchFamily="34" charset="-128"/>
              </a:rPr>
              <a:t>Let’s perform the White test.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n-US" sz="1400" dirty="0">
                <a:ea typeface="ＭＳ Ｐゴシック" pitchFamily="34" charset="-128"/>
              </a:rPr>
              <a:t>Recall, the White test is a test of the null hypothesis of no heteroskedasticity, against heteroskedasticity of unknown, general form. </a:t>
            </a:r>
          </a:p>
          <a:p>
            <a:pPr marL="0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smtClean="0">
                <a:ea typeface="ＭＳ Ｐゴシック" pitchFamily="34" charset="-128"/>
              </a:rPr>
              <a:t>        		</a:t>
            </a:r>
            <a:endParaRPr lang="en-US" sz="1600" b="1" i="1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600" b="1" i="1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6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27" y="1248641"/>
            <a:ext cx="4364520" cy="391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695423" y="4424623"/>
            <a:ext cx="3267998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equation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eq24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695423" y="3654803"/>
            <a:ext cx="3739804" cy="77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The </a:t>
            </a:r>
            <a:r>
              <a:rPr lang="en-US" sz="1400" i="1" dirty="0" smtClean="0">
                <a:solidFill>
                  <a:srgbClr val="003399"/>
                </a:solidFill>
              </a:rPr>
              <a:t>Appendix</a:t>
            </a:r>
            <a:r>
              <a:rPr lang="en-US" sz="1400" dirty="0" smtClean="0">
                <a:solidFill>
                  <a:srgbClr val="003399"/>
                </a:solidFill>
              </a:rPr>
              <a:t> to this tutorial shows that this regression does not suffer from serial correlation. </a:t>
            </a:r>
            <a:endParaRPr lang="en-US" sz="1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8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Testing for Heteroskedasticity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in Time Series Models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76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8442" y="1173445"/>
            <a:ext cx="4080003" cy="324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1400" u="sng" dirty="0" smtClean="0">
                <a:ea typeface="ＭＳ Ｐゴシック" pitchFamily="34" charset="-128"/>
              </a:rPr>
              <a:t>White Test:</a:t>
            </a:r>
            <a:endParaRPr lang="en-US" sz="1400" u="sng" dirty="0">
              <a:ea typeface="ＭＳ Ｐゴシック" pitchFamily="34" charset="-128"/>
            </a:endParaRPr>
          </a:p>
          <a:p>
            <a:pPr marL="576262" lvl="2" indent="-231775" eaLnBrk="1" hangingPunct="1">
              <a:buFont typeface="+mj-lt"/>
              <a:buAutoNum type="arabicPeriod"/>
              <a:defRPr/>
            </a:pPr>
            <a:r>
              <a:rPr lang="en-US" dirty="0" smtClean="0"/>
              <a:t>Open </a:t>
            </a:r>
            <a:r>
              <a:rPr lang="en-US" b="1" i="1" dirty="0" smtClean="0"/>
              <a:t>eq24</a:t>
            </a:r>
            <a:r>
              <a:rPr lang="en-US" dirty="0" smtClean="0"/>
              <a:t> in </a:t>
            </a:r>
            <a:r>
              <a:rPr lang="en-US" b="1" i="1" dirty="0" smtClean="0"/>
              <a:t>Results.wf1</a:t>
            </a:r>
            <a:r>
              <a:rPr lang="en-US" dirty="0" smtClean="0"/>
              <a:t> file. On </a:t>
            </a:r>
            <a:r>
              <a:rPr lang="en-US" dirty="0"/>
              <a:t>the </a:t>
            </a:r>
            <a:r>
              <a:rPr lang="en-US" dirty="0" smtClean="0"/>
              <a:t>top menu of the </a:t>
            </a:r>
            <a:r>
              <a:rPr lang="en-US" b="1" i="1" dirty="0" smtClean="0"/>
              <a:t>Equation</a:t>
            </a:r>
            <a:r>
              <a:rPr lang="en-US" dirty="0" smtClean="0"/>
              <a:t> </a:t>
            </a:r>
            <a:r>
              <a:rPr lang="en-US" dirty="0"/>
              <a:t>box, select </a:t>
            </a:r>
            <a:r>
              <a:rPr lang="en-US" b="1" i="1" dirty="0"/>
              <a:t>View → Residual Diagnostics → Heteroskedasticity Tests</a:t>
            </a:r>
            <a:r>
              <a:rPr lang="en-US" dirty="0"/>
              <a:t>. </a:t>
            </a:r>
          </a:p>
          <a:p>
            <a:pPr marL="633413" lvl="1" indent="-231775" eaLnBrk="1" hangingPunct="1">
              <a:buFont typeface="+mj-lt"/>
              <a:buAutoNum type="arabicPeriod" startAt="2"/>
              <a:defRPr/>
            </a:pPr>
            <a:r>
              <a:rPr lang="en-US" sz="1400" dirty="0"/>
              <a:t>The </a:t>
            </a:r>
            <a:r>
              <a:rPr lang="en-US" sz="1400" b="1" dirty="0"/>
              <a:t>Heteroskedasticity Tests </a:t>
            </a:r>
            <a:r>
              <a:rPr lang="en-US" sz="1400" dirty="0"/>
              <a:t>window opens up. Select </a:t>
            </a:r>
            <a:r>
              <a:rPr lang="en-US" sz="1400" b="1" dirty="0"/>
              <a:t>White</a:t>
            </a:r>
            <a:r>
              <a:rPr lang="en-US" sz="1400" dirty="0"/>
              <a:t> under the drop-down menu.  </a:t>
            </a:r>
          </a:p>
          <a:p>
            <a:pPr marL="633413" lvl="1" indent="-231775" eaLnBrk="1" hangingPunct="1">
              <a:buFont typeface="+mj-lt"/>
              <a:buAutoNum type="arabicPeriod" startAt="2"/>
              <a:defRPr/>
            </a:pPr>
            <a:r>
              <a:rPr lang="en-US" sz="1400" dirty="0"/>
              <a:t>You may chose to include or exclude the cross terms. If you do not wish to include the cross term, uncheck the box “</a:t>
            </a:r>
            <a:r>
              <a:rPr lang="en-US" sz="1400" i="1" dirty="0"/>
              <a:t>Include White cross terms</a:t>
            </a:r>
            <a:r>
              <a:rPr lang="en-US" sz="1400" dirty="0"/>
              <a:t>” (as we do here). The test will simply be carried out with only the squared terms. </a:t>
            </a:r>
          </a:p>
          <a:p>
            <a:pPr marL="633413" lvl="1" indent="-231775" eaLnBrk="1" hangingPunct="1">
              <a:buFont typeface="+mj-lt"/>
              <a:buAutoNum type="arabicPeriod" startAt="2"/>
              <a:defRPr/>
            </a:pPr>
            <a:r>
              <a:rPr lang="en-US" sz="1400" dirty="0"/>
              <a:t>Click </a:t>
            </a:r>
            <a:r>
              <a:rPr lang="en-US" sz="1400" b="1" i="1" dirty="0"/>
              <a:t>OK</a:t>
            </a:r>
            <a:r>
              <a:rPr lang="en-US" sz="1400" dirty="0"/>
              <a:t>. </a:t>
            </a:r>
          </a:p>
          <a:p>
            <a:pPr marL="0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smtClean="0">
                <a:ea typeface="ＭＳ Ｐゴシック" pitchFamily="34" charset="-128"/>
              </a:rPr>
              <a:t>        		</a:t>
            </a:r>
            <a:endParaRPr lang="en-US" sz="1600" b="1" i="1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600" b="1" i="1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6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97" y="1283661"/>
            <a:ext cx="38290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97" y="4691842"/>
            <a:ext cx="4074153" cy="142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8442" y="4661875"/>
            <a:ext cx="4208318" cy="172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34" charset="-128"/>
              </a:rPr>
              <a:t>Test Results (top panel) are shown here.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Based on the test statistics, we </a:t>
            </a:r>
            <a:r>
              <a:rPr lang="en-US" sz="1600" dirty="0"/>
              <a:t>reject the null of homoskedascity, which means that the error term is heteroskedastic and standard errors should be adjusted. </a:t>
            </a:r>
          </a:p>
          <a:p>
            <a:pPr marL="401638" lvl="1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61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Testing for ARCH Terms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77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3405" y="1182146"/>
            <a:ext cx="4625161" cy="517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800" dirty="0" smtClean="0">
                <a:ea typeface="ＭＳ Ｐゴシック" pitchFamily="34" charset="-128"/>
              </a:rPr>
              <a:t>It is also possible that the previous regression has ARCH terms.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34" charset="-128"/>
              </a:rPr>
              <a:t>To test for this, let’s perform an ARCH LM test. 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The null hypothesis is that there is no ARCH up to order q in the residuals. </a:t>
            </a:r>
            <a:endParaRPr lang="en-US" sz="16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r>
              <a:rPr lang="en-US" sz="1400" u="sng" dirty="0" smtClean="0">
                <a:ea typeface="ＭＳ Ｐゴシック" pitchFamily="34" charset="-128"/>
              </a:rPr>
              <a:t>ARCH LM Test:</a:t>
            </a:r>
            <a:endParaRPr lang="en-US" sz="1400" u="sng" dirty="0">
              <a:ea typeface="ＭＳ Ｐゴシック" pitchFamily="34" charset="-128"/>
            </a:endParaRPr>
          </a:p>
          <a:p>
            <a:pPr marL="576262" lvl="2" indent="-231775" eaLnBrk="1" hangingPunct="1">
              <a:buFont typeface="+mj-lt"/>
              <a:buAutoNum type="arabicPeriod"/>
              <a:defRPr/>
            </a:pPr>
            <a:r>
              <a:rPr lang="en-US" dirty="0" smtClean="0"/>
              <a:t>Click on </a:t>
            </a:r>
            <a:r>
              <a:rPr lang="en-US" b="1" i="1" dirty="0" smtClean="0"/>
              <a:t>eq24</a:t>
            </a:r>
            <a:r>
              <a:rPr lang="en-US" dirty="0" smtClean="0"/>
              <a:t> to open it.  On </a:t>
            </a:r>
            <a:r>
              <a:rPr lang="en-US" dirty="0"/>
              <a:t>the equation box, select </a:t>
            </a:r>
            <a:r>
              <a:rPr lang="en-US" b="1" i="1" dirty="0"/>
              <a:t>View → Residual Diagnostics → Heteroskedasticity Tests</a:t>
            </a:r>
            <a:r>
              <a:rPr lang="en-US" dirty="0"/>
              <a:t>. </a:t>
            </a:r>
          </a:p>
          <a:p>
            <a:pPr marL="633413" lvl="1" indent="-231775" eaLnBrk="1" hangingPunct="1">
              <a:buFont typeface="+mj-lt"/>
              <a:buAutoNum type="arabicPeriod" startAt="2"/>
              <a:defRPr/>
            </a:pPr>
            <a:r>
              <a:rPr lang="en-US" sz="1400" dirty="0"/>
              <a:t>The </a:t>
            </a:r>
            <a:r>
              <a:rPr lang="en-US" sz="1400" b="1" dirty="0"/>
              <a:t>Heteroskedasticity Tests </a:t>
            </a:r>
            <a:r>
              <a:rPr lang="en-US" sz="1400" dirty="0"/>
              <a:t>window opens up. </a:t>
            </a:r>
            <a:r>
              <a:rPr lang="en-US" sz="1400" dirty="0" smtClean="0"/>
              <a:t>Select </a:t>
            </a:r>
            <a:r>
              <a:rPr lang="en-US" sz="1400" b="1" dirty="0" smtClean="0"/>
              <a:t>ARCH</a:t>
            </a:r>
            <a:r>
              <a:rPr lang="en-US" sz="1400" dirty="0" smtClean="0"/>
              <a:t> </a:t>
            </a:r>
            <a:r>
              <a:rPr lang="en-US" sz="1400" dirty="0"/>
              <a:t>under the drop-down menu.  </a:t>
            </a:r>
          </a:p>
          <a:p>
            <a:pPr marL="633413" lvl="1" indent="-231775" eaLnBrk="1" hangingPunct="1">
              <a:buFont typeface="+mj-lt"/>
              <a:buAutoNum type="arabicPeriod" startAt="2"/>
              <a:defRPr/>
            </a:pPr>
            <a:r>
              <a:rPr lang="en-US" sz="1400" dirty="0" smtClean="0"/>
              <a:t>Select the number of lags (4 in this case). </a:t>
            </a:r>
            <a:endParaRPr lang="en-US" sz="1400" dirty="0"/>
          </a:p>
          <a:p>
            <a:pPr marL="633413" lvl="1" indent="-231775" eaLnBrk="1" hangingPunct="1">
              <a:buFont typeface="+mj-lt"/>
              <a:buAutoNum type="arabicPeriod" startAt="2"/>
              <a:defRPr/>
            </a:pPr>
            <a:r>
              <a:rPr lang="en-US" sz="1400" dirty="0"/>
              <a:t>Click </a:t>
            </a:r>
            <a:r>
              <a:rPr lang="en-US" sz="1400" b="1" i="1" dirty="0"/>
              <a:t>OK</a:t>
            </a:r>
            <a:r>
              <a:rPr lang="en-US" sz="1400" dirty="0"/>
              <a:t>. </a:t>
            </a:r>
          </a:p>
          <a:p>
            <a:pPr marL="0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r>
              <a:rPr lang="en-US" sz="1600" dirty="0">
                <a:ea typeface="ＭＳ Ｐゴシック" pitchFamily="34" charset="-128"/>
              </a:rPr>
              <a:t> </a:t>
            </a:r>
            <a:r>
              <a:rPr lang="en-US" sz="1600" dirty="0" smtClean="0">
                <a:ea typeface="ＭＳ Ｐゴシック" pitchFamily="34" charset="-128"/>
              </a:rPr>
              <a:t>        		</a:t>
            </a:r>
            <a:endParaRPr lang="en-US" sz="1600" b="1" i="1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600" b="1" i="1" dirty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6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400" b="1" dirty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343" y="1182146"/>
            <a:ext cx="38290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6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Testing for ARCH Terms</a:t>
            </a:r>
            <a:r>
              <a:rPr lang="en-US" sz="1800" dirty="0" smtClean="0">
                <a:ea typeface="ＭＳ Ｐゴシック" pitchFamily="34" charset="-128"/>
              </a:rPr>
              <a:t> (cont’d)</a:t>
            </a:r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78</a:t>
            </a:fld>
            <a:endParaRPr lang="en-US" sz="80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1338" y="1270348"/>
            <a:ext cx="4052453" cy="203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ea typeface="ＭＳ Ｐゴシック" pitchFamily="34" charset="-128"/>
              </a:rPr>
              <a:t>Test Results are shown here. 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1400" dirty="0" smtClean="0"/>
              <a:t>The </a:t>
            </a:r>
            <a:r>
              <a:rPr lang="en-US" sz="1400" dirty="0"/>
              <a:t>top panel shows the results of the </a:t>
            </a:r>
            <a:r>
              <a:rPr lang="en-US" sz="1400" dirty="0" smtClean="0"/>
              <a:t>ARCH LM </a:t>
            </a:r>
            <a:r>
              <a:rPr lang="en-US" sz="1400" dirty="0"/>
              <a:t>test, while the bottom panel shows the auxiliary regression used to compute the test </a:t>
            </a:r>
            <a:r>
              <a:rPr lang="en-US" sz="1400" dirty="0" smtClean="0"/>
              <a:t>statistics.</a:t>
            </a:r>
          </a:p>
          <a:p>
            <a:pPr lvl="1" eaLnBrk="1" hangingPunct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n-US" sz="1400" dirty="0" smtClean="0"/>
              <a:t>We </a:t>
            </a:r>
            <a:r>
              <a:rPr lang="en-US" sz="1400" dirty="0"/>
              <a:t>reject the null of </a:t>
            </a:r>
            <a:r>
              <a:rPr lang="en-US" sz="1400" dirty="0" smtClean="0"/>
              <a:t>no ARCH, </a:t>
            </a:r>
            <a:r>
              <a:rPr lang="en-US" sz="1400" dirty="0"/>
              <a:t>which means that </a:t>
            </a:r>
            <a:r>
              <a:rPr lang="en-US" sz="1400" dirty="0" smtClean="0"/>
              <a:t>residuals suffer from this specific form of heteroskedasticity. </a:t>
            </a:r>
            <a:endParaRPr lang="en-US" sz="1400" dirty="0"/>
          </a:p>
          <a:p>
            <a:pPr marL="401638" lvl="1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832" y="1165817"/>
            <a:ext cx="44005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185362" y="1679422"/>
            <a:ext cx="4239489" cy="723533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531690" y="3594844"/>
            <a:ext cx="3653672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output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table08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7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Addressing Heteroskedasticity and Autocorrelation: Robust Standard Errors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552893" y="1196927"/>
            <a:ext cx="8072031" cy="1191509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EViews provides built-in tools that allow you to adjust standard errors for the presence of both </a:t>
            </a:r>
            <a:r>
              <a:rPr lang="en-US" sz="1800" b="1" i="1" kern="1200" dirty="0" smtClean="0">
                <a:ea typeface="ＭＳ Ｐゴシック" pitchFamily="34" charset="-128"/>
              </a:rPr>
              <a:t>heteroskedasticity</a:t>
            </a:r>
            <a:r>
              <a:rPr lang="en-US" sz="1800" b="1" kern="1200" dirty="0" smtClean="0">
                <a:ea typeface="ＭＳ Ｐゴシック" pitchFamily="34" charset="-128"/>
              </a:rPr>
              <a:t> and </a:t>
            </a:r>
            <a:r>
              <a:rPr lang="en-US" sz="1800" b="1" i="1" kern="1200" dirty="0" smtClean="0">
                <a:ea typeface="ＭＳ Ｐゴシック" pitchFamily="34" charset="-128"/>
              </a:rPr>
              <a:t>autocorrelation</a:t>
            </a:r>
            <a:r>
              <a:rPr lang="en-US" sz="1800" b="1" kern="1200" dirty="0" smtClean="0">
                <a:ea typeface="ＭＳ Ｐゴシック" pitchFamily="34" charset="-128"/>
              </a:rPr>
              <a:t> </a:t>
            </a:r>
            <a:r>
              <a:rPr lang="en-US" sz="1800" kern="1200" dirty="0" smtClean="0">
                <a:ea typeface="ＭＳ Ｐゴシック" pitchFamily="34" charset="-128"/>
              </a:rPr>
              <a:t>of unknown form (HAC –</a:t>
            </a:r>
            <a:r>
              <a:rPr lang="en-US" sz="1800" kern="1200" dirty="0" err="1" smtClean="0">
                <a:ea typeface="ＭＳ Ｐゴシック" pitchFamily="34" charset="-128"/>
              </a:rPr>
              <a:t>Newey</a:t>
            </a:r>
            <a:r>
              <a:rPr lang="en-US" sz="1800" kern="1200" dirty="0" smtClean="0">
                <a:ea typeface="ＭＳ Ｐゴシック" pitchFamily="34" charset="-128"/>
              </a:rPr>
              <a:t>-West). </a:t>
            </a:r>
          </a:p>
          <a:p>
            <a:pPr marL="0" indent="0" eaLnBrk="1" hangingPunct="1">
              <a:buNone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600" kern="1200" baseline="300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sz="1600" kern="12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67EE35B-3449-4905-ADFE-EB319FBDDCCC}" type="slidenum">
              <a:rPr lang="en-US" sz="800" smtClean="0"/>
              <a:pPr eaLnBrk="1" hangingPunct="1">
                <a:defRPr/>
              </a:pPr>
              <a:t>79</a:t>
            </a:fld>
            <a:endParaRPr lang="en-US" sz="800" dirty="0" smtClean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59409" y="2268930"/>
            <a:ext cx="4038598" cy="244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HAC (</a:t>
            </a:r>
            <a:r>
              <a:rPr lang="en-US" sz="1600" u="sng" dirty="0" err="1" smtClean="0">
                <a:ea typeface="ＭＳ Ｐゴシック" pitchFamily="34" charset="-128"/>
              </a:rPr>
              <a:t>Newey</a:t>
            </a:r>
            <a:r>
              <a:rPr lang="en-US" sz="1600" u="sng" dirty="0" smtClean="0">
                <a:ea typeface="ＭＳ Ｐゴシック" pitchFamily="34" charset="-128"/>
              </a:rPr>
              <a:t>-West) standard errors: </a:t>
            </a:r>
            <a:endParaRPr lang="en-US" sz="1600" u="sng" dirty="0">
              <a:ea typeface="ＭＳ Ｐゴシック" pitchFamily="34" charset="-128"/>
            </a:endParaRPr>
          </a:p>
          <a:p>
            <a:pPr marL="576262" lvl="2" indent="-231775" eaLnBrk="1" hangingPunct="1">
              <a:buFont typeface="+mj-lt"/>
              <a:buAutoNum type="arabicPeriod"/>
              <a:defRPr/>
            </a:pPr>
            <a:r>
              <a:rPr lang="en-US" dirty="0" smtClean="0">
                <a:ea typeface="ＭＳ Ｐゴシック" pitchFamily="34" charset="-128"/>
              </a:rPr>
              <a:t>Click </a:t>
            </a:r>
            <a:r>
              <a:rPr lang="en-US" b="1" i="1" dirty="0" smtClean="0">
                <a:ea typeface="ＭＳ Ｐゴシック" pitchFamily="34" charset="-128"/>
              </a:rPr>
              <a:t>eq24</a:t>
            </a:r>
            <a:r>
              <a:rPr lang="en-US" dirty="0" smtClean="0">
                <a:ea typeface="ＭＳ Ｐゴシック" pitchFamily="34" charset="-128"/>
              </a:rPr>
              <a:t> to open it. </a:t>
            </a:r>
            <a:r>
              <a:rPr lang="en-US" kern="1200" dirty="0" smtClean="0">
                <a:ea typeface="ＭＳ Ｐゴシック" pitchFamily="34" charset="-128"/>
              </a:rPr>
              <a:t>Click             on the equation </a:t>
            </a:r>
            <a:r>
              <a:rPr lang="en-US" dirty="0">
                <a:ea typeface="ＭＳ Ｐゴシック" pitchFamily="34" charset="-128"/>
              </a:rPr>
              <a:t>b</a:t>
            </a:r>
            <a:r>
              <a:rPr lang="en-US" kern="1200" dirty="0" smtClean="0">
                <a:ea typeface="ＭＳ Ｐゴシック" pitchFamily="34" charset="-128"/>
              </a:rPr>
              <a:t>ox.</a:t>
            </a:r>
          </a:p>
          <a:p>
            <a:pPr marL="576262" lvl="2" indent="-231775" eaLnBrk="1" hangingPunct="1">
              <a:buFont typeface="+mj-lt"/>
              <a:buAutoNum type="arabicPeriod"/>
              <a:defRPr/>
            </a:pPr>
            <a:r>
              <a:rPr lang="en-US" sz="1400" dirty="0" smtClean="0">
                <a:ea typeface="ＭＳ Ｐゴシック" pitchFamily="34" charset="-128"/>
              </a:rPr>
              <a:t>The </a:t>
            </a:r>
            <a:r>
              <a:rPr lang="en-US" sz="1400" b="1" i="1" dirty="0" smtClean="0">
                <a:ea typeface="ＭＳ Ｐゴシック" pitchFamily="34" charset="-128"/>
              </a:rPr>
              <a:t>Equation Estimation </a:t>
            </a:r>
            <a:r>
              <a:rPr lang="en-US" sz="1400" dirty="0" smtClean="0">
                <a:ea typeface="ＭＳ Ｐゴシック" pitchFamily="34" charset="-128"/>
              </a:rPr>
              <a:t>box opens up. Click</a:t>
            </a:r>
            <a:r>
              <a:rPr lang="en-US" sz="1400" i="1" dirty="0" smtClean="0">
                <a:ea typeface="ＭＳ Ｐゴシック" pitchFamily="34" charset="-128"/>
              </a:rPr>
              <a:t> </a:t>
            </a:r>
            <a:r>
              <a:rPr lang="en-US" sz="1400" b="1" i="1" dirty="0" smtClean="0">
                <a:ea typeface="ＭＳ Ｐゴシック" pitchFamily="34" charset="-128"/>
              </a:rPr>
              <a:t>Options</a:t>
            </a:r>
            <a:r>
              <a:rPr lang="en-US" sz="1400" b="1" dirty="0" smtClean="0">
                <a:ea typeface="ＭＳ Ｐゴシック" pitchFamily="34" charset="-128"/>
              </a:rPr>
              <a:t>.</a:t>
            </a:r>
          </a:p>
          <a:p>
            <a:pPr marL="576262" lvl="2" indent="-231775" eaLnBrk="1" hangingPunct="1">
              <a:buFont typeface="+mj-lt"/>
              <a:buAutoNum type="arabicPeriod"/>
              <a:defRPr/>
            </a:pPr>
            <a:r>
              <a:rPr lang="en-US" sz="1400" dirty="0" smtClean="0">
                <a:ea typeface="ＭＳ Ｐゴシック" pitchFamily="34" charset="-128"/>
              </a:rPr>
              <a:t>Under the </a:t>
            </a:r>
            <a:r>
              <a:rPr lang="en-US" sz="1400" i="1" dirty="0" smtClean="0">
                <a:ea typeface="ＭＳ Ｐゴシック" pitchFamily="34" charset="-128"/>
              </a:rPr>
              <a:t>Coefficient Covariance matrix </a:t>
            </a:r>
            <a:r>
              <a:rPr lang="en-US" sz="1400" dirty="0" smtClean="0">
                <a:ea typeface="ＭＳ Ｐゴシック" pitchFamily="34" charset="-128"/>
              </a:rPr>
              <a:t>drop-down menu, choose </a:t>
            </a:r>
            <a:r>
              <a:rPr lang="en-US" b="1" dirty="0" smtClean="0">
                <a:ea typeface="ＭＳ Ｐゴシック" pitchFamily="34" charset="-128"/>
              </a:rPr>
              <a:t>HAC (</a:t>
            </a:r>
            <a:r>
              <a:rPr lang="en-US" b="1" dirty="0" err="1" smtClean="0">
                <a:ea typeface="ＭＳ Ｐゴシック" pitchFamily="34" charset="-128"/>
              </a:rPr>
              <a:t>Newey</a:t>
            </a:r>
            <a:r>
              <a:rPr lang="en-US" b="1" dirty="0" smtClean="0">
                <a:ea typeface="ＭＳ Ｐゴシック" pitchFamily="34" charset="-128"/>
              </a:rPr>
              <a:t>-West)</a:t>
            </a:r>
            <a:r>
              <a:rPr lang="en-US" sz="1400" dirty="0" smtClean="0">
                <a:ea typeface="ＭＳ Ｐゴシック" pitchFamily="34" charset="-128"/>
              </a:rPr>
              <a:t>.  </a:t>
            </a:r>
          </a:p>
          <a:p>
            <a:pPr marL="576262" lvl="2" indent="-231775" eaLnBrk="1" hangingPunct="1">
              <a:buFont typeface="+mj-lt"/>
              <a:buAutoNum type="arabicPeriod"/>
              <a:defRPr/>
            </a:pPr>
            <a:r>
              <a:rPr lang="en-US" sz="1400" dirty="0" smtClean="0">
                <a:ea typeface="ＭＳ Ｐゴシック" pitchFamily="34" charset="-128"/>
              </a:rPr>
              <a:t>Click </a:t>
            </a:r>
            <a:r>
              <a:rPr lang="en-US" sz="1400" b="1" i="1" dirty="0" smtClean="0">
                <a:ea typeface="ＭＳ Ｐゴシック" pitchFamily="34" charset="-128"/>
              </a:rPr>
              <a:t>OK</a:t>
            </a:r>
            <a:r>
              <a:rPr lang="en-US" sz="1400" dirty="0" smtClean="0">
                <a:ea typeface="ＭＳ Ｐゴシック" pitchFamily="34" charset="-128"/>
              </a:rPr>
              <a:t>. </a:t>
            </a:r>
          </a:p>
          <a:p>
            <a:pPr marL="744538" lvl="1" indent="-342900" eaLnBrk="1" hangingPunct="1">
              <a:buFont typeface="+mj-lt"/>
              <a:buAutoNum type="arabicPeriod"/>
              <a:defRPr/>
            </a:pPr>
            <a:endParaRPr lang="en-US" sz="1400" b="1" kern="1200" dirty="0" smtClean="0">
              <a:ea typeface="ＭＳ Ｐゴシック" pitchFamily="34" charset="-128"/>
            </a:endParaRPr>
          </a:p>
          <a:p>
            <a:pPr marL="744538" lvl="1" indent="-342900" eaLnBrk="1" hangingPunct="1">
              <a:buFont typeface="+mj-lt"/>
              <a:buAutoNum type="arabicPeriod"/>
              <a:defRPr/>
            </a:pPr>
            <a:endParaRPr lang="en-US" sz="1400" b="1" i="1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sz="1600" kern="1200" baseline="300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638" y="2618329"/>
            <a:ext cx="5048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648" y="2248314"/>
            <a:ext cx="3423941" cy="294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Simple Time Series Regressions: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Example 2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539335" y="1190298"/>
            <a:ext cx="8519605" cy="1733655"/>
          </a:xfrm>
        </p:spPr>
        <p:txBody>
          <a:bodyPr/>
          <a:lstStyle/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Distributed lag models are easy to specify in EViews. </a:t>
            </a: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In these models, one or more variables affects the dependent variable with a lag. </a:t>
            </a:r>
          </a:p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Lags of dependent or independent variables can be specified directly in the equation box in EViews (see </a:t>
            </a:r>
            <a:r>
              <a:rPr lang="en-US" sz="1800" i="1" kern="1200" dirty="0" smtClean="0">
                <a:ea typeface="ＭＳ Ｐゴシック" pitchFamily="34" charset="-128"/>
              </a:rPr>
              <a:t>Data Function </a:t>
            </a:r>
            <a:r>
              <a:rPr lang="en-US" sz="1800" kern="1200" dirty="0" smtClean="0">
                <a:ea typeface="ＭＳ Ｐゴシック" pitchFamily="34" charset="-128"/>
              </a:rPr>
              <a:t>tutorial for more details). </a:t>
            </a:r>
          </a:p>
          <a:p>
            <a:pPr marL="0" indent="0" eaLnBrk="1" hangingPunct="1"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8</a:t>
            </a:fld>
            <a:endParaRPr lang="en-US" sz="8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21033" y="2496665"/>
            <a:ext cx="7342751" cy="233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Estimation: </a:t>
            </a:r>
            <a:r>
              <a:rPr lang="en-US" sz="1600" u="sng" kern="1200" dirty="0" smtClean="0">
                <a:ea typeface="ＭＳ Ｐゴシック" pitchFamily="34" charset="-128"/>
              </a:rPr>
              <a:t>Example </a:t>
            </a:r>
            <a:r>
              <a:rPr lang="en-US" sz="1600" u="sng" dirty="0">
                <a:ea typeface="ＭＳ Ｐゴシック" pitchFamily="34" charset="-128"/>
              </a:rPr>
              <a:t>2</a:t>
            </a:r>
            <a:endParaRPr lang="en-US" sz="1400" u="sng" kern="1200" dirty="0" smtClean="0">
              <a:ea typeface="ＭＳ Ｐゴシック" pitchFamily="34" charset="-128"/>
            </a:endParaRPr>
          </a:p>
          <a:p>
            <a:pPr marL="573087" lvl="2" indent="-228600" eaLnBrk="1" hangingPunct="1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dirty="0">
                <a:ea typeface="ＭＳ Ｐゴシック" pitchFamily="34" charset="-128"/>
              </a:rPr>
              <a:t>Suppose you want to examine how </a:t>
            </a:r>
            <a:r>
              <a:rPr lang="en-US" b="1" i="1" dirty="0">
                <a:ea typeface="ＭＳ Ｐゴシック" pitchFamily="34" charset="-128"/>
              </a:rPr>
              <a:t>M1</a:t>
            </a:r>
            <a:r>
              <a:rPr lang="en-US" dirty="0">
                <a:ea typeface="ＭＳ Ｐゴシック" pitchFamily="34" charset="-128"/>
              </a:rPr>
              <a:t> is affected by </a:t>
            </a:r>
            <a:r>
              <a:rPr lang="en-US" b="1" i="1" dirty="0">
                <a:ea typeface="ＭＳ Ｐゴシック" pitchFamily="34" charset="-128"/>
              </a:rPr>
              <a:t>CPI</a:t>
            </a:r>
            <a:r>
              <a:rPr lang="en-US" dirty="0">
                <a:ea typeface="ＭＳ Ｐゴシック" pitchFamily="34" charset="-128"/>
              </a:rPr>
              <a:t> and its first two </a:t>
            </a:r>
            <a:r>
              <a:rPr lang="en-US" dirty="0" smtClean="0">
                <a:ea typeface="ＭＳ Ｐゴシック" pitchFamily="34" charset="-128"/>
              </a:rPr>
              <a:t>lags in log form. Type in the command window:  </a:t>
            </a:r>
          </a:p>
          <a:p>
            <a:pPr marL="228600" indent="-228600" eaLnBrk="1" hangingPunct="1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1600" kern="120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		</a:t>
            </a:r>
            <a:r>
              <a:rPr lang="en-US" sz="1600" kern="1200" dirty="0" err="1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ls</a:t>
            </a:r>
            <a:r>
              <a:rPr lang="en-US" sz="1600" kern="120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 log(m1) c log(</a:t>
            </a:r>
            <a:r>
              <a:rPr lang="en-US" sz="1600" kern="1200" dirty="0" err="1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cpi</a:t>
            </a:r>
            <a:r>
              <a:rPr lang="en-US" sz="1600" kern="120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) log(</a:t>
            </a:r>
            <a:r>
              <a:rPr lang="en-US" sz="1600" kern="1200" dirty="0" err="1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cpi</a:t>
            </a:r>
            <a:r>
              <a:rPr lang="en-US" sz="1600" kern="120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(-1)) log(</a:t>
            </a:r>
            <a:r>
              <a:rPr lang="en-US" sz="1600" kern="1200" dirty="0" err="1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cpi</a:t>
            </a:r>
            <a:r>
              <a:rPr lang="en-US" sz="1600" kern="1200" dirty="0" smtClean="0">
                <a:solidFill>
                  <a:schemeClr val="tx1"/>
                </a:solidFill>
                <a:latin typeface="Courier" pitchFamily="49" charset="0"/>
                <a:ea typeface="ＭＳ Ｐゴシック" pitchFamily="34" charset="-128"/>
              </a:rPr>
              <a:t>(-2))</a:t>
            </a:r>
          </a:p>
          <a:p>
            <a:pPr marL="573087" lvl="2" indent="-228600" eaLnBrk="1" hangingPunct="1">
              <a:spcBef>
                <a:spcPts val="600"/>
              </a:spcBef>
              <a:buFont typeface="+mj-lt"/>
              <a:buAutoNum type="arabicPeriod" startAt="2"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344487" lvl="2" indent="0" eaLnBrk="1" hangingPunct="1">
              <a:spcBef>
                <a:spcPts val="600"/>
              </a:spcBef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3087" lvl="2" indent="-228600" eaLnBrk="1" hangingPunct="1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en-US" dirty="0" smtClean="0">
                <a:ea typeface="ＭＳ Ｐゴシック" pitchFamily="34" charset="-128"/>
              </a:rPr>
              <a:t>Press</a:t>
            </a:r>
            <a:r>
              <a:rPr lang="en-US" kern="1200" dirty="0" smtClean="0">
                <a:ea typeface="ＭＳ Ｐゴシック" pitchFamily="34" charset="-128"/>
              </a:rPr>
              <a:t> </a:t>
            </a:r>
            <a:r>
              <a:rPr lang="en-US" b="1" kern="1200" dirty="0" smtClean="0">
                <a:ea typeface="ＭＳ Ｐゴシック" pitchFamily="34" charset="-128"/>
              </a:rPr>
              <a:t>Enter.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89226" y="4820177"/>
            <a:ext cx="7692313" cy="66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0" lvl="1" indent="0" eaLnBrk="1" hangingPunct="1">
              <a:spcBef>
                <a:spcPts val="600"/>
              </a:spcBef>
              <a:buNone/>
              <a:defRPr/>
            </a:pPr>
            <a:r>
              <a:rPr lang="en-US" sz="1600" dirty="0" smtClean="0">
                <a:ea typeface="ＭＳ Ｐゴシック" pitchFamily="34" charset="-128"/>
              </a:rPr>
              <a:t>Note that command </a:t>
            </a:r>
            <a:r>
              <a:rPr lang="en-US" sz="1600" b="1" i="1" dirty="0" smtClean="0">
                <a:ea typeface="ＭＳ Ｐゴシック" pitchFamily="34" charset="-128"/>
              </a:rPr>
              <a:t>ls</a:t>
            </a:r>
            <a:r>
              <a:rPr lang="en-US" sz="1600" dirty="0" smtClean="0">
                <a:ea typeface="ＭＳ Ｐゴシック" pitchFamily="34" charset="-128"/>
              </a:rPr>
              <a:t>, denotes that the method of estimation is least squares.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gray">
          <a:xfrm>
            <a:off x="1051419" y="5291622"/>
            <a:ext cx="3643424" cy="50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569913" indent="-569913" eaLnBrk="1" hangingPunct="1">
              <a:spcBef>
                <a:spcPct val="20000"/>
              </a:spcBef>
              <a:buClr>
                <a:schemeClr val="accent2"/>
              </a:buClr>
              <a:buSzPct val="90000"/>
              <a:buFont typeface="Times" pitchFamily="18" charset="0"/>
              <a:buNone/>
            </a:pPr>
            <a:r>
              <a:rPr lang="en-US" sz="1400" b="1" dirty="0" smtClean="0">
                <a:solidFill>
                  <a:srgbClr val="003399"/>
                </a:solidFill>
              </a:rPr>
              <a:t>*Note</a:t>
            </a:r>
            <a:r>
              <a:rPr lang="en-US" sz="1400" b="1" dirty="0">
                <a:solidFill>
                  <a:srgbClr val="003399"/>
                </a:solidFill>
              </a:rPr>
              <a:t>: </a:t>
            </a:r>
            <a:r>
              <a:rPr lang="en-US" sz="1400" dirty="0" smtClean="0">
                <a:solidFill>
                  <a:srgbClr val="003399"/>
                </a:solidFill>
              </a:rPr>
              <a:t>This equation is saved as </a:t>
            </a:r>
            <a:r>
              <a:rPr lang="en-US" sz="1400" b="1" i="1" dirty="0" smtClean="0">
                <a:solidFill>
                  <a:srgbClr val="003399"/>
                </a:solidFill>
              </a:rPr>
              <a:t>eq02</a:t>
            </a:r>
            <a:r>
              <a:rPr lang="en-US" sz="1400" dirty="0" smtClean="0">
                <a:solidFill>
                  <a:srgbClr val="003399"/>
                </a:solidFill>
              </a:rPr>
              <a:t> in </a:t>
            </a:r>
            <a:r>
              <a:rPr lang="en-US" sz="1400" b="1" i="1" dirty="0" smtClean="0">
                <a:solidFill>
                  <a:srgbClr val="003399"/>
                </a:solidFill>
              </a:rPr>
              <a:t>Result.wf1</a:t>
            </a:r>
            <a:r>
              <a:rPr lang="en-US" sz="1400" dirty="0" smtClean="0">
                <a:solidFill>
                  <a:srgbClr val="003399"/>
                </a:solidFill>
              </a:rPr>
              <a:t> </a:t>
            </a:r>
            <a:r>
              <a:rPr lang="en-US" sz="1400" dirty="0" err="1" smtClean="0">
                <a:solidFill>
                  <a:srgbClr val="003399"/>
                </a:solidFill>
              </a:rPr>
              <a:t>workfile</a:t>
            </a:r>
            <a:r>
              <a:rPr lang="en-US" sz="1400" dirty="0" smtClean="0">
                <a:solidFill>
                  <a:srgbClr val="003399"/>
                </a:solidFill>
              </a:rPr>
              <a:t>. </a:t>
            </a:r>
            <a:endParaRPr lang="en-US" sz="1400" dirty="0">
              <a:solidFill>
                <a:srgbClr val="00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341" y="3721245"/>
            <a:ext cx="3134473" cy="87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Addressing Heteroskedasticity and Autocorrelation: Robust Standard </a:t>
            </a:r>
            <a:r>
              <a:rPr lang="en-US" dirty="0" smtClean="0">
                <a:ea typeface="ＭＳ Ｐゴシック" pitchFamily="34" charset="-128"/>
              </a:rPr>
              <a:t>Errors </a:t>
            </a:r>
            <a:r>
              <a:rPr lang="en-US" sz="1800" dirty="0" smtClean="0">
                <a:ea typeface="ＭＳ Ｐゴシック" pitchFamily="34" charset="-128"/>
              </a:rPr>
              <a:t>(cont’d</a:t>
            </a:r>
            <a:r>
              <a:rPr lang="en-US" sz="1800" dirty="0">
                <a:ea typeface="ＭＳ Ｐゴシック" pitchFamily="34" charset="-128"/>
              </a:rPr>
              <a:t>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553554" y="1142810"/>
            <a:ext cx="8227766" cy="1610576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600" kern="1200" dirty="0" smtClean="0">
                <a:ea typeface="ＭＳ Ｐゴシック" pitchFamily="34" charset="-128"/>
              </a:rPr>
              <a:t>EViews re-estimates the equation, this time adjusting the standard errors for heteroskedasticity and autocorrelation of unknown form.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600" kern="1200" dirty="0" smtClean="0">
                <a:ea typeface="ＭＳ Ｐゴシック" pitchFamily="34" charset="-128"/>
              </a:rPr>
              <a:t>For purpose of comparisons, we also show results with unadjusted standard errors.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600" kern="1200" dirty="0">
                <a:ea typeface="ＭＳ Ｐゴシック" pitchFamily="34" charset="-128"/>
              </a:rPr>
              <a:t>As expected, the estimated coefficient values do not change. </a:t>
            </a:r>
            <a:r>
              <a:rPr lang="en-US" sz="1600" kern="1200" dirty="0" smtClean="0">
                <a:ea typeface="ＭＳ Ｐゴシック" pitchFamily="34" charset="-128"/>
              </a:rPr>
              <a:t>But</a:t>
            </a:r>
            <a:r>
              <a:rPr lang="en-US" sz="1600" kern="1200" dirty="0">
                <a:ea typeface="ＭＳ Ｐゴシック" pitchFamily="34" charset="-128"/>
              </a:rPr>
              <a:t>, the adjusted standard errors (and associated t-statistics) are different from the original </a:t>
            </a:r>
            <a:r>
              <a:rPr lang="en-US" sz="1600" kern="1200" dirty="0" smtClean="0">
                <a:ea typeface="ＭＳ Ｐゴシック" pitchFamily="34" charset="-128"/>
              </a:rPr>
              <a:t>regression. </a:t>
            </a:r>
            <a:endParaRPr lang="en-US" sz="1600" kern="12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marL="0" indent="0" eaLnBrk="1" hangingPunct="1">
              <a:buNone/>
              <a:defRPr/>
            </a:pPr>
            <a:endParaRPr lang="en-US" sz="1600" kern="1200" baseline="300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sz="1600" kern="1200" dirty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67EE35B-3449-4905-ADFE-EB319FBDDCCC}" type="slidenum">
              <a:rPr lang="en-US" sz="800" smtClean="0"/>
              <a:pPr eaLnBrk="1" hangingPunct="1">
                <a:defRPr/>
              </a:pPr>
              <a:t>80</a:t>
            </a:fld>
            <a:endParaRPr lang="en-US" sz="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59" y="2553147"/>
            <a:ext cx="3706776" cy="36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54" y="2593457"/>
            <a:ext cx="3968040" cy="356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66058" y="3577122"/>
            <a:ext cx="3684677" cy="332989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97347" y="3910111"/>
            <a:ext cx="1619472" cy="1087192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Simple Time Series Regressions: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Example 2 </a:t>
            </a:r>
            <a:r>
              <a:rPr lang="en-US" sz="1800" dirty="0" smtClean="0">
                <a:ea typeface="ＭＳ Ｐゴシック" pitchFamily="34" charset="-128"/>
              </a:rPr>
              <a:t>(cont’d)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5949D38-AA22-4AB6-BA51-49C902C7B463}" type="slidenum">
              <a:rPr lang="en-US" sz="800" smtClean="0"/>
              <a:pPr eaLnBrk="1" hangingPunct="1">
                <a:defRPr/>
              </a:pPr>
              <a:t>9</a:t>
            </a:fld>
            <a:endParaRPr lang="en-US" sz="80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92485" y="1266095"/>
            <a:ext cx="3938083" cy="496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indent="0" eaLnBrk="1" hangingPunct="1">
              <a:buNone/>
              <a:defRPr/>
            </a:pPr>
            <a:endParaRPr lang="en-US" sz="1600" u="sng" dirty="0" smtClean="0">
              <a:ea typeface="ＭＳ Ｐゴシック" pitchFamily="34" charset="-128"/>
            </a:endParaRPr>
          </a:p>
          <a:p>
            <a:pPr indent="0" eaLnBrk="1" hangingPunct="1">
              <a:buNone/>
              <a:defRPr/>
            </a:pPr>
            <a:r>
              <a:rPr lang="en-US" sz="1600" u="sng" dirty="0" smtClean="0">
                <a:ea typeface="ＭＳ Ｐゴシック" pitchFamily="34" charset="-128"/>
              </a:rPr>
              <a:t>A </a:t>
            </a:r>
            <a:r>
              <a:rPr lang="en-US" sz="1600" u="sng" dirty="0">
                <a:ea typeface="ＭＳ Ｐゴシック" pitchFamily="34" charset="-128"/>
              </a:rPr>
              <a:t>few quick notes:</a:t>
            </a:r>
          </a:p>
          <a:p>
            <a:pPr marL="403225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 smtClean="0">
                <a:ea typeface="ＭＳ Ｐゴシック" pitchFamily="34" charset="-128"/>
              </a:rPr>
              <a:t>Notice that we now have 622 instead of 624 observations because we are using two lags of </a:t>
            </a:r>
            <a:r>
              <a:rPr lang="en-US" sz="1400" b="1" i="1" dirty="0" smtClean="0">
                <a:ea typeface="ＭＳ Ｐゴシック" pitchFamily="34" charset="-128"/>
              </a:rPr>
              <a:t>CPI</a:t>
            </a:r>
            <a:r>
              <a:rPr lang="en-US" sz="1400" dirty="0" smtClean="0">
                <a:ea typeface="ＭＳ Ｐゴシック" pitchFamily="34" charset="-128"/>
              </a:rPr>
              <a:t>. </a:t>
            </a:r>
          </a:p>
          <a:p>
            <a:pPr marL="403225" lvl="1" indent="-228600" eaLnBrk="1" hangingPunct="1">
              <a:buFont typeface="Wingdings" pitchFamily="2" charset="2"/>
              <a:buChar char="ü"/>
              <a:defRPr/>
            </a:pPr>
            <a:r>
              <a:rPr lang="en-US" sz="1400" i="1" dirty="0" smtClean="0">
                <a:ea typeface="ＭＳ Ｐゴシック" pitchFamily="34" charset="-128"/>
              </a:rPr>
              <a:t>R-squared</a:t>
            </a:r>
            <a:r>
              <a:rPr lang="en-US" sz="1400" dirty="0" smtClean="0">
                <a:ea typeface="ＭＳ Ｐゴシック" pitchFamily="34" charset="-128"/>
              </a:rPr>
              <a:t> and </a:t>
            </a:r>
            <a:r>
              <a:rPr lang="en-US" sz="1400" i="1" dirty="0" smtClean="0">
                <a:ea typeface="ＭＳ Ｐゴシック" pitchFamily="34" charset="-128"/>
              </a:rPr>
              <a:t>F-statistic</a:t>
            </a:r>
            <a:r>
              <a:rPr lang="en-US" sz="1400" dirty="0" smtClean="0">
                <a:ea typeface="ＭＳ Ｐゴシック" pitchFamily="34" charset="-128"/>
              </a:rPr>
              <a:t> values are high, which is surprising especially since some coefficients do not appear to be very significant. For example, current </a:t>
            </a:r>
            <a:r>
              <a:rPr lang="en-US" sz="1400" b="1" i="1" dirty="0" smtClean="0">
                <a:ea typeface="ＭＳ Ｐゴシック" pitchFamily="34" charset="-128"/>
              </a:rPr>
              <a:t>CPI</a:t>
            </a:r>
            <a:r>
              <a:rPr lang="en-US" sz="1400" dirty="0" smtClean="0">
                <a:ea typeface="ＭＳ Ｐゴシック" pitchFamily="34" charset="-128"/>
              </a:rPr>
              <a:t> is statistically significant only at the 10% level, while the first lag of </a:t>
            </a:r>
            <a:r>
              <a:rPr lang="en-US" sz="1400" b="1" i="1" dirty="0" smtClean="0">
                <a:ea typeface="ＭＳ Ｐゴシック" pitchFamily="34" charset="-128"/>
              </a:rPr>
              <a:t>CPI</a:t>
            </a:r>
            <a:r>
              <a:rPr lang="en-US" sz="1400" dirty="0" smtClean="0">
                <a:ea typeface="ＭＳ Ｐゴシック" pitchFamily="34" charset="-128"/>
              </a:rPr>
              <a:t> is not significant.</a:t>
            </a:r>
          </a:p>
          <a:p>
            <a:pPr marL="403225" lvl="1" indent="-228600" eaLnBrk="1" hangingPunct="1">
              <a:buFont typeface="Wingdings" pitchFamily="2" charset="2"/>
              <a:buChar char="ü"/>
              <a:defRPr/>
            </a:pPr>
            <a:r>
              <a:rPr lang="en-US" sz="1400" dirty="0">
                <a:ea typeface="ＭＳ Ｐゴシック" pitchFamily="34" charset="-128"/>
              </a:rPr>
              <a:t>What causes these results? It turns out, there is substantial correlation between </a:t>
            </a:r>
            <a:r>
              <a:rPr lang="en-US" sz="1400" b="1" i="1" dirty="0">
                <a:ea typeface="ＭＳ Ｐゴシック" pitchFamily="34" charset="-128"/>
              </a:rPr>
              <a:t>CPI</a:t>
            </a:r>
            <a:r>
              <a:rPr lang="en-US" sz="1400" dirty="0">
                <a:ea typeface="ＭＳ Ｐゴシック" pitchFamily="34" charset="-128"/>
              </a:rPr>
              <a:t>, </a:t>
            </a:r>
            <a:r>
              <a:rPr lang="en-US" sz="1400" b="1" i="1" dirty="0">
                <a:ea typeface="ＭＳ Ｐゴシック" pitchFamily="34" charset="-128"/>
              </a:rPr>
              <a:t>CPI(-1) </a:t>
            </a:r>
            <a:r>
              <a:rPr lang="en-US" sz="1400" dirty="0">
                <a:ea typeface="ＭＳ Ｐゴシック" pitchFamily="34" charset="-128"/>
              </a:rPr>
              <a:t>and </a:t>
            </a:r>
            <a:r>
              <a:rPr lang="en-US" sz="1400" b="1" i="1" dirty="0">
                <a:ea typeface="ＭＳ Ｐゴシック" pitchFamily="34" charset="-128"/>
              </a:rPr>
              <a:t>CPI(-2) . </a:t>
            </a:r>
          </a:p>
          <a:p>
            <a:pPr marL="403225" lvl="1" indent="-228600" eaLnBrk="1" hangingPunct="1">
              <a:buFont typeface="Wingdings" pitchFamily="2" charset="2"/>
              <a:buChar char="ü"/>
              <a:defRPr/>
            </a:pPr>
            <a:endParaRPr lang="en-US" sz="1400" dirty="0" smtClean="0">
              <a:ea typeface="ＭＳ Ｐゴシック" pitchFamily="34" charset="-128"/>
            </a:endParaRPr>
          </a:p>
          <a:p>
            <a:pPr marL="401638" lvl="1" indent="0" eaLnBrk="1" hangingPunct="1">
              <a:buNone/>
              <a:defRPr/>
            </a:pPr>
            <a:endParaRPr lang="en-US" sz="1600" dirty="0" smtClean="0">
              <a:ea typeface="ＭＳ Ｐゴシック" pitchFamily="34" charset="-128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8" charset="0"/>
              <a:buNone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6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62921" y="1266095"/>
            <a:ext cx="3915022" cy="3191606"/>
            <a:chOff x="4662921" y="1266094"/>
            <a:chExt cx="4244684" cy="352816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921" y="1266094"/>
              <a:ext cx="4244684" cy="3528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1"/>
            <p:cNvSpPr>
              <a:spLocks noChangeArrowheads="1"/>
            </p:cNvSpPr>
            <p:nvPr/>
          </p:nvSpPr>
          <p:spPr bwMode="auto">
            <a:xfrm>
              <a:off x="4758314" y="3522374"/>
              <a:ext cx="2026949" cy="322262"/>
            </a:xfrm>
            <a:prstGeom prst="rect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4747923" y="4169785"/>
              <a:ext cx="1945770" cy="242599"/>
            </a:xfrm>
            <a:prstGeom prst="rect">
              <a:avLst/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0135" y="1177937"/>
            <a:ext cx="4202786" cy="4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2200">
                <a:solidFill>
                  <a:schemeClr val="hlink"/>
                </a:solidFill>
                <a:latin typeface="+mn-lt"/>
                <a:ea typeface="ＭＳ Ｐゴシック" charset="0"/>
                <a:cs typeface="+mn-cs"/>
              </a:defRPr>
            </a:lvl1pPr>
            <a:lvl2pPr marL="5730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>
                <a:solidFill>
                  <a:schemeClr val="hlink"/>
                </a:solidFill>
                <a:latin typeface="+mn-lt"/>
                <a:ea typeface="ＭＳ Ｐゴシック" charset="0"/>
              </a:defRPr>
            </a:lvl2pPr>
            <a:lvl3pPr marL="91757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400">
                <a:solidFill>
                  <a:schemeClr val="hlink"/>
                </a:solidFill>
                <a:latin typeface="+mn-lt"/>
                <a:ea typeface="ＭＳ Ｐゴシック" charset="0"/>
              </a:defRPr>
            </a:lvl3pPr>
            <a:lvl4pPr marL="1196975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4pPr>
            <a:lvl5pPr marL="1539875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18" charset="0"/>
              <a:buChar char="•"/>
              <a:defRPr sz="1200">
                <a:solidFill>
                  <a:schemeClr val="hlink"/>
                </a:solidFill>
                <a:latin typeface="+mn-lt"/>
                <a:ea typeface="ＭＳ Ｐゴシック" charset="0"/>
              </a:defRPr>
            </a:lvl5pPr>
            <a:lvl6pPr marL="19970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pitchFamily="96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eaLnBrk="1" hangingPunct="1">
              <a:buSzPct val="100000"/>
              <a:buFont typeface="Arial" pitchFamily="34" charset="0"/>
              <a:buChar char="•"/>
              <a:defRPr/>
            </a:pPr>
            <a:r>
              <a:rPr lang="en-US" sz="1800" kern="1200" dirty="0" smtClean="0">
                <a:ea typeface="ＭＳ Ｐゴシック" pitchFamily="34" charset="-128"/>
              </a:rPr>
              <a:t>The estimation Output is shown here.</a:t>
            </a: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kern="1200" dirty="0" smtClean="0">
              <a:ea typeface="ＭＳ Ｐゴシック" pitchFamily="34" charset="-128"/>
            </a:endParaRPr>
          </a:p>
          <a:p>
            <a:pPr marL="0" indent="0" eaLnBrk="1" hangingPunct="1">
              <a:buFont typeface="Times" pitchFamily="17" charset="0"/>
              <a:buNone/>
              <a:defRPr/>
            </a:pPr>
            <a:endParaRPr lang="en-US" sz="1800" u="sng" kern="12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79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0853&quot;&gt;&lt;object type=&quot;3&quot; unique_id=&quot;10854&quot;&gt;&lt;property id=&quot;20148&quot; value=&quot;5&quot;/&gt;&lt;property id=&quot;20300&quot; value=&quot;Slide 1 - &amp;quot;EViews Training&amp;quot;&quot;/&gt;&lt;property id=&quot;20307&quot; value=&quot;371&quot;/&gt;&lt;/object&gt;&lt;object type=&quot;3&quot; unique_id=&quot;10855&quot;&gt;&lt;property id=&quot;20148&quot; value=&quot;5&quot;/&gt;&lt;property id=&quot;20300&quot; value=&quot;Slide 2 - &amp;quot;Data Series Objects: Series and Groups &amp;quot;&quot;/&gt;&lt;property id=&quot;20307&quot; value=&quot;372&quot;/&gt;&lt;/object&gt;&lt;object type=&quot;3&quot; unique_id=&quot;10856&quot;&gt;&lt;property id=&quot;20148&quot; value=&quot;5&quot;/&gt;&lt;property id=&quot;20300&quot; value=&quot;Slide 3&quot;/&gt;&lt;property id=&quot;20307&quot; value=&quot;374&quot;/&gt;&lt;/object&gt;&lt;object type=&quot;3&quot; unique_id=&quot;10857&quot;&gt;&lt;property id=&quot;20148&quot; value=&quot;5&quot;/&gt;&lt;property id=&quot;20300&quot; value=&quot;Slide 4 - &amp;quot;Creating Simple Dummies: Example 1 &amp;quot;&quot;/&gt;&lt;property id=&quot;20307&quot; value=&quot;375&quot;/&gt;&lt;/object&gt;&lt;object type=&quot;3&quot; unique_id=&quot;10858&quot;&gt;&lt;property id=&quot;20148&quot; value=&quot;5&quot;/&gt;&lt;property id=&quot;20300&quot; value=&quot;Slide 6 - &amp;quot;Creating Simple Dummies: Example 2 &amp;amp; 3 &amp;quot;&quot;/&gt;&lt;property id=&quot;20307&quot; value=&quot;376&quot;/&gt;&lt;/object&gt;&lt;object type=&quot;3&quot; unique_id=&quot;10859&quot;&gt;&lt;property id=&quot;20148&quot; value=&quot;5&quot;/&gt;&lt;property id=&quot;20300&quot; value=&quot;Slide 7&quot;/&gt;&lt;property id=&quot;20307&quot; value=&quot;377&quot;/&gt;&lt;/object&gt;&lt;object type=&quot;3&quot; unique_id=&quot;10860&quot;&gt;&lt;property id=&quot;20148&quot; value=&quot;5&quot;/&gt;&lt;property id=&quot;20300&quot; value=&quot;Slide 8 - &amp;quot;Creating Date Dummies: Example 1 &amp;quot;&quot;/&gt;&lt;property id=&quot;20307&quot; value=&quot;378&quot;/&gt;&lt;/object&gt;&lt;object type=&quot;3&quot; unique_id=&quot;10861&quot;&gt;&lt;property id=&quot;20148&quot; value=&quot;5&quot;/&gt;&lt;property id=&quot;20300&quot; value=&quot;Slide 10 - &amp;quot;Creating Date Dummies: Examples 4 &amp;amp; 5&amp;quot;&quot;/&gt;&lt;property id=&quot;20307&quot; value=&quot;379&quot;/&gt;&lt;/object&gt;&lt;object type=&quot;3&quot; unique_id=&quot;10862&quot;&gt;&lt;property id=&quot;20148&quot; value=&quot;5&quot;/&gt;&lt;property id=&quot;20300&quot; value=&quot;Slide 11&quot;/&gt;&lt;property id=&quot;20307&quot; value=&quot;380&quot;/&gt;&lt;/object&gt;&lt;object type=&quot;3&quot; unique_id=&quot;10863&quot;&gt;&lt;property id=&quot;20148&quot; value=&quot;5&quot;/&gt;&lt;property id=&quot;20300&quot; value=&quot;Slide 12 - &amp;quot;Creating Categorical Dummies: Example 1 &amp;quot;&quot;/&gt;&lt;property id=&quot;20307&quot; value=&quot;381&quot;/&gt;&lt;/object&gt;&lt;object type=&quot;3&quot; unique_id=&quot;10864&quot;&gt;&lt;property id=&quot;20148&quot; value=&quot;5&quot;/&gt;&lt;property id=&quot;20300&quot; value=&quot;Slide 13 - &amp;quot;Creating Categorical Dummies: Example 2 &amp;quot;&quot;/&gt;&lt;property id=&quot;20307&quot; value=&quot;382&quot;/&gt;&lt;/object&gt;&lt;object type=&quot;3&quot; unique_id=&quot;10865&quot;&gt;&lt;property id=&quot;20148&quot; value=&quot;5&quot;/&gt;&lt;property id=&quot;20300&quot; value=&quot;Slide 14 - &amp;quot;Creating Categorical Dummies: Example 3  &amp;quot;&quot;/&gt;&lt;property id=&quot;20307&quot; value=&quot;383&quot;/&gt;&lt;/object&gt;&lt;object type=&quot;3&quot; unique_id=&quot;10866&quot;&gt;&lt;property id=&quot;20148&quot; value=&quot;5&quot;/&gt;&lt;property id=&quot;20300&quot; value=&quot;Slide 15&quot;/&gt;&lt;property id=&quot;20307&quot; value=&quot;384&quot;/&gt;&lt;/object&gt;&lt;object type=&quot;3&quot; unique_id=&quot;10867&quot;&gt;&lt;property id=&quot;20148&quot; value=&quot;5&quot;/&gt;&lt;property id=&quot;20300&quot; value=&quot;Slide 16 - &amp;quot;Dummies in Regressions: Example 1 &amp;quot;&quot;/&gt;&lt;property id=&quot;20307&quot; value=&quot;385&quot;/&gt;&lt;/object&gt;&lt;object type=&quot;3&quot; unique_id=&quot;10868&quot;&gt;&lt;property id=&quot;20148&quot; value=&quot;5&quot;/&gt;&lt;property id=&quot;20300&quot; value=&quot;Slide 17 - &amp;quot;Dummies in Regressions: Example 2 &amp;quot;&quot;/&gt;&lt;property id=&quot;20307&quot; value=&quot;386&quot;/&gt;&lt;/object&gt;&lt;object type=&quot;3&quot; unique_id=&quot;10869&quot;&gt;&lt;property id=&quot;20148&quot; value=&quot;5&quot;/&gt;&lt;property id=&quot;20300&quot; value=&quot;Slide 18 - &amp;quot;Dummies in Regressions: Example 3 &amp;quot;&quot;/&gt;&lt;property id=&quot;20307&quot; value=&quot;387&quot;/&gt;&lt;/object&gt;&lt;object type=&quot;3&quot; unique_id=&quot;10870&quot;&gt;&lt;property id=&quot;20148&quot; value=&quot;5&quot;/&gt;&lt;property id=&quot;20300&quot; value=&quot;Slide 19 - &amp;quot;Dummies in Regressions: Example 3 (cont’d) &amp;quot;&quot;/&gt;&lt;property id=&quot;20307&quot; value=&quot;388&quot;/&gt;&lt;/object&gt;&lt;object type=&quot;3&quot; unique_id=&quot;13614&quot;&gt;&lt;property id=&quot;20148&quot; value=&quot;5&quot;/&gt;&lt;property id=&quot;20300&quot; value=&quot;Slide 9&quot;/&gt;&lt;property id=&quot;20307&quot; value=&quot;389&quot;/&gt;&lt;/object&gt;&lt;object type=&quot;3&quot; unique_id=&quot;13636&quot;&gt;&lt;property id=&quot;20148&quot; value=&quot;5&quot;/&gt;&lt;property id=&quot;20300&quot; value=&quot;Slide 20&quot;/&gt;&lt;property id=&quot;20307&quot; value=&quot;390&quot;/&gt;&lt;/object&gt;&lt;object type=&quot;3&quot; unique_id=&quot;13969&quot;&gt;&lt;property id=&quot;20148&quot; value=&quot;5&quot;/&gt;&lt;property id=&quot;20300&quot; value=&quot;Slide 5&quot;/&gt;&lt;property id=&quot;20307&quot; value=&quot;391&quot;/&gt;&lt;/object&gt;&lt;/object&gt;&lt;object type=&quot;8&quot; unique_id=&quot;1088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4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808080"/>
      </a:accent1>
      <a:accent2>
        <a:srgbClr val="3390E1"/>
      </a:accent2>
      <a:accent3>
        <a:srgbClr val="FFFFFF"/>
      </a:accent3>
      <a:accent4>
        <a:srgbClr val="000000"/>
      </a:accent4>
      <a:accent5>
        <a:srgbClr val="C0C0C0"/>
      </a:accent5>
      <a:accent6>
        <a:srgbClr val="2D82CC"/>
      </a:accent6>
      <a:hlink>
        <a:srgbClr val="003399"/>
      </a:hlink>
      <a:folHlink>
        <a:srgbClr val="1C146A"/>
      </a:folHlink>
    </a:clrScheme>
    <a:fontScheme name="3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8080"/>
        </a:accent1>
        <a:accent2>
          <a:srgbClr val="3390E1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2D82CC"/>
        </a:accent6>
        <a:hlink>
          <a:srgbClr val="003399"/>
        </a:hlink>
        <a:folHlink>
          <a:srgbClr val="1C14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BFBFBF"/>
      </a:dk1>
      <a:lt1>
        <a:srgbClr val="FFFFFF"/>
      </a:lt1>
      <a:dk2>
        <a:srgbClr val="000000"/>
      </a:dk2>
      <a:lt2>
        <a:srgbClr val="FFFFFF"/>
      </a:lt2>
      <a:accent1>
        <a:srgbClr val="808080"/>
      </a:accent1>
      <a:accent2>
        <a:srgbClr val="00A0DC"/>
      </a:accent2>
      <a:accent3>
        <a:srgbClr val="AAAAAA"/>
      </a:accent3>
      <a:accent4>
        <a:srgbClr val="DADADA"/>
      </a:accent4>
      <a:accent5>
        <a:srgbClr val="C0C0C0"/>
      </a:accent5>
      <a:accent6>
        <a:srgbClr val="0091C7"/>
      </a:accent6>
      <a:hlink>
        <a:srgbClr val="003597"/>
      </a:hlink>
      <a:folHlink>
        <a:srgbClr val="1C14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BFBFBF"/>
      </a:dk1>
      <a:lt1>
        <a:srgbClr val="FFFFFF"/>
      </a:lt1>
      <a:dk2>
        <a:srgbClr val="000000"/>
      </a:dk2>
      <a:lt2>
        <a:srgbClr val="FFFFFF"/>
      </a:lt2>
      <a:accent1>
        <a:srgbClr val="808080"/>
      </a:accent1>
      <a:accent2>
        <a:srgbClr val="00A0DC"/>
      </a:accent2>
      <a:accent3>
        <a:srgbClr val="AAAAAA"/>
      </a:accent3>
      <a:accent4>
        <a:srgbClr val="DADADA"/>
      </a:accent4>
      <a:accent5>
        <a:srgbClr val="C0C0C0"/>
      </a:accent5>
      <a:accent6>
        <a:srgbClr val="0091C7"/>
      </a:accent6>
      <a:hlink>
        <a:srgbClr val="003597"/>
      </a:hlink>
      <a:folHlink>
        <a:srgbClr val="1C14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09C5C17184D468F206DBB99D2D6EE" ma:contentTypeVersion="0" ma:contentTypeDescription="Create a new document." ma:contentTypeScope="" ma:versionID="4366e4bfe8c24520c6ac97cf248263b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D3274669-787B-4EFD-8872-69E7B49993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B94F2E-DB63-4EA5-A45D-BCB14CB166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B990552-310A-4CA3-924C-25CB8A1D063D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9062B6A4-46AE-44BC-B602-351B8E15754D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25830</TotalTime>
  <Words>6535</Words>
  <Application>Microsoft Office PowerPoint</Application>
  <PresentationFormat>On-screen Show (4:3)</PresentationFormat>
  <Paragraphs>1060</Paragraphs>
  <Slides>80</Slides>
  <Notes>76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6" baseType="lpstr">
      <vt:lpstr>ＭＳ Ｐゴシック</vt:lpstr>
      <vt:lpstr>Arial</vt:lpstr>
      <vt:lpstr>Courier</vt:lpstr>
      <vt:lpstr>Times</vt:lpstr>
      <vt:lpstr>Wingdings</vt:lpstr>
      <vt:lpstr>4_Blank Presentation</vt:lpstr>
      <vt:lpstr>EViews Training</vt:lpstr>
      <vt:lpstr>Data and Workfile Documentation</vt:lpstr>
      <vt:lpstr>Time Series Estimation </vt:lpstr>
      <vt:lpstr>Simple Time Series Regressions</vt:lpstr>
      <vt:lpstr>Simple Time Series Regressions: Example 1</vt:lpstr>
      <vt:lpstr>Simple Time Series Regressions: Example 1 (cont’d)</vt:lpstr>
      <vt:lpstr>Simple Time Series Regressions: Example 1 (cont’d)</vt:lpstr>
      <vt:lpstr>Simple Time Series Regressions: Example 2</vt:lpstr>
      <vt:lpstr>Simple Time Series Regressions: Example 2 (cont’d)</vt:lpstr>
      <vt:lpstr>Simple Time Series Regressions: Example 2 (cont’d)</vt:lpstr>
      <vt:lpstr>Simple Time Series Regressions: Example 2 (cont’d)</vt:lpstr>
      <vt:lpstr>Simple Time Series Regressions: Example 2 (cont’d)</vt:lpstr>
      <vt:lpstr>Simple Time Series Regressions: Example 3</vt:lpstr>
      <vt:lpstr>Simple Time Series Regressions: Example 3 (cont’d)</vt:lpstr>
      <vt:lpstr>Simple Time Series Regressions Example 4</vt:lpstr>
      <vt:lpstr>Simple Time Series Regressions Example 4 (cont’d)</vt:lpstr>
      <vt:lpstr>PowerPoint Presentation</vt:lpstr>
      <vt:lpstr>Time Series Regressions and  Date Dummies </vt:lpstr>
      <vt:lpstr>PowerPoint Presentation</vt:lpstr>
      <vt:lpstr>Time Series Regressions and Date Dummies: Example 1 (cont’d)</vt:lpstr>
      <vt:lpstr>Time Series Regressions and Date Dummies: Example 2</vt:lpstr>
      <vt:lpstr>Time Series Regressions and Date Dummies: Example 3</vt:lpstr>
      <vt:lpstr>Time Series Regressions and Date Dummies: Example 3 (cont’d)</vt:lpstr>
      <vt:lpstr>Time Series Regressions and Date Dummies (cont’d)</vt:lpstr>
      <vt:lpstr>Time Series Regressions and Date Dummies: Example 4</vt:lpstr>
      <vt:lpstr>Time Series Regressions and Date Dummies: Example 4 (cont’d)</vt:lpstr>
      <vt:lpstr>Time Series Regressions and Date Dummies: Example 5</vt:lpstr>
      <vt:lpstr>PowerPoint Presentation</vt:lpstr>
      <vt:lpstr>Time Trends</vt:lpstr>
      <vt:lpstr> Time Trends (cont’d)</vt:lpstr>
      <vt:lpstr>Time Trends: Example 1</vt:lpstr>
      <vt:lpstr> Time Trends: Example 2</vt:lpstr>
      <vt:lpstr> Seasonality</vt:lpstr>
      <vt:lpstr> Seasonality (cont’d)</vt:lpstr>
      <vt:lpstr> Seasonality (cont’d)</vt:lpstr>
      <vt:lpstr>PowerPoint Presentation</vt:lpstr>
      <vt:lpstr> Serial Correlation</vt:lpstr>
      <vt:lpstr> Serial Correlation (cont’d)</vt:lpstr>
      <vt:lpstr> Detecting Serial Correlation Visual Inspection: Example 1</vt:lpstr>
      <vt:lpstr> Detecting Serial Correlation Visual Inspection: Example 2</vt:lpstr>
      <vt:lpstr> Detecting Serial Correlation Visual Inspection: Example 2 (cont’d)</vt:lpstr>
      <vt:lpstr> Detecting Serial Correlation Visual Inspections: Example 2 (cont’d)</vt:lpstr>
      <vt:lpstr> Detecting Serial Correlation Visual Inspection: Example 3</vt:lpstr>
      <vt:lpstr>PowerPoint Presentation</vt:lpstr>
      <vt:lpstr> Testing for Serial Correlation in EViews </vt:lpstr>
      <vt:lpstr> Testing for Serial Correlation: Durbin-Watson Statistic </vt:lpstr>
      <vt:lpstr> Testing for Serial Correlation Breusch-Godfrey Test: Example 1</vt:lpstr>
      <vt:lpstr> Testing for Serial Correlation Breusch-Godfrey Test: Example 1 (cont’d)</vt:lpstr>
      <vt:lpstr>PowerPoint Presentation</vt:lpstr>
      <vt:lpstr> Correcting for Serial Correlation</vt:lpstr>
      <vt:lpstr> Correcting for Serial Correlation (cont’d)</vt:lpstr>
      <vt:lpstr> Correcting for Serial Correlation (cont’d)</vt:lpstr>
      <vt:lpstr> Correcting for Serial Correlation: AR(p) models: Example 1</vt:lpstr>
      <vt:lpstr> Correcting for Serial Correlation AR(p) models: Example 1 (cont’d)</vt:lpstr>
      <vt:lpstr> Correcting for Serial Correlation AR(p) models: Example 1 (cont’d)</vt:lpstr>
      <vt:lpstr> Correcting for Serial Correlation AR(p) models: Example 1 (cont’d)</vt:lpstr>
      <vt:lpstr> Correcting for Serial Correlation AR(p) models: Example 1 (cont’d)</vt:lpstr>
      <vt:lpstr> Correcting for Serial Correlation AR(p) models: Example 2 </vt:lpstr>
      <vt:lpstr> Correcting for Serial Correlation: AR(p) models: Example 3</vt:lpstr>
      <vt:lpstr> Correcting for Serial Correlation: AR(p) models (cont’d)</vt:lpstr>
      <vt:lpstr> Correcting for Serial Correlation MA(q) models: Example 1</vt:lpstr>
      <vt:lpstr> Correcting for Serial Correlation MA(q) models: Example 2</vt:lpstr>
      <vt:lpstr> Correcting for Serial Correlation: MA(q) models (cont’d)</vt:lpstr>
      <vt:lpstr> Correcting for Serial Correlation ARMA(p,q) Models: Example 1</vt:lpstr>
      <vt:lpstr> Correcting for Serial Correlation ARMA(p,q) Models: Example 2</vt:lpstr>
      <vt:lpstr> ARMA Equation Diagnostics:  Correlogram </vt:lpstr>
      <vt:lpstr>PowerPoint Presentation</vt:lpstr>
      <vt:lpstr> Differencing and Serial Correlation</vt:lpstr>
      <vt:lpstr> Differencing and Serial Correlation (cont’d)</vt:lpstr>
      <vt:lpstr> Differencing and Serial Correlation (cont’d)</vt:lpstr>
      <vt:lpstr>PowerPoint Presentation</vt:lpstr>
      <vt:lpstr>PowerPoint Presentation</vt:lpstr>
      <vt:lpstr>Heteroskedasticity and Autocorrelation in Time Series</vt:lpstr>
      <vt:lpstr>Heteroskedasticity and Autocorrelation in Time Series (cont’d)</vt:lpstr>
      <vt:lpstr>Testing for Heteroskedasticity  in Time Series Models</vt:lpstr>
      <vt:lpstr>Testing for Heteroskedasticity  in Time Series Models (cont’d)</vt:lpstr>
      <vt:lpstr>Testing for ARCH Terms</vt:lpstr>
      <vt:lpstr>Testing for ARCH Terms (cont’d)</vt:lpstr>
      <vt:lpstr>Addressing Heteroskedasticity and Autocorrelation: Robust Standard Errors</vt:lpstr>
      <vt:lpstr>Addressing Heteroskedasticity and Autocorrelation: Robust Standard Errors (cont’d)</vt:lpstr>
    </vt:vector>
  </TitlesOfParts>
  <Company>genesis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</dc:creator>
  <cp:lastModifiedBy>Muhammad Waqas</cp:lastModifiedBy>
  <cp:revision>1812</cp:revision>
  <cp:lastPrinted>2005-10-25T18:12:41Z</cp:lastPrinted>
  <dcterms:created xsi:type="dcterms:W3CDTF">2004-06-07T17:05:46Z</dcterms:created>
  <dcterms:modified xsi:type="dcterms:W3CDTF">2020-04-19T13:30:47Z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