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5" r:id="rId8"/>
    <p:sldId id="262" r:id="rId9"/>
    <p:sldId id="263" r:id="rId10"/>
    <p:sldId id="266" r:id="rId11"/>
    <p:sldId id="267" r:id="rId12"/>
    <p:sldId id="268" r:id="rId13"/>
    <p:sldId id="264" r:id="rId14"/>
    <p:sldId id="269" r:id="rId15"/>
    <p:sldId id="270" r:id="rId16"/>
    <p:sldId id="271" r:id="rId17"/>
    <p:sldId id="272" r:id="rId18"/>
    <p:sldId id="276" r:id="rId19"/>
    <p:sldId id="279" r:id="rId20"/>
    <p:sldId id="280" r:id="rId21"/>
    <p:sldId id="281" r:id="rId22"/>
    <p:sldId id="290" r:id="rId23"/>
    <p:sldId id="291" r:id="rId24"/>
    <p:sldId id="288" r:id="rId25"/>
    <p:sldId id="314" r:id="rId26"/>
    <p:sldId id="292" r:id="rId27"/>
    <p:sldId id="293" r:id="rId28"/>
    <p:sldId id="301" r:id="rId29"/>
    <p:sldId id="294" r:id="rId30"/>
    <p:sldId id="295" r:id="rId31"/>
    <p:sldId id="297" r:id="rId32"/>
    <p:sldId id="298" r:id="rId33"/>
    <p:sldId id="300" r:id="rId34"/>
    <p:sldId id="302" r:id="rId35"/>
    <p:sldId id="315" r:id="rId36"/>
    <p:sldId id="303" r:id="rId37"/>
    <p:sldId id="304" r:id="rId38"/>
    <p:sldId id="305" r:id="rId39"/>
    <p:sldId id="306" r:id="rId40"/>
    <p:sldId id="307" r:id="rId41"/>
    <p:sldId id="308" r:id="rId42"/>
    <p:sldId id="310" r:id="rId43"/>
    <p:sldId id="312"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4660"/>
  </p:normalViewPr>
  <p:slideViewPr>
    <p:cSldViewPr snapToGrid="0">
      <p:cViewPr varScale="1">
        <p:scale>
          <a:sx n="89" d="100"/>
          <a:sy n="89" d="100"/>
        </p:scale>
        <p:origin x="437"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3188BDF-7AE7-4DFC-9105-3656F39FE3B6}" type="datetimeFigureOut">
              <a:rPr lang="en-GB" smtClean="0"/>
              <a:t>27/02/2020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D9D31C-821F-4D5C-9024-B4EE92445AE2}" type="slidenum">
              <a:rPr lang="en-GB" smtClean="0"/>
              <a:t>‹#›</a:t>
            </a:fld>
            <a:endParaRPr lang="en-GB"/>
          </a:p>
        </p:txBody>
      </p:sp>
    </p:spTree>
    <p:extLst>
      <p:ext uri="{BB962C8B-B14F-4D97-AF65-F5344CB8AC3E}">
        <p14:creationId xmlns:p14="http://schemas.microsoft.com/office/powerpoint/2010/main" val="199115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3188BDF-7AE7-4DFC-9105-3656F39FE3B6}" type="datetimeFigureOut">
              <a:rPr lang="en-GB" smtClean="0"/>
              <a:t>27/02/2020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D9D31C-821F-4D5C-9024-B4EE92445AE2}" type="slidenum">
              <a:rPr lang="en-GB" smtClean="0"/>
              <a:t>‹#›</a:t>
            </a:fld>
            <a:endParaRPr lang="en-GB"/>
          </a:p>
        </p:txBody>
      </p:sp>
    </p:spTree>
    <p:extLst>
      <p:ext uri="{BB962C8B-B14F-4D97-AF65-F5344CB8AC3E}">
        <p14:creationId xmlns:p14="http://schemas.microsoft.com/office/powerpoint/2010/main" val="2578008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3188BDF-7AE7-4DFC-9105-3656F39FE3B6}" type="datetimeFigureOut">
              <a:rPr lang="en-GB" smtClean="0"/>
              <a:t>27/02/2020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D9D31C-821F-4D5C-9024-B4EE92445AE2}" type="slidenum">
              <a:rPr lang="en-GB" smtClean="0"/>
              <a:t>‹#›</a:t>
            </a:fld>
            <a:endParaRPr lang="en-GB"/>
          </a:p>
        </p:txBody>
      </p:sp>
    </p:spTree>
    <p:extLst>
      <p:ext uri="{BB962C8B-B14F-4D97-AF65-F5344CB8AC3E}">
        <p14:creationId xmlns:p14="http://schemas.microsoft.com/office/powerpoint/2010/main" val="685006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3188BDF-7AE7-4DFC-9105-3656F39FE3B6}" type="datetimeFigureOut">
              <a:rPr lang="en-GB" smtClean="0"/>
              <a:t>27/02/2020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D9D31C-821F-4D5C-9024-B4EE92445AE2}" type="slidenum">
              <a:rPr lang="en-GB" smtClean="0"/>
              <a:t>‹#›</a:t>
            </a:fld>
            <a:endParaRPr lang="en-GB"/>
          </a:p>
        </p:txBody>
      </p:sp>
    </p:spTree>
    <p:extLst>
      <p:ext uri="{BB962C8B-B14F-4D97-AF65-F5344CB8AC3E}">
        <p14:creationId xmlns:p14="http://schemas.microsoft.com/office/powerpoint/2010/main" val="471745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188BDF-7AE7-4DFC-9105-3656F39FE3B6}" type="datetimeFigureOut">
              <a:rPr lang="en-GB" smtClean="0"/>
              <a:t>27/02/2020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D9D31C-821F-4D5C-9024-B4EE92445AE2}" type="slidenum">
              <a:rPr lang="en-GB" smtClean="0"/>
              <a:t>‹#›</a:t>
            </a:fld>
            <a:endParaRPr lang="en-GB"/>
          </a:p>
        </p:txBody>
      </p:sp>
    </p:spTree>
    <p:extLst>
      <p:ext uri="{BB962C8B-B14F-4D97-AF65-F5344CB8AC3E}">
        <p14:creationId xmlns:p14="http://schemas.microsoft.com/office/powerpoint/2010/main" val="371425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3188BDF-7AE7-4DFC-9105-3656F39FE3B6}" type="datetimeFigureOut">
              <a:rPr lang="en-GB" smtClean="0"/>
              <a:t>27/02/2020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D9D31C-821F-4D5C-9024-B4EE92445AE2}" type="slidenum">
              <a:rPr lang="en-GB" smtClean="0"/>
              <a:t>‹#›</a:t>
            </a:fld>
            <a:endParaRPr lang="en-GB"/>
          </a:p>
        </p:txBody>
      </p:sp>
    </p:spTree>
    <p:extLst>
      <p:ext uri="{BB962C8B-B14F-4D97-AF65-F5344CB8AC3E}">
        <p14:creationId xmlns:p14="http://schemas.microsoft.com/office/powerpoint/2010/main" val="2747729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3188BDF-7AE7-4DFC-9105-3656F39FE3B6}" type="datetimeFigureOut">
              <a:rPr lang="en-GB" smtClean="0"/>
              <a:t>27/02/2020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3D9D31C-821F-4D5C-9024-B4EE92445AE2}" type="slidenum">
              <a:rPr lang="en-GB" smtClean="0"/>
              <a:t>‹#›</a:t>
            </a:fld>
            <a:endParaRPr lang="en-GB"/>
          </a:p>
        </p:txBody>
      </p:sp>
    </p:spTree>
    <p:extLst>
      <p:ext uri="{BB962C8B-B14F-4D97-AF65-F5344CB8AC3E}">
        <p14:creationId xmlns:p14="http://schemas.microsoft.com/office/powerpoint/2010/main" val="3733584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3188BDF-7AE7-4DFC-9105-3656F39FE3B6}" type="datetimeFigureOut">
              <a:rPr lang="en-GB" smtClean="0"/>
              <a:t>27/02/2020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3D9D31C-821F-4D5C-9024-B4EE92445AE2}" type="slidenum">
              <a:rPr lang="en-GB" smtClean="0"/>
              <a:t>‹#›</a:t>
            </a:fld>
            <a:endParaRPr lang="en-GB"/>
          </a:p>
        </p:txBody>
      </p:sp>
    </p:spTree>
    <p:extLst>
      <p:ext uri="{BB962C8B-B14F-4D97-AF65-F5344CB8AC3E}">
        <p14:creationId xmlns:p14="http://schemas.microsoft.com/office/powerpoint/2010/main" val="3225841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188BDF-7AE7-4DFC-9105-3656F39FE3B6}" type="datetimeFigureOut">
              <a:rPr lang="en-GB" smtClean="0"/>
              <a:t>27/02/2020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3D9D31C-821F-4D5C-9024-B4EE92445AE2}" type="slidenum">
              <a:rPr lang="en-GB" smtClean="0"/>
              <a:t>‹#›</a:t>
            </a:fld>
            <a:endParaRPr lang="en-GB"/>
          </a:p>
        </p:txBody>
      </p:sp>
    </p:spTree>
    <p:extLst>
      <p:ext uri="{BB962C8B-B14F-4D97-AF65-F5344CB8AC3E}">
        <p14:creationId xmlns:p14="http://schemas.microsoft.com/office/powerpoint/2010/main" val="927588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188BDF-7AE7-4DFC-9105-3656F39FE3B6}" type="datetimeFigureOut">
              <a:rPr lang="en-GB" smtClean="0"/>
              <a:t>27/02/2020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D9D31C-821F-4D5C-9024-B4EE92445AE2}" type="slidenum">
              <a:rPr lang="en-GB" smtClean="0"/>
              <a:t>‹#›</a:t>
            </a:fld>
            <a:endParaRPr lang="en-GB"/>
          </a:p>
        </p:txBody>
      </p:sp>
    </p:spTree>
    <p:extLst>
      <p:ext uri="{BB962C8B-B14F-4D97-AF65-F5344CB8AC3E}">
        <p14:creationId xmlns:p14="http://schemas.microsoft.com/office/powerpoint/2010/main" val="3423586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188BDF-7AE7-4DFC-9105-3656F39FE3B6}" type="datetimeFigureOut">
              <a:rPr lang="en-GB" smtClean="0"/>
              <a:t>27/02/2020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D9D31C-821F-4D5C-9024-B4EE92445AE2}" type="slidenum">
              <a:rPr lang="en-GB" smtClean="0"/>
              <a:t>‹#›</a:t>
            </a:fld>
            <a:endParaRPr lang="en-GB"/>
          </a:p>
        </p:txBody>
      </p:sp>
    </p:spTree>
    <p:extLst>
      <p:ext uri="{BB962C8B-B14F-4D97-AF65-F5344CB8AC3E}">
        <p14:creationId xmlns:p14="http://schemas.microsoft.com/office/powerpoint/2010/main" val="1669914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188BDF-7AE7-4DFC-9105-3656F39FE3B6}" type="datetimeFigureOut">
              <a:rPr lang="en-GB" smtClean="0"/>
              <a:t>27/02/2020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9D31C-821F-4D5C-9024-B4EE92445AE2}" type="slidenum">
              <a:rPr lang="en-GB" smtClean="0"/>
              <a:t>‹#›</a:t>
            </a:fld>
            <a:endParaRPr lang="en-GB"/>
          </a:p>
        </p:txBody>
      </p:sp>
    </p:spTree>
    <p:extLst>
      <p:ext uri="{BB962C8B-B14F-4D97-AF65-F5344CB8AC3E}">
        <p14:creationId xmlns:p14="http://schemas.microsoft.com/office/powerpoint/2010/main" val="39723197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ites.psu.edu/perceptionspring14/wp-content/uploads/sites/10301/2014/03/objectrecognition.jpg" TargetMode="Externa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CHAPTER 3</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42722525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47625"/>
            <a:ext cx="12120112" cy="6858000"/>
          </a:xfrm>
          <a:prstGeom prst="rect">
            <a:avLst/>
          </a:prstGeom>
        </p:spPr>
      </p:pic>
    </p:spTree>
    <p:extLst>
      <p:ext uri="{BB962C8B-B14F-4D97-AF65-F5344CB8AC3E}">
        <p14:creationId xmlns:p14="http://schemas.microsoft.com/office/powerpoint/2010/main" val="1079777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7953216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Recognizing Letters and Objects</a:t>
            </a:r>
            <a:endParaRPr lang="en-GB" dirty="0"/>
          </a:p>
        </p:txBody>
      </p:sp>
      <p:sp>
        <p:nvSpPr>
          <p:cNvPr id="3" name="Content Placeholder 2"/>
          <p:cNvSpPr>
            <a:spLocks noGrp="1"/>
          </p:cNvSpPr>
          <p:nvPr>
            <p:ph idx="1"/>
          </p:nvPr>
        </p:nvSpPr>
        <p:spPr/>
        <p:txBody>
          <a:bodyPr/>
          <a:lstStyle/>
          <a:p>
            <a:r>
              <a:rPr lang="en-GB" dirty="0" smtClean="0"/>
              <a:t>we perceive objects with the help of idea of </a:t>
            </a:r>
            <a:r>
              <a:rPr lang="en-GB" b="1" dirty="0" smtClean="0"/>
              <a:t>template matching</a:t>
            </a:r>
            <a:r>
              <a:rPr lang="en-GB" dirty="0" smtClean="0"/>
              <a:t>, which turned out to be too simple to explain how we perceive letters, but which led to the idea of perception based on features, which is part of present-day explanations of object perception. </a:t>
            </a:r>
          </a:p>
          <a:p>
            <a:r>
              <a:rPr lang="en-GB" b="1" dirty="0" smtClean="0"/>
              <a:t>Template Matching</a:t>
            </a:r>
            <a:endParaRPr lang="en-GB" b="1" dirty="0"/>
          </a:p>
          <a:p>
            <a:r>
              <a:rPr lang="en-GB" dirty="0" smtClean="0"/>
              <a:t>We begin with a simple example—how we recognize the letter K in Figure 3.8. One way the perceptual system could achieve this would be to compare the pattern K to a model or template of the letter K that is stored in the system.</a:t>
            </a:r>
            <a:endParaRPr lang="en-GB" dirty="0"/>
          </a:p>
        </p:txBody>
      </p:sp>
    </p:spTree>
    <p:extLst>
      <p:ext uri="{BB962C8B-B14F-4D97-AF65-F5344CB8AC3E}">
        <p14:creationId xmlns:p14="http://schemas.microsoft.com/office/powerpoint/2010/main" val="9953492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smtClean="0"/>
              <a:t>According to this idea, when the pattern matches the template, the perceiver recognizes the letter as a K. </a:t>
            </a:r>
          </a:p>
          <a:p>
            <a:r>
              <a:rPr lang="en-GB" dirty="0" smtClean="0"/>
              <a:t>But this idea runs into problems when we consider what happens when the K is tilted, as in Figure 3.8b.</a:t>
            </a:r>
          </a:p>
          <a:p>
            <a:r>
              <a:rPr lang="en-GB" dirty="0" smtClean="0"/>
              <a:t> Tilting the K poses no problem for a perceiver, who can still recognize it. </a:t>
            </a:r>
          </a:p>
          <a:p>
            <a:r>
              <a:rPr lang="en-GB" dirty="0" smtClean="0"/>
              <a:t>However, template-matching theory would require a template for every orientation of the K. People also have no trouble identifying different forms of the same letter, like the K’s in Figure 3.8c. </a:t>
            </a:r>
          </a:p>
          <a:p>
            <a:r>
              <a:rPr lang="en-GB" dirty="0" smtClean="0"/>
              <a:t>It is apparent that the template-matching model won’t work, because a huge number of different templates would be needed just to recognize one letter. </a:t>
            </a:r>
          </a:p>
          <a:p>
            <a:r>
              <a:rPr lang="en-GB" dirty="0" smtClean="0"/>
              <a:t>When we multiply this by how many objects there are in the environment, the number becomes astronomical. To deal with this problem, psychologists developed models of </a:t>
            </a:r>
            <a:r>
              <a:rPr lang="en-GB" b="1" i="1" dirty="0" smtClean="0"/>
              <a:t>letter perception </a:t>
            </a:r>
            <a:r>
              <a:rPr lang="en-GB" dirty="0" smtClean="0"/>
              <a:t>based on the idea that letters can be broken down into features.</a:t>
            </a:r>
            <a:endParaRPr lang="en-GB" dirty="0"/>
          </a:p>
        </p:txBody>
      </p:sp>
    </p:spTree>
    <p:extLst>
      <p:ext uri="{BB962C8B-B14F-4D97-AF65-F5344CB8AC3E}">
        <p14:creationId xmlns:p14="http://schemas.microsoft.com/office/powerpoint/2010/main" val="15492705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601563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Interactive Activation Model</a:t>
            </a:r>
            <a:endParaRPr lang="en-GB" dirty="0"/>
          </a:p>
        </p:txBody>
      </p:sp>
      <p:sp>
        <p:nvSpPr>
          <p:cNvPr id="3" name="Content Placeholder 2"/>
          <p:cNvSpPr>
            <a:spLocks noGrp="1"/>
          </p:cNvSpPr>
          <p:nvPr>
            <p:ph idx="1"/>
          </p:nvPr>
        </p:nvSpPr>
        <p:spPr/>
        <p:txBody>
          <a:bodyPr/>
          <a:lstStyle/>
          <a:p>
            <a:r>
              <a:rPr lang="en-GB" dirty="0" smtClean="0"/>
              <a:t>We saw in Chapter 2 that there are cortical neurons called feature detectors that respond to oriented lines (Hubel &amp; Wiesel, 1965). </a:t>
            </a:r>
          </a:p>
          <a:p>
            <a:r>
              <a:rPr lang="en-GB" dirty="0" smtClean="0"/>
              <a:t>The discovery of feature detectors in the 1960s suggested that perhaps the perceptual system constructs letters and other objects in the environment from simple features, like oriented lines. </a:t>
            </a:r>
          </a:p>
          <a:p>
            <a:r>
              <a:rPr lang="en-GB" dirty="0" smtClean="0"/>
              <a:t>Features help solve some of the problems associated with template matching, because although letters like the ones in Figure 3.8c look different, they all have features in common, such as vertical and slanted lines.</a:t>
            </a:r>
            <a:endParaRPr lang="en-GB" dirty="0"/>
          </a:p>
        </p:txBody>
      </p:sp>
    </p:spTree>
    <p:extLst>
      <p:ext uri="{BB962C8B-B14F-4D97-AF65-F5344CB8AC3E}">
        <p14:creationId xmlns:p14="http://schemas.microsoft.com/office/powerpoint/2010/main" val="15026797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dirty="0" smtClean="0"/>
              <a:t>This idea led James McClelland and David </a:t>
            </a:r>
            <a:r>
              <a:rPr lang="en-GB" dirty="0" err="1" smtClean="0"/>
              <a:t>Rumelhart</a:t>
            </a:r>
            <a:r>
              <a:rPr lang="en-GB" dirty="0" smtClean="0"/>
              <a:t> to propose the model of </a:t>
            </a:r>
            <a:r>
              <a:rPr lang="en-GB" b="1" dirty="0" smtClean="0"/>
              <a:t>letter recognition </a:t>
            </a:r>
            <a:r>
              <a:rPr lang="en-GB" dirty="0" smtClean="0"/>
              <a:t>shown in Figure 3.9. </a:t>
            </a:r>
          </a:p>
          <a:p>
            <a:r>
              <a:rPr lang="en-GB" dirty="0" smtClean="0"/>
              <a:t>This model, which is called the </a:t>
            </a:r>
            <a:r>
              <a:rPr lang="en-GB" b="1" dirty="0" smtClean="0"/>
              <a:t>interactive activation model</a:t>
            </a:r>
            <a:r>
              <a:rPr lang="en-GB" dirty="0" smtClean="0"/>
              <a:t>, proposes that activation is sent through three levels: </a:t>
            </a:r>
          </a:p>
          <a:p>
            <a:r>
              <a:rPr lang="en-GB" dirty="0" smtClean="0"/>
              <a:t>The feature level contains feature units—mainly straight and curved lines;</a:t>
            </a:r>
          </a:p>
          <a:p>
            <a:r>
              <a:rPr lang="en-GB" dirty="0" smtClean="0"/>
              <a:t> the letter level contains letter units—one for each letter in the alphabet;</a:t>
            </a:r>
          </a:p>
          <a:p>
            <a:r>
              <a:rPr lang="en-GB" dirty="0" smtClean="0"/>
              <a:t> and the word level contains word units—all the words a person knows. </a:t>
            </a:r>
          </a:p>
          <a:p>
            <a:r>
              <a:rPr lang="en-GB" dirty="0" smtClean="0"/>
              <a:t>The simplified model in Figure 3.9 contains 6 feature units and 4 letter units.</a:t>
            </a:r>
            <a:endParaRPr lang="en-GB" dirty="0"/>
          </a:p>
        </p:txBody>
      </p:sp>
    </p:spTree>
    <p:extLst>
      <p:ext uri="{BB962C8B-B14F-4D97-AF65-F5344CB8AC3E}">
        <p14:creationId xmlns:p14="http://schemas.microsoft.com/office/powerpoint/2010/main" val="4008154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20645671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Word Superiority Effect</a:t>
            </a:r>
            <a:endParaRPr lang="en-GB" dirty="0"/>
          </a:p>
        </p:txBody>
      </p:sp>
      <p:sp>
        <p:nvSpPr>
          <p:cNvPr id="3" name="Content Placeholder 2"/>
          <p:cNvSpPr>
            <a:spLocks noGrp="1"/>
          </p:cNvSpPr>
          <p:nvPr>
            <p:ph idx="1"/>
          </p:nvPr>
        </p:nvSpPr>
        <p:spPr/>
        <p:txBody>
          <a:bodyPr/>
          <a:lstStyle/>
          <a:p>
            <a:r>
              <a:rPr lang="en-GB" dirty="0" smtClean="0"/>
              <a:t>Next we consider how the model deals with recognizing a letter that is contained in a word, but first we will describe the word superiority effect— letters are easier to recognize when they are contained in a word, compared to when they appear alone or are contained in a </a:t>
            </a:r>
            <a:r>
              <a:rPr lang="en-GB" dirty="0" err="1" smtClean="0"/>
              <a:t>nonword</a:t>
            </a:r>
            <a:r>
              <a:rPr lang="en-GB" dirty="0" smtClean="0"/>
              <a:t>. </a:t>
            </a:r>
          </a:p>
          <a:p>
            <a:r>
              <a:rPr lang="en-GB" dirty="0" smtClean="0"/>
              <a:t>This effect was first demonstrated by G. M. </a:t>
            </a:r>
            <a:r>
              <a:rPr lang="en-GB" dirty="0" err="1" smtClean="0"/>
              <a:t>Reicher</a:t>
            </a:r>
            <a:r>
              <a:rPr lang="en-GB" dirty="0" smtClean="0"/>
              <a:t> in 1969 using the following procedure.</a:t>
            </a:r>
            <a:endParaRPr lang="en-GB" dirty="0"/>
          </a:p>
        </p:txBody>
      </p:sp>
    </p:spTree>
    <p:extLst>
      <p:ext uri="{BB962C8B-B14F-4D97-AF65-F5344CB8AC3E}">
        <p14:creationId xmlns:p14="http://schemas.microsoft.com/office/powerpoint/2010/main" val="12430765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 Word Superiority Effect</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 stimulus that is either</a:t>
            </a:r>
          </a:p>
          <a:p>
            <a:r>
              <a:rPr lang="en-GB" dirty="0" smtClean="0"/>
              <a:t> (a) a word, like FORK; </a:t>
            </a:r>
          </a:p>
          <a:p>
            <a:r>
              <a:rPr lang="en-GB" dirty="0" smtClean="0"/>
              <a:t>(b) a single letter, like K; or </a:t>
            </a:r>
          </a:p>
          <a:p>
            <a:r>
              <a:rPr lang="en-GB" dirty="0" smtClean="0"/>
              <a:t>(c) a </a:t>
            </a:r>
            <a:r>
              <a:rPr lang="en-GB" dirty="0" err="1" smtClean="0"/>
              <a:t>nonword</a:t>
            </a:r>
            <a:r>
              <a:rPr lang="en-GB" dirty="0" smtClean="0"/>
              <a:t>, such as RFOK, is ﬂashed brieﬂy and is followed immediately by a masking stimulus, indicated in Figure 3.12 by XXXX, that stops further processing of the original stimulus. </a:t>
            </a:r>
          </a:p>
          <a:p>
            <a:r>
              <a:rPr lang="en-GB" dirty="0" smtClean="0"/>
              <a:t>Following the mask, two letters are brieﬂy presented, one that appeared in the original stimulus, and another that did not. </a:t>
            </a:r>
          </a:p>
          <a:p>
            <a:r>
              <a:rPr lang="en-GB" dirty="0" smtClean="0"/>
              <a:t>The participants’ task is to pick the letter that was presented in the original stimulus. In the example in Figure 3.12a, the word FORK was presented, so K would be the correct answer. K would also be the correct answer if the K were originally presented alone (Figure 3.12b), or if it were presented in a </a:t>
            </a:r>
            <a:r>
              <a:rPr lang="en-GB" dirty="0" err="1" smtClean="0"/>
              <a:t>nonword</a:t>
            </a:r>
            <a:r>
              <a:rPr lang="en-GB" dirty="0" smtClean="0"/>
              <a:t> like RFOK (Figure 3.12c). </a:t>
            </a:r>
            <a:endParaRPr lang="en-GB" dirty="0"/>
          </a:p>
        </p:txBody>
      </p:sp>
    </p:spTree>
    <p:extLst>
      <p:ext uri="{BB962C8B-B14F-4D97-AF65-F5344CB8AC3E}">
        <p14:creationId xmlns:p14="http://schemas.microsoft.com/office/powerpoint/2010/main" val="14008966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smtClean="0"/>
              <a:t>Because of the ease with which we perceive, many people don’t see the feats achieved by our senses as complex or amazing.</a:t>
            </a:r>
          </a:p>
          <a:p>
            <a:r>
              <a:rPr lang="en-GB" dirty="0" smtClean="0"/>
              <a:t> </a:t>
            </a:r>
          </a:p>
          <a:p>
            <a:r>
              <a:rPr lang="en-GB" dirty="0" smtClean="0"/>
              <a:t>“After all,” the </a:t>
            </a:r>
            <a:r>
              <a:rPr lang="en-GB" dirty="0" err="1" smtClean="0"/>
              <a:t>skeptic</a:t>
            </a:r>
            <a:r>
              <a:rPr lang="en-GB" dirty="0" smtClean="0"/>
              <a:t> might say, “for vision, a picture of the environment is focused on the back of my eye, and that picture provides all the information my brain needs to duplicate the environment in my consciousness.” </a:t>
            </a:r>
          </a:p>
        </p:txBody>
      </p:sp>
    </p:spTree>
    <p:extLst>
      <p:ext uri="{BB962C8B-B14F-4D97-AF65-F5344CB8AC3E}">
        <p14:creationId xmlns:p14="http://schemas.microsoft.com/office/powerpoint/2010/main" val="10764824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5064116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r>
              <a:rPr lang="en-GB" dirty="0" smtClean="0"/>
              <a:t>When </a:t>
            </a:r>
            <a:r>
              <a:rPr lang="en-GB" dirty="0" err="1" smtClean="0"/>
              <a:t>Reicher’s</a:t>
            </a:r>
            <a:r>
              <a:rPr lang="en-GB" dirty="0" smtClean="0"/>
              <a:t> participants were asked to choose which of the two letters they saw in the original stimulus, they did so more quickly and accurately when the letter was part of the original word, as in Figure 3.12a, than when the letter was presented alone, as in Figure 3.12b, or was part of a </a:t>
            </a:r>
            <a:r>
              <a:rPr lang="en-GB" dirty="0" err="1" smtClean="0"/>
              <a:t>nonword</a:t>
            </a:r>
            <a:r>
              <a:rPr lang="en-GB" dirty="0" smtClean="0"/>
              <a:t>, as in Figure 3.12c. </a:t>
            </a:r>
          </a:p>
          <a:p>
            <a:r>
              <a:rPr lang="en-GB" dirty="0" smtClean="0"/>
              <a:t>This more rapid processing of letters when in a word—the word </a:t>
            </a:r>
            <a:r>
              <a:rPr lang="en-GB" b="1" dirty="0" smtClean="0"/>
              <a:t>superiority effect—means </a:t>
            </a:r>
            <a:r>
              <a:rPr lang="en-GB" dirty="0" smtClean="0"/>
              <a:t>that letters in words are not processed letter by letter but that each letter is affected by its surroundings. </a:t>
            </a:r>
          </a:p>
        </p:txBody>
      </p:sp>
    </p:spTree>
    <p:extLst>
      <p:ext uri="{BB962C8B-B14F-4D97-AF65-F5344CB8AC3E}">
        <p14:creationId xmlns:p14="http://schemas.microsoft.com/office/powerpoint/2010/main" val="97957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Feature Integration Theory (FIT</a:t>
            </a:r>
            <a:endParaRPr lang="en-GB" dirty="0"/>
          </a:p>
        </p:txBody>
      </p:sp>
      <p:sp>
        <p:nvSpPr>
          <p:cNvPr id="3" name="Content Placeholder 2"/>
          <p:cNvSpPr>
            <a:spLocks noGrp="1"/>
          </p:cNvSpPr>
          <p:nvPr>
            <p:ph idx="1"/>
          </p:nvPr>
        </p:nvSpPr>
        <p:spPr/>
        <p:txBody>
          <a:bodyPr>
            <a:normAutofit/>
          </a:bodyPr>
          <a:lstStyle/>
          <a:p>
            <a:r>
              <a:rPr lang="en-GB" dirty="0" smtClean="0"/>
              <a:t>Figure 3.15 shows the basic idea behind feature integration theory (FIT; </a:t>
            </a:r>
            <a:r>
              <a:rPr lang="en-GB" dirty="0" err="1" smtClean="0"/>
              <a:t>Treisman</a:t>
            </a:r>
            <a:r>
              <a:rPr lang="en-GB" dirty="0" smtClean="0"/>
              <a:t>, 1986). </a:t>
            </a:r>
          </a:p>
          <a:p>
            <a:endParaRPr lang="en-GB" b="1" dirty="0" smtClean="0"/>
          </a:p>
          <a:p>
            <a:r>
              <a:rPr lang="en-GB" b="1" dirty="0" smtClean="0"/>
              <a:t>Pre-attentive stage</a:t>
            </a:r>
          </a:p>
          <a:p>
            <a:r>
              <a:rPr lang="en-GB" dirty="0" smtClean="0"/>
              <a:t>According to this theory, the first stage of perception is the pre-attentive stage, so named because it happens automatically and doesn’t require any effort or attention by the perceiver. In this stage, an object is </a:t>
            </a:r>
            <a:r>
              <a:rPr lang="en-GB" dirty="0" err="1" smtClean="0"/>
              <a:t>analyzed</a:t>
            </a:r>
            <a:r>
              <a:rPr lang="en-GB" dirty="0" smtClean="0"/>
              <a:t> into its features.</a:t>
            </a:r>
          </a:p>
          <a:p>
            <a:pPr marL="0" indent="0">
              <a:buNone/>
            </a:pPr>
            <a:endParaRPr lang="en-GB" dirty="0"/>
          </a:p>
        </p:txBody>
      </p:sp>
    </p:spTree>
    <p:extLst>
      <p:ext uri="{BB962C8B-B14F-4D97-AF65-F5344CB8AC3E}">
        <p14:creationId xmlns:p14="http://schemas.microsoft.com/office/powerpoint/2010/main" val="14772593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2166507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The idea that an object is automatically broken into features may seem counterintuitive because when we look at an object, we see the whole object, not an object that has been divided into its individual features</a:t>
            </a:r>
            <a:r>
              <a:rPr lang="en-GB" dirty="0" smtClean="0"/>
              <a:t>.</a:t>
            </a:r>
          </a:p>
          <a:p>
            <a:r>
              <a:rPr lang="en-GB" dirty="0" smtClean="0"/>
              <a:t>The reason we aren’t aware of this process of feature analysis is that it occurs early in the perceptual process, before we have become conscious of the object. </a:t>
            </a:r>
          </a:p>
          <a:p>
            <a:r>
              <a:rPr lang="en-GB" dirty="0" smtClean="0"/>
              <a:t>Thus, when you see this book, you are conscious of its rectangular shape, but you are not aware that before you saw this rectangular shape, your perceptual system </a:t>
            </a:r>
            <a:r>
              <a:rPr lang="en-GB" dirty="0" err="1" smtClean="0"/>
              <a:t>analyzed</a:t>
            </a:r>
            <a:r>
              <a:rPr lang="en-GB" dirty="0" smtClean="0"/>
              <a:t> the book into individual features such as lines with different orientations.</a:t>
            </a:r>
            <a:endParaRPr lang="en-GB" dirty="0"/>
          </a:p>
        </p:txBody>
      </p:sp>
    </p:spTree>
    <p:extLst>
      <p:ext uri="{BB962C8B-B14F-4D97-AF65-F5344CB8AC3E}">
        <p14:creationId xmlns:p14="http://schemas.microsoft.com/office/powerpoint/2010/main" val="31137210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pPr algn="just"/>
            <a:r>
              <a:rPr lang="en-GB" dirty="0" smtClean="0"/>
              <a:t>A </a:t>
            </a:r>
            <a:r>
              <a:rPr lang="en-GB" dirty="0"/>
              <a:t>feature-integration theory of </a:t>
            </a:r>
            <a:r>
              <a:rPr lang="en-GB" dirty="0" smtClean="0"/>
              <a:t>attention suggests </a:t>
            </a:r>
            <a:r>
              <a:rPr lang="en-GB" dirty="0"/>
              <a:t>that focused attention is necessary to conjoin features </a:t>
            </a:r>
            <a:r>
              <a:rPr lang="en-GB" dirty="0" smtClean="0"/>
              <a:t>correctly whenever </a:t>
            </a:r>
            <a:r>
              <a:rPr lang="en-GB" dirty="0"/>
              <a:t>two or more objects are present and these objects vary </a:t>
            </a:r>
            <a:r>
              <a:rPr lang="en-GB" dirty="0" smtClean="0"/>
              <a:t>along the </a:t>
            </a:r>
            <a:r>
              <a:rPr lang="en-GB" dirty="0"/>
              <a:t>same dimensions, so that their features could be wrongly </a:t>
            </a:r>
            <a:r>
              <a:rPr lang="en-GB" dirty="0" smtClean="0"/>
              <a:t>recombine.</a:t>
            </a:r>
          </a:p>
          <a:p>
            <a:pPr algn="just"/>
            <a:r>
              <a:rPr lang="en-GB" dirty="0"/>
              <a:t>Note that we use the term “dimension” to refer to the set of </a:t>
            </a:r>
            <a:r>
              <a:rPr lang="en-GB" dirty="0" smtClean="0"/>
              <a:t>possible, mutually </a:t>
            </a:r>
            <a:r>
              <a:rPr lang="en-GB" dirty="0"/>
              <a:t>exclusive states of a variable (e.g., the set of orientations, or </a:t>
            </a:r>
            <a:r>
              <a:rPr lang="en-GB" dirty="0" smtClean="0"/>
              <a:t>the set </a:t>
            </a:r>
            <a:r>
              <a:rPr lang="en-GB" dirty="0"/>
              <a:t>of </a:t>
            </a:r>
            <a:r>
              <a:rPr lang="en-GB" dirty="0" err="1"/>
              <a:t>colors</a:t>
            </a:r>
            <a:r>
              <a:rPr lang="en-GB" dirty="0"/>
              <a:t>), and </a:t>
            </a:r>
            <a:endParaRPr lang="en-GB" dirty="0" smtClean="0"/>
          </a:p>
          <a:p>
            <a:pPr algn="just"/>
            <a:r>
              <a:rPr lang="en-GB" dirty="0" smtClean="0"/>
              <a:t>“</a:t>
            </a:r>
            <a:r>
              <a:rPr lang="en-GB" dirty="0"/>
              <a:t>feature” to refer to particular values on a </a:t>
            </a:r>
            <a:r>
              <a:rPr lang="en-GB" dirty="0" smtClean="0"/>
              <a:t>dimension (e.g</a:t>
            </a:r>
            <a:r>
              <a:rPr lang="en-GB" dirty="0"/>
              <a:t>., vertical or red). The theory proposes that attention is directed </a:t>
            </a:r>
            <a:r>
              <a:rPr lang="en-GB" dirty="0" smtClean="0"/>
              <a:t>to one </a:t>
            </a:r>
            <a:r>
              <a:rPr lang="en-GB" dirty="0"/>
              <a:t>object at a time, allowing those features which co-occur in the </a:t>
            </a:r>
            <a:r>
              <a:rPr lang="en-GB" dirty="0" smtClean="0"/>
              <a:t>same attention </a:t>
            </a:r>
            <a:r>
              <a:rPr lang="en-GB" dirty="0"/>
              <a:t>“fixation” to be conjoined into the correct, unitary whole.</a:t>
            </a:r>
          </a:p>
          <a:p>
            <a:pPr algn="just"/>
            <a:r>
              <a:rPr lang="en-GB" dirty="0"/>
              <a:t>When task conditions, such as brief exposure, overloading, or the demands of a competing primary task preclude the serial focusing of attention on each of the items present, “illusory conjunctions” may be formed. </a:t>
            </a:r>
          </a:p>
          <a:p>
            <a:pPr algn="just"/>
            <a:endParaRPr lang="en-GB" dirty="0" smtClean="0"/>
          </a:p>
          <a:p>
            <a:endParaRPr lang="en-GB" dirty="0"/>
          </a:p>
        </p:txBody>
      </p:sp>
    </p:spTree>
    <p:extLst>
      <p:ext uri="{BB962C8B-B14F-4D97-AF65-F5344CB8AC3E}">
        <p14:creationId xmlns:p14="http://schemas.microsoft.com/office/powerpoint/2010/main" val="40164588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Perceptual evidence </a:t>
            </a:r>
            <a:r>
              <a:rPr lang="en-GB" dirty="0"/>
              <a:t>(Feature Integration Theory </a:t>
            </a:r>
            <a:r>
              <a:rPr lang="en-GB" dirty="0" smtClean="0"/>
              <a:t>)</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To provide some perceptual evidence that objects are, in fact, </a:t>
            </a:r>
            <a:r>
              <a:rPr lang="en-GB" dirty="0" err="1" smtClean="0"/>
              <a:t>analyzed</a:t>
            </a:r>
            <a:r>
              <a:rPr lang="en-GB" dirty="0" smtClean="0"/>
              <a:t> into features, </a:t>
            </a:r>
            <a:r>
              <a:rPr lang="en-GB" dirty="0" err="1" smtClean="0"/>
              <a:t>Treisman</a:t>
            </a:r>
            <a:r>
              <a:rPr lang="en-GB" dirty="0" smtClean="0"/>
              <a:t> and H. Schmidt (1982) did an ingenious experiment to show that early in the perceptual process, features may exist independently of one another. </a:t>
            </a:r>
          </a:p>
          <a:p>
            <a:r>
              <a:rPr lang="en-GB" dirty="0" err="1" smtClean="0"/>
              <a:t>Treisman</a:t>
            </a:r>
            <a:r>
              <a:rPr lang="en-GB" dirty="0" smtClean="0"/>
              <a:t> and Schmidt’s display consisted of four objects flanked by two black numbers (• </a:t>
            </a:r>
            <a:r>
              <a:rPr lang="en-GB" dirty="0" err="1" smtClean="0"/>
              <a:t>Color</a:t>
            </a:r>
            <a:r>
              <a:rPr lang="en-GB" dirty="0" smtClean="0"/>
              <a:t> Plate 3.1). </a:t>
            </a:r>
          </a:p>
          <a:p>
            <a:r>
              <a:rPr lang="en-GB" dirty="0" smtClean="0"/>
              <a:t>They flashed this display onto a screen for one-fifth of a second, followed by a random-dot masking field designed to eliminate any residual perception that might remain after the stimuli were turned off. </a:t>
            </a:r>
          </a:p>
          <a:p>
            <a:r>
              <a:rPr lang="en-GB" dirty="0" smtClean="0"/>
              <a:t>Participants were told to report the black numbers first and then to report what they saw at each of the four locations where the shapes had been.</a:t>
            </a:r>
            <a:endParaRPr lang="en-GB" dirty="0"/>
          </a:p>
        </p:txBody>
      </p:sp>
    </p:spTree>
    <p:extLst>
      <p:ext uri="{BB962C8B-B14F-4D97-AF65-F5344CB8AC3E}">
        <p14:creationId xmlns:p14="http://schemas.microsoft.com/office/powerpoint/2010/main" val="905983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dirty="0" smtClean="0"/>
              <a:t>In 18 percent of the trials, participants reported seeing objects that were made up of a combination of features from two different stimuli.</a:t>
            </a:r>
          </a:p>
          <a:p>
            <a:r>
              <a:rPr lang="en-GB" dirty="0" smtClean="0"/>
              <a:t> For example, after being presented with the display in • </a:t>
            </a:r>
            <a:r>
              <a:rPr lang="en-GB" dirty="0" err="1" smtClean="0"/>
              <a:t>Color</a:t>
            </a:r>
            <a:r>
              <a:rPr lang="en-GB" dirty="0" smtClean="0"/>
              <a:t> Plate 3.1, in which the small triangle was red and the small circle was green, they might report seeing a small red circle and a small green triangle.</a:t>
            </a:r>
          </a:p>
          <a:p>
            <a:r>
              <a:rPr lang="en-GB" dirty="0" smtClean="0"/>
              <a:t> These combinations of features from different stimuli are </a:t>
            </a:r>
            <a:r>
              <a:rPr lang="en-GB" b="1" dirty="0" smtClean="0"/>
              <a:t>called illusory conjunctions.</a:t>
            </a:r>
          </a:p>
          <a:p>
            <a:r>
              <a:rPr lang="en-GB" b="1" dirty="0" smtClean="0"/>
              <a:t> Illusory conjunctions </a:t>
            </a:r>
            <a:r>
              <a:rPr lang="en-GB" dirty="0" smtClean="0"/>
              <a:t>can occur even if the stimuli differ greatly in shape and size. For example, a small blue circle and a large green square might be seen as a large blue square and a small green circle.</a:t>
            </a:r>
            <a:endParaRPr lang="en-GB" dirty="0"/>
          </a:p>
        </p:txBody>
      </p:sp>
    </p:spTree>
    <p:extLst>
      <p:ext uri="{BB962C8B-B14F-4D97-AF65-F5344CB8AC3E}">
        <p14:creationId xmlns:p14="http://schemas.microsoft.com/office/powerpoint/2010/main" val="8376424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6160637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According to </a:t>
            </a:r>
            <a:r>
              <a:rPr lang="en-GB" dirty="0" err="1" smtClean="0"/>
              <a:t>Treisman</a:t>
            </a:r>
            <a:r>
              <a:rPr lang="en-GB" dirty="0" smtClean="0"/>
              <a:t>, these illusory conjunctions occur because at the beginning of the perceptual process each feature exists independently of the others.</a:t>
            </a:r>
          </a:p>
          <a:p>
            <a:r>
              <a:rPr lang="en-GB" dirty="0" smtClean="0"/>
              <a:t> That is, features such as “redness,” “curvature,” or “tilted line” are, at this early stage of processing, not associated with a specific object (Figure 3.16). </a:t>
            </a:r>
          </a:p>
          <a:p>
            <a:endParaRPr lang="en-GB" dirty="0"/>
          </a:p>
          <a:p>
            <a:r>
              <a:rPr lang="en-GB" dirty="0" smtClean="0"/>
              <a:t>They are, in </a:t>
            </a:r>
            <a:r>
              <a:rPr lang="en-GB" dirty="0" err="1" smtClean="0"/>
              <a:t>Treisman’s</a:t>
            </a:r>
            <a:r>
              <a:rPr lang="en-GB" dirty="0" smtClean="0"/>
              <a:t> (1986) words, “free floating” and can therefore be incorrectly combined in laboratory situations when briefly flashed stimuli are followed by a masking field.</a:t>
            </a:r>
            <a:endParaRPr lang="en-GB" dirty="0"/>
          </a:p>
        </p:txBody>
      </p:sp>
    </p:spTree>
    <p:extLst>
      <p:ext uri="{BB962C8B-B14F-4D97-AF65-F5344CB8AC3E}">
        <p14:creationId xmlns:p14="http://schemas.microsoft.com/office/powerpoint/2010/main" val="39447224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smtClean="0"/>
              <a:t> In this chapter we will explain why perception is so complex and why people still outperform computers by a wide margin.</a:t>
            </a:r>
          </a:p>
          <a:p>
            <a:r>
              <a:rPr lang="en-GB" dirty="0" smtClean="0"/>
              <a:t> We begin by describing how the process of perception depends both on the </a:t>
            </a:r>
            <a:r>
              <a:rPr lang="en-GB" b="1" dirty="0" smtClean="0"/>
              <a:t>incoming stimulation </a:t>
            </a:r>
            <a:r>
              <a:rPr lang="en-GB" dirty="0" smtClean="0"/>
              <a:t>and the knowledge we bring to the </a:t>
            </a:r>
            <a:r>
              <a:rPr lang="en-GB" b="1" dirty="0" smtClean="0"/>
              <a:t>situation. </a:t>
            </a:r>
          </a:p>
          <a:p>
            <a:r>
              <a:rPr lang="en-GB" dirty="0" smtClean="0"/>
              <a:t>1. “How do we perceive objects?”</a:t>
            </a:r>
          </a:p>
          <a:p>
            <a:r>
              <a:rPr lang="en-GB" dirty="0" smtClean="0"/>
              <a:t> As we do this, we will see that one reason humans are better at perceiving objects than computers is that humans use perceptual intelligence—knowledge they have gained from their experience in perceiving (Figure 3.1).</a:t>
            </a:r>
            <a:endParaRPr lang="en-GB" dirty="0"/>
          </a:p>
        </p:txBody>
      </p:sp>
    </p:spTree>
    <p:extLst>
      <p:ext uri="{BB962C8B-B14F-4D97-AF65-F5344CB8AC3E}">
        <p14:creationId xmlns:p14="http://schemas.microsoft.com/office/powerpoint/2010/main" val="21181939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smtClean="0"/>
              <a:t>At the very beginning of perceptions of each of these components exist independently of one another, just as the individual letter tiles in a game of Scrabble exist as individual units when the tiles are scattered at the beginning of the game.</a:t>
            </a:r>
          </a:p>
          <a:p>
            <a:r>
              <a:rPr lang="en-GB" dirty="0" smtClean="0"/>
              <a:t> However, just as the individual Scrabble tiles are combined to form words, the individual features combine to form perceptions of whole objects. </a:t>
            </a:r>
          </a:p>
          <a:p>
            <a:r>
              <a:rPr lang="en-GB" dirty="0" smtClean="0"/>
              <a:t>According to </a:t>
            </a:r>
            <a:r>
              <a:rPr lang="en-GB" dirty="0" err="1" smtClean="0"/>
              <a:t>Treisman’s</a:t>
            </a:r>
            <a:r>
              <a:rPr lang="en-GB" dirty="0" smtClean="0"/>
              <a:t> model, these features are combined in the second stage, which is called the </a:t>
            </a:r>
            <a:r>
              <a:rPr lang="en-GB" b="1" dirty="0" smtClean="0"/>
              <a:t>focused attention stage</a:t>
            </a:r>
            <a:r>
              <a:rPr lang="en-GB" dirty="0" smtClean="0"/>
              <a:t>. Once the features have been combined in this stage, we perceive the object.</a:t>
            </a:r>
            <a:endParaRPr lang="en-GB" dirty="0"/>
          </a:p>
        </p:txBody>
      </p:sp>
    </p:spTree>
    <p:extLst>
      <p:ext uri="{BB962C8B-B14F-4D97-AF65-F5344CB8AC3E}">
        <p14:creationId xmlns:p14="http://schemas.microsoft.com/office/powerpoint/2010/main" val="29377267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When I describe this process in class, some students aren’t convinced. One student said, “I think that when people look at an object, they don’t break it into parts. </a:t>
            </a:r>
          </a:p>
          <a:p>
            <a:r>
              <a:rPr lang="en-GB" dirty="0" smtClean="0"/>
              <a:t>They just see what they see.” To convince this student (and the many others who, at the beginning of the course, are still not comfortable with the idea that cognition sometimes involves rapid processes we aren’t aware of), I describe the case of R.M., a patient who had parietal lobe damage that resulted in a condition called </a:t>
            </a:r>
            <a:r>
              <a:rPr lang="en-GB" b="1" dirty="0" err="1" smtClean="0"/>
              <a:t>Balint’s</a:t>
            </a:r>
            <a:r>
              <a:rPr lang="en-GB" b="1" dirty="0" smtClean="0"/>
              <a:t> syndrome. </a:t>
            </a:r>
          </a:p>
          <a:p>
            <a:r>
              <a:rPr lang="en-GB" dirty="0" smtClean="0"/>
              <a:t>The crucial characteristic of </a:t>
            </a:r>
            <a:r>
              <a:rPr lang="en-GB" dirty="0" err="1" smtClean="0"/>
              <a:t>Balint’s</a:t>
            </a:r>
            <a:r>
              <a:rPr lang="en-GB" dirty="0" smtClean="0"/>
              <a:t> syndrome is an inability to focus attention on individual objects.</a:t>
            </a:r>
            <a:endParaRPr lang="en-GB" dirty="0"/>
          </a:p>
        </p:txBody>
      </p:sp>
    </p:spTree>
    <p:extLst>
      <p:ext uri="{BB962C8B-B14F-4D97-AF65-F5344CB8AC3E}">
        <p14:creationId xmlns:p14="http://schemas.microsoft.com/office/powerpoint/2010/main" val="11767370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According to feature </a:t>
            </a:r>
            <a:r>
              <a:rPr lang="en-GB" b="1" dirty="0" smtClean="0"/>
              <a:t>integration theory</a:t>
            </a:r>
            <a:r>
              <a:rPr lang="en-GB" dirty="0" smtClean="0"/>
              <a:t>, lack of focused attention would make it difficult for R.M. to combine features correctly, and this is exactly what happened. </a:t>
            </a:r>
          </a:p>
          <a:p>
            <a:r>
              <a:rPr lang="en-GB" dirty="0" smtClean="0"/>
              <a:t>When R.M. was presented with two different letters of different </a:t>
            </a:r>
            <a:r>
              <a:rPr lang="en-GB" dirty="0" err="1" smtClean="0"/>
              <a:t>colors</a:t>
            </a:r>
            <a:r>
              <a:rPr lang="en-GB" dirty="0" smtClean="0"/>
              <a:t>, such as a red T and a blue O, he reported illusory conjunctions such as “blue T” on 23 percent of the trials, even when he was able to view the letters for as long as 10 seconds (</a:t>
            </a:r>
            <a:r>
              <a:rPr lang="en-GB" dirty="0" err="1" smtClean="0"/>
              <a:t>FriedmanHill</a:t>
            </a:r>
            <a:r>
              <a:rPr lang="en-GB" dirty="0" smtClean="0"/>
              <a:t> et al., 1995; Robertson et al., 1997). </a:t>
            </a:r>
          </a:p>
          <a:p>
            <a:r>
              <a:rPr lang="en-GB" dirty="0" smtClean="0"/>
              <a:t>The case of R.M. illustrates how a breakdown in the brain can reveal processes that are not obvious when the brain is functioning normally.</a:t>
            </a:r>
            <a:endParaRPr lang="en-GB" dirty="0"/>
          </a:p>
        </p:txBody>
      </p:sp>
    </p:spTree>
    <p:extLst>
      <p:ext uri="{BB962C8B-B14F-4D97-AF65-F5344CB8AC3E}">
        <p14:creationId xmlns:p14="http://schemas.microsoft.com/office/powerpoint/2010/main" val="14318202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recognition-by-components </a:t>
            </a:r>
            <a:r>
              <a:rPr lang="en-GB" b="1" dirty="0"/>
              <a:t>theory,</a:t>
            </a:r>
            <a:endParaRPr lang="en-GB"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GB" dirty="0" smtClean="0"/>
              <a:t>The features in </a:t>
            </a:r>
            <a:r>
              <a:rPr lang="en-GB" b="1" dirty="0" err="1" smtClean="0"/>
              <a:t>Treisman’s</a:t>
            </a:r>
            <a:r>
              <a:rPr lang="en-GB" b="1" dirty="0" smtClean="0"/>
              <a:t> model </a:t>
            </a:r>
            <a:r>
              <a:rPr lang="en-GB" dirty="0" smtClean="0"/>
              <a:t>are things like lines, curves, and </a:t>
            </a:r>
            <a:r>
              <a:rPr lang="en-GB" dirty="0" err="1" smtClean="0"/>
              <a:t>colors</a:t>
            </a:r>
            <a:r>
              <a:rPr lang="en-GB" dirty="0" smtClean="0"/>
              <a:t>. </a:t>
            </a:r>
          </a:p>
          <a:p>
            <a:pPr>
              <a:buFont typeface="Wingdings" panose="05000000000000000000" pitchFamily="2" charset="2"/>
              <a:buChar char="Ø"/>
            </a:pPr>
            <a:r>
              <a:rPr lang="en-GB" dirty="0" smtClean="0"/>
              <a:t>But these types of features don’t explain how we perceive the three-dimensional objects we routinely encounter in our environment. </a:t>
            </a:r>
          </a:p>
          <a:p>
            <a:pPr>
              <a:buFont typeface="Wingdings" panose="05000000000000000000" pitchFamily="2" charset="2"/>
              <a:buChar char="Ø"/>
            </a:pPr>
            <a:r>
              <a:rPr lang="en-GB" dirty="0" smtClean="0"/>
              <a:t>Another feature-based theory, called </a:t>
            </a:r>
            <a:r>
              <a:rPr lang="en-GB" b="1" dirty="0" smtClean="0"/>
              <a:t>recognition-by-components theory, </a:t>
            </a:r>
            <a:r>
              <a:rPr lang="en-GB" dirty="0" smtClean="0"/>
              <a:t>proposes three-dimensional features to deal with this situation</a:t>
            </a:r>
            <a:endParaRPr lang="en-GB" dirty="0"/>
          </a:p>
        </p:txBody>
      </p:sp>
    </p:spTree>
    <p:extLst>
      <p:ext uri="{BB962C8B-B14F-4D97-AF65-F5344CB8AC3E}">
        <p14:creationId xmlns:p14="http://schemas.microsoft.com/office/powerpoint/2010/main" val="236405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Recognition-by-Components Theory</a:t>
            </a:r>
          </a:p>
        </p:txBody>
      </p:sp>
      <p:sp>
        <p:nvSpPr>
          <p:cNvPr id="3" name="Content Placeholder 2"/>
          <p:cNvSpPr>
            <a:spLocks noGrp="1"/>
          </p:cNvSpPr>
          <p:nvPr>
            <p:ph idx="1"/>
          </p:nvPr>
        </p:nvSpPr>
        <p:spPr/>
        <p:txBody>
          <a:bodyPr>
            <a:normAutofit lnSpcReduction="10000"/>
          </a:bodyPr>
          <a:lstStyle/>
          <a:p>
            <a:r>
              <a:rPr lang="en-GB" dirty="0" smtClean="0"/>
              <a:t>In </a:t>
            </a:r>
            <a:r>
              <a:rPr lang="en-GB" dirty="0"/>
              <a:t>the recognition-by-components (RBC) theory of perception, the features are not lines, curves, or </a:t>
            </a:r>
            <a:r>
              <a:rPr lang="en-GB" dirty="0" err="1"/>
              <a:t>colors</a:t>
            </a:r>
            <a:r>
              <a:rPr lang="en-GB" dirty="0"/>
              <a:t>, but are three-dimensional volumes called </a:t>
            </a:r>
            <a:r>
              <a:rPr lang="en-GB" dirty="0" err="1"/>
              <a:t>geons</a:t>
            </a:r>
            <a:r>
              <a:rPr lang="en-GB" dirty="0"/>
              <a:t>. </a:t>
            </a:r>
            <a:endParaRPr lang="en-GB" dirty="0" smtClean="0"/>
          </a:p>
          <a:p>
            <a:r>
              <a:rPr lang="en-GB" dirty="0" smtClean="0"/>
              <a:t>Figure </a:t>
            </a:r>
            <a:r>
              <a:rPr lang="en-GB" dirty="0"/>
              <a:t>3.17a shows a number of </a:t>
            </a:r>
            <a:r>
              <a:rPr lang="en-GB" dirty="0" err="1"/>
              <a:t>geons</a:t>
            </a:r>
            <a:r>
              <a:rPr lang="en-GB" dirty="0"/>
              <a:t>, which are shapes such as cylinders, rectangular solids, and pyramids. </a:t>
            </a:r>
            <a:endParaRPr lang="en-GB" dirty="0" smtClean="0"/>
          </a:p>
          <a:p>
            <a:r>
              <a:rPr lang="en-GB" dirty="0" smtClean="0"/>
              <a:t>Irving </a:t>
            </a:r>
            <a:r>
              <a:rPr lang="en-GB" dirty="0" err="1"/>
              <a:t>Biederman</a:t>
            </a:r>
            <a:r>
              <a:rPr lang="en-GB" dirty="0"/>
              <a:t> (1987), who developed the recognition-by-components theory, has proposed that there are 36 different </a:t>
            </a:r>
            <a:r>
              <a:rPr lang="en-GB" dirty="0" err="1"/>
              <a:t>geons</a:t>
            </a:r>
            <a:r>
              <a:rPr lang="en-GB" dirty="0"/>
              <a:t>, which is enough to construct a large proportion of the objects that exist in the environment</a:t>
            </a:r>
            <a:r>
              <a:rPr lang="en-GB" dirty="0" smtClean="0"/>
              <a:t>.</a:t>
            </a:r>
          </a:p>
          <a:p>
            <a:r>
              <a:rPr lang="en-GB" dirty="0" smtClean="0"/>
              <a:t> </a:t>
            </a:r>
            <a:r>
              <a:rPr lang="en-GB" dirty="0"/>
              <a:t>Figure 3.17b shows a few objects that have been constructed from </a:t>
            </a:r>
            <a:r>
              <a:rPr lang="en-GB" dirty="0" err="1"/>
              <a:t>geons</a:t>
            </a:r>
            <a:r>
              <a:rPr lang="en-GB" dirty="0"/>
              <a:t>.</a:t>
            </a:r>
          </a:p>
        </p:txBody>
      </p:sp>
    </p:spTree>
    <p:extLst>
      <p:ext uri="{BB962C8B-B14F-4D97-AF65-F5344CB8AC3E}">
        <p14:creationId xmlns:p14="http://schemas.microsoft.com/office/powerpoint/2010/main" val="13421351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633390" y="1607686"/>
            <a:ext cx="27923610" cy="278537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9F9F9F"/>
                </a:solidFill>
                <a:effectLst/>
                <a:latin typeface="Open Sans"/>
                <a:hlinkClick r:id="rId2"/>
              </a:rPr>
              <a:t>  </a:t>
            </a:r>
            <a:r>
              <a:rPr kumimoji="0" lang="en-US" altLang="en-US" sz="17100" b="0" i="0" u="none" strike="noStrike" cap="none" normalizeH="0" baseline="0" dirty="0" smtClean="0">
                <a:ln>
                  <a:noFill/>
                </a:ln>
                <a:solidFill>
                  <a:srgbClr val="9F9F9F"/>
                </a:solidFill>
                <a:effectLst/>
                <a:latin typeface="Open Sans"/>
              </a:rPr>
              <a:t> </a:t>
            </a:r>
            <a:r>
              <a:rPr kumimoji="0" lang="en-US" altLang="en-US" sz="1000" b="0" i="0" u="none" strike="noStrike" cap="none" normalizeH="0" baseline="0" dirty="0" smtClean="0">
                <a:ln>
                  <a:noFill/>
                </a:ln>
                <a:solidFill>
                  <a:srgbClr val="9F9F9F"/>
                </a:solidFill>
                <a:effectLst/>
                <a:latin typeface="Open Sans"/>
              </a:rPr>
              <a:t>                                                                                                                     </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1" u="none" strike="noStrike" cap="none" normalizeH="0" baseline="0" dirty="0" smtClean="0">
                <a:ln>
                  <a:noFill/>
                </a:ln>
                <a:solidFill>
                  <a:srgbClr val="757575"/>
                </a:solidFill>
                <a:effectLst/>
                <a:latin typeface="Open Sans"/>
              </a:rPr>
              <a:t>Demonstration found at: faculty.mercer.edu/</a:t>
            </a:r>
            <a:r>
              <a:rPr kumimoji="0" lang="en-US" altLang="en-US" sz="1000" b="0" i="1" u="none" strike="noStrike" cap="none" normalizeH="0" baseline="0" dirty="0" err="1" smtClean="0">
                <a:ln>
                  <a:noFill/>
                </a:ln>
                <a:solidFill>
                  <a:srgbClr val="757575"/>
                </a:solidFill>
                <a:effectLst/>
                <a:latin typeface="Open Sans"/>
              </a:rPr>
              <a:t>spears_a</a:t>
            </a:r>
            <a:r>
              <a:rPr kumimoji="0" lang="en-US" altLang="en-US" sz="1000" b="0" i="1" u="none" strike="noStrike" cap="none" normalizeH="0" baseline="0" dirty="0" smtClean="0">
                <a:ln>
                  <a:noFill/>
                </a:ln>
                <a:solidFill>
                  <a:srgbClr val="757575"/>
                </a:solidFill>
                <a:effectLst/>
                <a:latin typeface="Open Sans"/>
              </a:rPr>
              <a:t>/</a:t>
            </a:r>
            <a:r>
              <a:rPr kumimoji="0" lang="en-US" altLang="en-US" sz="1000" b="0" i="1" u="none" strike="noStrike" cap="none" normalizeH="0" baseline="0" dirty="0" err="1" smtClean="0">
                <a:ln>
                  <a:noFill/>
                </a:ln>
                <a:solidFill>
                  <a:srgbClr val="757575"/>
                </a:solidFill>
                <a:effectLst/>
                <a:latin typeface="Open Sans"/>
              </a:rPr>
              <a:t>studentpages</a:t>
            </a:r>
            <a:endParaRPr kumimoji="0" lang="en-US" altLang="en-US" sz="1000" b="0" i="0" u="none" strike="noStrike" cap="none" normalizeH="0" baseline="0" dirty="0" smtClean="0">
              <a:ln>
                <a:noFill/>
              </a:ln>
              <a:solidFill>
                <a:srgbClr val="9F9F9F"/>
              </a:solidFill>
              <a:effectLst/>
              <a:latin typeface="Open Sans"/>
            </a:endParaRPr>
          </a:p>
        </p:txBody>
      </p:sp>
      <p:pic>
        <p:nvPicPr>
          <p:cNvPr id="1026" name="Picture 2" descr="objectrecognition">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28600"/>
            <a:ext cx="9467849" cy="6981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08022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An important property of </a:t>
            </a:r>
            <a:r>
              <a:rPr lang="en-GB" dirty="0" err="1"/>
              <a:t>geons</a:t>
            </a:r>
            <a:r>
              <a:rPr lang="en-GB" dirty="0"/>
              <a:t> is that they can be </a:t>
            </a:r>
            <a:r>
              <a:rPr lang="en-GB" dirty="0" smtClean="0"/>
              <a:t>identified </a:t>
            </a:r>
            <a:r>
              <a:rPr lang="en-GB" dirty="0"/>
              <a:t>when viewed from different angles</a:t>
            </a:r>
            <a:r>
              <a:rPr lang="en-GB" dirty="0" smtClean="0"/>
              <a:t>.</a:t>
            </a:r>
          </a:p>
          <a:p>
            <a:r>
              <a:rPr lang="en-GB" dirty="0" smtClean="0"/>
              <a:t> </a:t>
            </a:r>
            <a:r>
              <a:rPr lang="en-GB" dirty="0"/>
              <a:t>This property, which is called </a:t>
            </a:r>
            <a:r>
              <a:rPr lang="en-GB" b="1" dirty="0"/>
              <a:t>view invariance</a:t>
            </a:r>
            <a:r>
              <a:rPr lang="en-GB" dirty="0"/>
              <a:t>, occurs because </a:t>
            </a:r>
            <a:r>
              <a:rPr lang="en-GB" dirty="0" err="1"/>
              <a:t>geons</a:t>
            </a:r>
            <a:r>
              <a:rPr lang="en-GB" dirty="0"/>
              <a:t> contain view invariant properties</a:t>
            </a:r>
            <a:r>
              <a:rPr lang="en-GB" dirty="0" smtClean="0"/>
              <a:t>—</a:t>
            </a:r>
          </a:p>
          <a:p>
            <a:r>
              <a:rPr lang="en-GB" dirty="0" smtClean="0"/>
              <a:t>properties </a:t>
            </a:r>
            <a:r>
              <a:rPr lang="en-GB" dirty="0"/>
              <a:t>such as the three parallel edges of the rectangular solid in Figure 3.17 that remain visible even when the </a:t>
            </a:r>
            <a:r>
              <a:rPr lang="en-GB" dirty="0" err="1"/>
              <a:t>geon</a:t>
            </a:r>
            <a:r>
              <a:rPr lang="en-GB" dirty="0"/>
              <a:t> is viewed from many different angles.</a:t>
            </a:r>
          </a:p>
        </p:txBody>
      </p:sp>
    </p:spTree>
    <p:extLst>
      <p:ext uri="{BB962C8B-B14F-4D97-AF65-F5344CB8AC3E}">
        <p14:creationId xmlns:p14="http://schemas.microsoft.com/office/powerpoint/2010/main" val="10929222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You can test the view-invariant properties of a rectangular solid yourself by picking up a book and moving it around, so you are looking at it from many different viewpoints. </a:t>
            </a:r>
            <a:endParaRPr lang="en-GB" dirty="0" smtClean="0"/>
          </a:p>
          <a:p>
            <a:r>
              <a:rPr lang="en-GB" dirty="0" smtClean="0"/>
              <a:t>As </a:t>
            </a:r>
            <a:r>
              <a:rPr lang="en-GB" dirty="0"/>
              <a:t>you do this, notice what percentage of the time you are seeing the three parallel edges. Also notice that occasionally, as when you look at the book end-on, you do not see all three edges (Figure 3.18c). </a:t>
            </a:r>
            <a:endParaRPr lang="en-GB" dirty="0" smtClean="0"/>
          </a:p>
          <a:p>
            <a:r>
              <a:rPr lang="en-GB" dirty="0" smtClean="0"/>
              <a:t>However</a:t>
            </a:r>
            <a:r>
              <a:rPr lang="en-GB" dirty="0"/>
              <a:t>, these situations occur only rarely, and when they do occur, it becomes more </a:t>
            </a:r>
            <a:r>
              <a:rPr lang="en-GB" dirty="0" smtClean="0"/>
              <a:t>difficult </a:t>
            </a:r>
            <a:r>
              <a:rPr lang="en-GB" dirty="0"/>
              <a:t>to recognize the object. For example, when we view the object in Figure 3.19a from the rarely encountered unusual perspective in Figure 3.19b, we see fewer basic </a:t>
            </a:r>
            <a:r>
              <a:rPr lang="en-GB" dirty="0" err="1"/>
              <a:t>geons</a:t>
            </a:r>
            <a:r>
              <a:rPr lang="en-GB" dirty="0"/>
              <a:t> and therefore have </a:t>
            </a:r>
            <a:r>
              <a:rPr lang="en-GB" dirty="0" smtClean="0"/>
              <a:t>difficulty </a:t>
            </a:r>
            <a:r>
              <a:rPr lang="en-GB" dirty="0"/>
              <a:t>identifying it.</a:t>
            </a:r>
          </a:p>
        </p:txBody>
      </p:sp>
    </p:spTree>
    <p:extLst>
      <p:ext uri="{BB962C8B-B14F-4D97-AF65-F5344CB8AC3E}">
        <p14:creationId xmlns:p14="http://schemas.microsoft.com/office/powerpoint/2010/main" val="38022339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0656647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Two other properties of </a:t>
            </a:r>
            <a:r>
              <a:rPr lang="en-GB" dirty="0" err="1"/>
              <a:t>geons</a:t>
            </a:r>
            <a:r>
              <a:rPr lang="en-GB" dirty="0"/>
              <a:t> are </a:t>
            </a:r>
            <a:r>
              <a:rPr lang="en-GB" b="1" dirty="0"/>
              <a:t>discriminability</a:t>
            </a:r>
            <a:r>
              <a:rPr lang="en-GB" dirty="0"/>
              <a:t> and </a:t>
            </a:r>
            <a:r>
              <a:rPr lang="en-GB" b="1" dirty="0"/>
              <a:t>resistance to visual noise</a:t>
            </a:r>
            <a:r>
              <a:rPr lang="en-GB" dirty="0" smtClean="0"/>
              <a:t>.</a:t>
            </a:r>
          </a:p>
          <a:p>
            <a:r>
              <a:rPr lang="en-GB" dirty="0" smtClean="0"/>
              <a:t> </a:t>
            </a:r>
            <a:r>
              <a:rPr lang="en-GB" dirty="0"/>
              <a:t>Discriminability means that each </a:t>
            </a:r>
            <a:r>
              <a:rPr lang="en-GB" dirty="0" err="1"/>
              <a:t>geon</a:t>
            </a:r>
            <a:r>
              <a:rPr lang="en-GB" dirty="0"/>
              <a:t> can be distinguished from the others from almost all viewpoints. </a:t>
            </a:r>
            <a:endParaRPr lang="en-GB" dirty="0" smtClean="0"/>
          </a:p>
          <a:p>
            <a:r>
              <a:rPr lang="en-GB" dirty="0" smtClean="0"/>
              <a:t>Resistance </a:t>
            </a:r>
            <a:r>
              <a:rPr lang="en-GB" dirty="0"/>
              <a:t>to visual noise means we can still perceive </a:t>
            </a:r>
            <a:r>
              <a:rPr lang="en-GB" dirty="0" err="1"/>
              <a:t>geons</a:t>
            </a:r>
            <a:r>
              <a:rPr lang="en-GB" dirty="0"/>
              <a:t> under “noisy” conditions such as might occur under conditions of low light or </a:t>
            </a:r>
            <a:r>
              <a:rPr lang="en-GB" dirty="0" smtClean="0"/>
              <a:t>fog.</a:t>
            </a:r>
            <a:endParaRPr lang="en-GB" dirty="0"/>
          </a:p>
        </p:txBody>
      </p:sp>
    </p:spTree>
    <p:extLst>
      <p:ext uri="{BB962C8B-B14F-4D97-AF65-F5344CB8AC3E}">
        <p14:creationId xmlns:p14="http://schemas.microsoft.com/office/powerpoint/2010/main" val="13555988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28785422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a:t>The reason you can identify this object (what is it?)—even though over half of its contour is obscured—is because you can still identify its </a:t>
            </a:r>
            <a:r>
              <a:rPr lang="en-GB" sz="2800" b="1" dirty="0" err="1"/>
              <a:t>geons</a:t>
            </a:r>
            <a:r>
              <a:rPr lang="en-GB" sz="2800" b="1" dirty="0"/>
              <a:t>.</a:t>
            </a:r>
          </a:p>
        </p:txBody>
      </p:sp>
      <p:pic>
        <p:nvPicPr>
          <p:cNvPr id="4" name="Content Placeholder 3"/>
          <p:cNvPicPr>
            <a:picLocks noGrp="1" noChangeAspect="1"/>
          </p:cNvPicPr>
          <p:nvPr>
            <p:ph idx="1"/>
          </p:nvPr>
        </p:nvPicPr>
        <p:blipFill>
          <a:blip r:embed="rId2"/>
          <a:stretch>
            <a:fillRect/>
          </a:stretch>
        </p:blipFill>
        <p:spPr>
          <a:xfrm>
            <a:off x="838200" y="1785668"/>
            <a:ext cx="10350260" cy="5072332"/>
          </a:xfrm>
          <a:prstGeom prst="rect">
            <a:avLst/>
          </a:prstGeom>
        </p:spPr>
      </p:pic>
    </p:spTree>
    <p:extLst>
      <p:ext uri="{BB962C8B-B14F-4D97-AF65-F5344CB8AC3E}">
        <p14:creationId xmlns:p14="http://schemas.microsoft.com/office/powerpoint/2010/main" val="22592159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However, in Figure 3.21, in which the visual noise is arranged so the </a:t>
            </a:r>
            <a:r>
              <a:rPr lang="en-GB" dirty="0" err="1"/>
              <a:t>geons</a:t>
            </a:r>
            <a:r>
              <a:rPr lang="en-GB" dirty="0"/>
              <a:t> cannot be </a:t>
            </a:r>
            <a:r>
              <a:rPr lang="en-GB" dirty="0" smtClean="0"/>
              <a:t>identified</a:t>
            </a:r>
            <a:r>
              <a:rPr lang="en-GB" dirty="0"/>
              <a:t>, it becomes impossible to recognize that the object is a </a:t>
            </a:r>
            <a:r>
              <a:rPr lang="en-GB" dirty="0" smtClean="0"/>
              <a:t>flashlight.</a:t>
            </a:r>
          </a:p>
          <a:p>
            <a:r>
              <a:rPr lang="en-GB" dirty="0" smtClean="0"/>
              <a:t> </a:t>
            </a:r>
            <a:r>
              <a:rPr lang="en-GB" dirty="0"/>
              <a:t>The basic message of recognition-by-components theory is that if enough information is available to enable us to identify an object’s basic </a:t>
            </a:r>
            <a:r>
              <a:rPr lang="en-GB" dirty="0" err="1"/>
              <a:t>geons</a:t>
            </a:r>
            <a:r>
              <a:rPr lang="en-GB" dirty="0"/>
              <a:t>, we will be able to identify the </a:t>
            </a:r>
            <a:r>
              <a:rPr lang="en-GB" dirty="0" smtClean="0"/>
              <a:t>object.</a:t>
            </a:r>
          </a:p>
          <a:p>
            <a:r>
              <a:rPr lang="en-GB" dirty="0" smtClean="0"/>
              <a:t>A </a:t>
            </a:r>
            <a:r>
              <a:rPr lang="en-GB" dirty="0"/>
              <a:t>strength of </a:t>
            </a:r>
            <a:r>
              <a:rPr lang="en-GB" dirty="0" err="1"/>
              <a:t>Biederman’s</a:t>
            </a:r>
            <a:r>
              <a:rPr lang="en-GB" dirty="0"/>
              <a:t> theory is that it shows that we can recognize objects based on a relatively small number of basic shapes. For example, we easily recognize Figure 3.22a, which has nine </a:t>
            </a:r>
            <a:r>
              <a:rPr lang="en-GB" dirty="0" err="1"/>
              <a:t>geons</a:t>
            </a:r>
            <a:r>
              <a:rPr lang="en-GB" dirty="0"/>
              <a:t>, as an airplane, but even when only three </a:t>
            </a:r>
            <a:r>
              <a:rPr lang="en-GB" dirty="0" err="1"/>
              <a:t>geons</a:t>
            </a:r>
            <a:r>
              <a:rPr lang="en-GB" dirty="0"/>
              <a:t> are present, as in Figure 3.22b, we can still identify an airplane.</a:t>
            </a:r>
          </a:p>
        </p:txBody>
      </p:sp>
    </p:spTree>
    <p:extLst>
      <p:ext uri="{BB962C8B-B14F-4D97-AF65-F5344CB8AC3E}">
        <p14:creationId xmlns:p14="http://schemas.microsoft.com/office/powerpoint/2010/main" val="2708426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1999" cy="6857999"/>
          </a:xfrm>
          <a:prstGeom prst="rect">
            <a:avLst/>
          </a:prstGeom>
        </p:spPr>
      </p:pic>
    </p:spTree>
    <p:extLst>
      <p:ext uri="{BB962C8B-B14F-4D97-AF65-F5344CB8AC3E}">
        <p14:creationId xmlns:p14="http://schemas.microsoft.com/office/powerpoint/2010/main" val="223524097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Thus, both theories explain how objects are </a:t>
            </a:r>
            <a:r>
              <a:rPr lang="en-GB" dirty="0" err="1"/>
              <a:t>analyzed</a:t>
            </a:r>
            <a:r>
              <a:rPr lang="en-GB" dirty="0"/>
              <a:t> into parts early in the perceptual process. </a:t>
            </a:r>
            <a:endParaRPr lang="en-GB" dirty="0" smtClean="0"/>
          </a:p>
          <a:p>
            <a:r>
              <a:rPr lang="en-GB" dirty="0" smtClean="0"/>
              <a:t>There </a:t>
            </a:r>
            <a:r>
              <a:rPr lang="en-GB" dirty="0"/>
              <a:t>is, however, more to perceiving objects than </a:t>
            </a:r>
            <a:r>
              <a:rPr lang="en-GB" dirty="0" err="1"/>
              <a:t>analyzing</a:t>
            </a:r>
            <a:r>
              <a:rPr lang="en-GB" dirty="0"/>
              <a:t> them into parts. </a:t>
            </a:r>
            <a:endParaRPr lang="en-GB" dirty="0" smtClean="0"/>
          </a:p>
          <a:p>
            <a:r>
              <a:rPr lang="en-GB" dirty="0" smtClean="0"/>
              <a:t>We </a:t>
            </a:r>
            <a:r>
              <a:rPr lang="en-GB" dirty="0"/>
              <a:t>will now consider another aspect of object perception, which focuses not on analysis that occurs early in the perceptual process, but on how we organize elements of the environment into separate objects</a:t>
            </a:r>
          </a:p>
        </p:txBody>
      </p:sp>
    </p:spTree>
    <p:extLst>
      <p:ext uri="{BB962C8B-B14F-4D97-AF65-F5344CB8AC3E}">
        <p14:creationId xmlns:p14="http://schemas.microsoft.com/office/powerpoint/2010/main" val="228347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focusing on object perception </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One reason we will focus on object perception is that perceiving objects is central to our everyday experience. </a:t>
            </a:r>
          </a:p>
          <a:p>
            <a:pPr marL="514350" indent="-514350">
              <a:buFont typeface="+mj-lt"/>
              <a:buAutoNum type="arabicPeriod"/>
            </a:pPr>
            <a:r>
              <a:rPr lang="en-GB" dirty="0" smtClean="0"/>
              <a:t>Consider, for example, what you would say if you were asked to look up and describe what you are perceiving right now. Your answer would, of course, depend on where you are, but it is likely that a large part of your answer would include naming the objects that you see. (“I see a book. There’s a chair against the wall. . . .</a:t>
            </a:r>
            <a:endParaRPr lang="en-GB" dirty="0"/>
          </a:p>
          <a:p>
            <a:pPr marL="514350" indent="-514350">
              <a:buFont typeface="+mj-lt"/>
              <a:buAutoNum type="arabicPeriod"/>
            </a:pPr>
            <a:r>
              <a:rPr lang="en-GB" dirty="0" smtClean="0"/>
              <a:t>We also focus on object perception in this chapter because concentrating on one aspect of perception provides more in-depth understanding of the basic principles of perception than we could achieve by covering a number of different types of perception more superficially.</a:t>
            </a:r>
          </a:p>
          <a:p>
            <a:pPr marL="514350" indent="-514350">
              <a:buFont typeface="+mj-lt"/>
              <a:buAutoNum type="arabicPeriod"/>
            </a:pPr>
            <a:r>
              <a:rPr lang="en-GB" dirty="0" smtClean="0"/>
              <a:t> After describing a number of mechanisms of object perception, we will consider “perceptual intelligence”—the idea that the knowledge we bring to a situation plays an important role in perception.</a:t>
            </a:r>
            <a:endParaRPr lang="en-GB" dirty="0"/>
          </a:p>
        </p:txBody>
      </p:sp>
    </p:spTree>
    <p:extLst>
      <p:ext uri="{BB962C8B-B14F-4D97-AF65-F5344CB8AC3E}">
        <p14:creationId xmlns:p14="http://schemas.microsoft.com/office/powerpoint/2010/main" val="991082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Bottom-Up and Top-Down Processing in Perception</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Although perception seems to just “happen,” it is actually the end result of a complex process. We can appreciate the complexity involved in seemingly simple </a:t>
            </a:r>
            <a:r>
              <a:rPr lang="en-GB" dirty="0" err="1" smtClean="0"/>
              <a:t>behaviors</a:t>
            </a:r>
            <a:r>
              <a:rPr lang="en-GB" dirty="0" smtClean="0"/>
              <a:t> by returning to our example of Juan and the alarm clock from the beginning of Chapter 2. </a:t>
            </a:r>
          </a:p>
          <a:p>
            <a:r>
              <a:rPr lang="en-GB" dirty="0" smtClean="0"/>
              <a:t>We saw that one way to describe Juan’s situation was to consider how neurons in his ear and brain respond to the ringing of his alarm. But we also saw that things become more complicated when we consider that Juan’s response to his alarm (hitting the snooze button and going back to sleep) is determined by knowledge that he brings to the situation.</a:t>
            </a:r>
          </a:p>
          <a:p>
            <a:r>
              <a:rPr lang="en-GB" dirty="0" smtClean="0"/>
              <a:t> His </a:t>
            </a:r>
            <a:r>
              <a:rPr lang="en-GB" dirty="0" err="1" smtClean="0"/>
              <a:t>behavior</a:t>
            </a:r>
            <a:r>
              <a:rPr lang="en-GB" dirty="0" smtClean="0"/>
              <a:t> is determined both by the stimulation provided by the ringing alarm clock and his knowledge that he can sleep longer and still get to class on time. </a:t>
            </a:r>
          </a:p>
          <a:p>
            <a:r>
              <a:rPr lang="en-GB" dirty="0" smtClean="0"/>
              <a:t>We will now consider how </a:t>
            </a:r>
            <a:r>
              <a:rPr lang="en-GB" dirty="0" err="1" smtClean="0"/>
              <a:t>behavior</a:t>
            </a:r>
            <a:r>
              <a:rPr lang="en-GB" dirty="0" smtClean="0"/>
              <a:t> is determined both by the energy reaching a person’s receptors and by the knowledge the person brings to a situation.</a:t>
            </a:r>
            <a:endParaRPr lang="en-GB" dirty="0"/>
          </a:p>
        </p:txBody>
      </p:sp>
    </p:spTree>
    <p:extLst>
      <p:ext uri="{BB962C8B-B14F-4D97-AF65-F5344CB8AC3E}">
        <p14:creationId xmlns:p14="http://schemas.microsoft.com/office/powerpoint/2010/main" val="4250907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of bottom up and down processing </a:t>
            </a:r>
            <a:endParaRPr lang="en-GB" dirty="0"/>
          </a:p>
        </p:txBody>
      </p:sp>
      <p:sp>
        <p:nvSpPr>
          <p:cNvPr id="3" name="Content Placeholder 2"/>
          <p:cNvSpPr>
            <a:spLocks noGrp="1"/>
          </p:cNvSpPr>
          <p:nvPr>
            <p:ph idx="1"/>
          </p:nvPr>
        </p:nvSpPr>
        <p:spPr/>
        <p:txBody>
          <a:bodyPr/>
          <a:lstStyle/>
          <a:p>
            <a:r>
              <a:rPr lang="en-GB" dirty="0" smtClean="0"/>
              <a:t>(a) Ellen taking a walk in the woods, which contains a large number of stimuli; </a:t>
            </a:r>
          </a:p>
          <a:p>
            <a:r>
              <a:rPr lang="en-GB" dirty="0" smtClean="0"/>
              <a:t>(b) the moth, which she sees and then recognizes, using a combination of bottom-up and top-down processing.</a:t>
            </a:r>
            <a:endParaRPr lang="en-GB" dirty="0"/>
          </a:p>
        </p:txBody>
      </p:sp>
    </p:spTree>
    <p:extLst>
      <p:ext uri="{BB962C8B-B14F-4D97-AF65-F5344CB8AC3E}">
        <p14:creationId xmlns:p14="http://schemas.microsoft.com/office/powerpoint/2010/main" val="32523784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Bottom-up processing—processing (example )</a:t>
            </a:r>
            <a:endParaRPr lang="en-GB" dirty="0"/>
          </a:p>
        </p:txBody>
      </p:sp>
      <p:sp>
        <p:nvSpPr>
          <p:cNvPr id="3" name="Content Placeholder 2"/>
          <p:cNvSpPr>
            <a:spLocks noGrp="1"/>
          </p:cNvSpPr>
          <p:nvPr>
            <p:ph idx="1"/>
          </p:nvPr>
        </p:nvSpPr>
        <p:spPr/>
        <p:txBody>
          <a:bodyPr/>
          <a:lstStyle/>
          <a:p>
            <a:r>
              <a:rPr lang="en-GB" dirty="0" smtClean="0"/>
              <a:t>Ellen perceived the moth because light reflected from the moth created an image in her eye (Figure 3.3a). This image triggered the process of transduction we discussed in Chapter 2 (page 31) and resulted in electrical signals, which </a:t>
            </a:r>
            <a:r>
              <a:rPr lang="en-GB" dirty="0" err="1" smtClean="0"/>
              <a:t>traveled</a:t>
            </a:r>
            <a:r>
              <a:rPr lang="en-GB" dirty="0" smtClean="0"/>
              <a:t> from the eye to Ellen’s brain. </a:t>
            </a:r>
          </a:p>
          <a:p>
            <a:r>
              <a:rPr lang="en-GB" dirty="0" smtClean="0"/>
              <a:t>This sequence of events, which started with stimulation of the receptors, is called </a:t>
            </a:r>
            <a:r>
              <a:rPr lang="en-GB" b="1" dirty="0" smtClean="0"/>
              <a:t>bottom-up processing. </a:t>
            </a:r>
          </a:p>
          <a:p>
            <a:r>
              <a:rPr lang="en-GB" dirty="0" smtClean="0"/>
              <a:t>Bottom-up processing—processing that begins with stimulation of the receptors—is crucial for determining Ellen’s experience because if her receptors aren’t stimulated, she won’t see anything.</a:t>
            </a:r>
            <a:endParaRPr lang="en-GB" dirty="0"/>
          </a:p>
        </p:txBody>
      </p:sp>
    </p:spTree>
    <p:extLst>
      <p:ext uri="{BB962C8B-B14F-4D97-AF65-F5344CB8AC3E}">
        <p14:creationId xmlns:p14="http://schemas.microsoft.com/office/powerpoint/2010/main" val="38988126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But bottom-up processing is not the whole story, because perception involves more than just registering energy on the receptors. </a:t>
            </a:r>
          </a:p>
          <a:p>
            <a:r>
              <a:rPr lang="en-GB" dirty="0" smtClean="0"/>
              <a:t>We can appreciate this by considering Ellen’s problem. Looking at the moth creates a pattern of light and dark on her retina, but it may not be obvious which of the light and dark areas belong to the moth and which belong to the textures of the tree trunk. </a:t>
            </a:r>
          </a:p>
          <a:p>
            <a:r>
              <a:rPr lang="en-GB" dirty="0" smtClean="0"/>
              <a:t>To help achieve this, Ellen uses her knowledge of moths, not only to detect its presence on the tree, but also to determine that it is a moth, not a butterfly, and to identify what kind of moth it is. </a:t>
            </a:r>
          </a:p>
          <a:p>
            <a:r>
              <a:rPr lang="en-GB" dirty="0" smtClean="0"/>
              <a:t>Knowledge that Ellen brings to bear on the </a:t>
            </a:r>
            <a:r>
              <a:rPr lang="en-GB" b="1" dirty="0" smtClean="0"/>
              <a:t>perceptual problem of seeing and recognizing the moth represents top-down processing—processing </a:t>
            </a:r>
            <a:r>
              <a:rPr lang="en-GB" dirty="0" smtClean="0"/>
              <a:t>that involves a person’s knowledge (Figure 3.3b). </a:t>
            </a:r>
            <a:endParaRPr lang="en-GB" dirty="0"/>
          </a:p>
        </p:txBody>
      </p:sp>
    </p:spTree>
    <p:extLst>
      <p:ext uri="{BB962C8B-B14F-4D97-AF65-F5344CB8AC3E}">
        <p14:creationId xmlns:p14="http://schemas.microsoft.com/office/powerpoint/2010/main" val="12394951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905</TotalTime>
  <Words>3293</Words>
  <Application>Microsoft Office PowerPoint</Application>
  <PresentationFormat>Widescreen</PresentationFormat>
  <Paragraphs>122</Paragraphs>
  <Slides>43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Calibri Light</vt:lpstr>
      <vt:lpstr>Open Sans</vt:lpstr>
      <vt:lpstr>Wingdings</vt:lpstr>
      <vt:lpstr>Office Theme</vt:lpstr>
      <vt:lpstr>CHAPTER 3</vt:lpstr>
      <vt:lpstr>PowerPoint Presentation</vt:lpstr>
      <vt:lpstr>PowerPoint Presentation</vt:lpstr>
      <vt:lpstr>PowerPoint Presentation</vt:lpstr>
      <vt:lpstr>Why focusing on object perception </vt:lpstr>
      <vt:lpstr>Bottom-Up and Top-Down Processing in Perception</vt:lpstr>
      <vt:lpstr>Example of bottom up and down processing </vt:lpstr>
      <vt:lpstr>Bottom-up processing—processing (example )</vt:lpstr>
      <vt:lpstr>PowerPoint Presentation</vt:lpstr>
      <vt:lpstr>PowerPoint Presentation</vt:lpstr>
      <vt:lpstr>PowerPoint Presentation</vt:lpstr>
      <vt:lpstr>Recognizing Letters and Objects</vt:lpstr>
      <vt:lpstr>PowerPoint Presentation</vt:lpstr>
      <vt:lpstr>PowerPoint Presentation</vt:lpstr>
      <vt:lpstr>Interactive Activation Model</vt:lpstr>
      <vt:lpstr>PowerPoint Presentation</vt:lpstr>
      <vt:lpstr>PowerPoint Presentation</vt:lpstr>
      <vt:lpstr>The Word Superiority Effect</vt:lpstr>
      <vt:lpstr>Method Word Superiority Effect</vt:lpstr>
      <vt:lpstr>PowerPoint Presentation</vt:lpstr>
      <vt:lpstr>PowerPoint Presentation</vt:lpstr>
      <vt:lpstr>Feature Integration Theory (FIT</vt:lpstr>
      <vt:lpstr>PowerPoint Presentation</vt:lpstr>
      <vt:lpstr>PowerPoint Presentation</vt:lpstr>
      <vt:lpstr>PowerPoint Presentation</vt:lpstr>
      <vt:lpstr>Perceptual evidence (Feature Integration Theory )</vt:lpstr>
      <vt:lpstr>PowerPoint Presentation</vt:lpstr>
      <vt:lpstr>PowerPoint Presentation</vt:lpstr>
      <vt:lpstr>PowerPoint Presentation</vt:lpstr>
      <vt:lpstr>PowerPoint Presentation</vt:lpstr>
      <vt:lpstr>PowerPoint Presentation</vt:lpstr>
      <vt:lpstr>PowerPoint Presentation</vt:lpstr>
      <vt:lpstr>recognition-by-components theory,</vt:lpstr>
      <vt:lpstr>Recognition-by-Components Theory</vt:lpstr>
      <vt:lpstr>PowerPoint Presentation</vt:lpstr>
      <vt:lpstr>PowerPoint Presentation</vt:lpstr>
      <vt:lpstr>PowerPoint Presentation</vt:lpstr>
      <vt:lpstr>PowerPoint Presentation</vt:lpstr>
      <vt:lpstr>PowerPoint Presentation</vt:lpstr>
      <vt:lpstr>The reason you can identify this object (what is it?)—even though over half of its contour is obscured—is because you can still identify its geons.</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dc:title>
  <dc:creator>Sadia Niazi</dc:creator>
  <cp:lastModifiedBy>Sadia Niazi</cp:lastModifiedBy>
  <cp:revision>34</cp:revision>
  <dcterms:created xsi:type="dcterms:W3CDTF">2020-02-20T07:39:01Z</dcterms:created>
  <dcterms:modified xsi:type="dcterms:W3CDTF">2020-02-27T08:31:13Z</dcterms:modified>
</cp:coreProperties>
</file>