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63" r:id="rId6"/>
    <p:sldId id="259" r:id="rId7"/>
    <p:sldId id="264" r:id="rId8"/>
    <p:sldId id="266" r:id="rId9"/>
    <p:sldId id="265"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4/23/2020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435" y="2524259"/>
            <a:ext cx="7831568" cy="1210614"/>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Trimmed and Winsorized Measures</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075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8" y="309093"/>
            <a:ext cx="8913394" cy="3670479"/>
          </a:xfrm>
        </p:spPr>
        <p:txBody>
          <a:bodyPr>
            <a:normAutofit/>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Assignment:</a:t>
            </a:r>
            <a:br>
              <a:rPr lang="en-US" sz="3200" b="1" dirty="0" smtClean="0">
                <a:solidFill>
                  <a:schemeClr val="tx1"/>
                </a:solidFill>
                <a:latin typeface="Times New Roman" panose="02020603050405020304" pitchFamily="18" charset="0"/>
                <a:cs typeface="Times New Roman" panose="02020603050405020304" pitchFamily="18" charset="0"/>
              </a:rPr>
            </a:br>
            <a:r>
              <a:rPr lang="en-US" sz="3200" b="1" dirty="0" smtClean="0">
                <a:solidFill>
                  <a:schemeClr val="tx1"/>
                </a:solidFill>
                <a:latin typeface="Times New Roman" panose="02020603050405020304" pitchFamily="18" charset="0"/>
                <a:cs typeface="Times New Roman" panose="02020603050405020304" pitchFamily="18" charset="0"/>
              </a:rPr>
              <a:t> Question no :1</a:t>
            </a:r>
            <a:br>
              <a:rPr lang="en-US" sz="3200" b="1" dirty="0" smtClean="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Calculate the Trimmed and Winsorized means and standard deviations for the data given below.</a:t>
            </a:r>
            <a:r>
              <a:rPr lang="en-US" sz="2800" b="1" dirty="0">
                <a:solidFill>
                  <a:schemeClr val="tx1"/>
                </a:solidFill>
                <a:latin typeface="Times New Roman" panose="02020603050405020304" pitchFamily="18" charset="0"/>
                <a:cs typeface="Times New Roman" panose="02020603050405020304" pitchFamily="18" charset="0"/>
              </a:rPr>
              <a:t/>
            </a:r>
            <a:br>
              <a:rPr lang="en-US" sz="2800" b="1" dirty="0">
                <a:solidFill>
                  <a:schemeClr val="tx1"/>
                </a:solidFill>
                <a:latin typeface="Times New Roman" panose="02020603050405020304" pitchFamily="18" charset="0"/>
                <a:cs typeface="Times New Roman" panose="02020603050405020304" pitchFamily="18" charset="0"/>
              </a:rPr>
            </a:br>
            <a:r>
              <a:rPr lang="en-US" sz="2800" dirty="0" smtClean="0">
                <a:solidFill>
                  <a:schemeClr val="tx1"/>
                </a:solidFill>
                <a:latin typeface="Times New Roman" panose="02020603050405020304" pitchFamily="18" charset="0"/>
                <a:cs typeface="Times New Roman" panose="02020603050405020304" pitchFamily="18" charset="0"/>
              </a:rPr>
              <a:t>80,75,42,63,65,43,78,96,82,5879,72,67,75,68.</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009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373487"/>
            <a:ext cx="8861878" cy="1017431"/>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Introduction:</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2124" y="1081824"/>
            <a:ext cx="8861878" cy="5409127"/>
          </a:xfrm>
        </p:spPr>
        <p:txBody>
          <a:bodyPr>
            <a:normAutofit/>
          </a:bodyPr>
          <a:lstStyle/>
          <a:p>
            <a:pPr marL="0" indent="0">
              <a:buNone/>
            </a:pPr>
            <a:r>
              <a:rPr lang="x-none" sz="2400" b="1" dirty="0" smtClean="0">
                <a:latin typeface="Times New Roman" panose="02020603050405020304" pitchFamily="18" charset="0"/>
                <a:cs typeface="Times New Roman" panose="02020603050405020304" pitchFamily="18" charset="0"/>
              </a:rPr>
              <a:t> </a:t>
            </a:r>
            <a:endParaRPr lang="en-US" sz="24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x-none" sz="2400" dirty="0" smtClean="0">
                <a:solidFill>
                  <a:schemeClr val="tx1"/>
                </a:solidFill>
                <a:latin typeface="Times New Roman" panose="02020603050405020304" pitchFamily="18" charset="0"/>
                <a:cs typeface="Times New Roman" panose="02020603050405020304" pitchFamily="18" charset="0"/>
              </a:rPr>
              <a:t>When </a:t>
            </a:r>
            <a:r>
              <a:rPr lang="x-none" sz="2400" dirty="0">
                <a:solidFill>
                  <a:schemeClr val="tx1"/>
                </a:solidFill>
                <a:latin typeface="Times New Roman" panose="02020603050405020304" pitchFamily="18" charset="0"/>
                <a:cs typeface="Times New Roman" panose="02020603050405020304" pitchFamily="18" charset="0"/>
              </a:rPr>
              <a:t>outliers are present in the </a:t>
            </a:r>
            <a:r>
              <a:rPr lang="x-none" sz="2400" dirty="0" smtClean="0">
                <a:solidFill>
                  <a:schemeClr val="tx1"/>
                </a:solidFill>
                <a:latin typeface="Times New Roman" panose="02020603050405020304" pitchFamily="18" charset="0"/>
                <a:cs typeface="Times New Roman" panose="02020603050405020304" pitchFamily="18" charset="0"/>
              </a:rPr>
              <a:t>data</a:t>
            </a:r>
            <a:r>
              <a:rPr lang="en-US" sz="2400" dirty="0" smtClean="0">
                <a:solidFill>
                  <a:schemeClr val="tx1"/>
                </a:solidFill>
                <a:latin typeface="Times New Roman" panose="02020603050405020304" pitchFamily="18" charset="0"/>
                <a:cs typeface="Times New Roman" panose="02020603050405020304" pitchFamily="18" charset="0"/>
              </a:rPr>
              <a:t> </a:t>
            </a:r>
            <a:r>
              <a:rPr lang="x-none" sz="2400" dirty="0" smtClean="0">
                <a:solidFill>
                  <a:schemeClr val="tx1"/>
                </a:solidFill>
                <a:latin typeface="Times New Roman" panose="02020603050405020304" pitchFamily="18" charset="0"/>
                <a:cs typeface="Times New Roman" panose="02020603050405020304" pitchFamily="18" charset="0"/>
              </a:rPr>
              <a:t>, </a:t>
            </a:r>
            <a:r>
              <a:rPr lang="x-none" sz="2400" dirty="0">
                <a:solidFill>
                  <a:schemeClr val="tx1"/>
                </a:solidFill>
                <a:latin typeface="Times New Roman" panose="02020603050405020304" pitchFamily="18" charset="0"/>
                <a:cs typeface="Times New Roman" panose="02020603050405020304" pitchFamily="18" charset="0"/>
              </a:rPr>
              <a:t>trimming and Winsorization are methods for reducing the effects of extreme values in the </a:t>
            </a:r>
            <a:r>
              <a:rPr lang="x-none" sz="2400" dirty="0" smtClean="0">
                <a:solidFill>
                  <a:schemeClr val="tx1"/>
                </a:solidFill>
                <a:latin typeface="Times New Roman" panose="02020603050405020304" pitchFamily="18" charset="0"/>
                <a:cs typeface="Times New Roman" panose="02020603050405020304" pitchFamily="18" charset="0"/>
              </a:rPr>
              <a:t>sample</a:t>
            </a:r>
            <a:r>
              <a:rPr lang="en-US" sz="24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A trimmed mean (similar to an adjusted mean) is a method of averaging that removes a small designated percentage of the largest and smallest values before calculating the </a:t>
            </a:r>
            <a:r>
              <a:rPr lang="en-US" sz="2400" dirty="0" smtClean="0">
                <a:solidFill>
                  <a:schemeClr val="tx1"/>
                </a:solidFill>
                <a:latin typeface="Times New Roman" panose="02020603050405020304" pitchFamily="18" charset="0"/>
                <a:cs typeface="Times New Roman" panose="02020603050405020304" pitchFamily="18" charset="0"/>
              </a:rPr>
              <a:t>mean.</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Winsorization began as a way to "robustify" the sample mean, which is sensitive to extreme values.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To obtain the Winsorized mean, you sort the data and replace the smallest k values by the (k +1) smallest value.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You do the same for the largest values, replacing the k largest values with the (k+1) largest value.</a:t>
            </a:r>
            <a:endParaRPr lang="en-US" sz="2400"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95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4" y="206061"/>
            <a:ext cx="8977788" cy="6375043"/>
          </a:xfrm>
        </p:spPr>
        <p:txBody>
          <a:bodyPr>
            <a:normAutofit/>
          </a:bodyPr>
          <a:lstStyle/>
          <a:p>
            <a:pPr marL="457200" indent="-457200">
              <a:buFont typeface="Wingdings" panose="05000000000000000000" pitchFamily="2" charset="2"/>
              <a:buChar char="Ø"/>
            </a:pPr>
            <a:r>
              <a:rPr lang="en-US" sz="3200" b="1" dirty="0">
                <a:solidFill>
                  <a:schemeClr val="tx1"/>
                </a:solidFill>
                <a:latin typeface="Times New Roman" panose="02020603050405020304" pitchFamily="18" charset="0"/>
                <a:cs typeface="Times New Roman" panose="02020603050405020304" pitchFamily="18" charset="0"/>
              </a:rPr>
              <a:t>Example:</a:t>
            </a:r>
            <a:r>
              <a:rPr lang="en-US" sz="2400" dirty="0">
                <a:solidFill>
                  <a:schemeClr val="tx1"/>
                </a:solidFill>
                <a:latin typeface="Times New Roman" panose="02020603050405020304" pitchFamily="18" charset="0"/>
                <a:cs typeface="Times New Roman" panose="02020603050405020304" pitchFamily="18" charset="0"/>
              </a:rPr>
              <a:t> Calculate the Trimmed and Winsorized means and standard deviations for the data given below.</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45,32,37,46,39,36,41,48,36</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Solution</a:t>
            </a:r>
            <a:r>
              <a:rPr lang="en-US" sz="2400" b="1" dirty="0">
                <a:solidFill>
                  <a:schemeClr val="tx1"/>
                </a:solidFill>
                <a:latin typeface="Times New Roman" panose="02020603050405020304" pitchFamily="18" charset="0"/>
                <a:cs typeface="Times New Roman" panose="02020603050405020304" pitchFamily="18" charset="0"/>
              </a:rPr>
              <a:t>: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Arrange </a:t>
            </a:r>
            <a:r>
              <a:rPr lang="en-US" sz="2400" dirty="0">
                <a:solidFill>
                  <a:schemeClr val="tx1"/>
                </a:solidFill>
                <a:latin typeface="Times New Roman" panose="02020603050405020304" pitchFamily="18" charset="0"/>
                <a:cs typeface="Times New Roman" panose="02020603050405020304" pitchFamily="18" charset="0"/>
              </a:rPr>
              <a:t>the </a:t>
            </a:r>
            <a:r>
              <a:rPr lang="en-US" sz="2400" dirty="0" smtClean="0">
                <a:solidFill>
                  <a:schemeClr val="tx1"/>
                </a:solidFill>
                <a:latin typeface="Times New Roman" panose="02020603050405020304" pitchFamily="18" charset="0"/>
                <a:cs typeface="Times New Roman" panose="02020603050405020304" pitchFamily="18" charset="0"/>
              </a:rPr>
              <a:t>data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32,36,36,37,39,41,45,46,48</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p>
        </p:txBody>
      </p:sp>
    </p:spTree>
    <p:extLst>
      <p:ext uri="{BB962C8B-B14F-4D97-AF65-F5344CB8AC3E}">
        <p14:creationId xmlns:p14="http://schemas.microsoft.com/office/powerpoint/2010/main" val="194250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581881" cy="6658376"/>
          </a:xfrm>
        </p:spPr>
        <p:txBody>
          <a:bodyPr/>
          <a:lstStyle/>
          <a:p>
            <a:pPr marL="342900" indent="-342900">
              <a:buFont typeface="Wingdings" panose="05000000000000000000" pitchFamily="2" charset="2"/>
              <a:buChar char="Ø"/>
            </a:pPr>
            <a:r>
              <a:rPr lang="en-US" sz="2400" b="1" dirty="0" smtClean="0">
                <a:solidFill>
                  <a:schemeClr val="tx1"/>
                </a:solidFill>
                <a:latin typeface="Times New Roman" panose="02020603050405020304" pitchFamily="18" charset="0"/>
                <a:cs typeface="Times New Roman" panose="02020603050405020304" pitchFamily="18" charset="0"/>
              </a:rPr>
              <a:t>         Trimmed Mean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32,36</a:t>
            </a:r>
            <a:r>
              <a:rPr lang="en-US" sz="2400" dirty="0" smtClean="0">
                <a:solidFill>
                  <a:schemeClr val="tx1"/>
                </a:solidFill>
                <a:latin typeface="Times New Roman" panose="02020603050405020304" pitchFamily="18" charset="0"/>
                <a:cs typeface="Times New Roman" panose="02020603050405020304" pitchFamily="18" charset="0"/>
              </a:rPr>
              <a:t>,36,37,39,41,45,</a:t>
            </a:r>
            <a:r>
              <a:rPr lang="en-US" sz="2400" dirty="0" smtClean="0">
                <a:solidFill>
                  <a:srgbClr val="FF0000"/>
                </a:solidFill>
                <a:latin typeface="Times New Roman" panose="02020603050405020304" pitchFamily="18" charset="0"/>
                <a:cs typeface="Times New Roman" panose="02020603050405020304" pitchFamily="18" charset="0"/>
              </a:rPr>
              <a:t>46,48</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2</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1</a:t>
            </a: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1 </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36 </a:t>
            </a: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45</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To find the trimmed mean and standard deviation, we remove the two observations 32 and 36 below the first quartile and the two observations 46 and 48 above the third quartile. So, we have five observations 36,37,39,41,45 as trimmed data set.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cxnSp>
        <p:nvCxnSpPr>
          <p:cNvPr id="4" name="Straight Arrow Connector 3"/>
          <p:cNvCxnSpPr/>
          <p:nvPr/>
        </p:nvCxnSpPr>
        <p:spPr>
          <a:xfrm>
            <a:off x="3245476" y="1117246"/>
            <a:ext cx="0" cy="72765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90940" y="1117246"/>
            <a:ext cx="25758" cy="72765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343955" y="1133344"/>
            <a:ext cx="34515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998889" y="1081829"/>
            <a:ext cx="12879" cy="39924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88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77334" y="128789"/>
                <a:ext cx="8596668" cy="6465193"/>
              </a:xfrm>
            </p:spPr>
            <p:txBody>
              <a:bodyPr>
                <a:normAutofit fontScale="90000"/>
              </a:bodyPr>
              <a:lstStyle/>
              <a:p>
                <a:r>
                  <a:rPr lang="en-US" dirty="0" smtClean="0"/>
                  <a:t>              </a:t>
                </a:r>
                <a:r>
                  <a:rPr lang="en-US" sz="2400" b="1" u="sng" dirty="0" smtClean="0">
                    <a:solidFill>
                      <a:schemeClr val="tx1"/>
                    </a:solidFill>
                    <a:latin typeface="Times New Roman" panose="02020603050405020304" pitchFamily="18" charset="0"/>
                    <a:cs typeface="Times New Roman" panose="02020603050405020304" pitchFamily="18" charset="0"/>
                  </a:rPr>
                  <a:t>X                        X</a:t>
                </a:r>
                <a:r>
                  <a:rPr lang="en-US" sz="2400" b="1" u="sng" baseline="30000" dirty="0" smtClean="0">
                    <a:solidFill>
                      <a:schemeClr val="tx1"/>
                    </a:solidFill>
                    <a:latin typeface="Times New Roman" panose="02020603050405020304" pitchFamily="18" charset="0"/>
                    <a:cs typeface="Times New Roman" panose="02020603050405020304" pitchFamily="18" charset="0"/>
                  </a:rPr>
                  <a:t>2  </a:t>
                </a:r>
                <a:br>
                  <a:rPr lang="en-US" sz="2400" b="1" u="sng" baseline="30000" dirty="0" smtClean="0">
                    <a:solidFill>
                      <a:schemeClr val="tx1"/>
                    </a:solidFill>
                    <a:latin typeface="Times New Roman" panose="02020603050405020304" pitchFamily="18" charset="0"/>
                    <a:cs typeface="Times New Roman" panose="02020603050405020304" pitchFamily="18" charset="0"/>
                  </a:rPr>
                </a:br>
                <a:r>
                  <a:rPr lang="en-US" sz="2400" b="1" baseline="30000" dirty="0">
                    <a:solidFill>
                      <a:schemeClr val="tx1"/>
                    </a:solidFill>
                    <a:latin typeface="Times New Roman" panose="02020603050405020304" pitchFamily="18" charset="0"/>
                    <a:cs typeface="Times New Roman" panose="02020603050405020304" pitchFamily="18" charset="0"/>
                  </a:rPr>
                  <a:t/>
                </a:r>
                <a:br>
                  <a:rPr lang="en-US" sz="2400" b="1" baseline="300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36                   1296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37                   1369</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39                   1521</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41                   1681</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u="sng" dirty="0" smtClean="0">
                    <a:solidFill>
                      <a:schemeClr val="tx1"/>
                    </a:solidFill>
                    <a:latin typeface="Times New Roman" panose="02020603050405020304" pitchFamily="18" charset="0"/>
                    <a:cs typeface="Times New Roman" panose="02020603050405020304" pitchFamily="18" charset="0"/>
                  </a:rPr>
                  <a:t>45                   2025                 </a:t>
                </a:r>
                <a:br>
                  <a:rPr lang="en-US" sz="2400" u="sng"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u="sng" dirty="0" smtClean="0">
                    <a:solidFill>
                      <a:schemeClr val="tx1"/>
                    </a:solidFill>
                    <a:latin typeface="Times New Roman" panose="02020603050405020304" pitchFamily="18" charset="0"/>
                    <a:cs typeface="Times New Roman" panose="02020603050405020304" pitchFamily="18" charset="0"/>
                  </a:rPr>
                  <a:t>Total   198              7892   </a:t>
                </a:r>
                <a:br>
                  <a:rPr lang="en-US" sz="2400" b="1" u="sng" dirty="0" smtClean="0">
                    <a:solidFill>
                      <a:schemeClr val="tx1"/>
                    </a:solidFill>
                    <a:latin typeface="Times New Roman" panose="02020603050405020304" pitchFamily="18" charset="0"/>
                    <a:cs typeface="Times New Roman" panose="02020603050405020304" pitchFamily="18" charset="0"/>
                  </a:rPr>
                </a:br>
                <a:r>
                  <a:rPr lang="en-US" sz="2400" b="1" u="sng" dirty="0">
                    <a:solidFill>
                      <a:schemeClr val="tx1"/>
                    </a:solidFill>
                    <a:latin typeface="Times New Roman" panose="02020603050405020304" pitchFamily="18" charset="0"/>
                    <a:cs typeface="Times New Roman" panose="02020603050405020304" pitchFamily="18" charset="0"/>
                  </a:rPr>
                  <a:t/>
                </a:r>
                <a:br>
                  <a:rPr lang="en-US" sz="2400" b="1" u="sng"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700" b="1" dirty="0" smtClean="0">
                    <a:solidFill>
                      <a:schemeClr val="tx1"/>
                    </a:solidFill>
                    <a:latin typeface="Times New Roman" panose="02020603050405020304" pitchFamily="18" charset="0"/>
                    <a:cs typeface="Times New Roman" panose="02020603050405020304" pitchFamily="18" charset="0"/>
                  </a:rPr>
                  <a:t>Trimmed </a:t>
                </a:r>
                <a:r>
                  <a:rPr lang="en-US" sz="2700" b="1" dirty="0">
                    <a:solidFill>
                      <a:schemeClr val="tx1"/>
                    </a:solidFill>
                    <a:latin typeface="Times New Roman" panose="02020603050405020304" pitchFamily="18" charset="0"/>
                    <a:cs typeface="Times New Roman" panose="02020603050405020304" pitchFamily="18" charset="0"/>
                  </a:rPr>
                  <a:t>Mean = </a:t>
                </a:r>
                <a14:m>
                  <m:oMath xmlns:m="http://schemas.openxmlformats.org/officeDocument/2006/math">
                    <m:f>
                      <m:fPr>
                        <m:ctrlPr>
                          <a:rPr lang="en-US" sz="2700" b="1" i="1">
                            <a:solidFill>
                              <a:schemeClr val="tx1"/>
                            </a:solidFill>
                            <a:latin typeface="Cambria Math" panose="02040503050406030204" pitchFamily="18" charset="0"/>
                            <a:cs typeface="Times New Roman" panose="02020603050405020304" pitchFamily="18" charset="0"/>
                          </a:rPr>
                        </m:ctrlPr>
                      </m:fPr>
                      <m:num>
                        <m:sSub>
                          <m:sSubPr>
                            <m:ctrlPr>
                              <a:rPr lang="en-US" sz="2700" b="1" i="1">
                                <a:solidFill>
                                  <a:schemeClr val="tx1"/>
                                </a:solidFill>
                                <a:latin typeface="Cambria Math" panose="02040503050406030204" pitchFamily="18" charset="0"/>
                                <a:cs typeface="Times New Roman" panose="02020603050405020304" pitchFamily="18" charset="0"/>
                              </a:rPr>
                            </m:ctrlPr>
                          </m:sSubPr>
                          <m:e>
                            <m:r>
                              <a:rPr lang="en-US" sz="2700" b="1" i="1">
                                <a:solidFill>
                                  <a:schemeClr val="tx1"/>
                                </a:solidFill>
                                <a:latin typeface="Cambria Math" panose="02040503050406030204" pitchFamily="18" charset="0"/>
                                <a:cs typeface="Times New Roman" panose="02020603050405020304" pitchFamily="18" charset="0"/>
                              </a:rPr>
                              <m:t>Ʃ</m:t>
                            </m:r>
                            <m:r>
                              <a:rPr lang="en-US" sz="2700" b="1" i="1">
                                <a:solidFill>
                                  <a:schemeClr val="tx1"/>
                                </a:solidFill>
                                <a:latin typeface="Cambria Math" panose="02040503050406030204" pitchFamily="18" charset="0"/>
                                <a:cs typeface="Times New Roman" panose="02020603050405020304" pitchFamily="18" charset="0"/>
                              </a:rPr>
                              <m:t>𝒙</m:t>
                            </m:r>
                          </m:e>
                          <m:sub>
                            <m:r>
                              <a:rPr lang="en-US" sz="2700" b="1" i="1">
                                <a:solidFill>
                                  <a:schemeClr val="tx1"/>
                                </a:solidFill>
                                <a:latin typeface="Cambria Math" panose="02040503050406030204" pitchFamily="18" charset="0"/>
                                <a:cs typeface="Times New Roman" panose="02020603050405020304" pitchFamily="18" charset="0"/>
                              </a:rPr>
                              <m:t>𝒊</m:t>
                            </m:r>
                          </m:sub>
                        </m:sSub>
                      </m:num>
                      <m:den>
                        <m:r>
                          <a:rPr lang="en-US" sz="2700" b="1" i="1">
                            <a:solidFill>
                              <a:schemeClr val="tx1"/>
                            </a:solidFill>
                            <a:latin typeface="Cambria Math" panose="02040503050406030204" pitchFamily="18" charset="0"/>
                            <a:cs typeface="Times New Roman" panose="02020603050405020304" pitchFamily="18" charset="0"/>
                          </a:rPr>
                          <m:t>𝒏</m:t>
                        </m:r>
                      </m:den>
                    </m:f>
                  </m:oMath>
                </a14:m>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i="1">
                            <a:solidFill>
                              <a:schemeClr val="tx1"/>
                            </a:solidFill>
                            <a:latin typeface="Cambria Math" panose="02040503050406030204" pitchFamily="18" charset="0"/>
                            <a:cs typeface="Times New Roman" panose="02020603050405020304" pitchFamily="18" charset="0"/>
                          </a:rPr>
                          <m:t>36+37+39+41+45</m:t>
                        </m:r>
                      </m:num>
                      <m:den>
                        <m:r>
                          <a:rPr lang="en-US" sz="2400" i="1">
                            <a:solidFill>
                              <a:schemeClr val="tx1"/>
                            </a:solidFill>
                            <a:latin typeface="Cambria Math" panose="02040503050406030204" pitchFamily="18" charset="0"/>
                            <a:cs typeface="Times New Roman" panose="02020603050405020304" pitchFamily="18" charset="0"/>
                          </a:rPr>
                          <m:t>5</m:t>
                        </m:r>
                      </m:den>
                    </m:f>
                  </m:oMath>
                </a14:m>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i="1">
                            <a:solidFill>
                              <a:schemeClr val="tx1"/>
                            </a:solidFill>
                            <a:latin typeface="Cambria Math" panose="02040503050406030204" pitchFamily="18" charset="0"/>
                            <a:cs typeface="Times New Roman" panose="02020603050405020304" pitchFamily="18" charset="0"/>
                          </a:rPr>
                          <m:t>198</m:t>
                        </m:r>
                      </m:num>
                      <m:den>
                        <m:r>
                          <a:rPr lang="en-US" sz="2400" i="1">
                            <a:solidFill>
                              <a:schemeClr val="tx1"/>
                            </a:solidFill>
                            <a:latin typeface="Cambria Math" panose="02040503050406030204" pitchFamily="18" charset="0"/>
                            <a:cs typeface="Times New Roman" panose="02020603050405020304" pitchFamily="18" charset="0"/>
                          </a:rPr>
                          <m:t>5</m:t>
                        </m:r>
                      </m:den>
                    </m:f>
                  </m:oMath>
                </a14:m>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 </a:t>
                </a:r>
                <a:r>
                  <a:rPr lang="en-US" sz="2400" dirty="0">
                    <a:solidFill>
                      <a:schemeClr val="tx1"/>
                    </a:solidFill>
                    <a:latin typeface="Times New Roman" panose="02020603050405020304" pitchFamily="18" charset="0"/>
                    <a:cs typeface="Times New Roman" panose="02020603050405020304" pitchFamily="18" charset="0"/>
                  </a:rPr>
                  <a:t>39.6</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b="1" u="sng"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77334" y="128789"/>
                <a:ext cx="8596668" cy="6465193"/>
              </a:xfr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7015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231820" y="257577"/>
                <a:ext cx="9042182" cy="6349285"/>
              </a:xfrm>
            </p:spPr>
            <p:txBody>
              <a:bodyPr/>
              <a:lstStyle/>
              <a:p>
                <a:r>
                  <a:rPr lang="en-US" sz="2400" dirty="0" smtClean="0">
                    <a:solidFill>
                      <a:schemeClr val="tx1"/>
                    </a:solidFill>
                    <a:latin typeface="Times New Roman" panose="02020603050405020304" pitchFamily="18" charset="0"/>
                    <a:cs typeface="Times New Roman" panose="02020603050405020304" pitchFamily="18" charset="0"/>
                  </a:rPr>
                  <a:t>                Trimmed S.D  =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7892</m:t>
                            </m:r>
                          </m:num>
                          <m:den>
                            <m:r>
                              <a:rPr lang="en-US" sz="2400" b="0" i="1" smtClean="0">
                                <a:solidFill>
                                  <a:schemeClr val="tx1"/>
                                </a:solidFill>
                                <a:latin typeface="Cambria Math" panose="02040503050406030204" pitchFamily="18" charset="0"/>
                                <a:cs typeface="Times New Roman" panose="02020603050405020304" pitchFamily="18" charset="0"/>
                              </a:rPr>
                              <m:t>5</m:t>
                            </m:r>
                          </m:den>
                        </m:f>
                        <m:r>
                          <a:rPr lang="en-US" sz="2400" i="1">
                            <a:solidFill>
                              <a:schemeClr val="tx1"/>
                            </a:solidFill>
                            <a:latin typeface="Cambria Math" panose="02040503050406030204" pitchFamily="18" charset="0"/>
                            <a:cs typeface="Times New Roman" panose="02020603050405020304" pitchFamily="18" charset="0"/>
                          </a:rPr>
                          <m:t>−</m:t>
                        </m:r>
                        <m:d>
                          <m:dPr>
                            <m:ctrlPr>
                              <a:rPr lang="en-US" sz="2400" i="1">
                                <a:solidFill>
                                  <a:schemeClr val="tx1"/>
                                </a:solidFill>
                                <a:latin typeface="Cambria Math" panose="02040503050406030204" pitchFamily="18" charset="0"/>
                                <a:cs typeface="Times New Roman" panose="02020603050405020304" pitchFamily="18" charset="0"/>
                              </a:rPr>
                            </m:ctrlPr>
                          </m:dPr>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198</m:t>
                                </m:r>
                              </m:num>
                              <m:den>
                                <m:r>
                                  <a:rPr lang="en-US" sz="2400" b="0" i="1" smtClean="0">
                                    <a:solidFill>
                                      <a:schemeClr val="tx1"/>
                                    </a:solidFill>
                                    <a:latin typeface="Cambria Math" panose="02040503050406030204" pitchFamily="18" charset="0"/>
                                    <a:cs typeface="Times New Roman" panose="02020603050405020304" pitchFamily="18" charset="0"/>
                                  </a:rPr>
                                  <m:t>5</m:t>
                                </m:r>
                              </m:den>
                            </m:f>
                          </m:e>
                        </m:d>
                      </m:e>
                    </m:rad>
                  </m:oMath>
                </a14:m>
                <a:r>
                  <a:rPr lang="en-US" sz="2400" baseline="58000" dirty="0">
                    <a:solidFill>
                      <a:schemeClr val="tx1"/>
                    </a:solidFill>
                    <a:latin typeface="Times New Roman" panose="02020603050405020304" pitchFamily="18" charset="0"/>
                    <a:cs typeface="Times New Roman" panose="02020603050405020304" pitchFamily="18" charset="0"/>
                  </a:rPr>
                  <a:t>2 </a:t>
                </a:r>
                <a:r>
                  <a:rPr lang="en-US" sz="2400" baseline="58000" dirty="0" smtClean="0">
                    <a:solidFill>
                      <a:schemeClr val="tx1"/>
                    </a:solidFill>
                    <a:latin typeface="Times New Roman" panose="02020603050405020304" pitchFamily="18" charset="0"/>
                    <a:cs typeface="Times New Roman" panose="02020603050405020304" pitchFamily="18" charset="0"/>
                  </a:rPr>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1578.4</m:t>
                        </m:r>
                        <m:r>
                          <a:rPr lang="en-US" sz="2400" i="1">
                            <a:solidFill>
                              <a:schemeClr val="tx1"/>
                            </a:solidFill>
                            <a:latin typeface="Cambria Math" panose="02040503050406030204" pitchFamily="18" charset="0"/>
                            <a:cs typeface="Times New Roman" panose="02020603050405020304" pitchFamily="18" charset="0"/>
                          </a:rPr>
                          <m:t>−</m:t>
                        </m:r>
                        <m:r>
                          <a:rPr lang="en-US" sz="2400" b="0" i="1" smtClean="0">
                            <a:solidFill>
                              <a:schemeClr val="tx1"/>
                            </a:solidFill>
                            <a:latin typeface="Cambria Math" panose="02040503050406030204" pitchFamily="18" charset="0"/>
                            <a:cs typeface="Times New Roman" panose="02020603050405020304" pitchFamily="18" charset="0"/>
                          </a:rPr>
                          <m:t>1568.16</m:t>
                        </m:r>
                      </m:e>
                    </m:rad>
                  </m:oMath>
                </a14:m>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10.24 </m:t>
                        </m:r>
                      </m:e>
                    </m:rad>
                  </m:oMath>
                </a14:m>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 3.2</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231820" y="257577"/>
                <a:ext cx="9042182" cy="6349285"/>
              </a:xfr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80740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244699"/>
            <a:ext cx="9787944" cy="6362163"/>
          </a:xfrm>
        </p:spPr>
        <p:txBody>
          <a:bodyPr>
            <a:normAutofit/>
          </a:bodyPr>
          <a:lstStyle/>
          <a:p>
            <a:pPr marL="571500" indent="-571500">
              <a:buFont typeface="Wingdings" panose="05000000000000000000" pitchFamily="2" charset="2"/>
              <a:buChar char="Ø"/>
            </a:pPr>
            <a:r>
              <a:rPr lang="en-US" sz="2400" b="1" dirty="0" smtClean="0">
                <a:solidFill>
                  <a:schemeClr val="tx1"/>
                </a:solidFill>
                <a:latin typeface="Times New Roman" panose="02020603050405020304" pitchFamily="18" charset="0"/>
                <a:cs typeface="Times New Roman" panose="02020603050405020304" pitchFamily="18" charset="0"/>
              </a:rPr>
              <a:t>Winsorized Mean:  </a:t>
            </a:r>
            <a:r>
              <a:rPr lang="en-US" sz="2400" dirty="0" smtClean="0">
                <a:solidFill>
                  <a:schemeClr val="tx1"/>
                </a:solidFill>
                <a:latin typeface="Times New Roman" panose="02020603050405020304" pitchFamily="18" charset="0"/>
                <a:cs typeface="Times New Roman" panose="02020603050405020304" pitchFamily="18" charset="0"/>
              </a:rPr>
              <a:t>To find the Winsorized mean and standard deviation, we replace the two values 32,36, below the first quartile with 36, and the two values 46,48 above third quartile with 45 to get the Winsorized data set as 36,36,36,37,39,41,45,45 and 45.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32,36</a:t>
            </a:r>
            <a:r>
              <a:rPr lang="en-US" sz="2400" dirty="0" smtClean="0">
                <a:solidFill>
                  <a:schemeClr val="tx1"/>
                </a:solidFill>
                <a:latin typeface="Times New Roman" panose="02020603050405020304" pitchFamily="18" charset="0"/>
                <a:cs typeface="Times New Roman" panose="02020603050405020304" pitchFamily="18" charset="0"/>
              </a:rPr>
              <a:t>,36,37,39,41,45,</a:t>
            </a:r>
            <a:r>
              <a:rPr lang="en-US" sz="2400" dirty="0" smtClean="0">
                <a:solidFill>
                  <a:srgbClr val="FF0000"/>
                </a:solidFill>
                <a:latin typeface="Times New Roman" panose="02020603050405020304" pitchFamily="18" charset="0"/>
                <a:cs typeface="Times New Roman" panose="02020603050405020304" pitchFamily="18" charset="0"/>
              </a:rPr>
              <a:t>46,48</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2</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1</a:t>
            </a: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1</a:t>
            </a:r>
            <a:r>
              <a:rPr lang="en-US" sz="2400" b="1" dirty="0" smtClean="0">
                <a:solidFill>
                  <a:schemeClr val="tx1"/>
                </a:solidFill>
                <a:latin typeface="Times New Roman" panose="02020603050405020304" pitchFamily="18" charset="0"/>
                <a:cs typeface="Times New Roman" panose="02020603050405020304" pitchFamily="18" charset="0"/>
              </a:rPr>
              <a:t>  = </a:t>
            </a:r>
            <a:r>
              <a:rPr lang="en-US" sz="2400" dirty="0" smtClean="0">
                <a:solidFill>
                  <a:schemeClr val="tx1"/>
                </a:solidFill>
                <a:latin typeface="Times New Roman" panose="02020603050405020304" pitchFamily="18" charset="0"/>
                <a:cs typeface="Times New Roman" panose="02020603050405020304" pitchFamily="18" charset="0"/>
              </a:rPr>
              <a:t>36</a:t>
            </a: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 </a:t>
            </a:r>
            <a:r>
              <a:rPr lang="en-US" sz="2400" dirty="0" smtClean="0">
                <a:solidFill>
                  <a:schemeClr val="tx1"/>
                </a:solidFill>
                <a:latin typeface="Times New Roman" panose="02020603050405020304" pitchFamily="18" charset="0"/>
                <a:cs typeface="Times New Roman" panose="02020603050405020304" pitchFamily="18" charset="0"/>
              </a:rPr>
              <a:t>45</a:t>
            </a:r>
            <a:endParaRPr lang="en-US" sz="2400" dirty="0">
              <a:solidFill>
                <a:schemeClr val="tx1"/>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3000777" y="2846231"/>
            <a:ext cx="34901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786389" y="2859110"/>
            <a:ext cx="12879" cy="721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572000" y="2859110"/>
            <a:ext cx="12879"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357611" y="2846231"/>
            <a:ext cx="12879" cy="721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427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54546"/>
            <a:ext cx="9042182" cy="6542468"/>
          </a:xfrm>
        </p:spPr>
        <p:txBody>
          <a:bodyPr>
            <a:noAutofit/>
          </a:bodyPr>
          <a:lstStyle/>
          <a:p>
            <a:r>
              <a:rPr lang="en-US" sz="2400" dirty="0"/>
              <a:t> </a:t>
            </a:r>
            <a:r>
              <a:rPr lang="en-US" sz="2400" dirty="0" smtClean="0"/>
              <a:t>                </a:t>
            </a:r>
            <a:br>
              <a:rPr lang="en-US" sz="2400" dirty="0" smtClean="0"/>
            </a:br>
            <a:r>
              <a:rPr lang="en-US" sz="2400" dirty="0"/>
              <a:t> </a:t>
            </a:r>
            <a:r>
              <a:rPr lang="en-US" sz="2400" dirty="0" smtClean="0"/>
              <a:t>                   </a:t>
            </a:r>
            <a:r>
              <a:rPr lang="en-US" sz="2400" b="1" u="sng" dirty="0" smtClean="0">
                <a:solidFill>
                  <a:schemeClr val="tx1"/>
                </a:solidFill>
                <a:latin typeface="Times New Roman" panose="02020603050405020304" pitchFamily="18" charset="0"/>
                <a:cs typeface="Times New Roman" panose="02020603050405020304" pitchFamily="18" charset="0"/>
              </a:rPr>
              <a:t>X                        </a:t>
            </a:r>
            <a:r>
              <a:rPr lang="en-US" sz="2400" b="1" u="sng" dirty="0">
                <a:solidFill>
                  <a:schemeClr val="tx1"/>
                </a:solidFill>
                <a:latin typeface="Times New Roman" panose="02020603050405020304" pitchFamily="18" charset="0"/>
                <a:cs typeface="Times New Roman" panose="02020603050405020304" pitchFamily="18" charset="0"/>
              </a:rPr>
              <a:t>X</a:t>
            </a:r>
            <a:r>
              <a:rPr lang="en-US" sz="2400" b="1" u="sng" baseline="30000" dirty="0">
                <a:solidFill>
                  <a:schemeClr val="tx1"/>
                </a:solidFill>
                <a:latin typeface="Times New Roman" panose="02020603050405020304" pitchFamily="18" charset="0"/>
                <a:cs typeface="Times New Roman" panose="02020603050405020304" pitchFamily="18" charset="0"/>
              </a:rPr>
              <a:t>2  </a:t>
            </a:r>
            <a:br>
              <a:rPr lang="en-US" sz="2400" b="1" u="sng" baseline="30000" dirty="0">
                <a:solidFill>
                  <a:schemeClr val="tx1"/>
                </a:solidFill>
                <a:latin typeface="Times New Roman" panose="02020603050405020304" pitchFamily="18" charset="0"/>
                <a:cs typeface="Times New Roman" panose="02020603050405020304" pitchFamily="18" charset="0"/>
              </a:rPr>
            </a:br>
            <a:r>
              <a:rPr lang="en-US" sz="2400" b="1" baseline="300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36                   </a:t>
            </a:r>
            <a:r>
              <a:rPr lang="en-US" sz="2400" dirty="0">
                <a:solidFill>
                  <a:schemeClr val="tx1"/>
                </a:solidFill>
                <a:latin typeface="Times New Roman" panose="02020603050405020304" pitchFamily="18" charset="0"/>
                <a:cs typeface="Times New Roman" panose="02020603050405020304" pitchFamily="18" charset="0"/>
              </a:rPr>
              <a:t>1296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36                    1296</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36                    1296</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37                    1369</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39                   1521</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41                   1681</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45                    2025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45                    2025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u="sng" dirty="0">
                <a:solidFill>
                  <a:schemeClr val="tx1"/>
                </a:solidFill>
                <a:latin typeface="Times New Roman" panose="02020603050405020304" pitchFamily="18" charset="0"/>
                <a:cs typeface="Times New Roman" panose="02020603050405020304" pitchFamily="18" charset="0"/>
              </a:rPr>
              <a:t>45                    2025                 </a:t>
            </a:r>
            <a:br>
              <a:rPr lang="en-US" sz="2400" u="sng"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b="1" u="sng" dirty="0">
                <a:solidFill>
                  <a:schemeClr val="tx1"/>
                </a:solidFill>
                <a:latin typeface="Times New Roman" panose="02020603050405020304" pitchFamily="18" charset="0"/>
                <a:cs typeface="Times New Roman" panose="02020603050405020304" pitchFamily="18" charset="0"/>
              </a:rPr>
              <a:t>Total  360                14534    </a:t>
            </a:r>
            <a:br>
              <a:rPr lang="en-US" sz="2400" b="1" u="sng" dirty="0">
                <a:solidFill>
                  <a:schemeClr val="tx1"/>
                </a:solidFill>
                <a:latin typeface="Times New Roman" panose="02020603050405020304" pitchFamily="18" charset="0"/>
                <a:cs typeface="Times New Roman" panose="02020603050405020304" pitchFamily="18" charset="0"/>
              </a:rPr>
            </a:br>
            <a:r>
              <a:rPr lang="en-US" sz="2400" b="1" u="sng" dirty="0">
                <a:solidFill>
                  <a:schemeClr val="tx1"/>
                </a:solidFill>
                <a:latin typeface="Times New Roman" panose="02020603050405020304" pitchFamily="18" charset="0"/>
                <a:cs typeface="Times New Roman" panose="02020603050405020304" pitchFamily="18" charset="0"/>
              </a:rPr>
              <a:t/>
            </a:r>
            <a:br>
              <a:rPr lang="en-US" sz="2400" b="1" u="sng" dirty="0">
                <a:solidFill>
                  <a:schemeClr val="tx1"/>
                </a:solidFill>
                <a:latin typeface="Times New Roman" panose="02020603050405020304" pitchFamily="18" charset="0"/>
                <a:cs typeface="Times New Roman" panose="02020603050405020304" pitchFamily="18" charset="0"/>
              </a:rPr>
            </a:br>
            <a:endParaRPr lang="en-US" sz="2400" dirty="0"/>
          </a:p>
        </p:txBody>
      </p:sp>
    </p:spTree>
    <p:extLst>
      <p:ext uri="{BB962C8B-B14F-4D97-AF65-F5344CB8AC3E}">
        <p14:creationId xmlns:p14="http://schemas.microsoft.com/office/powerpoint/2010/main" val="3464405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502276" y="321971"/>
                <a:ext cx="8771726" cy="6220497"/>
              </a:xfrm>
            </p:spPr>
            <p:txBody>
              <a:bodyPr/>
              <a:lstStyle/>
              <a:p>
                <a:r>
                  <a:rPr lang="en-US" dirty="0" smtClean="0"/>
                  <a:t>                                        </a:t>
                </a:r>
                <a:br>
                  <a:rPr lang="en-US" dirty="0" smtClean="0"/>
                </a:br>
                <a:r>
                  <a:rPr lang="en-US" dirty="0"/>
                  <a:t/>
                </a:r>
                <a:br>
                  <a:rPr lang="en-US" dirty="0"/>
                </a:br>
                <a:r>
                  <a:rPr lang="en-US" dirty="0" smtClean="0"/>
                  <a:t>                      </a:t>
                </a:r>
                <a:r>
                  <a:rPr lang="en-US" sz="24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360</m:t>
                        </m:r>
                      </m:num>
                      <m:den>
                        <m:r>
                          <a:rPr lang="en-US" sz="2400" b="0" i="1" smtClean="0">
                            <a:solidFill>
                              <a:schemeClr val="tx1"/>
                            </a:solidFill>
                            <a:latin typeface="Cambria Math" panose="02040503050406030204" pitchFamily="18" charset="0"/>
                            <a:cs typeface="Times New Roman" panose="02020603050405020304" pitchFamily="18" charset="0"/>
                          </a:rPr>
                          <m:t>9</m:t>
                        </m:r>
                      </m:den>
                    </m:f>
                  </m:oMath>
                </a14:m>
                <a:r>
                  <a:rPr lang="en-US" sz="2400" dirty="0" smtClean="0">
                    <a:solidFill>
                      <a:schemeClr val="tx1"/>
                    </a:solidFill>
                    <a:latin typeface="Times New Roman" panose="02020603050405020304" pitchFamily="18" charset="0"/>
                    <a:cs typeface="Times New Roman" panose="02020603050405020304" pitchFamily="18" charset="0"/>
                  </a:rPr>
                  <a:t>   = 40</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Winsorized </a:t>
                </a:r>
                <a:r>
                  <a:rPr lang="en-US" sz="2400" b="1" dirty="0">
                    <a:solidFill>
                      <a:schemeClr val="tx1"/>
                    </a:solidFill>
                    <a:latin typeface="Times New Roman" panose="02020603050405020304" pitchFamily="18" charset="0"/>
                    <a:cs typeface="Times New Roman" panose="02020603050405020304" pitchFamily="18" charset="0"/>
                  </a:rPr>
                  <a:t>S.D  </a:t>
                </a:r>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14534</m:t>
                            </m:r>
                          </m:num>
                          <m:den>
                            <m:r>
                              <a:rPr lang="en-US" sz="2400" b="0" i="1" smtClean="0">
                                <a:solidFill>
                                  <a:schemeClr val="tx1"/>
                                </a:solidFill>
                                <a:latin typeface="Cambria Math" panose="02040503050406030204" pitchFamily="18" charset="0"/>
                                <a:cs typeface="Times New Roman" panose="02020603050405020304" pitchFamily="18" charset="0"/>
                              </a:rPr>
                              <m:t>9</m:t>
                            </m:r>
                          </m:den>
                        </m:f>
                        <m:r>
                          <a:rPr lang="en-US" sz="2400" i="1">
                            <a:solidFill>
                              <a:schemeClr val="tx1"/>
                            </a:solidFill>
                            <a:latin typeface="Cambria Math" panose="02040503050406030204" pitchFamily="18" charset="0"/>
                            <a:cs typeface="Times New Roman" panose="02020603050405020304" pitchFamily="18" charset="0"/>
                          </a:rPr>
                          <m:t>−</m:t>
                        </m:r>
                        <m:d>
                          <m:dPr>
                            <m:ctrlPr>
                              <a:rPr lang="en-US" sz="2400" i="1">
                                <a:solidFill>
                                  <a:schemeClr val="tx1"/>
                                </a:solidFill>
                                <a:latin typeface="Cambria Math" panose="02040503050406030204" pitchFamily="18" charset="0"/>
                                <a:cs typeface="Times New Roman" panose="02020603050405020304" pitchFamily="18" charset="0"/>
                              </a:rPr>
                            </m:ctrlPr>
                          </m:dPr>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360</m:t>
                                </m:r>
                              </m:num>
                              <m:den>
                                <m:r>
                                  <a:rPr lang="en-US" sz="2400" b="0" i="1" smtClean="0">
                                    <a:solidFill>
                                      <a:schemeClr val="tx1"/>
                                    </a:solidFill>
                                    <a:latin typeface="Cambria Math" panose="02040503050406030204" pitchFamily="18" charset="0"/>
                                    <a:cs typeface="Times New Roman" panose="02020603050405020304" pitchFamily="18" charset="0"/>
                                  </a:rPr>
                                  <m:t>9</m:t>
                                </m:r>
                              </m:den>
                            </m:f>
                          </m:e>
                        </m:d>
                      </m:e>
                    </m:rad>
                  </m:oMath>
                </a14:m>
                <a:r>
                  <a:rPr lang="en-US" sz="2400" baseline="58000" dirty="0">
                    <a:solidFill>
                      <a:schemeClr val="tx1"/>
                    </a:solidFill>
                    <a:latin typeface="Times New Roman" panose="02020603050405020304" pitchFamily="18" charset="0"/>
                    <a:cs typeface="Times New Roman" panose="02020603050405020304" pitchFamily="18" charset="0"/>
                  </a:rPr>
                  <a:t>2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1614.89−1600</m:t>
                        </m:r>
                      </m:e>
                    </m:rad>
                  </m:oMath>
                </a14:m>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14.8</m:t>
                        </m:r>
                        <m:r>
                          <a:rPr lang="en-US" sz="2400" i="1">
                            <a:solidFill>
                              <a:schemeClr val="tx1"/>
                            </a:solidFill>
                            <a:latin typeface="Cambria Math" panose="02040503050406030204" pitchFamily="18" charset="0"/>
                            <a:cs typeface="Times New Roman" panose="02020603050405020304" pitchFamily="18" charset="0"/>
                          </a:rPr>
                          <m:t>9</m:t>
                        </m:r>
                      </m:e>
                    </m:rad>
                  </m:oMath>
                </a14:m>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3.86</a:t>
                </a: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502276" y="321971"/>
                <a:ext cx="8771726" cy="6220497"/>
              </a:xfr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1210614" y="528034"/>
                <a:ext cx="5880261" cy="712631"/>
              </a:xfrm>
              <a:prstGeom prst="rect">
                <a:avLst/>
              </a:prstGeom>
            </p:spPr>
            <p:txBody>
              <a:bodyPr wrap="square">
                <a:spAutoFit/>
              </a:bodyPr>
              <a:lstStyle/>
              <a:p>
                <a:r>
                  <a:rPr lang="en-US" sz="2400" b="1" dirty="0" smtClean="0">
                    <a:latin typeface="Times New Roman" panose="02020603050405020304" pitchFamily="18" charset="0"/>
                    <a:cs typeface="Times New Roman" panose="02020603050405020304" pitchFamily="18" charset="0"/>
                  </a:rPr>
                  <a:t>Winsorized </a:t>
                </a:r>
                <a:r>
                  <a:rPr lang="en-US" sz="2400" b="1" dirty="0">
                    <a:latin typeface="Times New Roman" panose="02020603050405020304" pitchFamily="18" charset="0"/>
                    <a:cs typeface="Times New Roman" panose="02020603050405020304" pitchFamily="18" charset="0"/>
                  </a:rPr>
                  <a:t>Mean = </a:t>
                </a:r>
                <a14:m>
                  <m:oMath xmlns:m="http://schemas.openxmlformats.org/officeDocument/2006/math">
                    <m:f>
                      <m:fPr>
                        <m:ctrlPr>
                          <a:rPr lang="en-US" sz="2800" b="1" i="1">
                            <a:latin typeface="Cambria Math" panose="02040503050406030204" pitchFamily="18" charset="0"/>
                            <a:cs typeface="Times New Roman" panose="02020603050405020304" pitchFamily="18" charset="0"/>
                          </a:rPr>
                        </m:ctrlPr>
                      </m:fPr>
                      <m:num>
                        <m:sSub>
                          <m:sSubPr>
                            <m:ctrlPr>
                              <a:rPr lang="en-US" sz="2800" b="1" i="1">
                                <a:latin typeface="Cambria Math" panose="02040503050406030204" pitchFamily="18" charset="0"/>
                                <a:cs typeface="Times New Roman" panose="02020603050405020304" pitchFamily="18" charset="0"/>
                              </a:rPr>
                            </m:ctrlPr>
                          </m:sSubPr>
                          <m:e>
                            <m:r>
                              <a:rPr lang="en-US" sz="2800" b="1" i="1">
                                <a:latin typeface="Cambria Math" panose="02040503050406030204" pitchFamily="18" charset="0"/>
                                <a:cs typeface="Times New Roman" panose="02020603050405020304" pitchFamily="18" charset="0"/>
                              </a:rPr>
                              <m:t>Ʃ</m:t>
                            </m:r>
                            <m:r>
                              <a:rPr lang="en-US" sz="2800" b="1" i="1">
                                <a:latin typeface="Cambria Math" panose="02040503050406030204" pitchFamily="18" charset="0"/>
                                <a:cs typeface="Times New Roman" panose="02020603050405020304" pitchFamily="18" charset="0"/>
                              </a:rPr>
                              <m:t>𝒙</m:t>
                            </m:r>
                          </m:e>
                          <m:sub>
                            <m:r>
                              <a:rPr lang="en-US" sz="2800" b="1" i="1">
                                <a:latin typeface="Cambria Math" panose="02040503050406030204" pitchFamily="18" charset="0"/>
                                <a:cs typeface="Times New Roman" panose="02020603050405020304" pitchFamily="18" charset="0"/>
                              </a:rPr>
                              <m:t>𝒊</m:t>
                            </m:r>
                          </m:sub>
                        </m:sSub>
                      </m:num>
                      <m:den>
                        <m:r>
                          <a:rPr lang="en-US" sz="2800" b="1" i="1">
                            <a:latin typeface="Cambria Math" panose="02040503050406030204" pitchFamily="18" charset="0"/>
                            <a:cs typeface="Times New Roman" panose="02020603050405020304" pitchFamily="18" charset="0"/>
                          </a:rPr>
                          <m:t>𝒏</m:t>
                        </m:r>
                      </m:den>
                    </m:f>
                  </m:oMath>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1210614" y="528034"/>
                <a:ext cx="5880261" cy="712631"/>
              </a:xfrm>
              <a:prstGeom prst="rect">
                <a:avLst/>
              </a:prstGeom>
              <a:blipFill rotWithShape="0">
                <a:blip r:embed="rId3"/>
                <a:stretch>
                  <a:fillRect l="-1660" b="-3419"/>
                </a:stretch>
              </a:blipFill>
            </p:spPr>
            <p:txBody>
              <a:bodyPr/>
              <a:lstStyle/>
              <a:p>
                <a:r>
                  <a:rPr lang="en-US">
                    <a:noFill/>
                  </a:rPr>
                  <a:t> </a:t>
                </a:r>
              </a:p>
            </p:txBody>
          </p:sp>
        </mc:Fallback>
      </mc:AlternateContent>
    </p:spTree>
    <p:extLst>
      <p:ext uri="{BB962C8B-B14F-4D97-AF65-F5344CB8AC3E}">
        <p14:creationId xmlns:p14="http://schemas.microsoft.com/office/powerpoint/2010/main" val="610798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191</TotalTime>
  <Words>165</Words>
  <Application>Microsoft Office PowerPoint</Application>
  <PresentationFormat>Widescreen</PresentationFormat>
  <Paragraphs>15</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Cambria Math</vt:lpstr>
      <vt:lpstr>Times New Roman</vt:lpstr>
      <vt:lpstr>Trebuchet MS</vt:lpstr>
      <vt:lpstr>Wingdings</vt:lpstr>
      <vt:lpstr>Wingdings 3</vt:lpstr>
      <vt:lpstr>Facet</vt:lpstr>
      <vt:lpstr>Trimmed and Winsorized Measures</vt:lpstr>
      <vt:lpstr>Introduction:</vt:lpstr>
      <vt:lpstr>Example: Calculate the Trimmed and Winsorized means and standard deviations for the data given below.             45,32,37,46,39,36,41,48,36   Solution:                           Arrange the data                                32,36,36,37,39,41,45,46,48                                    </vt:lpstr>
      <vt:lpstr>         Trimmed Mean  :                                                         32,36,36,37,39,41,45,46,48                                               Q2                                    Q1                 Q3                                   Q1 = 36   Q3 = 45  To find the trimmed mean and standard deviation, we remove the two observations 32 and 36 below the first quartile and the two observations 46 and 48 above the third quartile. So, we have five observations 36,37,39,41,45 as trimmed data set.                                 </vt:lpstr>
      <vt:lpstr>              X                        X2                              36                   1296                             37                   1369                           39                   1521                           41                   1681                           45                   2025                                 Total   198              7892                        Trimmed Mean = 〖Ʃx〗_i/n                                                                                         =  (36+37+39+41+45)/5                                                                                                         =  198/5                                                 = 39.6  </vt:lpstr>
      <vt:lpstr>                Trimmed S.D  = √(7892/5-(198/5) )2                                                                = √(1578.4-1568.16)                                                                                     = √(10.24 )                                                           = 3.2    </vt:lpstr>
      <vt:lpstr>Winsorized Mean:  To find the Winsorized mean and standard deviation, we replace the two values 32,36, below the first quartile with 36, and the two values 46,48 above third quartile with 45 to get the Winsorized data set as 36,36,36,37,39,41,45,45 and 45.                             32,36,36,37,39,41,45,46,48                                                Q2                                     Q1                Q3                        Q1  = 36     Q3 = 45</vt:lpstr>
      <vt:lpstr>                                      X                        X2                           36                   1296                          36                    1296                         36                    1296                         37                    1369                         39                   1521                         41                   1681                         45                    2025                         45                    2025                         45                    2025                                Total  360                14534      </vt:lpstr>
      <vt:lpstr>                                                                = 360/9   = 40                                                                Winsorized S.D  = √(14534/9-(360/9) )2                                                                          = √(1614.89-1600)                                                      = √14.89                                                                              = 3.86</vt:lpstr>
      <vt:lpstr>Assignment:  Question no :1 Calculate the Trimmed and Winsorized means and standard deviations for the data given below. 80,75,42,63,65,43,78,96,82,5879,72,67,75,68.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Trimmed and Wizard Mean</dc:title>
  <dc:creator>Computer</dc:creator>
  <cp:lastModifiedBy>Computer</cp:lastModifiedBy>
  <cp:revision>105</cp:revision>
  <dcterms:created xsi:type="dcterms:W3CDTF">2020-04-22T10:46:38Z</dcterms:created>
  <dcterms:modified xsi:type="dcterms:W3CDTF">2020-04-23T09:47:20Z</dcterms:modified>
</cp:coreProperties>
</file>