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5"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44" autoAdjust="0"/>
  </p:normalViewPr>
  <p:slideViewPr>
    <p:cSldViewPr snapToGrid="0" snapToObjects="1">
      <p:cViewPr varScale="1">
        <p:scale>
          <a:sx n="113" d="100"/>
          <a:sy n="113" d="100"/>
        </p:scale>
        <p:origin x="-149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A32B7741-1971-A148-9705-B79C3A159783}"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32B7741-1971-A148-9705-B79C3A159783}"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32B7741-1971-A148-9705-B79C3A159783}"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6CD14-C41C-A347-8F65-2E8FAF65B3C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32B7741-1971-A148-9705-B79C3A159783}"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6CD14-C41C-A347-8F65-2E8FAF65B3CA}" type="slidenum">
              <a:rPr lang="en-US" smtClean="0"/>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32B7741-1971-A148-9705-B79C3A159783}"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A32B7741-1971-A148-9705-B79C3A159783}"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6CD14-C41C-A347-8F65-2E8FAF65B3C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A32B7741-1971-A148-9705-B79C3A159783}" type="datetimeFigureOut">
              <a:rPr lang="en-US" smtClean="0"/>
              <a:t>4/28/20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32B7741-1971-A148-9705-B79C3A159783}" type="datetimeFigureOut">
              <a:rPr lang="en-US" smtClean="0"/>
              <a:t>4/28/20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32B7741-1971-A148-9705-B79C3A159783}" type="datetimeFigureOut">
              <a:rPr lang="en-US" smtClean="0"/>
              <a:t>4/28/20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6CD14-C41C-A347-8F65-2E8FAF65B3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32B7741-1971-A148-9705-B79C3A159783}"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6CD14-C41C-A347-8F65-2E8FAF65B3C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32B7741-1971-A148-9705-B79C3A159783}"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6CD14-C41C-A347-8F65-2E8FAF65B3C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32B7741-1971-A148-9705-B79C3A159783}" type="datetimeFigureOut">
              <a:rPr lang="en-US" smtClean="0"/>
              <a:t>4/28/20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506CD14-C41C-A347-8F65-2E8FAF65B3C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2728"/>
            <a:ext cx="7772400" cy="1326046"/>
          </a:xfrm>
        </p:spPr>
        <p:txBody>
          <a:bodyPr>
            <a:normAutofit/>
          </a:bodyPr>
          <a:lstStyle/>
          <a:p>
            <a:r>
              <a:rPr lang="en-GB" b="1" cap="all" dirty="0" smtClean="0">
                <a:solidFill>
                  <a:schemeClr val="bg1"/>
                </a:solidFill>
              </a:rPr>
              <a:t>FACILITATION SKILLS</a:t>
            </a:r>
            <a:endParaRPr lang="en-US" b="1" dirty="0">
              <a:solidFill>
                <a:schemeClr val="bg1"/>
              </a:solidFill>
            </a:endParaRP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rotWithShape="1">
          <a:blip r:embed="rId2"/>
          <a:srcRect l="6400" t="21788" r="5498" b="5402"/>
          <a:stretch/>
        </p:blipFill>
        <p:spPr>
          <a:xfrm>
            <a:off x="1182883" y="2445207"/>
            <a:ext cx="7035043" cy="4042343"/>
          </a:xfrm>
          <a:prstGeom prst="rect">
            <a:avLst/>
          </a:prstGeom>
        </p:spPr>
      </p:pic>
    </p:spTree>
    <p:extLst>
      <p:ext uri="{BB962C8B-B14F-4D97-AF65-F5344CB8AC3E}">
        <p14:creationId xmlns:p14="http://schemas.microsoft.com/office/powerpoint/2010/main" val="11931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30842"/>
            <a:ext cx="8395747" cy="5018201"/>
          </a:xfrm>
        </p:spPr>
        <p:txBody>
          <a:bodyPr>
            <a:normAutofit fontScale="77500" lnSpcReduction="20000"/>
          </a:bodyPr>
          <a:lstStyle/>
          <a:p>
            <a:pPr>
              <a:lnSpc>
                <a:spcPct val="120000"/>
              </a:lnSpc>
            </a:pPr>
            <a:r>
              <a:rPr lang="en-GB" dirty="0">
                <a:latin typeface="Times New Roman"/>
                <a:cs typeface="Times New Roman"/>
              </a:rPr>
              <a:t>Start the meeting on time</a:t>
            </a:r>
          </a:p>
          <a:p>
            <a:pPr>
              <a:lnSpc>
                <a:spcPct val="120000"/>
              </a:lnSpc>
            </a:pPr>
            <a:r>
              <a:rPr lang="en-GB" dirty="0">
                <a:latin typeface="Times New Roman"/>
                <a:cs typeface="Times New Roman"/>
              </a:rPr>
              <a:t>Welcome everyone</a:t>
            </a:r>
          </a:p>
          <a:p>
            <a:pPr>
              <a:lnSpc>
                <a:spcPct val="120000"/>
              </a:lnSpc>
            </a:pPr>
            <a:r>
              <a:rPr lang="en-GB" dirty="0">
                <a:latin typeface="Times New Roman"/>
                <a:cs typeface="Times New Roman"/>
              </a:rPr>
              <a:t>Make introductions</a:t>
            </a:r>
          </a:p>
          <a:p>
            <a:pPr>
              <a:lnSpc>
                <a:spcPct val="120000"/>
              </a:lnSpc>
            </a:pPr>
            <a:r>
              <a:rPr lang="en-GB" dirty="0">
                <a:latin typeface="Times New Roman"/>
                <a:cs typeface="Times New Roman"/>
              </a:rPr>
              <a:t>Review the agenda, objectives and ground rules for the meeting</a:t>
            </a:r>
          </a:p>
          <a:p>
            <a:pPr>
              <a:lnSpc>
                <a:spcPct val="120000"/>
              </a:lnSpc>
            </a:pPr>
            <a:r>
              <a:rPr lang="en-GB" dirty="0">
                <a:latin typeface="Times New Roman"/>
                <a:cs typeface="Times New Roman"/>
              </a:rPr>
              <a:t>Encourage participation</a:t>
            </a:r>
          </a:p>
          <a:p>
            <a:pPr>
              <a:lnSpc>
                <a:spcPct val="120000"/>
              </a:lnSpc>
            </a:pPr>
            <a:r>
              <a:rPr lang="en-GB" dirty="0">
                <a:latin typeface="Times New Roman"/>
                <a:cs typeface="Times New Roman"/>
              </a:rPr>
              <a:t>Stick to the agenda</a:t>
            </a:r>
          </a:p>
          <a:p>
            <a:pPr>
              <a:lnSpc>
                <a:spcPct val="120000"/>
              </a:lnSpc>
            </a:pPr>
            <a:r>
              <a:rPr lang="en-GB" dirty="0">
                <a:latin typeface="Times New Roman"/>
                <a:cs typeface="Times New Roman"/>
              </a:rPr>
              <a:t>Avoid detailed decision-making</a:t>
            </a:r>
          </a:p>
          <a:p>
            <a:pPr>
              <a:lnSpc>
                <a:spcPct val="120000"/>
              </a:lnSpc>
            </a:pPr>
            <a:r>
              <a:rPr lang="en-GB" dirty="0">
                <a:latin typeface="Times New Roman"/>
                <a:cs typeface="Times New Roman"/>
              </a:rPr>
              <a:t>Seek commitments</a:t>
            </a:r>
          </a:p>
          <a:p>
            <a:pPr>
              <a:lnSpc>
                <a:spcPct val="120000"/>
              </a:lnSpc>
            </a:pPr>
            <a:r>
              <a:rPr lang="en-GB" dirty="0">
                <a:latin typeface="Times New Roman"/>
                <a:cs typeface="Times New Roman"/>
              </a:rPr>
              <a:t>Bring closure to each item</a:t>
            </a:r>
          </a:p>
          <a:p>
            <a:pPr>
              <a:lnSpc>
                <a:spcPct val="120000"/>
              </a:lnSpc>
            </a:pPr>
            <a:r>
              <a:rPr lang="en-GB" dirty="0">
                <a:latin typeface="Times New Roman"/>
                <a:cs typeface="Times New Roman"/>
              </a:rPr>
              <a:t>Respect everyone's rights</a:t>
            </a:r>
          </a:p>
          <a:p>
            <a:pPr>
              <a:lnSpc>
                <a:spcPct val="120000"/>
              </a:lnSpc>
            </a:pPr>
            <a:r>
              <a:rPr lang="en-GB" dirty="0">
                <a:latin typeface="Times New Roman"/>
                <a:cs typeface="Times New Roman"/>
              </a:rPr>
              <a:t>Be flexible</a:t>
            </a:r>
          </a:p>
          <a:p>
            <a:pPr>
              <a:lnSpc>
                <a:spcPct val="120000"/>
              </a:lnSpc>
            </a:pPr>
            <a:r>
              <a:rPr lang="en-GB" dirty="0">
                <a:latin typeface="Times New Roman"/>
                <a:cs typeface="Times New Roman"/>
              </a:rPr>
              <a:t>Summarize the meeting results and needed follow-ups</a:t>
            </a:r>
          </a:p>
          <a:p>
            <a:pPr>
              <a:lnSpc>
                <a:spcPct val="120000"/>
              </a:lnSpc>
            </a:pPr>
            <a:r>
              <a:rPr lang="en-GB" dirty="0">
                <a:latin typeface="Times New Roman"/>
                <a:cs typeface="Times New Roman"/>
              </a:rPr>
              <a:t>Thank the participants</a:t>
            </a:r>
          </a:p>
          <a:p>
            <a:pPr>
              <a:lnSpc>
                <a:spcPct val="120000"/>
              </a:lnSpc>
            </a:pPr>
            <a:r>
              <a:rPr lang="en-GB" dirty="0">
                <a:latin typeface="Times New Roman"/>
                <a:cs typeface="Times New Roman"/>
              </a:rPr>
              <a:t>Close the </a:t>
            </a:r>
            <a:r>
              <a:rPr lang="en-GB" dirty="0" smtClean="0">
                <a:latin typeface="Times New Roman"/>
                <a:cs typeface="Times New Roman"/>
              </a:rPr>
              <a:t>meeting</a:t>
            </a:r>
            <a:endParaRPr lang="en-GB" dirty="0">
              <a:latin typeface="Times New Roman"/>
              <a:cs typeface="Times New Roman"/>
            </a:endParaRPr>
          </a:p>
        </p:txBody>
      </p:sp>
      <p:sp>
        <p:nvSpPr>
          <p:cNvPr id="3" name="Title 2"/>
          <p:cNvSpPr>
            <a:spLocks noGrp="1"/>
          </p:cNvSpPr>
          <p:nvPr>
            <p:ph type="title"/>
          </p:nvPr>
        </p:nvSpPr>
        <p:spPr/>
        <p:txBody>
          <a:bodyPr>
            <a:normAutofit fontScale="90000"/>
          </a:bodyPr>
          <a:lstStyle/>
          <a:p>
            <a:r>
              <a:rPr lang="en-GB" cap="all" dirty="0"/>
              <a:t>FACILITATING A MEETING OR PLANNING </a:t>
            </a:r>
            <a:r>
              <a:rPr lang="en-GB" cap="all" dirty="0" smtClean="0"/>
              <a:t>SESSION</a:t>
            </a:r>
            <a:endParaRPr lang="en-US" dirty="0"/>
          </a:p>
        </p:txBody>
      </p:sp>
    </p:spTree>
    <p:extLst>
      <p:ext uri="{BB962C8B-B14F-4D97-AF65-F5344CB8AC3E}">
        <p14:creationId xmlns:p14="http://schemas.microsoft.com/office/powerpoint/2010/main" val="1351357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4125" y="2403257"/>
            <a:ext cx="8628823" cy="4271074"/>
          </a:xfrm>
        </p:spPr>
        <p:txBody>
          <a:bodyPr>
            <a:normAutofit/>
          </a:bodyPr>
          <a:lstStyle/>
          <a:p>
            <a:r>
              <a:rPr lang="en-GB" dirty="0"/>
              <a:t>Community organizations are geared towards action. </a:t>
            </a:r>
            <a:endParaRPr lang="en-GB" dirty="0" smtClean="0"/>
          </a:p>
          <a:p>
            <a:r>
              <a:rPr lang="en-GB" dirty="0" smtClean="0"/>
              <a:t>There </a:t>
            </a:r>
            <a:r>
              <a:rPr lang="en-GB" dirty="0"/>
              <a:t>are urgent problems and </a:t>
            </a:r>
            <a:r>
              <a:rPr lang="en-GB" dirty="0" smtClean="0"/>
              <a:t>issues </a:t>
            </a:r>
            <a:r>
              <a:rPr lang="en-GB" dirty="0"/>
              <a:t>need to tackle and solve </a:t>
            </a:r>
            <a:r>
              <a:rPr lang="en-GB" dirty="0" smtClean="0"/>
              <a:t>in </a:t>
            </a:r>
            <a:r>
              <a:rPr lang="en-GB" dirty="0"/>
              <a:t>communities. </a:t>
            </a:r>
            <a:endParaRPr lang="en-GB" dirty="0" smtClean="0"/>
          </a:p>
          <a:p>
            <a:r>
              <a:rPr lang="en-GB" dirty="0" smtClean="0"/>
              <a:t>But </a:t>
            </a:r>
            <a:r>
              <a:rPr lang="en-GB" dirty="0"/>
              <a:t>for groups to be really successful, we need to spend some time focusing on the skills </a:t>
            </a:r>
            <a:r>
              <a:rPr lang="en-GB" dirty="0" smtClean="0"/>
              <a:t>of </a:t>
            </a:r>
            <a:r>
              <a:rPr lang="en-GB" dirty="0"/>
              <a:t>members and leaders use to make all of this action happen, both within and outside </a:t>
            </a:r>
            <a:r>
              <a:rPr lang="en-GB" dirty="0" smtClean="0"/>
              <a:t>of </a:t>
            </a:r>
            <a:r>
              <a:rPr lang="en-GB" dirty="0"/>
              <a:t>organizations.</a:t>
            </a:r>
          </a:p>
          <a:p>
            <a:r>
              <a:rPr lang="en-GB" dirty="0"/>
              <a:t>One of the most important sets of skills for leaders and members are facilitation skills. </a:t>
            </a:r>
            <a:endParaRPr lang="en-GB" dirty="0" smtClean="0"/>
          </a:p>
        </p:txBody>
      </p:sp>
      <p:sp>
        <p:nvSpPr>
          <p:cNvPr id="3" name="Title 2"/>
          <p:cNvSpPr>
            <a:spLocks noGrp="1"/>
          </p:cNvSpPr>
          <p:nvPr>
            <p:ph type="title"/>
          </p:nvPr>
        </p:nvSpPr>
        <p:spPr>
          <a:xfrm>
            <a:off x="457200" y="636118"/>
            <a:ext cx="8229600" cy="595580"/>
          </a:xfrm>
        </p:spPr>
        <p:txBody>
          <a:bodyPr>
            <a:normAutofit fontScale="90000"/>
          </a:bodyPr>
          <a:lstStyle/>
          <a:p>
            <a:r>
              <a:rPr lang="en-US" dirty="0" smtClean="0"/>
              <a:t>What are facilitation skills?</a:t>
            </a:r>
            <a:endParaRPr lang="en-US" dirty="0"/>
          </a:p>
        </p:txBody>
      </p:sp>
    </p:spTree>
    <p:extLst>
      <p:ext uri="{BB962C8B-B14F-4D97-AF65-F5344CB8AC3E}">
        <p14:creationId xmlns:p14="http://schemas.microsoft.com/office/powerpoint/2010/main" val="3248761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737" y="1930077"/>
            <a:ext cx="8541663" cy="4669542"/>
          </a:xfrm>
        </p:spPr>
        <p:txBody>
          <a:bodyPr>
            <a:normAutofit/>
          </a:bodyPr>
          <a:lstStyle/>
          <a:p>
            <a:pPr>
              <a:lnSpc>
                <a:spcPct val="110000"/>
              </a:lnSpc>
            </a:pPr>
            <a:r>
              <a:rPr lang="en-GB" dirty="0"/>
              <a:t>These are the  </a:t>
            </a:r>
            <a:r>
              <a:rPr lang="en-GB" b="1" dirty="0"/>
              <a:t>“process skills” </a:t>
            </a:r>
            <a:r>
              <a:rPr lang="en-GB" dirty="0"/>
              <a:t>used to guide and direct key parts of organizing work with groups of people such as meetings, planning sessions, and training of members and leaders.</a:t>
            </a:r>
          </a:p>
          <a:p>
            <a:pPr>
              <a:lnSpc>
                <a:spcPct val="110000"/>
              </a:lnSpc>
            </a:pPr>
            <a:r>
              <a:rPr lang="en-GB" dirty="0"/>
              <a:t>Whether it's a meeting or a training session, someone has to shape and guide the process of working together so that you meet your goals and accomplish what you've set out to do. </a:t>
            </a:r>
          </a:p>
          <a:p>
            <a:pPr>
              <a:lnSpc>
                <a:spcPct val="110000"/>
              </a:lnSpc>
            </a:pPr>
            <a:r>
              <a:rPr lang="en-GB" dirty="0"/>
              <a:t>While a group of people might set the agenda and figure out the goals, one person needs to concentrate on how you are going to move through your agenda and meet those goals effectively. This is the person we call the "facilitator.</a:t>
            </a:r>
            <a:r>
              <a:rPr lang="en-GB" dirty="0" smtClean="0"/>
              <a:t>”</a:t>
            </a:r>
            <a:endParaRPr lang="en-GB" dirty="0"/>
          </a:p>
        </p:txBody>
      </p:sp>
      <p:sp>
        <p:nvSpPr>
          <p:cNvPr id="3" name="Title 2"/>
          <p:cNvSpPr>
            <a:spLocks noGrp="1"/>
          </p:cNvSpPr>
          <p:nvPr>
            <p:ph type="title"/>
          </p:nvPr>
        </p:nvSpPr>
        <p:spPr/>
        <p:txBody>
          <a:bodyPr>
            <a:normAutofit/>
          </a:bodyPr>
          <a:lstStyle/>
          <a:p>
            <a:pPr algn="r"/>
            <a:r>
              <a:rPr lang="en-US" sz="3200" dirty="0" smtClean="0"/>
              <a:t>Continued</a:t>
            </a:r>
            <a:r>
              <a:rPr lang="is-IS" sz="3200" dirty="0" smtClean="0"/>
              <a:t>….</a:t>
            </a:r>
            <a:endParaRPr lang="en-US" sz="3200" dirty="0"/>
          </a:p>
        </p:txBody>
      </p:sp>
    </p:spTree>
    <p:extLst>
      <p:ext uri="{BB962C8B-B14F-4D97-AF65-F5344CB8AC3E}">
        <p14:creationId xmlns:p14="http://schemas.microsoft.com/office/powerpoint/2010/main" val="229710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6771" y="2303640"/>
            <a:ext cx="8728434" cy="4283251"/>
          </a:xfrm>
        </p:spPr>
        <p:txBody>
          <a:bodyPr>
            <a:normAutofit/>
          </a:bodyPr>
          <a:lstStyle/>
          <a:p>
            <a:pPr lvl="0"/>
            <a:r>
              <a:rPr lang="en-GB" dirty="0"/>
              <a:t>A facilitator is a guide to help people move through a process together, not the seat of wisdom and knowledge. That means a facilitator isn't there to give opinions, but to draw out opinions and ideas of the group members.</a:t>
            </a:r>
          </a:p>
          <a:p>
            <a:pPr lvl="0"/>
            <a:r>
              <a:rPr lang="en-GB" dirty="0"/>
              <a:t>Facilitation focuses on </a:t>
            </a:r>
            <a:r>
              <a:rPr lang="en-GB" i="1" dirty="0"/>
              <a:t>how</a:t>
            </a:r>
            <a:r>
              <a:rPr lang="en-GB" dirty="0"/>
              <a:t> people participate in the process of learning or planning, not just on </a:t>
            </a:r>
            <a:r>
              <a:rPr lang="en-GB" i="1" dirty="0" smtClean="0"/>
              <a:t>what </a:t>
            </a:r>
            <a:r>
              <a:rPr lang="en-GB" dirty="0" smtClean="0"/>
              <a:t>gets </a:t>
            </a:r>
            <a:r>
              <a:rPr lang="en-GB" dirty="0"/>
              <a:t>achieved</a:t>
            </a:r>
          </a:p>
          <a:p>
            <a:pPr lvl="0"/>
            <a:r>
              <a:rPr lang="en-GB" dirty="0"/>
              <a:t>A facilitator is neutral and never takes sides</a:t>
            </a:r>
          </a:p>
          <a:p>
            <a:endParaRPr lang="en-US" dirty="0"/>
          </a:p>
        </p:txBody>
      </p:sp>
      <p:sp>
        <p:nvSpPr>
          <p:cNvPr id="3" name="Title 2"/>
          <p:cNvSpPr>
            <a:spLocks noGrp="1"/>
          </p:cNvSpPr>
          <p:nvPr>
            <p:ph type="title"/>
          </p:nvPr>
        </p:nvSpPr>
        <p:spPr/>
        <p:txBody>
          <a:bodyPr/>
          <a:lstStyle/>
          <a:p>
            <a:r>
              <a:rPr lang="en-GB" dirty="0"/>
              <a:t>B</a:t>
            </a:r>
            <a:r>
              <a:rPr lang="en-GB" dirty="0" smtClean="0"/>
              <a:t>asic </a:t>
            </a:r>
            <a:r>
              <a:rPr lang="en-GB" dirty="0"/>
              <a:t>P</a:t>
            </a:r>
            <a:r>
              <a:rPr lang="en-GB" dirty="0" smtClean="0"/>
              <a:t>rinciples </a:t>
            </a:r>
            <a:endParaRPr lang="en-US" dirty="0"/>
          </a:p>
        </p:txBody>
      </p:sp>
    </p:spTree>
    <p:extLst>
      <p:ext uri="{BB962C8B-B14F-4D97-AF65-F5344CB8AC3E}">
        <p14:creationId xmlns:p14="http://schemas.microsoft.com/office/powerpoint/2010/main" val="287558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029" y="2527778"/>
            <a:ext cx="8591468" cy="3909963"/>
          </a:xfrm>
        </p:spPr>
        <p:txBody>
          <a:bodyPr>
            <a:normAutofit/>
          </a:bodyPr>
          <a:lstStyle/>
          <a:p>
            <a:pPr lvl="0"/>
            <a:r>
              <a:rPr lang="en-GB" dirty="0"/>
              <a:t>Making sure everyone feels comfortable participating</a:t>
            </a:r>
          </a:p>
          <a:p>
            <a:pPr lvl="0"/>
            <a:r>
              <a:rPr lang="en-GB" dirty="0"/>
              <a:t>Developing a structure that allows for everyone's ideas to be </a:t>
            </a:r>
            <a:r>
              <a:rPr lang="en-GB" dirty="0" smtClean="0"/>
              <a:t>shared</a:t>
            </a:r>
            <a:endParaRPr lang="en-GB" dirty="0"/>
          </a:p>
          <a:p>
            <a:pPr lvl="0"/>
            <a:r>
              <a:rPr lang="en-GB" dirty="0"/>
              <a:t>Making members feel good about their contribution to the meeting</a:t>
            </a:r>
          </a:p>
          <a:p>
            <a:pPr lvl="0"/>
            <a:r>
              <a:rPr lang="en-GB" dirty="0"/>
              <a:t>Making sure the group feels that the ideas and decisions are theirs, not just the leader's. </a:t>
            </a:r>
            <a:endParaRPr lang="en-GB" dirty="0" smtClean="0"/>
          </a:p>
          <a:p>
            <a:pPr lvl="0"/>
            <a:r>
              <a:rPr lang="en-GB" dirty="0" smtClean="0"/>
              <a:t>Supporting </a:t>
            </a:r>
            <a:r>
              <a:rPr lang="en-GB" dirty="0"/>
              <a:t>everyone's ideas and not criticizing anyone for what they've said.</a:t>
            </a:r>
          </a:p>
          <a:p>
            <a:endParaRPr lang="en-US" dirty="0"/>
          </a:p>
        </p:txBody>
      </p:sp>
      <p:sp>
        <p:nvSpPr>
          <p:cNvPr id="3" name="Title 2"/>
          <p:cNvSpPr>
            <a:spLocks noGrp="1"/>
          </p:cNvSpPr>
          <p:nvPr>
            <p:ph type="title"/>
          </p:nvPr>
        </p:nvSpPr>
        <p:spPr/>
        <p:txBody>
          <a:bodyPr/>
          <a:lstStyle/>
          <a:p>
            <a:r>
              <a:rPr lang="en-US" dirty="0" smtClean="0"/>
              <a:t>Facilitator’s role</a:t>
            </a:r>
            <a:endParaRPr lang="en-US" dirty="0"/>
          </a:p>
        </p:txBody>
      </p:sp>
    </p:spTree>
    <p:extLst>
      <p:ext uri="{BB962C8B-B14F-4D97-AF65-F5344CB8AC3E}">
        <p14:creationId xmlns:p14="http://schemas.microsoft.com/office/powerpoint/2010/main" val="2044752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3930" y="2291188"/>
            <a:ext cx="8666177" cy="4383143"/>
          </a:xfrm>
        </p:spPr>
        <p:txBody>
          <a:bodyPr>
            <a:normAutofit/>
          </a:bodyPr>
          <a:lstStyle/>
          <a:p>
            <a:pPr>
              <a:lnSpc>
                <a:spcPct val="130000"/>
              </a:lnSpc>
            </a:pPr>
            <a:r>
              <a:rPr lang="en-GB" dirty="0" smtClean="0"/>
              <a:t>If </a:t>
            </a:r>
            <a:r>
              <a:rPr lang="en-GB" dirty="0"/>
              <a:t>you want to do good planning, keep members involved, and create real leadership opportunities in your organization and skills in your members, you need facilitator skills. </a:t>
            </a:r>
            <a:endParaRPr lang="en-GB" dirty="0" smtClean="0"/>
          </a:p>
          <a:p>
            <a:pPr>
              <a:lnSpc>
                <a:spcPct val="130000"/>
              </a:lnSpc>
            </a:pPr>
            <a:r>
              <a:rPr lang="en-GB" dirty="0" smtClean="0"/>
              <a:t>The </a:t>
            </a:r>
            <a:r>
              <a:rPr lang="en-GB" dirty="0"/>
              <a:t>more you know about how to shape and run a good learning and planning process, the more your members will feel empowered about their own ideas and participation</a:t>
            </a:r>
            <a:r>
              <a:rPr lang="en-GB" dirty="0" smtClean="0"/>
              <a:t>,</a:t>
            </a:r>
          </a:p>
          <a:p>
            <a:pPr>
              <a:lnSpc>
                <a:spcPct val="130000"/>
              </a:lnSpc>
            </a:pPr>
            <a:r>
              <a:rPr lang="en-GB" dirty="0" smtClean="0"/>
              <a:t> </a:t>
            </a:r>
            <a:r>
              <a:rPr lang="en-GB" dirty="0"/>
              <a:t>stay invested in your organization, take on responsibility and ownership, and the better your meetings will be</a:t>
            </a:r>
            <a:r>
              <a:rPr lang="en-GB" dirty="0" smtClean="0"/>
              <a:t>.</a:t>
            </a:r>
            <a:endParaRPr lang="en-GB" dirty="0"/>
          </a:p>
        </p:txBody>
      </p:sp>
      <p:sp>
        <p:nvSpPr>
          <p:cNvPr id="3" name="Title 2"/>
          <p:cNvSpPr>
            <a:spLocks noGrp="1"/>
          </p:cNvSpPr>
          <p:nvPr>
            <p:ph type="title"/>
          </p:nvPr>
        </p:nvSpPr>
        <p:spPr/>
        <p:txBody>
          <a:bodyPr>
            <a:noAutofit/>
          </a:bodyPr>
          <a:lstStyle/>
          <a:p>
            <a:r>
              <a:rPr lang="en-GB" sz="3200" b="1" cap="all" dirty="0"/>
              <a:t>WHY DO YOU NEED FACILITATION SKILLS</a:t>
            </a:r>
            <a:r>
              <a:rPr lang="en-GB" sz="3200" b="1" cap="all" dirty="0" smtClean="0"/>
              <a:t>?</a:t>
            </a:r>
            <a:endParaRPr lang="en-US" sz="3200" b="1" dirty="0"/>
          </a:p>
        </p:txBody>
      </p:sp>
    </p:spTree>
    <p:extLst>
      <p:ext uri="{BB962C8B-B14F-4D97-AF65-F5344CB8AC3E}">
        <p14:creationId xmlns:p14="http://schemas.microsoft.com/office/powerpoint/2010/main" val="218653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1479" y="2116859"/>
            <a:ext cx="8529212" cy="4470308"/>
          </a:xfrm>
        </p:spPr>
        <p:txBody>
          <a:bodyPr>
            <a:normAutofit lnSpcReduction="10000"/>
          </a:bodyPr>
          <a:lstStyle/>
          <a:p>
            <a:pPr>
              <a:lnSpc>
                <a:spcPct val="120000"/>
              </a:lnSpc>
            </a:pPr>
            <a:r>
              <a:rPr lang="en-GB" dirty="0" smtClean="0"/>
              <a:t>Meetings </a:t>
            </a:r>
            <a:r>
              <a:rPr lang="en-GB" dirty="0"/>
              <a:t>are a big part of </a:t>
            </a:r>
            <a:r>
              <a:rPr lang="en-GB" dirty="0" smtClean="0"/>
              <a:t>organizing </a:t>
            </a:r>
            <a:r>
              <a:rPr lang="en-GB" dirty="0"/>
              <a:t>life. </a:t>
            </a:r>
            <a:endParaRPr lang="en-GB" dirty="0" smtClean="0"/>
          </a:p>
          <a:p>
            <a:pPr>
              <a:lnSpc>
                <a:spcPct val="120000"/>
              </a:lnSpc>
            </a:pPr>
            <a:r>
              <a:rPr lang="en-GB" dirty="0" smtClean="0"/>
              <a:t>We </a:t>
            </a:r>
            <a:r>
              <a:rPr lang="en-GB" dirty="0"/>
              <a:t>seem to always be going from one meeting to the next. </a:t>
            </a:r>
            <a:endParaRPr lang="en-GB" dirty="0" smtClean="0"/>
          </a:p>
          <a:p>
            <a:pPr>
              <a:lnSpc>
                <a:spcPct val="120000"/>
              </a:lnSpc>
            </a:pPr>
            <a:r>
              <a:rPr lang="en-GB" dirty="0" smtClean="0"/>
              <a:t>The </a:t>
            </a:r>
            <a:r>
              <a:rPr lang="en-GB" dirty="0"/>
              <a:t>next session in the Tool Box covers planning and having good meetings in depth</a:t>
            </a:r>
            <a:r>
              <a:rPr lang="en-GB" dirty="0" smtClean="0"/>
              <a:t>.</a:t>
            </a:r>
          </a:p>
          <a:p>
            <a:pPr>
              <a:lnSpc>
                <a:spcPct val="120000"/>
              </a:lnSpc>
            </a:pPr>
            <a:r>
              <a:rPr lang="en-GB" dirty="0" smtClean="0"/>
              <a:t> </a:t>
            </a:r>
            <a:r>
              <a:rPr lang="en-GB" dirty="0"/>
              <a:t>But here, we're going to work on the process skills that good meeting leaders need to have. </a:t>
            </a:r>
            <a:endParaRPr lang="en-GB" dirty="0" smtClean="0"/>
          </a:p>
          <a:p>
            <a:pPr>
              <a:lnSpc>
                <a:spcPct val="120000"/>
              </a:lnSpc>
            </a:pPr>
            <a:r>
              <a:rPr lang="en-GB" dirty="0" smtClean="0"/>
              <a:t>Remember</a:t>
            </a:r>
            <a:r>
              <a:rPr lang="en-GB" dirty="0"/>
              <a:t>, these facilitation skills are useful beyond meetings: for planning; for "growing" new leaders; for resolving conflicts; and for keeping good communication in your organization.</a:t>
            </a:r>
          </a:p>
          <a:p>
            <a:endParaRPr lang="en-US" dirty="0"/>
          </a:p>
        </p:txBody>
      </p:sp>
      <p:sp>
        <p:nvSpPr>
          <p:cNvPr id="3" name="Title 2"/>
          <p:cNvSpPr>
            <a:spLocks noGrp="1"/>
          </p:cNvSpPr>
          <p:nvPr>
            <p:ph type="title"/>
          </p:nvPr>
        </p:nvSpPr>
        <p:spPr/>
        <p:txBody>
          <a:bodyPr>
            <a:normAutofit/>
          </a:bodyPr>
          <a:lstStyle/>
          <a:p>
            <a:r>
              <a:rPr lang="en-GB" cap="all" dirty="0"/>
              <a:t>HOW DO YOU FACILITATE</a:t>
            </a:r>
            <a:r>
              <a:rPr lang="en-GB" cap="all" dirty="0" smtClean="0"/>
              <a:t>?</a:t>
            </a:r>
            <a:endParaRPr lang="en-US" dirty="0"/>
          </a:p>
        </p:txBody>
      </p:sp>
    </p:spTree>
    <p:extLst>
      <p:ext uri="{BB962C8B-B14F-4D97-AF65-F5344CB8AC3E}">
        <p14:creationId xmlns:p14="http://schemas.microsoft.com/office/powerpoint/2010/main" val="1701329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1674" y="1743296"/>
            <a:ext cx="8653725" cy="4831417"/>
          </a:xfrm>
        </p:spPr>
        <p:txBody>
          <a:bodyPr>
            <a:normAutofit fontScale="92500" lnSpcReduction="10000"/>
          </a:bodyPr>
          <a:lstStyle/>
          <a:p>
            <a:r>
              <a:rPr lang="en-GB" dirty="0" smtClean="0"/>
              <a:t>Being </a:t>
            </a:r>
            <a:r>
              <a:rPr lang="en-GB" dirty="0"/>
              <a:t>a good facilitator is both a skill and an art. </a:t>
            </a:r>
            <a:endParaRPr lang="en-GB" dirty="0" smtClean="0"/>
          </a:p>
          <a:p>
            <a:r>
              <a:rPr lang="en-GB" dirty="0" smtClean="0"/>
              <a:t>It </a:t>
            </a:r>
            <a:r>
              <a:rPr lang="en-GB" dirty="0"/>
              <a:t>is a skill in that people can learn certain techniques and can improve their ability with practice. </a:t>
            </a:r>
            <a:endParaRPr lang="en-GB" dirty="0" smtClean="0"/>
          </a:p>
          <a:p>
            <a:r>
              <a:rPr lang="en-GB" dirty="0" smtClean="0"/>
              <a:t>It </a:t>
            </a:r>
            <a:r>
              <a:rPr lang="en-GB" dirty="0"/>
              <a:t>is an art in that some people just have more of a knack for it than others. </a:t>
            </a:r>
            <a:endParaRPr lang="en-GB" dirty="0" smtClean="0"/>
          </a:p>
          <a:p>
            <a:r>
              <a:rPr lang="en-GB" dirty="0" smtClean="0"/>
              <a:t>Sometimes </a:t>
            </a:r>
            <a:r>
              <a:rPr lang="en-GB" dirty="0"/>
              <a:t>organization leaders are required to facilitate meetings: </a:t>
            </a:r>
            <a:r>
              <a:rPr lang="en-GB" dirty="0" smtClean="0"/>
              <a:t>thus they must </a:t>
            </a:r>
            <a:r>
              <a:rPr lang="en-GB" dirty="0"/>
              <a:t>be trained in how to facilitate. </a:t>
            </a:r>
            <a:endParaRPr lang="en-GB" dirty="0" smtClean="0"/>
          </a:p>
          <a:p>
            <a:pPr marL="0" indent="0">
              <a:buNone/>
            </a:pPr>
            <a:r>
              <a:rPr lang="en-GB" dirty="0" smtClean="0"/>
              <a:t>facilitating </a:t>
            </a:r>
            <a:r>
              <a:rPr lang="en-GB" dirty="0"/>
              <a:t>actually means:</a:t>
            </a:r>
          </a:p>
          <a:p>
            <a:pPr lvl="0"/>
            <a:r>
              <a:rPr lang="en-GB" dirty="0"/>
              <a:t>Understanding the goals of the meeting and the organization</a:t>
            </a:r>
          </a:p>
          <a:p>
            <a:pPr lvl="0"/>
            <a:r>
              <a:rPr lang="en-GB" dirty="0"/>
              <a:t>Keeping the group on the agenda and moving forward</a:t>
            </a:r>
          </a:p>
          <a:p>
            <a:pPr lvl="0"/>
            <a:r>
              <a:rPr lang="en-GB" dirty="0"/>
              <a:t>Involving everyone in the meeting, including drawing out the quiet participants and controlling the domineering ones</a:t>
            </a:r>
          </a:p>
          <a:p>
            <a:pPr lvl="0"/>
            <a:r>
              <a:rPr lang="en-GB" dirty="0"/>
              <a:t>Making sure that decisions are made </a:t>
            </a:r>
            <a:r>
              <a:rPr lang="en-GB" dirty="0" smtClean="0"/>
              <a:t>democratically</a:t>
            </a:r>
            <a:endParaRPr lang="en-GB" dirty="0"/>
          </a:p>
        </p:txBody>
      </p:sp>
      <p:sp>
        <p:nvSpPr>
          <p:cNvPr id="3" name="Title 2"/>
          <p:cNvSpPr>
            <a:spLocks noGrp="1"/>
          </p:cNvSpPr>
          <p:nvPr>
            <p:ph type="title"/>
          </p:nvPr>
        </p:nvSpPr>
        <p:spPr/>
        <p:txBody>
          <a:bodyPr>
            <a:normAutofit/>
          </a:bodyPr>
          <a:lstStyle/>
          <a:p>
            <a:r>
              <a:rPr lang="en-GB" cap="all" dirty="0" smtClean="0"/>
              <a:t>LEARN </a:t>
            </a:r>
            <a:r>
              <a:rPr lang="en-GB" cap="all" dirty="0"/>
              <a:t>TO FACILITATE A </a:t>
            </a:r>
            <a:r>
              <a:rPr lang="en-GB" cap="all" dirty="0" smtClean="0"/>
              <a:t>MEETING</a:t>
            </a:r>
            <a:endParaRPr lang="en-US" dirty="0"/>
          </a:p>
        </p:txBody>
      </p:sp>
    </p:spTree>
    <p:extLst>
      <p:ext uri="{BB962C8B-B14F-4D97-AF65-F5344CB8AC3E}">
        <p14:creationId xmlns:p14="http://schemas.microsoft.com/office/powerpoint/2010/main" val="158809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6577" y="2675467"/>
            <a:ext cx="8591469" cy="3450696"/>
          </a:xfrm>
        </p:spPr>
        <p:txBody>
          <a:bodyPr>
            <a:normAutofit fontScale="92500" lnSpcReduction="20000"/>
          </a:bodyPr>
          <a:lstStyle/>
          <a:p>
            <a:r>
              <a:rPr lang="en-GB" dirty="0"/>
              <a:t>A good facilitator is concerned with both the outcome of the meeting or planning session, with how the people in the meeting participate and interact, and also with the process. </a:t>
            </a:r>
            <a:endParaRPr lang="en-GB" dirty="0" smtClean="0"/>
          </a:p>
          <a:p>
            <a:r>
              <a:rPr lang="en-GB" dirty="0" smtClean="0"/>
              <a:t>While </a:t>
            </a:r>
            <a:r>
              <a:rPr lang="en-GB" dirty="0"/>
              <a:t>achieving the goals and outcomes that everyone wants is of course important, a facilitator also wants to make sure that the process if sound, that everyone is engaged, and that the experience is the best it can be for the participants.</a:t>
            </a:r>
          </a:p>
          <a:p>
            <a:pPr marL="0" indent="0">
              <a:buNone/>
            </a:pPr>
            <a:r>
              <a:rPr lang="en-GB" dirty="0"/>
              <a:t>In planning a good meeting process, a facilitator focuses on:</a:t>
            </a:r>
          </a:p>
          <a:p>
            <a:pPr lvl="0"/>
            <a:r>
              <a:rPr lang="en-GB" dirty="0"/>
              <a:t>Climate and Environment</a:t>
            </a:r>
          </a:p>
          <a:p>
            <a:pPr lvl="0"/>
            <a:r>
              <a:rPr lang="en-GB" dirty="0"/>
              <a:t>Logistics and Room Arrangements</a:t>
            </a:r>
          </a:p>
          <a:p>
            <a:pPr lvl="0"/>
            <a:r>
              <a:rPr lang="en-GB" dirty="0"/>
              <a:t>Ground Rules</a:t>
            </a:r>
          </a:p>
          <a:p>
            <a:endParaRPr lang="en-US" dirty="0"/>
          </a:p>
        </p:txBody>
      </p:sp>
      <p:sp>
        <p:nvSpPr>
          <p:cNvPr id="3" name="Title 2"/>
          <p:cNvSpPr>
            <a:spLocks noGrp="1"/>
          </p:cNvSpPr>
          <p:nvPr>
            <p:ph type="title"/>
          </p:nvPr>
        </p:nvSpPr>
        <p:spPr/>
        <p:txBody>
          <a:bodyPr>
            <a:normAutofit/>
          </a:bodyPr>
          <a:lstStyle/>
          <a:p>
            <a:r>
              <a:rPr lang="en-GB" cap="all" dirty="0"/>
              <a:t>GOOD FACILITATION PROCESS</a:t>
            </a:r>
            <a:r>
              <a:rPr lang="en-GB" cap="all" dirty="0" smtClean="0"/>
              <a:t>?</a:t>
            </a:r>
            <a:endParaRPr lang="en-US" dirty="0"/>
          </a:p>
        </p:txBody>
      </p:sp>
    </p:spTree>
    <p:extLst>
      <p:ext uri="{BB962C8B-B14F-4D97-AF65-F5344CB8AC3E}">
        <p14:creationId xmlns:p14="http://schemas.microsoft.com/office/powerpoint/2010/main" val="3632414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876</TotalTime>
  <Words>784</Words>
  <Application>Microsoft Macintosh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Waveform</vt:lpstr>
      <vt:lpstr>FACILITATION SKILLS</vt:lpstr>
      <vt:lpstr>What are facilitation skills?</vt:lpstr>
      <vt:lpstr>Continued….</vt:lpstr>
      <vt:lpstr>Basic Principles </vt:lpstr>
      <vt:lpstr>Facilitator’s role</vt:lpstr>
      <vt:lpstr>WHY DO YOU NEED FACILITATION SKILLS?</vt:lpstr>
      <vt:lpstr>HOW DO YOU FACILITATE?</vt:lpstr>
      <vt:lpstr>LEARN TO FACILITATE A MEETING</vt:lpstr>
      <vt:lpstr>GOOD FACILITATION PROCESS?</vt:lpstr>
      <vt:lpstr>FACILITATING A MEETING OR PLANNING SESSION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FACILITATION SKILLS</dc:title>
  <dc:creator>Mohammed Yaseen</dc:creator>
  <cp:lastModifiedBy>Mohammed Yaseen</cp:lastModifiedBy>
  <cp:revision>16</cp:revision>
  <dcterms:created xsi:type="dcterms:W3CDTF">2020-04-27T15:37:37Z</dcterms:created>
  <dcterms:modified xsi:type="dcterms:W3CDTF">2020-04-28T07:13:35Z</dcterms:modified>
</cp:coreProperties>
</file>