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41"/>
  </p:notesMasterIdLst>
  <p:handoutMasterIdLst>
    <p:handoutMasterId r:id="rId142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403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432" r:id="rId26"/>
    <p:sldId id="283" r:id="rId27"/>
    <p:sldId id="404" r:id="rId28"/>
    <p:sldId id="286" r:id="rId29"/>
    <p:sldId id="405" r:id="rId30"/>
    <p:sldId id="287" r:id="rId31"/>
    <p:sldId id="288" r:id="rId32"/>
    <p:sldId id="289" r:id="rId33"/>
    <p:sldId id="406" r:id="rId34"/>
    <p:sldId id="290" r:id="rId35"/>
    <p:sldId id="291" r:id="rId36"/>
    <p:sldId id="292" r:id="rId37"/>
    <p:sldId id="293" r:id="rId38"/>
    <p:sldId id="294" r:id="rId39"/>
    <p:sldId id="295" r:id="rId40"/>
    <p:sldId id="407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412" r:id="rId52"/>
    <p:sldId id="408" r:id="rId53"/>
    <p:sldId id="409" r:id="rId54"/>
    <p:sldId id="411" r:id="rId55"/>
    <p:sldId id="317" r:id="rId56"/>
    <p:sldId id="315" r:id="rId57"/>
    <p:sldId id="316" r:id="rId58"/>
    <p:sldId id="314" r:id="rId59"/>
    <p:sldId id="433" r:id="rId60"/>
    <p:sldId id="434" r:id="rId61"/>
    <p:sldId id="320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413" r:id="rId71"/>
    <p:sldId id="333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346" r:id="rId80"/>
    <p:sldId id="414" r:id="rId81"/>
    <p:sldId id="347" r:id="rId82"/>
    <p:sldId id="348" r:id="rId83"/>
    <p:sldId id="415" r:id="rId84"/>
    <p:sldId id="351" r:id="rId85"/>
    <p:sldId id="352" r:id="rId86"/>
    <p:sldId id="353" r:id="rId87"/>
    <p:sldId id="354" r:id="rId88"/>
    <p:sldId id="355" r:id="rId89"/>
    <p:sldId id="416" r:id="rId90"/>
    <p:sldId id="356" r:id="rId91"/>
    <p:sldId id="357" r:id="rId92"/>
    <p:sldId id="358" r:id="rId93"/>
    <p:sldId id="359" r:id="rId94"/>
    <p:sldId id="360" r:id="rId95"/>
    <p:sldId id="420" r:id="rId96"/>
    <p:sldId id="362" r:id="rId97"/>
    <p:sldId id="363" r:id="rId98"/>
    <p:sldId id="364" r:id="rId99"/>
    <p:sldId id="421" r:id="rId100"/>
    <p:sldId id="423" r:id="rId101"/>
    <p:sldId id="422" r:id="rId102"/>
    <p:sldId id="424" r:id="rId103"/>
    <p:sldId id="426" r:id="rId104"/>
    <p:sldId id="425" r:id="rId105"/>
    <p:sldId id="365" r:id="rId106"/>
    <p:sldId id="366" r:id="rId107"/>
    <p:sldId id="427" r:id="rId108"/>
    <p:sldId id="428" r:id="rId109"/>
    <p:sldId id="429" r:id="rId110"/>
    <p:sldId id="430" r:id="rId111"/>
    <p:sldId id="399" r:id="rId112"/>
    <p:sldId id="367" r:id="rId113"/>
    <p:sldId id="368" r:id="rId114"/>
    <p:sldId id="369" r:id="rId115"/>
    <p:sldId id="370" r:id="rId116"/>
    <p:sldId id="381" r:id="rId117"/>
    <p:sldId id="371" r:id="rId118"/>
    <p:sldId id="382" r:id="rId119"/>
    <p:sldId id="372" r:id="rId120"/>
    <p:sldId id="373" r:id="rId121"/>
    <p:sldId id="374" r:id="rId122"/>
    <p:sldId id="375" r:id="rId123"/>
    <p:sldId id="417" r:id="rId124"/>
    <p:sldId id="377" r:id="rId125"/>
    <p:sldId id="431" r:id="rId126"/>
    <p:sldId id="419" r:id="rId127"/>
    <p:sldId id="383" r:id="rId128"/>
    <p:sldId id="378" r:id="rId129"/>
    <p:sldId id="379" r:id="rId130"/>
    <p:sldId id="380" r:id="rId131"/>
    <p:sldId id="384" r:id="rId132"/>
    <p:sldId id="418" r:id="rId133"/>
    <p:sldId id="385" r:id="rId134"/>
    <p:sldId id="386" r:id="rId135"/>
    <p:sldId id="387" r:id="rId136"/>
    <p:sldId id="388" r:id="rId137"/>
    <p:sldId id="400" r:id="rId138"/>
    <p:sldId id="401" r:id="rId139"/>
    <p:sldId id="402" r:id="rId14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slide" Target="slides/slide138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notesMaster" Target="notesMasters/notesMaster1.xml"/><Relationship Id="rId14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03D5DBD9-831D-454D-AC2D-7E5ECDDB3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A8E7998F-5AB1-4D1D-9BD2-2DFA57326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BC0A21-DE69-4FCF-81C1-482E3737477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B6BE1E-B9FF-4EF5-B47E-D7593DB79022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0ADCF-0660-450D-A589-EB64891ECB4A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25056C-9C51-4D73-B283-392059A9780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4E967-E865-4FA9-BB01-D5D8CF6DE49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12132-55F7-45A9-87D0-39FDDC3E4A2C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2400" smtClean="0"/>
              <a:t>Rods are derived from the same stem cells that produce ependymal cells of the brain.</a:t>
            </a:r>
          </a:p>
          <a:p>
            <a:pPr eaLnBrk="1" hangingPunct="1"/>
            <a:r>
              <a:rPr lang="en-US" sz="2400" smtClean="0"/>
              <a:t>Saladin page 621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2B31D-8FAD-4FBC-9342-6830A1A9D266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E83B1-B5C4-4A8A-B1DE-C56519346C84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14045-0A1A-4B50-BFA6-BB6EF7A0F12B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224E55-EC36-4CB8-9169-D3AE9918963E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z="2400" smtClean="0"/>
              <a:t>There are 2 types of bipolar cells: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US" sz="2400" smtClean="0"/>
              <a:t>One is hyperpolarized by glutamate and depolarized when its secretion drops. This cell is excited by rising light intensity.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US" sz="2400" smtClean="0"/>
              <a:t>Another is excited by glutamate and inhibited when its secretion drops. This cell is excited by falling light intensity.</a:t>
            </a:r>
          </a:p>
          <a:p>
            <a:pPr marL="228600" indent="-228600" eaLnBrk="1" hangingPunct="1"/>
            <a:r>
              <a:rPr lang="en-US" sz="2400" smtClean="0"/>
              <a:t>Saladin page 624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E8AE5-0503-46FD-B5C8-F18757012409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2000" smtClean="0"/>
              <a:t>Ganglionic cells are the only retinal cells that produce an action potential. All others produce only local graded potentials.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802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33EB7-F96D-4B84-84E1-1D7B4451D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C03C8-AD54-4873-8ED8-91F0288A2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658FC-4904-44A5-BFFB-D7E93F13D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64183-64AA-4847-AA74-08F1519A5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CFBAD-6E10-45CB-92AB-54D645BC6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D305F-8010-43E1-8611-EE92E8FE9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645E8-83F5-4B6D-B212-F3A5BD015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EA0B5-A82A-45F7-9DA7-295993FE0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27D45-8DAF-44BA-9E6C-24B2E7C91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7CE1F-BB17-4E58-A550-D2FFB0463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98E52-7542-426F-8A73-C1BF3AA9B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A6B2C-77B6-4456-8DE5-8C570970E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A3D7C-C39D-47E4-9F30-5E185727F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17637-47DC-450B-9FA3-A1D4084FE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0DCF-FE12-4581-A08B-3739AE7F5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B2DCB-3030-4B96-A7FC-67BA7A089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30DCE-F2B4-4777-827D-D5B826D03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BCF37-FBCF-4F37-8815-630FCD8F6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6F3B5-2CF5-4286-9D3E-48B83B406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EF757-54D0-44FC-A516-4D7812CF8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8477C-4B44-4A78-9CDC-1D51578C2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141C6-872C-4A0A-B275-A089A50A8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79203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9204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9205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92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711FB2-D18C-4FB9-80E8-8356264C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9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9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9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119E344-7AB6-4B50-A0C6-497C24759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400" b="1" smtClean="0"/>
              <a:t>The Special Senses</a:t>
            </a:r>
            <a:endParaRPr lang="en-US" sz="4400" b="1" smtClean="0">
              <a:solidFill>
                <a:srgbClr val="993333"/>
              </a:solidFill>
              <a:latin typeface="Times New Roman" pitchFamily="18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6477000" y="5531169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smtClean="0">
                <a:solidFill>
                  <a:schemeClr val="tx2"/>
                </a:solidFill>
                <a:latin typeface="Arial" charset="0"/>
              </a:rPr>
              <a:t>       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Lacrimal Apparatus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497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00FF"/>
                </a:solidFill>
              </a:rPr>
              <a:t>Tears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Contain mucus, antibodies, and lysozyme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Enter the eye via superolateral </a:t>
            </a:r>
            <a:r>
              <a:rPr lang="en-US" b="1" smtClean="0">
                <a:solidFill>
                  <a:srgbClr val="CC0000"/>
                </a:solidFill>
              </a:rPr>
              <a:t>excretory ducts</a:t>
            </a:r>
            <a:r>
              <a:rPr lang="en-US" smtClean="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Exit the eye medially via the </a:t>
            </a:r>
            <a:r>
              <a:rPr lang="en-US" b="1" smtClean="0">
                <a:solidFill>
                  <a:srgbClr val="CC0000"/>
                </a:solidFill>
              </a:rPr>
              <a:t>lacrimal punctum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Drain into </a:t>
            </a:r>
            <a:r>
              <a:rPr lang="en-US" b="1" smtClean="0">
                <a:solidFill>
                  <a:srgbClr val="CC0000"/>
                </a:solidFill>
              </a:rPr>
              <a:t>lacrimal canaliculus</a:t>
            </a:r>
            <a:r>
              <a:rPr lang="en-US" smtClean="0"/>
              <a:t>, </a:t>
            </a:r>
            <a:r>
              <a:rPr lang="en-US" b="1" smtClean="0">
                <a:solidFill>
                  <a:srgbClr val="CC0000"/>
                </a:solidFill>
              </a:rPr>
              <a:t>lacrimal sac</a:t>
            </a:r>
            <a:r>
              <a:rPr lang="en-US" smtClean="0"/>
              <a:t> and then into the </a:t>
            </a:r>
            <a:r>
              <a:rPr lang="en-US" b="1" smtClean="0">
                <a:solidFill>
                  <a:srgbClr val="CC0000"/>
                </a:solidFill>
              </a:rPr>
              <a:t>nasolacrimal 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722438"/>
          </a:xfrm>
        </p:spPr>
        <p:txBody>
          <a:bodyPr/>
          <a:lstStyle/>
          <a:p>
            <a:pPr eaLnBrk="1" hangingPunct="1"/>
            <a:r>
              <a:rPr lang="en-US" smtClean="0"/>
              <a:t>Anatomy of Maculae</a:t>
            </a:r>
          </a:p>
        </p:txBody>
      </p:sp>
      <p:pic>
        <p:nvPicPr>
          <p:cNvPr id="104451" name="Picture 4"/>
          <p:cNvPicPr>
            <a:picLocks noChangeAspect="1" noChangeArrowheads="1"/>
          </p:cNvPicPr>
          <p:nvPr/>
        </p:nvPicPr>
        <p:blipFill>
          <a:blip r:embed="rId2" cstate="print"/>
          <a:srcRect l="2005" t="1460" r="1685" b="5220"/>
          <a:stretch>
            <a:fillRect/>
          </a:stretch>
        </p:blipFill>
        <p:spPr bwMode="auto">
          <a:xfrm>
            <a:off x="2716213" y="990600"/>
            <a:ext cx="35306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Effect of Gravity on Utricular Receptor Cells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51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Otolithic movement in the direction of the kinocilia: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Depolarizes vestibular nerve fibers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Increases the number of action potentials generated</a:t>
            </a:r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Effect of Gravity on Utricular Receptor Cells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Movement in the opposite direction:</a:t>
            </a:r>
          </a:p>
          <a:p>
            <a:pPr lvl="1" eaLnBrk="1" hangingPunct="1"/>
            <a:r>
              <a:rPr lang="en-US" smtClean="0"/>
              <a:t>Hyperpolarizes vestibular nerve fibers</a:t>
            </a:r>
          </a:p>
          <a:p>
            <a:pPr lvl="1" eaLnBrk="1" hangingPunct="1"/>
            <a:r>
              <a:rPr lang="en-US" smtClean="0"/>
              <a:t>Reduces the rate of impulse propagation </a:t>
            </a:r>
          </a:p>
          <a:p>
            <a:pPr eaLnBrk="1" hangingPunct="1"/>
            <a:r>
              <a:rPr lang="en-US" smtClean="0"/>
              <a:t>From this information, the brain is informed of the changing position of the head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Effect of Gravity on Utricular Receptor Cells</a:t>
            </a:r>
          </a:p>
        </p:txBody>
      </p:sp>
      <p:pic>
        <p:nvPicPr>
          <p:cNvPr id="107523" name="Picture 4"/>
          <p:cNvPicPr>
            <a:picLocks noChangeAspect="1" noChangeArrowheads="1"/>
          </p:cNvPicPr>
          <p:nvPr/>
        </p:nvPicPr>
        <p:blipFill>
          <a:blip r:embed="rId2" cstate="print"/>
          <a:srcRect l="1250" t="3651" r="1250" b="10524"/>
          <a:stretch>
            <a:fillRect/>
          </a:stretch>
        </p:blipFill>
        <p:spPr bwMode="auto">
          <a:xfrm>
            <a:off x="323850" y="1978025"/>
            <a:ext cx="84963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Semicircular Canals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Three canals that lie in the three planes of space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Membranous semicircular ducts line each canal and communicate with the utricle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b="1" smtClean="0">
                <a:solidFill>
                  <a:srgbClr val="CC0000"/>
                </a:solidFill>
              </a:rPr>
              <a:t>ampulla </a:t>
            </a:r>
            <a:r>
              <a:rPr lang="en-US" smtClean="0"/>
              <a:t>is the swollen end of each canal and it houses equilibrium receptors in a region called the </a:t>
            </a:r>
            <a:r>
              <a:rPr lang="en-US" b="1" smtClean="0">
                <a:solidFill>
                  <a:srgbClr val="CC0000"/>
                </a:solidFill>
              </a:rPr>
              <a:t>crista ampullaris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These receptors respond to dynamic angular equilibrium</a:t>
            </a:r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Semicircular Canals</a:t>
            </a:r>
          </a:p>
        </p:txBody>
      </p:sp>
      <p:pic>
        <p:nvPicPr>
          <p:cNvPr id="109571" name="Picture 4"/>
          <p:cNvPicPr>
            <a:picLocks noChangeAspect="1" noChangeArrowheads="1"/>
          </p:cNvPicPr>
          <p:nvPr/>
        </p:nvPicPr>
        <p:blipFill>
          <a:blip r:embed="rId2" cstate="print"/>
          <a:srcRect l="1100" t="2441" r="1100" b="7361"/>
          <a:stretch>
            <a:fillRect/>
          </a:stretch>
        </p:blipFill>
        <p:spPr bwMode="auto">
          <a:xfrm>
            <a:off x="323850" y="1423988"/>
            <a:ext cx="8494713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Crista Ampullaris and Dynamic Equilibrium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7213"/>
            <a:ext cx="8074025" cy="4114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Each crista has support cells and hair cells that extend into a gel-like mass called the </a:t>
            </a:r>
            <a:r>
              <a:rPr lang="en-US" b="1" smtClean="0">
                <a:solidFill>
                  <a:srgbClr val="CC0000"/>
                </a:solidFill>
              </a:rPr>
              <a:t>cupula</a:t>
            </a:r>
          </a:p>
          <a:p>
            <a:pPr eaLnBrk="1" hangingPunct="1"/>
            <a:r>
              <a:rPr lang="en-US" smtClean="0"/>
              <a:t>Dendrites of vestibular nerve fibers encircle the base of the hair cells</a:t>
            </a:r>
          </a:p>
        </p:txBody>
      </p: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Crista Ampullaris and Dynamic Equilibrium</a:t>
            </a:r>
          </a:p>
        </p:txBody>
      </p:sp>
      <p:pic>
        <p:nvPicPr>
          <p:cNvPr id="111619" name="Picture 4"/>
          <p:cNvPicPr>
            <a:picLocks noChangeAspect="1" noChangeArrowheads="1"/>
          </p:cNvPicPr>
          <p:nvPr/>
        </p:nvPicPr>
        <p:blipFill>
          <a:blip r:embed="rId2" cstate="print"/>
          <a:srcRect l="1270" t="1460" r="1270" b="5199"/>
          <a:stretch>
            <a:fillRect/>
          </a:stretch>
        </p:blipFill>
        <p:spPr bwMode="auto">
          <a:xfrm>
            <a:off x="649288" y="895350"/>
            <a:ext cx="7656512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Activating Crista Ampullaris Receptors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5959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Cristae respond to changes in velocity of rotatory movements of the head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Directional bending of hair cells in the cristae causes: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Depolarizations, and rapid impulses reach the brain at a faster 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Hyperpolarizations, and fewer impulses reach the brain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result is that the brain is informed of rotational movements of the head</a:t>
            </a:r>
          </a:p>
        </p:txBody>
      </p: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Rotary Head Movement</a:t>
            </a:r>
          </a:p>
        </p:txBody>
      </p:sp>
      <p:pic>
        <p:nvPicPr>
          <p:cNvPr id="113667" name="Picture 4"/>
          <p:cNvPicPr>
            <a:picLocks noChangeAspect="1" noChangeArrowheads="1"/>
          </p:cNvPicPr>
          <p:nvPr/>
        </p:nvPicPr>
        <p:blipFill>
          <a:blip r:embed="rId2" cstate="print"/>
          <a:srcRect l="1883" t="3104" r="1100" b="8806"/>
          <a:stretch>
            <a:fillRect/>
          </a:stretch>
        </p:blipFill>
        <p:spPr bwMode="auto">
          <a:xfrm>
            <a:off x="322263" y="1295400"/>
            <a:ext cx="8497887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-228600"/>
            <a:ext cx="7162800" cy="1673225"/>
          </a:xfrm>
        </p:spPr>
        <p:txBody>
          <a:bodyPr/>
          <a:lstStyle/>
          <a:p>
            <a:pPr eaLnBrk="1" hangingPunct="1"/>
            <a:r>
              <a:rPr lang="en-US" smtClean="0"/>
              <a:t>Lacrimal Apparatus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15.2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 l="1558" t="2502" r="3360" b="5003"/>
          <a:stretch>
            <a:fillRect/>
          </a:stretch>
        </p:blipFill>
        <p:spPr bwMode="auto">
          <a:xfrm>
            <a:off x="1847850" y="1066800"/>
            <a:ext cx="482758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-381000"/>
            <a:ext cx="7313612" cy="1219200"/>
          </a:xfrm>
        </p:spPr>
        <p:txBody>
          <a:bodyPr/>
          <a:lstStyle/>
          <a:p>
            <a:pPr eaLnBrk="1" hangingPunct="1"/>
            <a:r>
              <a:rPr lang="en-US" smtClean="0"/>
              <a:t>Balance and Orientation Pathways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7213"/>
            <a:ext cx="4343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There are three modes of input for balance and orientation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Vestibular receptors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Visual receptors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Somatic receptors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These receptors allow our body to respond reflexively 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15.38</a:t>
            </a:r>
          </a:p>
        </p:txBody>
      </p:sp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2" cstate="print"/>
          <a:srcRect l="2531" t="2080" r="2531" b="6461"/>
          <a:stretch>
            <a:fillRect/>
          </a:stretch>
        </p:blipFill>
        <p:spPr bwMode="auto">
          <a:xfrm>
            <a:off x="4572000" y="909638"/>
            <a:ext cx="4259263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Cochlea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spiral, conical, bony chamber that:</a:t>
            </a:r>
          </a:p>
          <a:p>
            <a:pPr lvl="1" eaLnBrk="1" hangingPunct="1"/>
            <a:r>
              <a:rPr lang="en-US" smtClean="0"/>
              <a:t>Extends from the anterior vestibule</a:t>
            </a:r>
          </a:p>
          <a:p>
            <a:pPr lvl="1" eaLnBrk="1" hangingPunct="1"/>
            <a:r>
              <a:rPr lang="en-US" smtClean="0"/>
              <a:t>Coils around a bony pillar</a:t>
            </a:r>
          </a:p>
          <a:p>
            <a:pPr lvl="1" eaLnBrk="1" hangingPunct="1"/>
            <a:r>
              <a:rPr lang="en-US" smtClean="0"/>
              <a:t>Contains the cochlear duct, which ends at the cochlear apex</a:t>
            </a:r>
          </a:p>
          <a:p>
            <a:pPr lvl="1" eaLnBrk="1" hangingPunct="1"/>
            <a:r>
              <a:rPr lang="en-US" smtClean="0"/>
              <a:t>Contains the </a:t>
            </a:r>
            <a:r>
              <a:rPr lang="en-US" b="1" smtClean="0">
                <a:solidFill>
                  <a:srgbClr val="CC0000"/>
                </a:solidFill>
              </a:rPr>
              <a:t>organ of Corti</a:t>
            </a:r>
            <a:r>
              <a:rPr lang="en-US" smtClean="0"/>
              <a:t> (hearing receptor)</a:t>
            </a:r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Cochlea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cochlea is divided into three chambers:</a:t>
            </a:r>
          </a:p>
          <a:p>
            <a:pPr lvl="1" eaLnBrk="1" hangingPunct="1"/>
            <a:r>
              <a:rPr lang="en-US" smtClean="0"/>
              <a:t>Scala vestibuli</a:t>
            </a:r>
          </a:p>
          <a:p>
            <a:pPr lvl="1" eaLnBrk="1" hangingPunct="1"/>
            <a:r>
              <a:rPr lang="en-US" smtClean="0"/>
              <a:t>Scala media</a:t>
            </a:r>
          </a:p>
          <a:p>
            <a:pPr lvl="1" eaLnBrk="1" hangingPunct="1"/>
            <a:r>
              <a:rPr lang="en-US" smtClean="0"/>
              <a:t>Scala tympani</a:t>
            </a:r>
          </a:p>
        </p:txBody>
      </p: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Cochlea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scala tympani terminates at the </a:t>
            </a:r>
            <a:r>
              <a:rPr lang="en-US" b="1" smtClean="0">
                <a:solidFill>
                  <a:srgbClr val="CC0000"/>
                </a:solidFill>
              </a:rPr>
              <a:t>round window</a:t>
            </a:r>
          </a:p>
          <a:p>
            <a:pPr eaLnBrk="1" hangingPunct="1"/>
            <a:r>
              <a:rPr lang="en-US" smtClean="0"/>
              <a:t>The scalas tympani and vestibuli:</a:t>
            </a:r>
          </a:p>
          <a:p>
            <a:pPr lvl="1" eaLnBrk="1" hangingPunct="1"/>
            <a:r>
              <a:rPr lang="en-US" smtClean="0"/>
              <a:t>Are filled with perilymph</a:t>
            </a:r>
          </a:p>
          <a:p>
            <a:pPr lvl="1" eaLnBrk="1" hangingPunct="1"/>
            <a:r>
              <a:rPr lang="en-US" smtClean="0"/>
              <a:t>Are continuous with each other via the helicotrema</a:t>
            </a:r>
          </a:p>
          <a:p>
            <a:pPr eaLnBrk="1" hangingPunct="1"/>
            <a:r>
              <a:rPr lang="en-US" smtClean="0"/>
              <a:t>The scala media is filled with endolymph</a:t>
            </a:r>
          </a:p>
        </p:txBody>
      </p: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Cochlea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“floor” of the cochlear duct is composed of:</a:t>
            </a:r>
          </a:p>
          <a:p>
            <a:pPr lvl="1" eaLnBrk="1" hangingPunct="1"/>
            <a:r>
              <a:rPr lang="en-US" smtClean="0"/>
              <a:t>The bony spiral lamina</a:t>
            </a:r>
          </a:p>
          <a:p>
            <a:pPr lvl="1" eaLnBrk="1" hangingPunct="1"/>
            <a:r>
              <a:rPr lang="en-US" smtClean="0"/>
              <a:t>The </a:t>
            </a:r>
            <a:r>
              <a:rPr lang="en-US" b="1" smtClean="0">
                <a:solidFill>
                  <a:srgbClr val="CC0000"/>
                </a:solidFill>
              </a:rPr>
              <a:t>basilar membrane</a:t>
            </a:r>
            <a:r>
              <a:rPr lang="en-US" smtClean="0"/>
              <a:t>, which supports the organ of Corti</a:t>
            </a:r>
          </a:p>
          <a:p>
            <a:pPr eaLnBrk="1" hangingPunct="1"/>
            <a:r>
              <a:rPr lang="en-US" smtClean="0"/>
              <a:t>The cochlear branch of nerve VIII runs from the organ of Corti to the brain </a:t>
            </a:r>
          </a:p>
        </p:txBody>
      </p:sp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Organ of Corti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 composed of supporting cells and outer and inner hair cells (special type of epithelial cells)</a:t>
            </a:r>
          </a:p>
          <a:p>
            <a:pPr eaLnBrk="1" hangingPunct="1"/>
            <a:r>
              <a:rPr lang="en-US" smtClean="0"/>
              <a:t>Afferent fibers of the cochlear nerve attach to the base of hair cells</a:t>
            </a:r>
          </a:p>
          <a:p>
            <a:pPr eaLnBrk="1" hangingPunct="1"/>
            <a:r>
              <a:rPr lang="en-US" smtClean="0"/>
              <a:t>The stereocilia (hairs): </a:t>
            </a:r>
          </a:p>
          <a:p>
            <a:pPr lvl="1" eaLnBrk="1" hangingPunct="1"/>
            <a:r>
              <a:rPr lang="en-US" smtClean="0"/>
              <a:t>Protrude into the endolymph</a:t>
            </a:r>
          </a:p>
          <a:p>
            <a:pPr lvl="1" eaLnBrk="1" hangingPunct="1"/>
            <a:r>
              <a:rPr lang="en-US" smtClean="0"/>
              <a:t>Touch the tectorial membrane</a:t>
            </a:r>
          </a:p>
        </p:txBody>
      </p:sp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9600" cy="1798638"/>
          </a:xfrm>
        </p:spPr>
        <p:txBody>
          <a:bodyPr/>
          <a:lstStyle/>
          <a:p>
            <a:pPr eaLnBrk="1" hangingPunct="1"/>
            <a:r>
              <a:rPr lang="en-US" smtClean="0"/>
              <a:t>The Cochlea</a:t>
            </a:r>
          </a:p>
        </p:txBody>
      </p:sp>
      <p:pic>
        <p:nvPicPr>
          <p:cNvPr id="120835" name="Picture 4"/>
          <p:cNvPicPr>
            <a:picLocks noChangeAspect="1" noChangeArrowheads="1"/>
          </p:cNvPicPr>
          <p:nvPr/>
        </p:nvPicPr>
        <p:blipFill>
          <a:blip r:embed="rId2" cstate="print"/>
          <a:srcRect l="783" t="1143" r="1715" b="5281"/>
          <a:stretch>
            <a:fillRect/>
          </a:stretch>
        </p:blipFill>
        <p:spPr bwMode="auto">
          <a:xfrm>
            <a:off x="304800" y="914400"/>
            <a:ext cx="8301038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Excitation of Hair Cells in the Organ of Corti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Bending cilia: </a:t>
            </a:r>
          </a:p>
          <a:p>
            <a:pPr lvl="1" eaLnBrk="1" hangingPunct="1"/>
            <a:r>
              <a:rPr lang="en-US" smtClean="0"/>
              <a:t>Opens mechanically gated ion channels</a:t>
            </a:r>
          </a:p>
          <a:p>
            <a:pPr lvl="1" eaLnBrk="1" hangingPunct="1"/>
            <a:r>
              <a:rPr lang="en-US" smtClean="0"/>
              <a:t>Causes a graded potential and the release of a neurotransmitter (probably glutamate)</a:t>
            </a:r>
          </a:p>
          <a:p>
            <a:pPr eaLnBrk="1" hangingPunct="1"/>
            <a:r>
              <a:rPr lang="en-US" smtClean="0"/>
              <a:t>The neurotransmitter causes cochlear fibers to transmit impulses to the brain, where sound is perceived</a:t>
            </a:r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Sound and Mechanisms of Hearing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524000"/>
            <a:ext cx="7313612" cy="4418013"/>
          </a:xfrm>
        </p:spPr>
        <p:txBody>
          <a:bodyPr/>
          <a:lstStyle/>
          <a:p>
            <a:pPr eaLnBrk="1" hangingPunct="1"/>
            <a:r>
              <a:rPr lang="en-US" smtClean="0"/>
              <a:t>Sound vibrations beat against the eardrum</a:t>
            </a:r>
          </a:p>
          <a:p>
            <a:pPr eaLnBrk="1" hangingPunct="1"/>
            <a:r>
              <a:rPr lang="en-US" smtClean="0"/>
              <a:t>The eardrum pushes against the ossicles, which presses fluid in the inner ear against the oval and round windows</a:t>
            </a:r>
          </a:p>
          <a:p>
            <a:pPr lvl="1" eaLnBrk="1" hangingPunct="1"/>
            <a:r>
              <a:rPr lang="en-US" smtClean="0"/>
              <a:t>This movement sets up shearing forces that pull on hair cells</a:t>
            </a:r>
          </a:p>
          <a:p>
            <a:pPr lvl="1" eaLnBrk="1" hangingPunct="1"/>
            <a:r>
              <a:rPr lang="en-US" smtClean="0"/>
              <a:t>Moving hair cells stimulates the cochlear nerve that sends impulses to the brain</a:t>
            </a:r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 of Sound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Sound is: </a:t>
            </a:r>
          </a:p>
          <a:p>
            <a:pPr lvl="1" eaLnBrk="1" hangingPunct="1"/>
            <a:r>
              <a:rPr lang="en-US" smtClean="0"/>
              <a:t>A pressure disturbance (alternating areas of high and low pressure) originating from a vibrating object</a:t>
            </a:r>
          </a:p>
          <a:p>
            <a:pPr lvl="1" eaLnBrk="1" hangingPunct="1"/>
            <a:r>
              <a:rPr lang="en-US" smtClean="0"/>
              <a:t>Represented by a sine wave in wavelength, frequency, and amplitude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Extrinsic Eye Muscles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Six extrinsic eye muscles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Enable the eye to follow moving objects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Maintain the shape of the eyeball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 of Sound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Frequency – the number of waves that pass a given point in a given time</a:t>
            </a:r>
          </a:p>
          <a:p>
            <a:pPr eaLnBrk="1" hangingPunct="1"/>
            <a:r>
              <a:rPr lang="en-US" smtClean="0"/>
              <a:t>Pitch – perception of different frequencies (we hear from 20–20,000 Hz)</a:t>
            </a:r>
          </a:p>
        </p:txBody>
      </p:sp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 of Sound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447800"/>
            <a:ext cx="8083550" cy="4306888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Amplitude – intensity of a sound measured in decibels (dB)</a:t>
            </a:r>
          </a:p>
          <a:p>
            <a:pPr eaLnBrk="1" hangingPunct="1"/>
            <a:r>
              <a:rPr lang="en-US" smtClean="0"/>
              <a:t>Loudness – subjective interpretation of amplitude</a:t>
            </a:r>
          </a:p>
        </p:txBody>
      </p:sp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 of Sound</a:t>
            </a:r>
          </a:p>
        </p:txBody>
      </p:sp>
      <p:pic>
        <p:nvPicPr>
          <p:cNvPr id="12697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408" t="3165" r="1408" b="8884"/>
          <a:stretch>
            <a:fillRect/>
          </a:stretch>
        </p:blipFill>
        <p:spPr>
          <a:xfrm>
            <a:off x="1370013" y="1892300"/>
            <a:ext cx="7313612" cy="3983038"/>
          </a:xfrm>
          <a:noFill/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Frequency and Amplitude</a:t>
            </a:r>
          </a:p>
        </p:txBody>
      </p:sp>
      <p:pic>
        <p:nvPicPr>
          <p:cNvPr id="128003" name="Picture 4"/>
          <p:cNvPicPr>
            <a:picLocks noChangeAspect="1" noChangeArrowheads="1"/>
          </p:cNvPicPr>
          <p:nvPr/>
        </p:nvPicPr>
        <p:blipFill>
          <a:blip r:embed="rId2" cstate="print"/>
          <a:srcRect l="783" t="2702" r="932" b="10054"/>
          <a:stretch>
            <a:fillRect/>
          </a:stretch>
        </p:blipFill>
        <p:spPr bwMode="auto">
          <a:xfrm>
            <a:off x="276225" y="2112963"/>
            <a:ext cx="8589963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FAFCE8-BA62-42FB-B5D6-BD5FA127A3F0}" type="slidenum">
              <a:rPr lang="en-US" smtClean="0"/>
              <a:pPr/>
              <a:t>124</a:t>
            </a:fld>
            <a:endParaRPr lang="en-US" smtClean="0"/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Pathways of Sound</a:t>
            </a:r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00200"/>
            <a:ext cx="7313612" cy="4341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Outer ear – pinna, auditory canal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 tympanic membrane vibrates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Middle ear – malleus, incus, and stapes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Amplifies the sound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Conducts the vibration to the oval window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Movement at the oval window applies pressure to the perilymph of the vestibular duct</a:t>
            </a:r>
            <a:endParaRPr lang="en-US" smtClean="0"/>
          </a:p>
        </p:txBody>
      </p:sp>
    </p:spTree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65163"/>
            <a:ext cx="8229600" cy="59436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mtClean="0"/>
              <a:t>Pressure waves vibrate basilar membrane on the cochlear duct</a:t>
            </a:r>
          </a:p>
          <a:p>
            <a:pPr eaLnBrk="1" hangingPunct="1"/>
            <a:r>
              <a:rPr lang="en-US" smtClean="0"/>
              <a:t>Hair cells of the Organ of Corti are pushed against the tectorial membrane</a:t>
            </a:r>
          </a:p>
          <a:p>
            <a:pPr eaLnBrk="1" hangingPunct="1"/>
            <a:r>
              <a:rPr lang="en-US" smtClean="0"/>
              <a:t>Generation of impulses in the cochlear nerve</a:t>
            </a:r>
          </a:p>
          <a:p>
            <a:pPr eaLnBrk="1" hangingPunct="1"/>
            <a:endParaRPr lang="en-US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0013" y="803275"/>
            <a:ext cx="7313612" cy="64135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Pathway of Sound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Excitation of Hair Cells in the Organ of Corti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 cstate="print"/>
          <a:srcRect l="1094" t="1872" r="1724" b="5469"/>
          <a:stretch>
            <a:fillRect/>
          </a:stretch>
        </p:blipFill>
        <p:spPr bwMode="auto">
          <a:xfrm>
            <a:off x="606425" y="823913"/>
            <a:ext cx="79311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Transmission of Sound to the Inner Ear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15.31</a:t>
            </a:r>
          </a:p>
        </p:txBody>
      </p:sp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2" cstate="print"/>
          <a:srcRect l="1413" t="2061" r="929" b="8488"/>
          <a:stretch>
            <a:fillRect/>
          </a:stretch>
        </p:blipFill>
        <p:spPr bwMode="auto">
          <a:xfrm>
            <a:off x="403225" y="1671638"/>
            <a:ext cx="8335963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Resonance of the Basilar Membrane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725987"/>
          </a:xfrm>
        </p:spPr>
        <p:txBody>
          <a:bodyPr/>
          <a:lstStyle/>
          <a:p>
            <a:pPr eaLnBrk="1" hangingPunct="1"/>
            <a:r>
              <a:rPr lang="en-US" smtClean="0"/>
              <a:t>Sound waves of low frequency (inaudible):</a:t>
            </a:r>
          </a:p>
          <a:p>
            <a:pPr lvl="1" eaLnBrk="1" hangingPunct="1"/>
            <a:r>
              <a:rPr lang="en-US" smtClean="0"/>
              <a:t>Travel around the helicotrema </a:t>
            </a:r>
          </a:p>
          <a:p>
            <a:pPr lvl="1" eaLnBrk="1" hangingPunct="1"/>
            <a:r>
              <a:rPr lang="en-US" smtClean="0"/>
              <a:t>Do not excite hair cells</a:t>
            </a:r>
          </a:p>
          <a:p>
            <a:pPr eaLnBrk="1" hangingPunct="1"/>
            <a:r>
              <a:rPr lang="en-US" smtClean="0"/>
              <a:t>Audible sound waves:</a:t>
            </a:r>
          </a:p>
          <a:p>
            <a:pPr lvl="1" eaLnBrk="1" hangingPunct="1"/>
            <a:r>
              <a:rPr lang="en-US" smtClean="0"/>
              <a:t>Penetrate through the cochlear duct</a:t>
            </a:r>
          </a:p>
          <a:p>
            <a:pPr lvl="1" eaLnBrk="1" hangingPunct="1"/>
            <a:r>
              <a:rPr lang="en-US" smtClean="0"/>
              <a:t>Excite specific hair cells according to frequency of the sound</a:t>
            </a:r>
          </a:p>
        </p:txBody>
      </p:sp>
    </p:spTree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Resonance of the Basilar Membrane</a:t>
            </a:r>
          </a:p>
        </p:txBody>
      </p:sp>
      <p:pic>
        <p:nvPicPr>
          <p:cNvPr id="134147" name="Picture 4"/>
          <p:cNvPicPr>
            <a:picLocks noChangeAspect="1" noChangeArrowheads="1"/>
          </p:cNvPicPr>
          <p:nvPr/>
        </p:nvPicPr>
        <p:blipFill>
          <a:blip r:embed="rId2" cstate="print"/>
          <a:srcRect l="1498" t="1042" r="2678" b="3325"/>
          <a:stretch>
            <a:fillRect/>
          </a:stretch>
        </p:blipFill>
        <p:spPr bwMode="auto">
          <a:xfrm>
            <a:off x="3030538" y="787400"/>
            <a:ext cx="3082925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the Eyeball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A slightly irregular hollow sphere with anterior and posterior poles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wall is composed of three tunics – fibrous, vascular, and sensory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internal cavity is filled with fluids called humors</a:t>
            </a:r>
          </a:p>
          <a:p>
            <a:pPr eaLnBrk="1" hangingPunct="1"/>
            <a:r>
              <a:rPr lang="en-US" smtClean="0"/>
              <a:t>The lens separates the internal cavity into anterior and posterior segments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Auditory Pathway to the Brain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Impulses from the cochlea pass via the spiral ganglion to the cochlear nuclei </a:t>
            </a:r>
          </a:p>
          <a:p>
            <a:pPr eaLnBrk="1" hangingPunct="1"/>
            <a:r>
              <a:rPr lang="en-US" smtClean="0"/>
              <a:t>From there, impulses are sent to the:</a:t>
            </a:r>
          </a:p>
          <a:p>
            <a:pPr lvl="1" eaLnBrk="1" hangingPunct="1"/>
            <a:r>
              <a:rPr lang="en-US" smtClean="0"/>
              <a:t>Superior olivary nucleus </a:t>
            </a:r>
          </a:p>
          <a:p>
            <a:pPr lvl="1" eaLnBrk="1" hangingPunct="1"/>
            <a:r>
              <a:rPr lang="en-US" smtClean="0"/>
              <a:t>Inferior colliculus (auditory reflex center)</a:t>
            </a:r>
          </a:p>
        </p:txBody>
      </p:sp>
    </p:spTree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Auditory Pathway to the Brain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there, impulses pass to the auditory cortex </a:t>
            </a:r>
          </a:p>
          <a:p>
            <a:pPr eaLnBrk="1" hangingPunct="1"/>
            <a:r>
              <a:rPr lang="en-US" smtClean="0"/>
              <a:t>Auditory pathways decussate so that both cortices receive input from both ears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722438"/>
          </a:xfrm>
        </p:spPr>
        <p:txBody>
          <a:bodyPr/>
          <a:lstStyle/>
          <a:p>
            <a:pPr eaLnBrk="1" hangingPunct="1"/>
            <a:r>
              <a:rPr lang="en-US" smtClean="0"/>
              <a:t>Simplified Auditory Pathways</a:t>
            </a:r>
          </a:p>
        </p:txBody>
      </p:sp>
      <p:pic>
        <p:nvPicPr>
          <p:cNvPr id="137219" name="Picture 4"/>
          <p:cNvPicPr>
            <a:picLocks noChangeAspect="1" noChangeArrowheads="1"/>
          </p:cNvPicPr>
          <p:nvPr/>
        </p:nvPicPr>
        <p:blipFill>
          <a:blip r:embed="rId2" cstate="print"/>
          <a:srcRect l="2173" t="1459" r="1622" b="5415"/>
          <a:stretch>
            <a:fillRect/>
          </a:stretch>
        </p:blipFill>
        <p:spPr bwMode="auto">
          <a:xfrm>
            <a:off x="2351088" y="822325"/>
            <a:ext cx="4440237" cy="56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Auditory Processing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76400"/>
            <a:ext cx="7313612" cy="42656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Pitch is perceived by: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primary auditory cortex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Cochlear nuclei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Depending on the position of the hair cell stimulated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Loudness is perceived by: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Varying thresholds of cochlear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number of cells stimulated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Localization is perceived by superior olivary nuclei that determine sound</a:t>
            </a:r>
          </a:p>
        </p:txBody>
      </p:sp>
    </p:spTree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Deafness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570538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Conduction deafness</a:t>
            </a:r>
            <a:r>
              <a:rPr lang="en-US" smtClean="0"/>
              <a:t> – something hampers sound conduction to the fluids of the inner ear (e.g., impacted earwax, perforated eardrum, osteosclerosis of the ossicles)</a:t>
            </a:r>
          </a:p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Sensorineural deafness</a:t>
            </a:r>
            <a:r>
              <a:rPr lang="en-US" smtClean="0"/>
              <a:t> – results from damage to the neural structures at any point from the cochlear hair cells to the auditory cortical cells</a:t>
            </a:r>
          </a:p>
        </p:txBody>
      </p:sp>
    </p:spTree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Deafness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Tinnitus – ringing or clicking sound in the ears in the absence of auditory stimuli</a:t>
            </a:r>
          </a:p>
          <a:p>
            <a:pPr eaLnBrk="1" hangingPunct="1"/>
            <a:r>
              <a:rPr lang="en-US" smtClean="0"/>
              <a:t>Meniere’s syndrome – labyrinth disorder that affects the cochlea and the semicircular canals, causing vertigo, nausea, and vomiting</a:t>
            </a:r>
          </a:p>
        </p:txBody>
      </p:sp>
    </p:spTree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Developmental Aspects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All special senses are functional at birth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Chemical senses – few problems occur until the fourth decade, when these senses begin to decline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Developmental Aspects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7213"/>
            <a:ext cx="815022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Vision is not fully functional at birth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Babies are hyperopic, see only gray tones, and eye movements are uncoordinated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Depth perception and color vision is well developed by age five and emmetropic eyes are developed by year six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With age the lens loses clarity, dilator muscles are less efficient, and visual acuity is drastically decreased by age 70</a:t>
            </a:r>
          </a:p>
        </p:txBody>
      </p:sp>
    </p:spTree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Developmental Aspects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643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Ear development begins in the three-week embryo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Inner ears develop first. They come from the ectoderm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Middle ear structures develop from the endoderm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outer ear structures develop from ectoderm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722438"/>
          </a:xfrm>
        </p:spPr>
        <p:txBody>
          <a:bodyPr/>
          <a:lstStyle/>
          <a:p>
            <a:pPr eaLnBrk="1" hangingPunct="1"/>
            <a:r>
              <a:rPr lang="en-US" smtClean="0"/>
              <a:t>Structure of the Eyeball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15.4a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 l="1100" t="1866" r="951" b="6100"/>
          <a:stretch>
            <a:fillRect/>
          </a:stretch>
        </p:blipFill>
        <p:spPr bwMode="auto">
          <a:xfrm>
            <a:off x="403225" y="936625"/>
            <a:ext cx="813117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Fibrous Tunic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Forms the outermost coat of the eye and is composed of: </a:t>
            </a:r>
          </a:p>
          <a:p>
            <a:pPr lvl="1" eaLnBrk="1" hangingPunct="1"/>
            <a:r>
              <a:rPr lang="en-US" smtClean="0"/>
              <a:t>Opaque sclera (posteriorly)</a:t>
            </a:r>
          </a:p>
          <a:p>
            <a:pPr lvl="1" eaLnBrk="1" hangingPunct="1"/>
            <a:r>
              <a:rPr lang="en-US" smtClean="0"/>
              <a:t>Clear cornea (anteriorly)</a:t>
            </a:r>
          </a:p>
          <a:p>
            <a:pPr eaLnBrk="1" hangingPunct="1"/>
            <a:r>
              <a:rPr lang="en-US" smtClean="0"/>
              <a:t>The sclera protects the eye and anchors extrinsic muscles</a:t>
            </a:r>
          </a:p>
          <a:p>
            <a:pPr eaLnBrk="1" hangingPunct="1"/>
            <a:r>
              <a:rPr lang="en-US" smtClean="0"/>
              <a:t>The cornea lets light enter the eye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Vascular Tunic  or Uvea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Has three regions: choroid, ciliary body, and iris</a:t>
            </a:r>
          </a:p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Choroid region</a:t>
            </a:r>
          </a:p>
          <a:p>
            <a:pPr lvl="1" eaLnBrk="1" hangingPunct="1"/>
            <a:r>
              <a:rPr lang="en-US" smtClean="0"/>
              <a:t>A dark brown membrane that forms the posterior portion of the uvea</a:t>
            </a:r>
          </a:p>
          <a:p>
            <a:pPr lvl="1" eaLnBrk="1" hangingPunct="1"/>
            <a:r>
              <a:rPr lang="en-US" smtClean="0"/>
              <a:t>Supplies blood to all eye tunics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Vascular Tunic or Uvea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00200"/>
            <a:ext cx="7313612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00FF"/>
                </a:solidFill>
              </a:rPr>
              <a:t>Ciliary 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 thickened ring of tissue surrounding the lens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Composed of the </a:t>
            </a:r>
            <a:r>
              <a:rPr lang="en-US" b="1" smtClean="0">
                <a:solidFill>
                  <a:srgbClr val="CC0000"/>
                </a:solidFill>
              </a:rPr>
              <a:t>ciliary muscles</a:t>
            </a:r>
            <a:r>
              <a:rPr lang="en-US" smtClean="0"/>
              <a:t> (smooth muscle)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anchor the </a:t>
            </a:r>
            <a:r>
              <a:rPr lang="en-US" b="1" smtClean="0">
                <a:solidFill>
                  <a:srgbClr val="CC0000"/>
                </a:solidFill>
              </a:rPr>
              <a:t>suspensory ligament</a:t>
            </a:r>
            <a:r>
              <a:rPr lang="en-US" smtClean="0"/>
              <a:t> that holds the lens in place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 </a:t>
            </a:r>
            <a:r>
              <a:rPr lang="en-US" b="1" smtClean="0">
                <a:solidFill>
                  <a:srgbClr val="CC0000"/>
                </a:solidFill>
              </a:rPr>
              <a:t>Ciliary processes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Secrets the aqueous humor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Vascular Tunic: Iris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00FF"/>
                </a:solidFill>
              </a:rPr>
              <a:t>Pupil</a:t>
            </a:r>
            <a:r>
              <a:rPr lang="en-US" smtClean="0"/>
              <a:t> – central opening of the iris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Regulates the amount of light entering the eye during: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Close vision and bright light – pupils constrict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Distant vision and dim light – pupils dilate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Changes in emotional state – pupils dilate when the subject matter is appealing or requires problem-solving skills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Pupil Dilation and Constriction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15.5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2513" t="4662" r="2196" b="13168"/>
          <a:stretch>
            <a:fillRect/>
          </a:stretch>
        </p:blipFill>
        <p:spPr bwMode="auto">
          <a:xfrm>
            <a:off x="508000" y="1427163"/>
            <a:ext cx="8128000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Eye and Associated Structures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70% of all sensory receptors are in the eye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Most of the eye is protected by a cushion of fat and the bony orbit</a:t>
            </a:r>
          </a:p>
          <a:p>
            <a:pPr eaLnBrk="1" hangingPunct="1"/>
            <a:r>
              <a:rPr lang="en-US" smtClean="0"/>
              <a:t>Accessory structures include eyebrows, eyelids, conjunctiva, lacrimal apparatus, and extrinsic eye muscles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Sensory Tunic: Retina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delicate two-layered membrane</a:t>
            </a:r>
          </a:p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Pigmented layer</a:t>
            </a:r>
            <a:r>
              <a:rPr lang="en-US" smtClean="0"/>
              <a:t> – the outer layer that absorbs light and prevents its scattering</a:t>
            </a:r>
          </a:p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Neural layer</a:t>
            </a:r>
            <a:r>
              <a:rPr lang="en-US" smtClean="0"/>
              <a:t>, which contains:</a:t>
            </a:r>
          </a:p>
          <a:p>
            <a:pPr lvl="1" eaLnBrk="1" hangingPunct="1"/>
            <a:r>
              <a:rPr lang="en-US" smtClean="0"/>
              <a:t>Photoreceptors that transduce light energy</a:t>
            </a:r>
          </a:p>
          <a:p>
            <a:pPr lvl="1" eaLnBrk="1" hangingPunct="1"/>
            <a:r>
              <a:rPr lang="en-US" smtClean="0"/>
              <a:t>Bipolar cells and ganglion cells</a:t>
            </a:r>
          </a:p>
          <a:p>
            <a:pPr lvl="1" eaLnBrk="1" hangingPunct="1"/>
            <a:r>
              <a:rPr lang="en-US" smtClean="0"/>
              <a:t>Horizontal and amacrine cells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0388" y="-381000"/>
            <a:ext cx="6780212" cy="1825625"/>
          </a:xfrm>
        </p:spPr>
        <p:txBody>
          <a:bodyPr/>
          <a:lstStyle/>
          <a:p>
            <a:pPr eaLnBrk="1" hangingPunct="1"/>
            <a:r>
              <a:rPr lang="en-US" smtClean="0"/>
              <a:t>Sensory Tunic: Retina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15.6a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 l="1015" t="1878" r="2245" b="7684"/>
          <a:stretch>
            <a:fillRect/>
          </a:stretch>
        </p:blipFill>
        <p:spPr bwMode="auto">
          <a:xfrm>
            <a:off x="1417638" y="1066800"/>
            <a:ext cx="5973762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Retina: Ganglion Cells and the Optic Disc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Ganglion cell axons:</a:t>
            </a:r>
          </a:p>
          <a:p>
            <a:pPr lvl="1" eaLnBrk="1" hangingPunct="1"/>
            <a:r>
              <a:rPr lang="en-US" smtClean="0"/>
              <a:t>Run along the inner surface of the retina</a:t>
            </a:r>
          </a:p>
          <a:p>
            <a:pPr lvl="1" eaLnBrk="1" hangingPunct="1"/>
            <a:r>
              <a:rPr lang="en-US" smtClean="0"/>
              <a:t>Leave the eye as the </a:t>
            </a:r>
            <a:r>
              <a:rPr lang="en-US" b="1" smtClean="0">
                <a:solidFill>
                  <a:srgbClr val="0000FF"/>
                </a:solidFill>
              </a:rPr>
              <a:t>optic nerve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solidFill>
                  <a:srgbClr val="0000FF"/>
                </a:solidFill>
              </a:rPr>
              <a:t>optic disc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mtClean="0"/>
              <a:t>Is the site where the optic nerve leaves the eye</a:t>
            </a:r>
          </a:p>
          <a:p>
            <a:pPr lvl="1" eaLnBrk="1" hangingPunct="1"/>
            <a:r>
              <a:rPr lang="en-US" smtClean="0"/>
              <a:t>Lacks photoreceptors (the blind spot)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Retina: Ganglion Cells and the Optic Disc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15.6b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 l="12344" t="2078" r="17282" b="7716"/>
          <a:stretch>
            <a:fillRect/>
          </a:stretch>
        </p:blipFill>
        <p:spPr bwMode="auto">
          <a:xfrm>
            <a:off x="2381250" y="898525"/>
            <a:ext cx="4379913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Retina: Photoreceptors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Rods: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Respond to dim light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Are used for peripheral vision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Cones: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Respond to bright light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Have high-acuity color vision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CC0000"/>
                </a:solidFill>
              </a:rPr>
              <a:t>Macula </a:t>
            </a:r>
            <a:r>
              <a:rPr lang="en-US" b="1" dirty="0" err="1" smtClean="0">
                <a:solidFill>
                  <a:srgbClr val="CC0000"/>
                </a:solidFill>
              </a:rPr>
              <a:t>lutea</a:t>
            </a:r>
            <a:r>
              <a:rPr lang="en-US" dirty="0" smtClean="0"/>
              <a:t> – mostly cones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CC0000"/>
                </a:solidFill>
              </a:rPr>
              <a:t>Fovea </a:t>
            </a:r>
            <a:r>
              <a:rPr lang="en-US" b="1" dirty="0" err="1" smtClean="0">
                <a:solidFill>
                  <a:srgbClr val="CC0000"/>
                </a:solidFill>
              </a:rPr>
              <a:t>centralis</a:t>
            </a:r>
            <a:r>
              <a:rPr lang="en-US" b="1" dirty="0" smtClean="0">
                <a:solidFill>
                  <a:srgbClr val="CC0000"/>
                </a:solidFill>
              </a:rPr>
              <a:t> </a:t>
            </a:r>
            <a:r>
              <a:rPr lang="en-US" dirty="0" smtClean="0"/>
              <a:t>– only cones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8AE80-44C4-4664-A428-ABB292A468C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Supply to the Retina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neural retina receives its blood supply from two sources</a:t>
            </a:r>
          </a:p>
          <a:p>
            <a:pPr lvl="1" eaLnBrk="1" hangingPunct="1"/>
            <a:r>
              <a:rPr lang="en-US" smtClean="0"/>
              <a:t>The outer third receives its blood from the choroid</a:t>
            </a:r>
          </a:p>
          <a:p>
            <a:pPr lvl="1" eaLnBrk="1" hangingPunct="1"/>
            <a:r>
              <a:rPr lang="en-US" smtClean="0"/>
              <a:t>The inner two-thirds is served by the central artery and vein</a:t>
            </a:r>
          </a:p>
          <a:p>
            <a:pPr eaLnBrk="1" hangingPunct="1"/>
            <a:r>
              <a:rPr lang="en-US" smtClean="0"/>
              <a:t>Small vessels radiate out from the optic disc and can be seen with an ophthalmoscope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400" b="1" smtClean="0"/>
              <a:t>The Special Senses</a:t>
            </a:r>
            <a:endParaRPr lang="en-US" sz="4400" b="1" smtClean="0">
              <a:solidFill>
                <a:srgbClr val="993333"/>
              </a:solidFill>
              <a:latin typeface="Times New Roman" pitchFamily="18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477000" y="5057775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chemeClr val="tx2"/>
                </a:solidFill>
                <a:latin typeface="Arial" charset="0"/>
              </a:rPr>
              <a:t>P A R T  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Inner Chambers and Fluids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524000"/>
            <a:ext cx="7313612" cy="44180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lens separates the internal eye into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Anterior segment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Anterior chamber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Posterior chamber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Posterior segment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Inner Chambers and Fluids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725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b="1" smtClean="0">
                <a:solidFill>
                  <a:srgbClr val="0000FF"/>
                </a:solidFill>
              </a:rPr>
              <a:t>posterior segment</a:t>
            </a:r>
            <a:r>
              <a:rPr lang="en-US" smtClean="0"/>
              <a:t> is filled with a clear gel called </a:t>
            </a:r>
            <a:r>
              <a:rPr lang="en-US" b="1" smtClean="0">
                <a:solidFill>
                  <a:srgbClr val="CC0000"/>
                </a:solidFill>
              </a:rPr>
              <a:t>vitreous</a:t>
            </a:r>
            <a:r>
              <a:rPr lang="en-US" smtClean="0"/>
              <a:t> </a:t>
            </a:r>
            <a:r>
              <a:rPr lang="en-US" b="1" smtClean="0">
                <a:solidFill>
                  <a:srgbClr val="CC0000"/>
                </a:solidFill>
              </a:rPr>
              <a:t>humor</a:t>
            </a:r>
            <a:r>
              <a:rPr lang="en-US" smtClean="0"/>
              <a:t> that: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Transmits light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Supports the posterior surface of the lens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Holds the neural retina firmly against the pigmented layer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Contributes to intraocular pressure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Anterior Segment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447800"/>
            <a:ext cx="7313612" cy="449421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Anterior</a:t>
            </a:r>
            <a:r>
              <a:rPr lang="en-US" smtClean="0"/>
              <a:t> </a:t>
            </a:r>
            <a:r>
              <a:rPr lang="en-US" b="1" smtClean="0">
                <a:solidFill>
                  <a:srgbClr val="CC0000"/>
                </a:solidFill>
              </a:rPr>
              <a:t>Chamber</a:t>
            </a:r>
            <a:r>
              <a:rPr lang="en-US" smtClean="0"/>
              <a:t>– between the cornea and the iris</a:t>
            </a:r>
          </a:p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Posterior Chamber</a:t>
            </a:r>
            <a:r>
              <a:rPr lang="en-US" smtClean="0"/>
              <a:t> – between the iris and the lens</a:t>
            </a:r>
          </a:p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Aqueous humor</a:t>
            </a:r>
          </a:p>
          <a:p>
            <a:pPr lvl="1" eaLnBrk="1" hangingPunct="1"/>
            <a:r>
              <a:rPr lang="en-US" smtClean="0"/>
              <a:t>A plasmalike fluid that fills the anterior segment</a:t>
            </a:r>
          </a:p>
          <a:p>
            <a:pPr lvl="1" eaLnBrk="1" hangingPunct="1"/>
            <a:r>
              <a:rPr lang="en-US" smtClean="0"/>
              <a:t>Drains via the </a:t>
            </a:r>
            <a:r>
              <a:rPr lang="en-US" b="1" smtClean="0">
                <a:solidFill>
                  <a:srgbClr val="CC0000"/>
                </a:solidFill>
              </a:rPr>
              <a:t>canal of Schlemm</a:t>
            </a:r>
          </a:p>
          <a:p>
            <a:pPr eaLnBrk="1" hangingPunct="1"/>
            <a:r>
              <a:rPr lang="en-US" smtClean="0"/>
              <a:t>Supports, nourishes, and removes wastes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Eyebrows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Functions include: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Shading the eye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Preventing perspiration from reaching the eye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0"/>
            <a:ext cx="7313613" cy="1143000"/>
          </a:xfrm>
        </p:spPr>
        <p:txBody>
          <a:bodyPr/>
          <a:lstStyle/>
          <a:p>
            <a:pPr eaLnBrk="1" hangingPunct="1"/>
            <a:r>
              <a:rPr lang="en-US" smtClean="0"/>
              <a:t>Anterior Segment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15.8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 l="932" t="1140" r="932" b="5017"/>
          <a:stretch>
            <a:fillRect/>
          </a:stretch>
        </p:blipFill>
        <p:spPr bwMode="auto">
          <a:xfrm>
            <a:off x="393700" y="1025525"/>
            <a:ext cx="80645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680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 biconvex, transparent, flexible, avascular structure that: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Allows precise focusing of light onto the retina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Is composed of epithelium and lens fibers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Lens epithelium – anterior cells that differentiate into lens fibers</a:t>
            </a:r>
          </a:p>
          <a:p>
            <a:pPr eaLnBrk="1" hangingPunct="1"/>
            <a:r>
              <a:rPr lang="en-US" smtClean="0"/>
              <a:t>Lens fibers – cells filled with the transparent protein crystallin</a:t>
            </a:r>
          </a:p>
          <a:p>
            <a:pPr eaLnBrk="1" hangingPunct="1"/>
            <a:r>
              <a:rPr lang="en-US" smtClean="0"/>
              <a:t>With age, the lens becomes more compact and dense and loses its elasticity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Light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Electromagnetic radiation – all energy waves from short gamma rays to long radio waves</a:t>
            </a:r>
          </a:p>
          <a:p>
            <a:pPr eaLnBrk="1" hangingPunct="1"/>
            <a:r>
              <a:rPr lang="en-US" smtClean="0"/>
              <a:t>Our eyes respond to a small portion of this spectrum called the visible spectrum</a:t>
            </a:r>
          </a:p>
          <a:p>
            <a:pPr eaLnBrk="1" hangingPunct="1"/>
            <a:r>
              <a:rPr lang="en-US" smtClean="0"/>
              <a:t>Different cones in the retina respond to different wavelengths of the visible spectrum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7200"/>
            <a:ext cx="8229600" cy="1874838"/>
          </a:xfrm>
        </p:spPr>
        <p:txBody>
          <a:bodyPr/>
          <a:lstStyle/>
          <a:p>
            <a:pPr eaLnBrk="1" hangingPunct="1"/>
            <a:r>
              <a:rPr lang="en-US" smtClean="0"/>
              <a:t>Light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15.10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 l="1965" t="1682" r="1927" b="4378"/>
          <a:stretch>
            <a:fillRect/>
          </a:stretch>
        </p:blipFill>
        <p:spPr bwMode="auto">
          <a:xfrm>
            <a:off x="2444750" y="914400"/>
            <a:ext cx="380206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Refraction and Lenses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light passes from one transparent medium to another </a:t>
            </a:r>
          </a:p>
          <a:p>
            <a:pPr eaLnBrk="1" hangingPunct="1"/>
            <a:r>
              <a:rPr lang="en-US" smtClean="0"/>
              <a:t>Light passing through a convex lens (as in the eye) is bent so that the rays converge to a focal point</a:t>
            </a:r>
          </a:p>
          <a:p>
            <a:pPr eaLnBrk="1" hangingPunct="1"/>
            <a:r>
              <a:rPr lang="en-US" smtClean="0"/>
              <a:t>When a convex lens forms an image, the image is upside down and reversed right to left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9600" cy="1798638"/>
          </a:xfrm>
        </p:spPr>
        <p:txBody>
          <a:bodyPr/>
          <a:lstStyle/>
          <a:p>
            <a:pPr eaLnBrk="1" hangingPunct="1"/>
            <a:r>
              <a:rPr lang="en-US" smtClean="0"/>
              <a:t>Refraction and Lenses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15.12a, b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 l="1178" t="2496" r="2132" b="6871"/>
          <a:stretch>
            <a:fillRect/>
          </a:stretch>
        </p:blipFill>
        <p:spPr bwMode="auto">
          <a:xfrm>
            <a:off x="1935163" y="801688"/>
            <a:ext cx="5272087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Focusing Light on the Retina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Pathway of light entering the eye: cornea, aqueous humor, lens, vitreous humor, and the neural layer of the retina to the photoreceptors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Light is refracted: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At the cornea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Entering the lens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Leaving the lens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lens curvature and shape allow for fine focusing of an image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Focusing for Distant Vision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2438400"/>
            <a:ext cx="7550150" cy="4181475"/>
          </a:xfrm>
        </p:spPr>
        <p:txBody>
          <a:bodyPr/>
          <a:lstStyle/>
          <a:p>
            <a:pPr eaLnBrk="1" hangingPunct="1"/>
            <a:r>
              <a:rPr lang="en-US" smtClean="0"/>
              <a:t>Light from a distance needs little adjustment for proper focusing</a:t>
            </a:r>
          </a:p>
          <a:p>
            <a:pPr eaLnBrk="1" hangingPunct="1"/>
            <a:r>
              <a:rPr lang="en-US" smtClean="0"/>
              <a:t>Far point of vision – the distance beyond which the lens does not need to change shape to focus (20 ft.)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15.13a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Focusing for Distant Vision</a:t>
            </a:r>
          </a:p>
        </p:txBody>
      </p:sp>
      <p:pic>
        <p:nvPicPr>
          <p:cNvPr id="4301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543" t="1044" r="2678" b="67172"/>
          <a:stretch>
            <a:fillRect/>
          </a:stretch>
        </p:blipFill>
        <p:spPr>
          <a:xfrm>
            <a:off x="1828800" y="1827213"/>
            <a:ext cx="6553200" cy="4649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Palpebrae (Eyelids)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05923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Protect the eye anteriorly</a:t>
            </a:r>
          </a:p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Palpebral fissure</a:t>
            </a:r>
            <a:r>
              <a:rPr lang="en-US" smtClean="0">
                <a:solidFill>
                  <a:srgbClr val="000000"/>
                </a:solidFill>
              </a:rPr>
              <a:t> – separates eyelids </a:t>
            </a:r>
          </a:p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Canthi</a:t>
            </a:r>
            <a:r>
              <a:rPr lang="en-US" smtClean="0"/>
              <a:t> – medial and lateral angles (commissures)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Focusing for Close Vision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00200"/>
            <a:ext cx="7313612" cy="4341813"/>
          </a:xfrm>
        </p:spPr>
        <p:txBody>
          <a:bodyPr/>
          <a:lstStyle/>
          <a:p>
            <a:pPr eaLnBrk="1" hangingPunct="1"/>
            <a:r>
              <a:rPr lang="en-US" smtClean="0"/>
              <a:t>Close vision requires:</a:t>
            </a:r>
          </a:p>
          <a:p>
            <a:pPr lvl="1" eaLnBrk="1" hangingPunct="1"/>
            <a:r>
              <a:rPr lang="en-US" b="1" smtClean="0">
                <a:solidFill>
                  <a:srgbClr val="CC0000"/>
                </a:solidFill>
              </a:rPr>
              <a:t>Accommodation</a:t>
            </a:r>
            <a:r>
              <a:rPr lang="en-US" smtClean="0"/>
              <a:t> – changing the lens shape by ciliary muscles to increase refractory power</a:t>
            </a:r>
          </a:p>
          <a:p>
            <a:pPr lvl="1" eaLnBrk="1" hangingPunct="1"/>
            <a:r>
              <a:rPr lang="en-US" b="1" smtClean="0">
                <a:solidFill>
                  <a:srgbClr val="CC0000"/>
                </a:solidFill>
              </a:rPr>
              <a:t>Constriction</a:t>
            </a:r>
            <a:r>
              <a:rPr lang="en-US" smtClean="0"/>
              <a:t> – the pupillary reflex constricts the pupils to prevent divergent light rays from entering the eye</a:t>
            </a:r>
          </a:p>
          <a:p>
            <a:pPr lvl="1" eaLnBrk="1" hangingPunct="1"/>
            <a:r>
              <a:rPr lang="en-US" b="1" smtClean="0">
                <a:solidFill>
                  <a:srgbClr val="CC0000"/>
                </a:solidFill>
              </a:rPr>
              <a:t>Convergence</a:t>
            </a:r>
            <a:r>
              <a:rPr lang="en-US" smtClean="0"/>
              <a:t> – medial rotation of the eyeballs toward the object being viewed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9600" cy="1798638"/>
          </a:xfrm>
        </p:spPr>
        <p:txBody>
          <a:bodyPr/>
          <a:lstStyle/>
          <a:p>
            <a:pPr eaLnBrk="1" hangingPunct="1"/>
            <a:r>
              <a:rPr lang="en-US" smtClean="0"/>
              <a:t>Focusing for Close Vision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15.13b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 l="3087" t="34741" r="3813" b="33698"/>
          <a:stretch>
            <a:fillRect/>
          </a:stretch>
        </p:blipFill>
        <p:spPr bwMode="auto">
          <a:xfrm>
            <a:off x="611188" y="976313"/>
            <a:ext cx="7920037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Problems of Refraction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Emmetropic eye</a:t>
            </a:r>
            <a:r>
              <a:rPr lang="en-US" smtClean="0">
                <a:solidFill>
                  <a:srgbClr val="000000"/>
                </a:solidFill>
              </a:rPr>
              <a:t> – normal eye</a:t>
            </a:r>
          </a:p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Myopic eye</a:t>
            </a:r>
            <a:r>
              <a:rPr lang="en-US" smtClean="0">
                <a:solidFill>
                  <a:srgbClr val="000000"/>
                </a:solidFill>
              </a:rPr>
              <a:t> (nearsighted) – the focal point is in front of the retina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Corrected with a concave lens</a:t>
            </a:r>
          </a:p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Hyperopic eye</a:t>
            </a:r>
            <a:r>
              <a:rPr lang="en-US" smtClean="0">
                <a:solidFill>
                  <a:srgbClr val="000000"/>
                </a:solidFill>
              </a:rPr>
              <a:t> (farsighted) – the focal point is behind the retina</a:t>
            </a:r>
          </a:p>
          <a:p>
            <a:pPr lvl="1" eaLnBrk="1" hangingPunct="1"/>
            <a:r>
              <a:rPr lang="en-US" smtClean="0"/>
              <a:t>Corrected with a convex lens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9600" cy="1798638"/>
          </a:xfrm>
        </p:spPr>
        <p:txBody>
          <a:bodyPr/>
          <a:lstStyle/>
          <a:p>
            <a:pPr eaLnBrk="1" hangingPunct="1"/>
            <a:r>
              <a:rPr lang="en-US" smtClean="0"/>
              <a:t>Problems of Refraction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15.14a, b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 l="931" t="1312" r="1266" b="5534"/>
          <a:stretch>
            <a:fillRect/>
          </a:stretch>
        </p:blipFill>
        <p:spPr bwMode="auto">
          <a:xfrm>
            <a:off x="403225" y="809625"/>
            <a:ext cx="8337550" cy="56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57200" y="533400"/>
            <a:ext cx="869315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1150" y="762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145097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Photoreception </a:t>
            </a:r>
            <a:br>
              <a:rPr lang="en-US" smtClean="0"/>
            </a:br>
            <a:endParaRPr lang="en-US" smtClean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8450" y="1282700"/>
            <a:ext cx="8270875" cy="5056188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Photoreception – process by which the eye detects light energy</a:t>
            </a:r>
          </a:p>
          <a:p>
            <a:pPr eaLnBrk="1" hangingPunct="1"/>
            <a:r>
              <a:rPr lang="en-US" smtClean="0"/>
              <a:t>Rods and cones contain visual pigments (photopigments) </a:t>
            </a:r>
          </a:p>
          <a:p>
            <a:pPr lvl="1" eaLnBrk="1" hangingPunct="1"/>
            <a:r>
              <a:rPr lang="en-US" smtClean="0"/>
              <a:t>Arranged in a stack of disklike infoldings of the plasma membrane</a:t>
            </a:r>
          </a:p>
          <a:p>
            <a:pPr lvl="1" eaLnBrk="1" hangingPunct="1"/>
            <a:r>
              <a:rPr lang="en-US" smtClean="0"/>
              <a:t>Special epithelial cells - release neurotransmitters that stimulates neurons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35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11150" y="762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04800" y="762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15.15a, b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92088" y="0"/>
            <a:ext cx="8793162" cy="52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2" cstate="print"/>
          <a:srcRect l="1917" t="1044" r="2730" b="3973"/>
          <a:stretch>
            <a:fillRect/>
          </a:stretch>
        </p:blipFill>
        <p:spPr bwMode="auto">
          <a:xfrm>
            <a:off x="2068513" y="381000"/>
            <a:ext cx="4733925" cy="617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Rods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524000"/>
            <a:ext cx="7313612" cy="4418013"/>
          </a:xfrm>
        </p:spPr>
        <p:txBody>
          <a:bodyPr/>
          <a:lstStyle/>
          <a:p>
            <a:pPr eaLnBrk="1" hangingPunct="1"/>
            <a:r>
              <a:rPr lang="en-US" smtClean="0"/>
              <a:t>Sensitive to dim light and best suited for night vision</a:t>
            </a:r>
          </a:p>
          <a:p>
            <a:pPr eaLnBrk="1" hangingPunct="1"/>
            <a:r>
              <a:rPr lang="en-US" smtClean="0"/>
              <a:t>Absorb all wavelengths of visible light</a:t>
            </a:r>
          </a:p>
          <a:p>
            <a:pPr eaLnBrk="1" hangingPunct="1"/>
            <a:r>
              <a:rPr lang="en-US" smtClean="0"/>
              <a:t>Perceived input is in gray tones only</a:t>
            </a:r>
          </a:p>
          <a:p>
            <a:pPr eaLnBrk="1" hangingPunct="1"/>
            <a:r>
              <a:rPr lang="en-US" smtClean="0"/>
              <a:t>Sum of visual input from many rods feeds into a single ganglion cell </a:t>
            </a:r>
          </a:p>
          <a:p>
            <a:pPr eaLnBrk="1" hangingPunct="1"/>
            <a:r>
              <a:rPr lang="en-US" smtClean="0"/>
              <a:t>Results in fuzzy and indistinct images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Need bright light for activation (have low sensitivity)</a:t>
            </a:r>
          </a:p>
          <a:p>
            <a:pPr eaLnBrk="1" hangingPunct="1"/>
            <a:r>
              <a:rPr lang="en-US" smtClean="0"/>
              <a:t>Have pigments that furnish a vividly colored view</a:t>
            </a:r>
          </a:p>
          <a:p>
            <a:pPr eaLnBrk="1" hangingPunct="1"/>
            <a:r>
              <a:rPr lang="en-US" smtClean="0"/>
              <a:t>Each cone synapses with a single ganglion cell</a:t>
            </a:r>
          </a:p>
          <a:p>
            <a:pPr eaLnBrk="1" hangingPunct="1"/>
            <a:r>
              <a:rPr lang="en-US" smtClean="0"/>
              <a:t>Vision is detailed and has high resolution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Chemistry of Visual Pigments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00FF"/>
                </a:solidFill>
              </a:rPr>
              <a:t>Rhodopsin</a:t>
            </a:r>
            <a:endParaRPr lang="en-US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CC0000"/>
                </a:solidFill>
              </a:rPr>
              <a:t>Retinal</a:t>
            </a:r>
            <a:r>
              <a:rPr lang="en-US" dirty="0" smtClean="0">
                <a:solidFill>
                  <a:srgbClr val="000000"/>
                </a:solidFill>
              </a:rPr>
              <a:t> is a light-absorbing molecule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</a:rPr>
              <a:t>Synthesized from vitamin A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Two isomers: 11-</a:t>
            </a:r>
            <a:r>
              <a:rPr lang="en-US" i="1" smtClean="0">
                <a:solidFill>
                  <a:srgbClr val="000000"/>
                </a:solidFill>
              </a:rPr>
              <a:t>cis</a:t>
            </a:r>
            <a:r>
              <a:rPr lang="en-US" smtClean="0">
                <a:solidFill>
                  <a:srgbClr val="000000"/>
                </a:solidFill>
              </a:rPr>
              <a:t> and 11-</a:t>
            </a:r>
            <a:r>
              <a:rPr lang="en-US" i="1" smtClean="0">
                <a:solidFill>
                  <a:srgbClr val="000000"/>
                </a:solidFill>
              </a:rPr>
              <a:t>trans</a:t>
            </a:r>
          </a:p>
          <a:p>
            <a:pPr eaLnBrk="1" hangingPunct="1"/>
            <a:r>
              <a:rPr lang="en-US" b="1" dirty="0" err="1" smtClean="0">
                <a:solidFill>
                  <a:srgbClr val="CC0000"/>
                </a:solidFill>
              </a:rPr>
              <a:t>Opsins</a:t>
            </a:r>
            <a:r>
              <a:rPr lang="en-US" dirty="0" smtClean="0">
                <a:solidFill>
                  <a:srgbClr val="000000"/>
                </a:solidFill>
              </a:rPr>
              <a:t> – proteins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</a:rPr>
              <a:t>4 types that will absorb different wavelengths of light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Excitation of Rods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610600" cy="4813300"/>
          </a:xfrm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visual pigment of rods is rhodopsin 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(opsin + 11-</a:t>
            </a:r>
            <a:r>
              <a:rPr lang="en-US" i="1" smtClean="0">
                <a:solidFill>
                  <a:srgbClr val="000000"/>
                </a:solidFill>
              </a:rPr>
              <a:t>cis</a:t>
            </a:r>
            <a:r>
              <a:rPr lang="en-US" smtClean="0">
                <a:solidFill>
                  <a:srgbClr val="000000"/>
                </a:solidFill>
              </a:rPr>
              <a:t> retinal)</a:t>
            </a:r>
          </a:p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Light phase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Rhodopsin breaks down into all-</a:t>
            </a:r>
            <a:r>
              <a:rPr lang="en-US" i="1" smtClean="0">
                <a:solidFill>
                  <a:srgbClr val="000000"/>
                </a:solidFill>
              </a:rPr>
              <a:t>trans</a:t>
            </a:r>
            <a:r>
              <a:rPr lang="en-US" smtClean="0">
                <a:solidFill>
                  <a:srgbClr val="000000"/>
                </a:solidFill>
              </a:rPr>
              <a:t> retinal + opsin (bleaching of the pigment)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Palpebrae (Eyelids)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00FF"/>
                </a:solidFill>
              </a:rPr>
              <a:t>Lacrimal caruncle</a:t>
            </a:r>
            <a:r>
              <a:rPr lang="en-US" smtClean="0">
                <a:solidFill>
                  <a:srgbClr val="000000"/>
                </a:solidFill>
              </a:rPr>
              <a:t> – contains glands that secrete a whitish, oily secretion (Sandman’s eye sand)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Tarsal plates of connective tissue support the eyelids internally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00FF"/>
                </a:solidFill>
              </a:rPr>
              <a:t>Eyelashes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Project from the free margin of each eyelid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Initiate reflex blinking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Excitation of Rods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Dark phase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All-</a:t>
            </a:r>
            <a:r>
              <a:rPr lang="en-US" i="1" smtClean="0">
                <a:solidFill>
                  <a:srgbClr val="000000"/>
                </a:solidFill>
              </a:rPr>
              <a:t>trans</a:t>
            </a:r>
            <a:r>
              <a:rPr lang="en-US" smtClean="0">
                <a:solidFill>
                  <a:srgbClr val="000000"/>
                </a:solidFill>
              </a:rPr>
              <a:t> retinal converts to 11-</a:t>
            </a:r>
            <a:r>
              <a:rPr lang="en-US" i="1" smtClean="0">
                <a:solidFill>
                  <a:srgbClr val="000000"/>
                </a:solidFill>
              </a:rPr>
              <a:t>cis</a:t>
            </a:r>
            <a:r>
              <a:rPr lang="en-US" smtClean="0">
                <a:solidFill>
                  <a:srgbClr val="000000"/>
                </a:solidFill>
              </a:rPr>
              <a:t> form 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11-</a:t>
            </a:r>
            <a:r>
              <a:rPr lang="en-US" i="1" smtClean="0">
                <a:solidFill>
                  <a:srgbClr val="000000"/>
                </a:solidFill>
              </a:rPr>
              <a:t>cis</a:t>
            </a:r>
            <a:r>
              <a:rPr lang="en-US" smtClean="0">
                <a:solidFill>
                  <a:srgbClr val="000000"/>
                </a:solidFill>
              </a:rPr>
              <a:t> retinal is also formed from vitamin A</a:t>
            </a:r>
          </a:p>
          <a:p>
            <a:pPr lvl="1" eaLnBrk="1" hangingPunct="1"/>
            <a:r>
              <a:rPr lang="en-US" smtClean="0"/>
              <a:t>11-</a:t>
            </a:r>
            <a:r>
              <a:rPr lang="en-US" i="1" smtClean="0"/>
              <a:t>cis</a:t>
            </a:r>
            <a:r>
              <a:rPr lang="en-US" smtClean="0"/>
              <a:t> retinal + opsin regenerate rhodopsin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75"/>
            <a:ext cx="82296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  Photoreception</a:t>
            </a:r>
          </a:p>
        </p:txBody>
      </p:sp>
      <p:pic>
        <p:nvPicPr>
          <p:cNvPr id="55299" name="Picture 6"/>
          <p:cNvPicPr>
            <a:picLocks noChangeAspect="1" noChangeArrowheads="1"/>
          </p:cNvPicPr>
          <p:nvPr/>
        </p:nvPicPr>
        <p:blipFill>
          <a:blip r:embed="rId2" cstate="print"/>
          <a:srcRect b="4622"/>
          <a:stretch>
            <a:fillRect/>
          </a:stretch>
        </p:blipFill>
        <p:spPr bwMode="auto">
          <a:xfrm>
            <a:off x="0" y="1219200"/>
            <a:ext cx="89916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4613"/>
            <a:ext cx="8229600" cy="762001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  Photoreception</a:t>
            </a: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 cstate="print"/>
          <a:srcRect b="3999"/>
          <a:stretch>
            <a:fillRect/>
          </a:stretch>
        </p:blipFill>
        <p:spPr bwMode="auto">
          <a:xfrm>
            <a:off x="609600" y="838200"/>
            <a:ext cx="7696200" cy="554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sz="4000" smtClean="0"/>
              <a:t>Bleaching and Regeneration of Visual Pigments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/>
          <a:srcRect b="3751"/>
          <a:stretch>
            <a:fillRect/>
          </a:stretch>
        </p:blipFill>
        <p:spPr bwMode="auto">
          <a:xfrm>
            <a:off x="0" y="1371600"/>
            <a:ext cx="8991600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Phototransduction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575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Light energy splits rhodopsin into all-</a:t>
            </a:r>
            <a:r>
              <a:rPr lang="en-US" i="1" smtClean="0">
                <a:solidFill>
                  <a:srgbClr val="000000"/>
                </a:solidFill>
              </a:rPr>
              <a:t>trans</a:t>
            </a:r>
            <a:r>
              <a:rPr lang="en-US" smtClean="0">
                <a:solidFill>
                  <a:srgbClr val="000000"/>
                </a:solidFill>
              </a:rPr>
              <a:t> retinal, releasing activated opsin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The freed opsin activates the G protein transducin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Transducin catalyzes activation of phosphodiesterase (PDE)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PDE hydrolyzes cGMP to GMP and releases it from sodium channels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Without bound cGMP, sodium channels close, the membrane hyperpolarizes, and neurotransmitter cannot be released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85800"/>
            <a:ext cx="8229600" cy="2103438"/>
          </a:xfrm>
        </p:spPr>
        <p:txBody>
          <a:bodyPr/>
          <a:lstStyle/>
          <a:p>
            <a:pPr eaLnBrk="1" hangingPunct="1"/>
            <a:r>
              <a:rPr lang="en-US" sz="4000" smtClean="0"/>
              <a:t>Signal Transmission in the Retina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15.17a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 l="1070" t="3548" r="44185" b="3548"/>
          <a:stretch>
            <a:fillRect/>
          </a:stretch>
        </p:blipFill>
        <p:spPr bwMode="auto">
          <a:xfrm>
            <a:off x="3076575" y="817563"/>
            <a:ext cx="3095625" cy="60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7200"/>
            <a:ext cx="8229600" cy="1874838"/>
          </a:xfrm>
        </p:spPr>
        <p:txBody>
          <a:bodyPr/>
          <a:lstStyle/>
          <a:p>
            <a:pPr eaLnBrk="1" hangingPunct="1"/>
            <a:r>
              <a:rPr lang="en-US" smtClean="0"/>
              <a:t>Signal Transmission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15.17b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 l="810" t="3127" r="83846" b="3970"/>
          <a:stretch>
            <a:fillRect/>
          </a:stretch>
        </p:blipFill>
        <p:spPr bwMode="auto">
          <a:xfrm>
            <a:off x="3148013" y="792163"/>
            <a:ext cx="733425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94113" y="1295400"/>
            <a:ext cx="240188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Excitation of Cones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 pigments in cones are similar to rods </a:t>
            </a:r>
            <a:br>
              <a:rPr lang="en-US" smtClean="0"/>
            </a:br>
            <a:r>
              <a:rPr lang="en-US" smtClean="0"/>
              <a:t>(retinal + opsins)</a:t>
            </a:r>
          </a:p>
          <a:p>
            <a:pPr eaLnBrk="1" hangingPunct="1"/>
            <a:r>
              <a:rPr lang="en-US" smtClean="0"/>
              <a:t>There are three types of cones: blue, green, and red</a:t>
            </a:r>
          </a:p>
          <a:p>
            <a:pPr eaLnBrk="1" hangingPunct="1"/>
            <a:r>
              <a:rPr lang="en-US" smtClean="0"/>
              <a:t>Intermediate colors are perceived by activation of more than one type of cone</a:t>
            </a:r>
          </a:p>
          <a:p>
            <a:pPr eaLnBrk="1" hangingPunct="1"/>
            <a:r>
              <a:rPr lang="en-US" smtClean="0"/>
              <a:t>Method of excitation is similar to rods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Light Adaptation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5356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Going from dark to light: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Fast bleaching of rods and cones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Glare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Rods are turned off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Retinal sensitivity is lost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Cones are turned 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Visual acuity is gained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8AE80-44C4-4664-A428-ABB292A468C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Going from light to dark: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Cones stop functioning and rods pigments have been bleached out by bright light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“We see blackness”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Rods are turned 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/>
              <a:t>Rhodopsin</a:t>
            </a:r>
            <a:r>
              <a:rPr lang="en-US" dirty="0" smtClean="0"/>
              <a:t> accumulates in the dark and retinal sensitivity is restored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8AE80-44C4-4664-A428-ABB292A468C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Palpebrae (Eyelids)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059237"/>
          </a:xfrm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Lubricating glands associated with the eyelids</a:t>
            </a:r>
          </a:p>
          <a:p>
            <a:pPr lvl="1" eaLnBrk="1" hangingPunct="1"/>
            <a:r>
              <a:rPr lang="en-US" b="1" smtClean="0">
                <a:solidFill>
                  <a:srgbClr val="0000FF"/>
                </a:solidFill>
              </a:rPr>
              <a:t>Meibomian glands</a:t>
            </a:r>
            <a:r>
              <a:rPr lang="en-US" smtClean="0">
                <a:solidFill>
                  <a:srgbClr val="000000"/>
                </a:solidFill>
              </a:rPr>
              <a:t> (modified sebaceous glands)</a:t>
            </a:r>
          </a:p>
          <a:p>
            <a:pPr lvl="1" eaLnBrk="1" hangingPunct="1"/>
            <a:r>
              <a:rPr lang="en-US" b="1" smtClean="0">
                <a:solidFill>
                  <a:srgbClr val="0000FF"/>
                </a:solidFill>
              </a:rPr>
              <a:t>Ciliary glands</a:t>
            </a:r>
            <a:r>
              <a:rPr lang="en-US" smtClean="0"/>
              <a:t> lie between the hair follicles (sweat and sebaceous glands)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 Pathways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524000"/>
            <a:ext cx="8270875" cy="497681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Axons of retinal ganglion cells form the optic nerve 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Medial fibers of the optic nerve decussate at the optic chiasm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Most fibers of the optic tracts continue to the thalamus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Fibers from the thalamus form the optic radiation</a:t>
            </a:r>
          </a:p>
          <a:p>
            <a:pPr eaLnBrk="1" hangingPunct="1"/>
            <a:r>
              <a:rPr lang="en-US" smtClean="0"/>
              <a:t>Optic radiations travel to the visual cortex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9600" cy="1798638"/>
          </a:xfrm>
        </p:spPr>
        <p:txBody>
          <a:bodyPr/>
          <a:lstStyle/>
          <a:p>
            <a:pPr eaLnBrk="1" hangingPunct="1"/>
            <a:r>
              <a:rPr lang="en-US" smtClean="0"/>
              <a:t>Visual Pathways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15.19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/>
          <a:srcRect l="1453" t="816" r="1143" b="5199"/>
          <a:stretch>
            <a:fillRect/>
          </a:stretch>
        </p:blipFill>
        <p:spPr bwMode="auto">
          <a:xfrm>
            <a:off x="901700" y="847725"/>
            <a:ext cx="73406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 Pathways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nerve fibers send tracts to the midbrain ending in the superior colliculi</a:t>
            </a:r>
          </a:p>
          <a:p>
            <a:pPr eaLnBrk="1" hangingPunct="1"/>
            <a:r>
              <a:rPr lang="en-US" smtClean="0"/>
              <a:t>A small subset of visual fibers contain melanopsin (circadian pigment) which: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Mediates pupillary light reflexes</a:t>
            </a:r>
          </a:p>
          <a:p>
            <a:pPr lvl="1" eaLnBrk="1" hangingPunct="1"/>
            <a:r>
              <a:rPr lang="en-US" smtClean="0"/>
              <a:t>Sets daily biorhythms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Depth Perception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Achieved by both eyes viewing the same image from slightly different angles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Three-dimensional vision results from cortical fusion of the slightly different images</a:t>
            </a:r>
          </a:p>
          <a:p>
            <a:pPr eaLnBrk="1" hangingPunct="1"/>
            <a:r>
              <a:rPr lang="en-US" smtClean="0"/>
              <a:t>If only one eye is used, depth perception is lost and the observer must rely on learned clues to determine depth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Thalamic Processing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thalamus: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Relay information on movement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Segregate the retinal axons in preparation for depth perception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Emphasize visual inputs from regions of high cone density</a:t>
            </a:r>
          </a:p>
          <a:p>
            <a:pPr lvl="1" eaLnBrk="1" hangingPunct="1"/>
            <a:r>
              <a:rPr lang="en-US" smtClean="0"/>
              <a:t>Sharpen the contrast information received by the retina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Cortical Processing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524000"/>
            <a:ext cx="7313612" cy="44180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Primary visual cortex (striate)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Basic dark/bright and contrast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Visual association area (Prestriate)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Form, color, and movement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Visual information then proceeds anteriorly to the: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Temporal lobe – processes identification of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Parietal cortex and postcentral gyrus – processes spatial location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Senses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senses – gustation (taste) and olfaction (smell) </a:t>
            </a:r>
          </a:p>
          <a:p>
            <a:pPr eaLnBrk="1" hangingPunct="1"/>
            <a:r>
              <a:rPr lang="en-US" smtClean="0"/>
              <a:t>Their chemoreceptors respond to chemicals in aqueous solution</a:t>
            </a:r>
          </a:p>
          <a:p>
            <a:pPr lvl="1" eaLnBrk="1" hangingPunct="1"/>
            <a:r>
              <a:rPr lang="en-US" b="1" smtClean="0">
                <a:solidFill>
                  <a:srgbClr val="0000FF"/>
                </a:solidFill>
              </a:rPr>
              <a:t>Taste</a:t>
            </a:r>
            <a:r>
              <a:rPr lang="en-US" smtClean="0"/>
              <a:t> – to substances dissolved in saliva</a:t>
            </a:r>
          </a:p>
          <a:p>
            <a:pPr lvl="1" eaLnBrk="1" hangingPunct="1"/>
            <a:r>
              <a:rPr lang="en-US" b="1" smtClean="0">
                <a:solidFill>
                  <a:srgbClr val="0000FF"/>
                </a:solidFill>
              </a:rPr>
              <a:t>Smell</a:t>
            </a:r>
            <a:r>
              <a:rPr lang="en-US" smtClean="0"/>
              <a:t> – to substances dissolved in fluids of the nasal membranes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Sense of Smell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>Olfactory epithelium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 Superior nasal concha</a:t>
            </a:r>
          </a:p>
          <a:p>
            <a:pPr lvl="1" eaLnBrk="1" hangingPunct="1"/>
            <a:r>
              <a:rPr lang="en-US" b="1" smtClean="0">
                <a:solidFill>
                  <a:srgbClr val="0000FF"/>
                </a:solidFill>
              </a:rPr>
              <a:t>Olfactory receptors</a:t>
            </a:r>
            <a:r>
              <a:rPr lang="en-US" smtClean="0">
                <a:solidFill>
                  <a:srgbClr val="000000"/>
                </a:solidFill>
              </a:rPr>
              <a:t> </a:t>
            </a:r>
          </a:p>
          <a:p>
            <a:pPr lvl="2" eaLnBrk="1" hangingPunct="1"/>
            <a:r>
              <a:rPr lang="en-US" b="1" smtClean="0">
                <a:solidFill>
                  <a:srgbClr val="0000FF"/>
                </a:solidFill>
              </a:rPr>
              <a:t> </a:t>
            </a:r>
            <a:r>
              <a:rPr lang="en-US" b="1" smtClean="0">
                <a:solidFill>
                  <a:srgbClr val="CC0000"/>
                </a:solidFill>
              </a:rPr>
              <a:t>Bipolar neurons</a:t>
            </a:r>
            <a:r>
              <a:rPr lang="en-US" smtClean="0">
                <a:solidFill>
                  <a:srgbClr val="000000"/>
                </a:solidFill>
              </a:rPr>
              <a:t> </a:t>
            </a:r>
          </a:p>
          <a:p>
            <a:pPr lvl="2" eaLnBrk="1" hangingPunct="1"/>
            <a:r>
              <a:rPr lang="en-US" b="1" smtClean="0">
                <a:solidFill>
                  <a:srgbClr val="CC0000"/>
                </a:solidFill>
              </a:rPr>
              <a:t>Olfactory cilia</a:t>
            </a:r>
          </a:p>
          <a:p>
            <a:pPr lvl="1" eaLnBrk="1" hangingPunct="1"/>
            <a:r>
              <a:rPr lang="en-US" b="1" smtClean="0">
                <a:solidFill>
                  <a:srgbClr val="0000FF"/>
                </a:solidFill>
              </a:rPr>
              <a:t>Supporting cells</a:t>
            </a:r>
          </a:p>
          <a:p>
            <a:pPr lvl="1" eaLnBrk="1" hangingPunct="1"/>
            <a:r>
              <a:rPr lang="en-US" b="1" smtClean="0">
                <a:solidFill>
                  <a:srgbClr val="0000FF"/>
                </a:solidFill>
              </a:rPr>
              <a:t>Basal cells</a:t>
            </a:r>
            <a:r>
              <a:rPr lang="en-US" smtClean="0"/>
              <a:t> </a:t>
            </a:r>
          </a:p>
          <a:p>
            <a:pPr eaLnBrk="1" hangingPunct="1"/>
            <a:r>
              <a:rPr lang="en-US" b="1" smtClean="0"/>
              <a:t>Olfactory glands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7200"/>
            <a:ext cx="8229600" cy="1874838"/>
          </a:xfrm>
        </p:spPr>
        <p:txBody>
          <a:bodyPr/>
          <a:lstStyle/>
          <a:p>
            <a:pPr eaLnBrk="1" hangingPunct="1"/>
            <a:r>
              <a:rPr lang="en-US" smtClean="0"/>
              <a:t>Olfactory Receptors</a:t>
            </a:r>
          </a:p>
        </p:txBody>
      </p:sp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2" cstate="print"/>
          <a:srcRect l="964" t="1039" r="1268" b="5841"/>
          <a:stretch>
            <a:fillRect/>
          </a:stretch>
        </p:blipFill>
        <p:spPr bwMode="auto">
          <a:xfrm>
            <a:off x="790575" y="892175"/>
            <a:ext cx="7561263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Physiology of Smell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Odorants dissolved in secretion bind to the receptor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 protein is activated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Adenylate cyclase is activated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cAMP is synthesized from ATP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Na and Ca channels open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Depolarization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Action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722438"/>
          </a:xfrm>
        </p:spPr>
        <p:txBody>
          <a:bodyPr/>
          <a:lstStyle/>
          <a:p>
            <a:pPr eaLnBrk="1" hangingPunct="1"/>
            <a:r>
              <a:rPr lang="en-US" smtClean="0"/>
              <a:t>Palpebrae (Eyelids)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15.1b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 l="2432" t="2087" r="3276" b="5441"/>
          <a:stretch>
            <a:fillRect/>
          </a:stretch>
        </p:blipFill>
        <p:spPr bwMode="auto">
          <a:xfrm>
            <a:off x="2351088" y="914400"/>
            <a:ext cx="4340225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Olfactory Pathway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497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Olfactory receptor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Olfactory nerves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Synapse with mitral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Cells  that process odor signals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Olfactory tract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The olfactory cortex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hypothalamus, amygdala, and limbic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 synapse on the thalamus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1690688"/>
            <a:ext cx="7797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Line 3"/>
          <p:cNvSpPr>
            <a:spLocks noChangeShapeType="1"/>
          </p:cNvSpPr>
          <p:nvPr/>
        </p:nvSpPr>
        <p:spPr bwMode="auto">
          <a:xfrm flipV="1">
            <a:off x="2087563" y="3919538"/>
            <a:ext cx="1587" cy="234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 flipV="1">
            <a:off x="1220788" y="3919538"/>
            <a:ext cx="1587" cy="234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H="1">
            <a:off x="1500188" y="2411413"/>
            <a:ext cx="2508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V="1">
            <a:off x="6216650" y="2503488"/>
            <a:ext cx="1588" cy="225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1949450" y="4162425"/>
            <a:ext cx="2428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1200" b="1" baseline="-25000">
                <a:solidFill>
                  <a:srgbClr val="000000"/>
                </a:solidFill>
                <a:latin typeface="Arial" charset="0"/>
              </a:rPr>
              <a:t>olf</a:t>
            </a:r>
            <a:endParaRPr lang="en-US" sz="1200">
              <a:latin typeface="Times" charset="0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930275" y="4162425"/>
            <a:ext cx="6588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Arial" charset="0"/>
              </a:rPr>
              <a:t>Receptor</a:t>
            </a:r>
            <a:endParaRPr lang="en-US" sz="2400">
              <a:latin typeface="Times" charset="0"/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917575" y="1917700"/>
            <a:ext cx="12795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 i="1">
                <a:solidFill>
                  <a:srgbClr val="000000"/>
                </a:solidFill>
                <a:latin typeface="Arial" charset="0"/>
              </a:rPr>
              <a:t>Extracellular fluid</a:t>
            </a:r>
            <a:endParaRPr lang="en-US" sz="2400">
              <a:latin typeface="Times" charset="0"/>
            </a:endParaRP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917575" y="4518025"/>
            <a:ext cx="7778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 i="1">
                <a:solidFill>
                  <a:srgbClr val="000000"/>
                </a:solidFill>
                <a:latin typeface="Arial" charset="0"/>
              </a:rPr>
              <a:t>Cytoplasm</a:t>
            </a:r>
            <a:endParaRPr lang="en-US" sz="2400">
              <a:latin typeface="Times" charset="0"/>
            </a:endParaRP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1793875" y="2330450"/>
            <a:ext cx="593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Arial" charset="0"/>
              </a:rPr>
              <a:t>Odorant</a:t>
            </a:r>
            <a:endParaRPr lang="en-US" sz="2400">
              <a:latin typeface="Times" charset="0"/>
            </a:endParaRP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5568950" y="2330450"/>
            <a:ext cx="13176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Arial" charset="0"/>
              </a:rPr>
              <a:t>Adenylate cyclase</a:t>
            </a:r>
            <a:endParaRPr lang="en-US" sz="2400">
              <a:latin typeface="Times" charset="0"/>
            </a:endParaRP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7486650" y="2022475"/>
            <a:ext cx="252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sz="1200" b="1" baseline="30000">
                <a:solidFill>
                  <a:srgbClr val="000000"/>
                </a:solidFill>
                <a:latin typeface="Arial" charset="0"/>
              </a:rPr>
              <a:t>+</a:t>
            </a:r>
            <a:endParaRPr lang="en-US" sz="2400">
              <a:latin typeface="Times" charset="0"/>
            </a:endParaRPr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7470775" y="2390775"/>
            <a:ext cx="3095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200" b="1" baseline="30000">
                <a:solidFill>
                  <a:srgbClr val="000000"/>
                </a:solidFill>
                <a:latin typeface="Arial" charset="0"/>
              </a:rPr>
              <a:t>2+</a:t>
            </a:r>
            <a:endParaRPr lang="en-US" sz="1200" b="1">
              <a:latin typeface="Arial" charset="0"/>
            </a:endParaRP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3228975" y="4216400"/>
            <a:ext cx="2873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1">
                <a:solidFill>
                  <a:srgbClr val="000000"/>
                </a:solidFill>
                <a:latin typeface="Arial" charset="0"/>
              </a:rPr>
              <a:t>GTP</a:t>
            </a:r>
            <a:endParaRPr lang="en-US" sz="2400">
              <a:latin typeface="Times" charset="0"/>
            </a:endParaRPr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4403725" y="3895725"/>
            <a:ext cx="2873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1">
                <a:solidFill>
                  <a:srgbClr val="000000"/>
                </a:solidFill>
                <a:latin typeface="Arial" charset="0"/>
              </a:rPr>
              <a:t>GTP</a:t>
            </a:r>
            <a:endParaRPr lang="en-US" sz="2400">
              <a:latin typeface="Times" charset="0"/>
            </a:endParaRPr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5546725" y="3895725"/>
            <a:ext cx="2873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1">
                <a:solidFill>
                  <a:srgbClr val="000000"/>
                </a:solidFill>
                <a:latin typeface="Arial" charset="0"/>
              </a:rPr>
              <a:t>GTP</a:t>
            </a:r>
            <a:endParaRPr lang="en-US" sz="2400">
              <a:latin typeface="Times" charset="0"/>
            </a:endParaRPr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3736975" y="4210050"/>
            <a:ext cx="330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Arial" charset="0"/>
              </a:rPr>
              <a:t>GDP</a:t>
            </a:r>
            <a:endParaRPr lang="en-US" sz="2400">
              <a:latin typeface="Times" charset="0"/>
            </a:endParaRP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6407150" y="4292600"/>
            <a:ext cx="422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Arial" charset="0"/>
              </a:rPr>
              <a:t>cAMP</a:t>
            </a:r>
            <a:endParaRPr lang="en-US" sz="2400">
              <a:latin typeface="Times" charset="0"/>
            </a:endParaRP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6953250" y="3638550"/>
            <a:ext cx="422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Arial" charset="0"/>
              </a:rPr>
              <a:t>cAMP</a:t>
            </a:r>
            <a:endParaRPr lang="en-US" sz="2400">
              <a:latin typeface="Times" charset="0"/>
            </a:endParaRP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5902325" y="4308475"/>
            <a:ext cx="280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1">
                <a:solidFill>
                  <a:srgbClr val="000000"/>
                </a:solidFill>
                <a:latin typeface="Arial" charset="0"/>
              </a:rPr>
              <a:t>ATP</a:t>
            </a:r>
            <a:endParaRPr lang="en-US" sz="2400">
              <a:latin typeface="Times" charset="0"/>
            </a:endParaRPr>
          </a:p>
        </p:txBody>
      </p:sp>
      <p:sp>
        <p:nvSpPr>
          <p:cNvPr id="74774" name="Oval 22"/>
          <p:cNvSpPr>
            <a:spLocks noChangeArrowheads="1"/>
          </p:cNvSpPr>
          <p:nvPr/>
        </p:nvSpPr>
        <p:spPr bwMode="auto">
          <a:xfrm>
            <a:off x="2058988" y="2667000"/>
            <a:ext cx="182562" cy="1825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74775" name="Oval 23"/>
          <p:cNvSpPr>
            <a:spLocks noChangeArrowheads="1"/>
          </p:cNvSpPr>
          <p:nvPr/>
        </p:nvSpPr>
        <p:spPr bwMode="auto">
          <a:xfrm>
            <a:off x="4011613" y="3849688"/>
            <a:ext cx="182562" cy="1825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latin typeface="Arial" charset="0"/>
              </a:rPr>
              <a:t>2</a:t>
            </a:r>
          </a:p>
        </p:txBody>
      </p:sp>
      <p:sp>
        <p:nvSpPr>
          <p:cNvPr id="74776" name="Oval 24"/>
          <p:cNvSpPr>
            <a:spLocks noChangeArrowheads="1"/>
          </p:cNvSpPr>
          <p:nvPr/>
        </p:nvSpPr>
        <p:spPr bwMode="auto">
          <a:xfrm>
            <a:off x="5113338" y="3854450"/>
            <a:ext cx="182562" cy="1825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latin typeface="Arial" charset="0"/>
              </a:rPr>
              <a:t>3</a:t>
            </a:r>
          </a:p>
        </p:txBody>
      </p:sp>
      <p:sp>
        <p:nvSpPr>
          <p:cNvPr id="74777" name="Oval 25"/>
          <p:cNvSpPr>
            <a:spLocks noChangeArrowheads="1"/>
          </p:cNvSpPr>
          <p:nvPr/>
        </p:nvSpPr>
        <p:spPr bwMode="auto">
          <a:xfrm>
            <a:off x="6153150" y="4003675"/>
            <a:ext cx="182563" cy="1825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latin typeface="Arial" charset="0"/>
              </a:rPr>
              <a:t>4</a:t>
            </a:r>
          </a:p>
        </p:txBody>
      </p:sp>
      <p:sp>
        <p:nvSpPr>
          <p:cNvPr id="74778" name="Oval 26"/>
          <p:cNvSpPr>
            <a:spLocks noChangeArrowheads="1"/>
          </p:cNvSpPr>
          <p:nvPr/>
        </p:nvSpPr>
        <p:spPr bwMode="auto">
          <a:xfrm>
            <a:off x="7200900" y="4292600"/>
            <a:ext cx="182563" cy="1825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latin typeface="Arial" charset="0"/>
              </a:rPr>
              <a:t>5</a:t>
            </a:r>
          </a:p>
        </p:txBody>
      </p:sp>
      <p:sp>
        <p:nvSpPr>
          <p:cNvPr id="74779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Olfactory Transduction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Taste Buds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of the 10,000 or so taste buds are found on the tongue</a:t>
            </a:r>
          </a:p>
          <a:p>
            <a:pPr eaLnBrk="1" hangingPunct="1"/>
            <a:r>
              <a:rPr lang="en-US" smtClean="0"/>
              <a:t>Taste buds are found in papillae of the tongue mucosa</a:t>
            </a:r>
          </a:p>
          <a:p>
            <a:pPr eaLnBrk="1" hangingPunct="1"/>
            <a:r>
              <a:rPr lang="en-US" smtClean="0"/>
              <a:t>Papillae come in three types: </a:t>
            </a:r>
            <a:r>
              <a:rPr lang="en-US" b="1" smtClean="0">
                <a:solidFill>
                  <a:srgbClr val="0000FF"/>
                </a:solidFill>
              </a:rPr>
              <a:t>filiform, fungiform</a:t>
            </a:r>
            <a:r>
              <a:rPr lang="en-US" smtClean="0"/>
              <a:t>, and </a:t>
            </a:r>
            <a:r>
              <a:rPr lang="en-US" b="1" smtClean="0">
                <a:solidFill>
                  <a:srgbClr val="0000FF"/>
                </a:solidFill>
              </a:rPr>
              <a:t>circumvallate</a:t>
            </a:r>
          </a:p>
          <a:p>
            <a:pPr eaLnBrk="1" hangingPunct="1"/>
            <a:r>
              <a:rPr lang="en-US" smtClean="0"/>
              <a:t>Fungiform and circumvallate papillae contain </a:t>
            </a:r>
            <a:r>
              <a:rPr lang="en-US" b="1" smtClean="0">
                <a:solidFill>
                  <a:srgbClr val="0000FF"/>
                </a:solidFill>
              </a:rPr>
              <a:t>taste buds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85800"/>
            <a:ext cx="8229600" cy="2103438"/>
          </a:xfrm>
        </p:spPr>
        <p:txBody>
          <a:bodyPr/>
          <a:lstStyle/>
          <a:p>
            <a:pPr eaLnBrk="1" hangingPunct="1"/>
            <a:r>
              <a:rPr lang="en-US" smtClean="0"/>
              <a:t>Taste Buds</a:t>
            </a:r>
          </a:p>
        </p:txBody>
      </p:sp>
      <p:pic>
        <p:nvPicPr>
          <p:cNvPr id="76803" name="Picture 4"/>
          <p:cNvPicPr>
            <a:picLocks noChangeAspect="1" noChangeArrowheads="1"/>
          </p:cNvPicPr>
          <p:nvPr/>
        </p:nvPicPr>
        <p:blipFill>
          <a:blip r:embed="rId2" cstate="print"/>
          <a:srcRect l="467" t="1170" r="783" b="5499"/>
          <a:stretch>
            <a:fillRect/>
          </a:stretch>
        </p:blipFill>
        <p:spPr bwMode="auto">
          <a:xfrm>
            <a:off x="368300" y="720725"/>
            <a:ext cx="840740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a Taste Bud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00FF"/>
                </a:solidFill>
              </a:rPr>
              <a:t>Taste bud</a:t>
            </a:r>
            <a:r>
              <a:rPr lang="en-US" smtClean="0">
                <a:solidFill>
                  <a:srgbClr val="000000"/>
                </a:solidFill>
              </a:rPr>
              <a:t> consists of three major cell types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rgbClr val="CC0000"/>
                </a:solidFill>
              </a:rPr>
              <a:t>Supporting cells</a:t>
            </a:r>
            <a:r>
              <a:rPr lang="en-US" smtClean="0">
                <a:solidFill>
                  <a:srgbClr val="000000"/>
                </a:solidFill>
              </a:rPr>
              <a:t> – insulate the receptor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rgbClr val="CC0000"/>
                </a:solidFill>
              </a:rPr>
              <a:t>Basal cells</a:t>
            </a:r>
            <a:r>
              <a:rPr lang="en-US" smtClean="0">
                <a:solidFill>
                  <a:srgbClr val="000000"/>
                </a:solidFill>
              </a:rPr>
              <a:t> – dynamic stem cells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rgbClr val="CC0000"/>
                </a:solidFill>
              </a:rPr>
              <a:t>Gustatory cells</a:t>
            </a:r>
            <a:r>
              <a:rPr lang="en-US" smtClean="0"/>
              <a:t> (taste cells) – special epithelial cells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 Gustatory hair</a:t>
            </a:r>
          </a:p>
          <a:p>
            <a:pPr lvl="3" eaLnBrk="1" hangingPunct="1">
              <a:lnSpc>
                <a:spcPct val="90000"/>
              </a:lnSpc>
            </a:pPr>
            <a:r>
              <a:rPr lang="en-US" smtClean="0"/>
              <a:t> Taste pores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Taste Sensations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00200"/>
            <a:ext cx="7119937" cy="434181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There are five basic taste sensations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Sweet – sugars, saccharin, alcohol, and some amino acids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Salt – metal ions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Sour – hydrogen ions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Bitter – alkaloids such as quinine and nicotine</a:t>
            </a:r>
          </a:p>
          <a:p>
            <a:pPr lvl="1" eaLnBrk="1" hangingPunct="1"/>
            <a:r>
              <a:rPr lang="en-US" smtClean="0"/>
              <a:t>Umami – elicited by the amino acid glutamate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Physiology of Taste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In order to be tasted, a tastant: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Must be dissolved in saliva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Must contact gustatory hairs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Binding of the food chemical: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Depolarizes the taste cell membrane, releasing neurotransmitter</a:t>
            </a:r>
          </a:p>
          <a:p>
            <a:pPr lvl="1" eaLnBrk="1" hangingPunct="1"/>
            <a:r>
              <a:rPr lang="en-US" smtClean="0"/>
              <a:t>Initiates a generator potential that elicits an action potential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Taste Transduction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stimulus energy of taste is converted into a nerve impulse by: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Na</a:t>
            </a:r>
            <a:r>
              <a:rPr lang="en-US" baseline="30000" smtClean="0">
                <a:solidFill>
                  <a:srgbClr val="000000"/>
                </a:solidFill>
              </a:rPr>
              <a:t>+</a:t>
            </a:r>
            <a:r>
              <a:rPr lang="en-US" smtClean="0">
                <a:solidFill>
                  <a:srgbClr val="000000"/>
                </a:solidFill>
              </a:rPr>
              <a:t> influx in salty tastes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H</a:t>
            </a:r>
            <a:r>
              <a:rPr lang="en-US" baseline="30000" smtClean="0">
                <a:solidFill>
                  <a:srgbClr val="000000"/>
                </a:solidFill>
              </a:rPr>
              <a:t>+</a:t>
            </a:r>
            <a:r>
              <a:rPr lang="en-US" smtClean="0">
                <a:solidFill>
                  <a:srgbClr val="000000"/>
                </a:solidFill>
              </a:rPr>
              <a:t> in sour tastes </a:t>
            </a:r>
            <a:endParaRPr lang="en-US" smtClean="0"/>
          </a:p>
          <a:p>
            <a:pPr lvl="1" eaLnBrk="1" hangingPunct="1"/>
            <a:r>
              <a:rPr lang="en-US" smtClean="0"/>
              <a:t>The G protein (gustducin) in sweet and bitter tastes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Gustatory Pathway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Facial nerve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Anterior 2/3 of the tongue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Glossopharyngeal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Posterior 1/3 of the tongue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Vagus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Pharynx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To the solitary nucleus of the medulla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Gustatory Pathway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These impulses then travel to the thalamus, and from there fibers branch to the: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Gustatory cortex (taste)</a:t>
            </a:r>
          </a:p>
          <a:p>
            <a:pPr lvl="1" eaLnBrk="1" hangingPunct="1"/>
            <a:r>
              <a:rPr lang="en-US" smtClean="0"/>
              <a:t>Hypothalamus and limbic system (appreciation of taste)</a:t>
            </a:r>
          </a:p>
          <a:p>
            <a:pPr eaLnBrk="1" hangingPunct="1"/>
            <a:r>
              <a:rPr lang="en-US" smtClean="0"/>
              <a:t>Trigeminal nerve provide other information about the food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Conjunctiva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Transparent mucous membrane that: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Lines the eyelids as the </a:t>
            </a:r>
            <a:r>
              <a:rPr lang="en-US" b="1" smtClean="0">
                <a:solidFill>
                  <a:srgbClr val="0000FF"/>
                </a:solidFill>
              </a:rPr>
              <a:t>palpebral conjunctiva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Covers the whites of the eyes as the </a:t>
            </a:r>
            <a:r>
              <a:rPr lang="en-US" b="1" smtClean="0">
                <a:solidFill>
                  <a:srgbClr val="0000FF"/>
                </a:solidFill>
              </a:rPr>
              <a:t>ocular or bulbar conjunctiva</a:t>
            </a:r>
          </a:p>
          <a:p>
            <a:pPr lvl="1" eaLnBrk="1" hangingPunct="1"/>
            <a:r>
              <a:rPr lang="en-US" smtClean="0"/>
              <a:t>Lubricates and protects the eye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203200" y="0"/>
            <a:ext cx="8940800" cy="419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3971" name="Picture 4"/>
          <p:cNvPicPr>
            <a:picLocks noChangeAspect="1" noChangeArrowheads="1"/>
          </p:cNvPicPr>
          <p:nvPr/>
        </p:nvPicPr>
        <p:blipFill>
          <a:blip r:embed="rId2" cstate="print"/>
          <a:srcRect l="1958" t="1462" r="1958" b="4187"/>
          <a:stretch>
            <a:fillRect/>
          </a:stretch>
        </p:blipFill>
        <p:spPr bwMode="auto">
          <a:xfrm>
            <a:off x="2825750" y="0"/>
            <a:ext cx="3521075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Influence of Other Sensations on Taste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Taste is 80% smell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Thermoreceptors, mechanoreceptors, nociceptors also influence tastes</a:t>
            </a:r>
          </a:p>
          <a:p>
            <a:pPr eaLnBrk="1" hangingPunct="1"/>
            <a:r>
              <a:rPr lang="en-US" smtClean="0"/>
              <a:t>Temperature and texture enhance or detract from taste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400" b="1" smtClean="0"/>
              <a:t>The Special Senses</a:t>
            </a:r>
            <a:endParaRPr lang="en-US" sz="4400" b="1" smtClean="0">
              <a:solidFill>
                <a:srgbClr val="993333"/>
              </a:solidFill>
              <a:latin typeface="Times New Roman" pitchFamily="18" charset="0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6477000" y="5057775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chemeClr val="tx2"/>
                </a:solidFill>
                <a:latin typeface="Arial" charset="0"/>
              </a:rPr>
              <a:t>P A R T  C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Ear: Hearing and Balance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three parts of the ear are the inner, outer, and middle ear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outer and middle ear are involved with hearing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inner ear functions in both hearing and equilibrium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Receptors for hearing and balance: 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Respond to separate stimuli</a:t>
            </a:r>
          </a:p>
          <a:p>
            <a:pPr lvl="1" eaLnBrk="1" hangingPunct="1"/>
            <a:r>
              <a:rPr lang="en-US" smtClean="0"/>
              <a:t>Are activated independently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646238"/>
          </a:xfrm>
        </p:spPr>
        <p:txBody>
          <a:bodyPr/>
          <a:lstStyle/>
          <a:p>
            <a:pPr eaLnBrk="1" hangingPunct="1"/>
            <a:r>
              <a:rPr lang="en-US" smtClean="0"/>
              <a:t>The Ear: Hearing and Balance</a:t>
            </a:r>
          </a:p>
        </p:txBody>
      </p:sp>
      <p:pic>
        <p:nvPicPr>
          <p:cNvPr id="88067" name="Picture 4"/>
          <p:cNvPicPr>
            <a:picLocks noChangeAspect="1" noChangeArrowheads="1"/>
          </p:cNvPicPr>
          <p:nvPr/>
        </p:nvPicPr>
        <p:blipFill>
          <a:blip r:embed="rId2" cstate="print"/>
          <a:srcRect l="1250" t="1508" r="1100" b="4041"/>
          <a:stretch>
            <a:fillRect/>
          </a:stretch>
        </p:blipFill>
        <p:spPr bwMode="auto">
          <a:xfrm>
            <a:off x="414338" y="941388"/>
            <a:ext cx="8313737" cy="49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Outer Ear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 </a:t>
            </a:r>
            <a:r>
              <a:rPr lang="en-US" b="1" smtClean="0">
                <a:solidFill>
                  <a:srgbClr val="0000FF"/>
                </a:solidFill>
              </a:rPr>
              <a:t>auricle</a:t>
            </a:r>
            <a:r>
              <a:rPr lang="en-US" smtClean="0">
                <a:solidFill>
                  <a:srgbClr val="000000"/>
                </a:solidFill>
              </a:rPr>
              <a:t> (pinna) is composed of: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The </a:t>
            </a:r>
            <a:r>
              <a:rPr lang="en-US" b="1" smtClean="0">
                <a:solidFill>
                  <a:srgbClr val="0000FF"/>
                </a:solidFill>
              </a:rPr>
              <a:t>helix</a:t>
            </a:r>
            <a:r>
              <a:rPr lang="en-US" smtClean="0">
                <a:solidFill>
                  <a:srgbClr val="000000"/>
                </a:solidFill>
              </a:rPr>
              <a:t> (rim)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The </a:t>
            </a:r>
            <a:r>
              <a:rPr lang="en-US" b="1" smtClean="0">
                <a:solidFill>
                  <a:srgbClr val="0000FF"/>
                </a:solidFill>
              </a:rPr>
              <a:t>lobule</a:t>
            </a:r>
            <a:r>
              <a:rPr lang="en-US" smtClean="0">
                <a:solidFill>
                  <a:srgbClr val="000000"/>
                </a:solidFill>
              </a:rPr>
              <a:t> (earlobe)</a:t>
            </a:r>
          </a:p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External auditory canal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Short, curved tube filled with </a:t>
            </a:r>
            <a:r>
              <a:rPr lang="en-US" b="1" smtClean="0">
                <a:solidFill>
                  <a:srgbClr val="CC0000"/>
                </a:solidFill>
              </a:rPr>
              <a:t>ceruminous glands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Outer Ear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649787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Tympanic membrane</a:t>
            </a:r>
            <a:r>
              <a:rPr lang="en-US" smtClean="0">
                <a:solidFill>
                  <a:srgbClr val="000000"/>
                </a:solidFill>
              </a:rPr>
              <a:t> (eardrum)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Thin connective tissue membrane that vibrates in response to sound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Transfers sound energy to the middle ear ossicles </a:t>
            </a:r>
          </a:p>
          <a:p>
            <a:pPr lvl="2" eaLnBrk="1" hangingPunct="1"/>
            <a:r>
              <a:rPr lang="en-US" smtClean="0"/>
              <a:t>Boundary between outer and middle ears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Middle Ear (Tympanic Cavity)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A small, air-filled, mucosa-lined cavity 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Flanked laterally by the eardrum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Flanked medially by the oval and round windows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Middle ear communicates with mastoid cells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Middle Ear (Tympanic Cavity)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Pharyngotympanic tube – connects the middle ear to the nasopharynx</a:t>
            </a:r>
          </a:p>
          <a:p>
            <a:pPr lvl="1" eaLnBrk="1" hangingPunct="1"/>
            <a:r>
              <a:rPr lang="en-US" smtClean="0"/>
              <a:t>Equalizes pressure in the middle ear cavity with the external air pressure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7200"/>
            <a:ext cx="8229600" cy="1874838"/>
          </a:xfrm>
        </p:spPr>
        <p:txBody>
          <a:bodyPr/>
          <a:lstStyle/>
          <a:p>
            <a:pPr eaLnBrk="1" hangingPunct="1"/>
            <a:r>
              <a:rPr lang="en-US" smtClean="0"/>
              <a:t>Middle and Internal Ear</a:t>
            </a:r>
          </a:p>
        </p:txBody>
      </p:sp>
      <p:pic>
        <p:nvPicPr>
          <p:cNvPr id="93187" name="Picture 4"/>
          <p:cNvPicPr>
            <a:picLocks noChangeAspect="1" noChangeArrowheads="1"/>
          </p:cNvPicPr>
          <p:nvPr/>
        </p:nvPicPr>
        <p:blipFill>
          <a:blip r:embed="rId2" cstate="print"/>
          <a:srcRect l="967" t="1886" r="1141" b="6279"/>
          <a:stretch>
            <a:fillRect/>
          </a:stretch>
        </p:blipFill>
        <p:spPr bwMode="auto">
          <a:xfrm>
            <a:off x="644525" y="746125"/>
            <a:ext cx="7854950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Lacrimal Apparatus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Consists of the lacrimal gland and associated ducts</a:t>
            </a:r>
          </a:p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Lacrimal glands</a:t>
            </a:r>
            <a:r>
              <a:rPr lang="en-US" smtClean="0">
                <a:solidFill>
                  <a:srgbClr val="000000"/>
                </a:solidFill>
              </a:rPr>
              <a:t> secrete tears 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Located on the lateral portion of the eye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Ear Ossicles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tympanic cavity contains three small bones: the malleus, incus, and stapes</a:t>
            </a:r>
          </a:p>
          <a:p>
            <a:pPr lvl="1" eaLnBrk="1" hangingPunct="1"/>
            <a:r>
              <a:rPr lang="en-US" smtClean="0"/>
              <a:t>Transmit vibratory motion of the eardrum to the oval window</a:t>
            </a:r>
          </a:p>
          <a:p>
            <a:pPr lvl="1" eaLnBrk="1" hangingPunct="1"/>
            <a:r>
              <a:rPr lang="en-US" smtClean="0"/>
              <a:t>Dampened by the tensor tympani and stapedius muscles</a:t>
            </a: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9600" cy="1798638"/>
          </a:xfrm>
        </p:spPr>
        <p:txBody>
          <a:bodyPr/>
          <a:lstStyle/>
          <a:p>
            <a:pPr eaLnBrk="1" hangingPunct="1"/>
            <a:r>
              <a:rPr lang="en-US" smtClean="0"/>
              <a:t>Ear Ossicles</a:t>
            </a:r>
          </a:p>
        </p:txBody>
      </p:sp>
      <p:pic>
        <p:nvPicPr>
          <p:cNvPr id="95235" name="Picture 4"/>
          <p:cNvPicPr>
            <a:picLocks noChangeAspect="1" noChangeArrowheads="1"/>
          </p:cNvPicPr>
          <p:nvPr/>
        </p:nvPicPr>
        <p:blipFill>
          <a:blip r:embed="rId2" cstate="print"/>
          <a:srcRect l="2527" t="2905" r="2103" b="7523"/>
          <a:stretch>
            <a:fillRect/>
          </a:stretch>
        </p:blipFill>
        <p:spPr bwMode="auto">
          <a:xfrm>
            <a:off x="1646238" y="874713"/>
            <a:ext cx="5849937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Inner Ear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522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Bony labyrinth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Tortuous channels worming their way through the temporal bone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Contains the vestibule, the cochlea, and the semicircular canals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Filled with perilymph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Membranous labyrinth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Series of membranous sacs within the bony labyrinth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Filled with endolymph</a:t>
            </a: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Inner Ear</a:t>
            </a:r>
          </a:p>
        </p:txBody>
      </p:sp>
      <p:pic>
        <p:nvPicPr>
          <p:cNvPr id="97283" name="Picture 4"/>
          <p:cNvPicPr>
            <a:picLocks noChangeAspect="1" noChangeArrowheads="1"/>
          </p:cNvPicPr>
          <p:nvPr/>
        </p:nvPicPr>
        <p:blipFill>
          <a:blip r:embed="rId2" cstate="print"/>
          <a:srcRect l="1100" t="2441" r="1100" b="7361"/>
          <a:stretch>
            <a:fillRect/>
          </a:stretch>
        </p:blipFill>
        <p:spPr bwMode="auto">
          <a:xfrm>
            <a:off x="323850" y="1423988"/>
            <a:ext cx="8494713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Mechanisms of Equilibrium and Orientation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Vestibular apparatus – equilibrium receptors in the semicircular canals and vestibule. Also special type of epithelial cells</a:t>
            </a:r>
          </a:p>
          <a:p>
            <a:pPr lvl="1" eaLnBrk="1" hangingPunct="1"/>
            <a:r>
              <a:rPr lang="en-US" smtClean="0"/>
              <a:t>Maintains our orientation and balance in space</a:t>
            </a:r>
          </a:p>
          <a:p>
            <a:pPr lvl="1" eaLnBrk="1" hangingPunct="1"/>
            <a:r>
              <a:rPr lang="en-US" smtClean="0"/>
              <a:t>Vestibular receptors monitor static equilibrium</a:t>
            </a:r>
          </a:p>
          <a:p>
            <a:pPr lvl="1" eaLnBrk="1" hangingPunct="1"/>
            <a:r>
              <a:rPr lang="en-US" smtClean="0"/>
              <a:t>Semicircular canal receptors monitor dynamic equilibrium</a:t>
            </a:r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Vestibule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central egg-shaped cavity of the bony labyrinth</a:t>
            </a:r>
          </a:p>
          <a:p>
            <a:pPr eaLnBrk="1" hangingPunct="1"/>
            <a:r>
              <a:rPr lang="en-US" smtClean="0"/>
              <a:t>Suspended in its perilymph are two sacs: the </a:t>
            </a:r>
            <a:r>
              <a:rPr lang="en-US" b="1" smtClean="0">
                <a:solidFill>
                  <a:srgbClr val="CC0000"/>
                </a:solidFill>
              </a:rPr>
              <a:t>saccule </a:t>
            </a:r>
            <a:r>
              <a:rPr lang="en-US" smtClean="0"/>
              <a:t>and </a:t>
            </a:r>
            <a:r>
              <a:rPr lang="en-US" b="1" smtClean="0">
                <a:solidFill>
                  <a:srgbClr val="CC0000"/>
                </a:solidFill>
              </a:rPr>
              <a:t>utricle</a:t>
            </a:r>
          </a:p>
          <a:p>
            <a:pPr eaLnBrk="1" hangingPunct="1"/>
            <a:r>
              <a:rPr lang="en-US" smtClean="0"/>
              <a:t>The saccule extends into the cochlea</a:t>
            </a: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Vestibule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utricle extends into the semicircular canals</a:t>
            </a:r>
          </a:p>
          <a:p>
            <a:pPr eaLnBrk="1" hangingPunct="1"/>
            <a:r>
              <a:rPr lang="en-US" smtClean="0"/>
              <a:t>These sacs:</a:t>
            </a:r>
          </a:p>
          <a:p>
            <a:pPr lvl="1" eaLnBrk="1" hangingPunct="1"/>
            <a:r>
              <a:rPr lang="en-US" smtClean="0"/>
              <a:t>House equilibrium receptors called </a:t>
            </a:r>
            <a:r>
              <a:rPr lang="en-US" b="1" smtClean="0">
                <a:solidFill>
                  <a:srgbClr val="CC0000"/>
                </a:solidFill>
              </a:rPr>
              <a:t>maculae</a:t>
            </a:r>
          </a:p>
          <a:p>
            <a:pPr lvl="1" eaLnBrk="1" hangingPunct="1"/>
            <a:r>
              <a:rPr lang="en-US" smtClean="0"/>
              <a:t>Respond to static equilibrium</a:t>
            </a:r>
          </a:p>
          <a:p>
            <a:pPr lvl="1" eaLnBrk="1" hangingPunct="1"/>
            <a:r>
              <a:rPr lang="en-US" smtClean="0"/>
              <a:t>Respond to linear dynamic equilibrium (acceleration)</a:t>
            </a:r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Vestibule</a:t>
            </a:r>
          </a:p>
        </p:txBody>
      </p:sp>
      <p:pic>
        <p:nvPicPr>
          <p:cNvPr id="101379" name="Picture 4"/>
          <p:cNvPicPr>
            <a:picLocks noChangeAspect="1" noChangeArrowheads="1"/>
          </p:cNvPicPr>
          <p:nvPr/>
        </p:nvPicPr>
        <p:blipFill>
          <a:blip r:embed="rId2" cstate="print"/>
          <a:srcRect l="1100" t="2441" r="1100" b="7361"/>
          <a:stretch>
            <a:fillRect/>
          </a:stretch>
        </p:blipFill>
        <p:spPr bwMode="auto">
          <a:xfrm>
            <a:off x="323850" y="1423988"/>
            <a:ext cx="8494713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Anatomy of Maculae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Contain supporting cells and </a:t>
            </a:r>
            <a:r>
              <a:rPr lang="en-US" b="1" smtClean="0">
                <a:solidFill>
                  <a:srgbClr val="CC0000"/>
                </a:solidFill>
              </a:rPr>
              <a:t>hair cells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Each hair cell has stereocilia and kinocilium embedded in the </a:t>
            </a:r>
            <a:r>
              <a:rPr lang="en-US" b="1" smtClean="0">
                <a:solidFill>
                  <a:srgbClr val="CC0000"/>
                </a:solidFill>
              </a:rPr>
              <a:t>otolithic membrane</a:t>
            </a: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Anatomy of Maculae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Otolithic membrane – jellylike mass studded with tiny stones called otoliths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Utricular hairs respond to horizontal movement</a:t>
            </a:r>
          </a:p>
          <a:p>
            <a:pPr eaLnBrk="1" hangingPunct="1"/>
            <a:r>
              <a:rPr lang="en-US" smtClean="0"/>
              <a:t>Saccular hairs respond to vertical movement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517</TotalTime>
  <Words>3847</Words>
  <Application>Microsoft Office PowerPoint</Application>
  <PresentationFormat>On-screen Show (4:3)</PresentationFormat>
  <Paragraphs>639</Paragraphs>
  <Slides>138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138</vt:i4>
      </vt:variant>
    </vt:vector>
  </HeadingPairs>
  <TitlesOfParts>
    <vt:vector size="140" baseType="lpstr">
      <vt:lpstr>Eclipse</vt:lpstr>
      <vt:lpstr>Default Design</vt:lpstr>
      <vt:lpstr>Slide 1</vt:lpstr>
      <vt:lpstr>Eye and Associated Structures</vt:lpstr>
      <vt:lpstr>Eyebrows</vt:lpstr>
      <vt:lpstr>Palpebrae (Eyelids)</vt:lpstr>
      <vt:lpstr>Palpebrae (Eyelids)</vt:lpstr>
      <vt:lpstr>Palpebrae (Eyelids)</vt:lpstr>
      <vt:lpstr>Palpebrae (Eyelids)</vt:lpstr>
      <vt:lpstr>Conjunctiva</vt:lpstr>
      <vt:lpstr>Lacrimal Apparatus</vt:lpstr>
      <vt:lpstr>Lacrimal Apparatus</vt:lpstr>
      <vt:lpstr>Lacrimal Apparatus</vt:lpstr>
      <vt:lpstr>Extrinsic Eye Muscles</vt:lpstr>
      <vt:lpstr>Structure of the Eyeball</vt:lpstr>
      <vt:lpstr>Structure of the Eyeball</vt:lpstr>
      <vt:lpstr>Fibrous Tunic</vt:lpstr>
      <vt:lpstr>Vascular Tunic  or Uvea</vt:lpstr>
      <vt:lpstr>Vascular Tunic or Uvea</vt:lpstr>
      <vt:lpstr>Vascular Tunic: Iris</vt:lpstr>
      <vt:lpstr>Pupil Dilation and Constriction</vt:lpstr>
      <vt:lpstr>Sensory Tunic: Retina</vt:lpstr>
      <vt:lpstr>Sensory Tunic: Retina</vt:lpstr>
      <vt:lpstr>The Retina: Ganglion Cells and the Optic Disc</vt:lpstr>
      <vt:lpstr>The Retina: Ganglion Cells and the Optic Disc</vt:lpstr>
      <vt:lpstr>The Retina: Photoreceptors</vt:lpstr>
      <vt:lpstr>Blood Supply to the Retina</vt:lpstr>
      <vt:lpstr>Slide 26</vt:lpstr>
      <vt:lpstr>Inner Chambers and Fluids</vt:lpstr>
      <vt:lpstr>Inner Chambers and Fluids</vt:lpstr>
      <vt:lpstr>Anterior Segment</vt:lpstr>
      <vt:lpstr>Anterior Segment</vt:lpstr>
      <vt:lpstr>Lens</vt:lpstr>
      <vt:lpstr>Lens</vt:lpstr>
      <vt:lpstr>Light</vt:lpstr>
      <vt:lpstr>Light</vt:lpstr>
      <vt:lpstr>Refraction and Lenses</vt:lpstr>
      <vt:lpstr>Refraction and Lenses</vt:lpstr>
      <vt:lpstr>Focusing Light on the Retina</vt:lpstr>
      <vt:lpstr>Focusing for Distant Vision</vt:lpstr>
      <vt:lpstr>Focusing for Distant Vision</vt:lpstr>
      <vt:lpstr>Focusing for Close Vision</vt:lpstr>
      <vt:lpstr>Focusing for Close Vision</vt:lpstr>
      <vt:lpstr>Problems of Refraction</vt:lpstr>
      <vt:lpstr>Problems of Refraction</vt:lpstr>
      <vt:lpstr> Photoreception  </vt:lpstr>
      <vt:lpstr>Slide 45</vt:lpstr>
      <vt:lpstr>Rods</vt:lpstr>
      <vt:lpstr>Cones</vt:lpstr>
      <vt:lpstr>Chemistry of Visual Pigments</vt:lpstr>
      <vt:lpstr>Excitation of Rods</vt:lpstr>
      <vt:lpstr>Excitation of Rods</vt:lpstr>
      <vt:lpstr>  Photoreception</vt:lpstr>
      <vt:lpstr>  Photoreception</vt:lpstr>
      <vt:lpstr>Bleaching and Regeneration of Visual Pigments</vt:lpstr>
      <vt:lpstr>Phototransduction</vt:lpstr>
      <vt:lpstr>Signal Transmission in the Retina</vt:lpstr>
      <vt:lpstr>Signal Transmission</vt:lpstr>
      <vt:lpstr>Excitation of Cones</vt:lpstr>
      <vt:lpstr>Light Adaptation</vt:lpstr>
      <vt:lpstr>Dark Adaptation</vt:lpstr>
      <vt:lpstr>Visual Pathways</vt:lpstr>
      <vt:lpstr>Visual Pathways</vt:lpstr>
      <vt:lpstr>Visual Pathways</vt:lpstr>
      <vt:lpstr>Depth Perception</vt:lpstr>
      <vt:lpstr>Thalamic Processing</vt:lpstr>
      <vt:lpstr>Cortical Processing</vt:lpstr>
      <vt:lpstr>Chemical Senses</vt:lpstr>
      <vt:lpstr>Sense of Smell</vt:lpstr>
      <vt:lpstr>Olfactory Receptors</vt:lpstr>
      <vt:lpstr>Physiology of Smell</vt:lpstr>
      <vt:lpstr>Olfactory Pathway</vt:lpstr>
      <vt:lpstr>Olfactory Transduction Process</vt:lpstr>
      <vt:lpstr>Taste Buds</vt:lpstr>
      <vt:lpstr>Taste Buds</vt:lpstr>
      <vt:lpstr>Structure of a Taste Bud</vt:lpstr>
      <vt:lpstr>Taste Sensations</vt:lpstr>
      <vt:lpstr>Physiology of Taste</vt:lpstr>
      <vt:lpstr>Taste Transduction</vt:lpstr>
      <vt:lpstr>Gustatory Pathway</vt:lpstr>
      <vt:lpstr>Gustatory Pathway</vt:lpstr>
      <vt:lpstr>Slide 80</vt:lpstr>
      <vt:lpstr>Influence of Other Sensations on Taste</vt:lpstr>
      <vt:lpstr>Slide 82</vt:lpstr>
      <vt:lpstr>The Ear: Hearing and Balance</vt:lpstr>
      <vt:lpstr>The Ear: Hearing and Balance</vt:lpstr>
      <vt:lpstr>Outer Ear</vt:lpstr>
      <vt:lpstr>Outer Ear</vt:lpstr>
      <vt:lpstr>Middle Ear (Tympanic Cavity)</vt:lpstr>
      <vt:lpstr>Middle Ear (Tympanic Cavity)</vt:lpstr>
      <vt:lpstr>Middle and Internal Ear</vt:lpstr>
      <vt:lpstr>Ear Ossicles</vt:lpstr>
      <vt:lpstr>Ear Ossicles</vt:lpstr>
      <vt:lpstr>Inner Ear</vt:lpstr>
      <vt:lpstr>Inner Ear</vt:lpstr>
      <vt:lpstr>Mechanisms of Equilibrium and Orientation</vt:lpstr>
      <vt:lpstr>The Vestibule</vt:lpstr>
      <vt:lpstr>The Vestibule</vt:lpstr>
      <vt:lpstr>The Vestibule</vt:lpstr>
      <vt:lpstr>Anatomy of Maculae</vt:lpstr>
      <vt:lpstr>Anatomy of Maculae</vt:lpstr>
      <vt:lpstr>Anatomy of Maculae</vt:lpstr>
      <vt:lpstr>Effect of Gravity on Utricular Receptor Cells</vt:lpstr>
      <vt:lpstr>Effect of Gravity on Utricular Receptor Cells</vt:lpstr>
      <vt:lpstr>Effect of Gravity on Utricular Receptor Cells</vt:lpstr>
      <vt:lpstr>The Semicircular Canals</vt:lpstr>
      <vt:lpstr>The Semicircular Canals</vt:lpstr>
      <vt:lpstr>Crista Ampullaris and Dynamic Equilibrium</vt:lpstr>
      <vt:lpstr>Crista Ampullaris and Dynamic Equilibrium</vt:lpstr>
      <vt:lpstr>Activating Crista Ampullaris Receptors</vt:lpstr>
      <vt:lpstr>Rotary Head Movement</vt:lpstr>
      <vt:lpstr>Balance and Orientation Pathways</vt:lpstr>
      <vt:lpstr>The Cochlea</vt:lpstr>
      <vt:lpstr>The Cochlea</vt:lpstr>
      <vt:lpstr>The Cochlea</vt:lpstr>
      <vt:lpstr>The Cochlea</vt:lpstr>
      <vt:lpstr>The Organ of Corti</vt:lpstr>
      <vt:lpstr>The Cochlea</vt:lpstr>
      <vt:lpstr>Excitation of Hair Cells in the Organ of Corti</vt:lpstr>
      <vt:lpstr>Sound and Mechanisms of Hearing</vt:lpstr>
      <vt:lpstr>Properties of Sound</vt:lpstr>
      <vt:lpstr>Properties of Sound</vt:lpstr>
      <vt:lpstr>Properties of Sound</vt:lpstr>
      <vt:lpstr>Properties of Sound</vt:lpstr>
      <vt:lpstr>Frequency and Amplitude</vt:lpstr>
      <vt:lpstr>Pathways of Sound</vt:lpstr>
      <vt:lpstr>Pathway of Sound</vt:lpstr>
      <vt:lpstr>Excitation of Hair Cells in the Organ of Corti</vt:lpstr>
      <vt:lpstr>Transmission of Sound to the Inner Ear</vt:lpstr>
      <vt:lpstr>Resonance of the Basilar Membrane</vt:lpstr>
      <vt:lpstr>Resonance of the Basilar Membrane</vt:lpstr>
      <vt:lpstr>Auditory Pathway to the Brain</vt:lpstr>
      <vt:lpstr>Auditory Pathway to the Brain</vt:lpstr>
      <vt:lpstr>Simplified Auditory Pathways</vt:lpstr>
      <vt:lpstr>Auditory Processing</vt:lpstr>
      <vt:lpstr>Deafness</vt:lpstr>
      <vt:lpstr>Deafness</vt:lpstr>
      <vt:lpstr>Developmental Aspects</vt:lpstr>
      <vt:lpstr>Developmental Aspects</vt:lpstr>
      <vt:lpstr>Developmental Aspects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Elaine</dc:creator>
  <cp:lastModifiedBy>Physiology</cp:lastModifiedBy>
  <cp:revision>31</cp:revision>
  <dcterms:created xsi:type="dcterms:W3CDTF">2007-02-02T15:14:33Z</dcterms:created>
  <dcterms:modified xsi:type="dcterms:W3CDTF">2012-11-27T06:40:38Z</dcterms:modified>
</cp:coreProperties>
</file>