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7" r:id="rId2"/>
    <p:sldId id="257" r:id="rId3"/>
    <p:sldId id="284" r:id="rId4"/>
    <p:sldId id="258" r:id="rId5"/>
    <p:sldId id="282" r:id="rId6"/>
    <p:sldId id="259" r:id="rId7"/>
    <p:sldId id="260" r:id="rId8"/>
    <p:sldId id="261" r:id="rId9"/>
    <p:sldId id="262" r:id="rId10"/>
    <p:sldId id="263" r:id="rId11"/>
    <p:sldId id="264" r:id="rId12"/>
    <p:sldId id="280" r:id="rId13"/>
    <p:sldId id="281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961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22B91-7692-4D70-B5D4-4552C42B365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0170-2F39-49B1-BBD0-77BCA1264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Infants/Babies (0 – 2 years)</a:t>
            </a:r>
          </a:p>
          <a:p>
            <a:pPr fontAlgn="base"/>
            <a:r>
              <a:rPr lang="en-US" dirty="0"/>
              <a:t/>
            </a:r>
            <a:br>
              <a:rPr lang="en-US" dirty="0"/>
            </a:b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Infants/Babies (0 – 2 years)</a:t>
            </a:r>
          </a:p>
          <a:p>
            <a:pPr fontAlgn="base"/>
            <a:r>
              <a:rPr lang="en-US" dirty="0"/>
              <a:t/>
            </a:r>
            <a:br>
              <a:rPr lang="en-US" dirty="0"/>
            </a:b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Infants/Babies (0 – 2 years)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infants 0-2years. </a:t>
            </a:r>
            <a:r>
              <a:rPr lang="en-US" dirty="0" err="1"/>
              <a:t>Toodler</a:t>
            </a:r>
            <a:r>
              <a:rPr lang="en-US" dirty="0"/>
              <a:t>/preschool 2-5.  school</a:t>
            </a:r>
            <a:r>
              <a:rPr lang="en-US" baseline="0" dirty="0"/>
              <a:t> age. 6-12. </a:t>
            </a:r>
            <a:r>
              <a:rPr lang="en-US" baseline="0" dirty="0" err="1"/>
              <a:t>adolecent</a:t>
            </a:r>
            <a:r>
              <a:rPr lang="en-US" baseline="0" dirty="0"/>
              <a:t>/teen age 12-18. young adults 18-21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0170-2F39-49B1-BBD0-77BCA12647B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ugly, twisted expression on a person's face, typically expressing disgust, pain, or wry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amusemen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0170-2F39-49B1-BBD0-77BCA12647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Fine motor, eye hand coordination</a:t>
            </a:r>
            <a:r>
              <a:rPr lang="en-US" b="1" dirty="0"/>
              <a:t>,   language::: </a:t>
            </a:r>
            <a:r>
              <a:rPr lang="en-US" dirty="0"/>
              <a:t>hearing, </a:t>
            </a:r>
            <a:r>
              <a:rPr lang="en-US" dirty="0" err="1"/>
              <a:t>foolowing</a:t>
            </a:r>
            <a:r>
              <a:rPr lang="en-US" dirty="0"/>
              <a:t> direction, speaking</a:t>
            </a:r>
            <a:r>
              <a:rPr lang="en-US" baseline="0" dirty="0"/>
              <a:t> skills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0170-2F39-49B1-BBD0-77BCA12647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 with a sudden burst of speed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0170-2F39-49B1-BBD0-77BCA12647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benign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tumour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blood vessels, often forming a red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birthmar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0170-2F39-49B1-BBD0-77BCA12647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rhinorrhea: discharge from nasal mucous membrane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0170-2F39-49B1-BBD0-77BCA12647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8C42-BAEA-4C91-8DF0-91A3543A3E46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DD07-B418-4A1A-B16C-299937B87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53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8C42-BAEA-4C91-8DF0-91A3543A3E46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DD07-B418-4A1A-B16C-299937B87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586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8C42-BAEA-4C91-8DF0-91A3543A3E46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DD07-B418-4A1A-B16C-299937B87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618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8C42-BAEA-4C91-8DF0-91A3543A3E46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DD07-B418-4A1A-B16C-299937B87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565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8C42-BAEA-4C91-8DF0-91A3543A3E46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DD07-B418-4A1A-B16C-299937B87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913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8C42-BAEA-4C91-8DF0-91A3543A3E46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DD07-B418-4A1A-B16C-299937B87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646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8C42-BAEA-4C91-8DF0-91A3543A3E46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DD07-B418-4A1A-B16C-299937B87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39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8C42-BAEA-4C91-8DF0-91A3543A3E46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DD07-B418-4A1A-B16C-299937B87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50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8C42-BAEA-4C91-8DF0-91A3543A3E46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DD07-B418-4A1A-B16C-299937B87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924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8C42-BAEA-4C91-8DF0-91A3543A3E46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DD07-B418-4A1A-B16C-299937B87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4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8C42-BAEA-4C91-8DF0-91A3543A3E46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DD07-B418-4A1A-B16C-299937B87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126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8C42-BAEA-4C91-8DF0-91A3543A3E46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1DD07-B418-4A1A-B16C-299937B87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223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ichenification" TargetMode="External"/><Relationship Id="rId3" Type="http://schemas.openxmlformats.org/officeDocument/2006/relationships/hyperlink" Target="https://en.wikipedia.org/wiki/Inflammation" TargetMode="External"/><Relationship Id="rId7" Type="http://schemas.openxmlformats.org/officeDocument/2006/relationships/hyperlink" Target="https://en.wikipedia.org/wiki/Blister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Erythema" TargetMode="External"/><Relationship Id="rId11" Type="http://schemas.openxmlformats.org/officeDocument/2006/relationships/image" Target="../media/image9.jpeg"/><Relationship Id="rId5" Type="http://schemas.openxmlformats.org/officeDocument/2006/relationships/hyperlink" Target="https://en.wikipedia.org/wiki/Itch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s://en.wikipedia.org/wiki/Human_skin" TargetMode="External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md.com/hw-popup/human-papillomavirus-hpv" TargetMode="External"/><Relationship Id="rId2" Type="http://schemas.openxmlformats.org/officeDocument/2006/relationships/hyperlink" Target="http://www.webmd.com/skin-problems-and-treatments/picture-of-the-ski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rimary_school" TargetMode="External"/><Relationship Id="rId13" Type="http://schemas.openxmlformats.org/officeDocument/2006/relationships/hyperlink" Target="https://en.wikipedia.org/wiki/Middle_age" TargetMode="External"/><Relationship Id="rId3" Type="http://schemas.openxmlformats.org/officeDocument/2006/relationships/hyperlink" Target="https://en.wikipedia.org/wiki/Juvenile_(organism)" TargetMode="External"/><Relationship Id="rId7" Type="http://schemas.openxmlformats.org/officeDocument/2006/relationships/hyperlink" Target="https://en.wikipedia.org/wiki/Early_childhood" TargetMode="External"/><Relationship Id="rId12" Type="http://schemas.openxmlformats.org/officeDocument/2006/relationships/hyperlink" Target="https://en.wikipedia.org/wiki/Young_adult_(psychology)" TargetMode="External"/><Relationship Id="rId2" Type="http://schemas.openxmlformats.org/officeDocument/2006/relationships/hyperlink" Target="https://en.wikipedia.org/wiki/Childhood" TargetMode="External"/><Relationship Id="rId16" Type="http://schemas.openxmlformats.org/officeDocument/2006/relationships/hyperlink" Target="https://en.wikipedia.org/wiki/Deat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Toddler" TargetMode="External"/><Relationship Id="rId11" Type="http://schemas.openxmlformats.org/officeDocument/2006/relationships/hyperlink" Target="https://en.wikipedia.org/wiki/Adulthood" TargetMode="External"/><Relationship Id="rId5" Type="http://schemas.openxmlformats.org/officeDocument/2006/relationships/hyperlink" Target="https://en.wikipedia.org/wiki/Infant" TargetMode="External"/><Relationship Id="rId15" Type="http://schemas.openxmlformats.org/officeDocument/2006/relationships/hyperlink" Target="https://en.wikipedia.org/wiki/Senior_citizen" TargetMode="External"/><Relationship Id="rId10" Type="http://schemas.openxmlformats.org/officeDocument/2006/relationships/hyperlink" Target="https://en.wikipedia.org/wiki/Adolescence" TargetMode="External"/><Relationship Id="rId4" Type="http://schemas.openxmlformats.org/officeDocument/2006/relationships/hyperlink" Target="https://en.wikipedia.org/wiki/Childbirth" TargetMode="External"/><Relationship Id="rId9" Type="http://schemas.openxmlformats.org/officeDocument/2006/relationships/hyperlink" Target="https://en.wikipedia.org/wiki/Preadolescence" TargetMode="External"/><Relationship Id="rId14" Type="http://schemas.openxmlformats.org/officeDocument/2006/relationships/hyperlink" Target="https://en.wikipedia.org/wiki/Old_ag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HEALTH FITTNESS AND WELLNESS ISSUES DURING CHILDHOOD AND ADOLESCENCE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4807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4.</a:t>
            </a:r>
            <a:r>
              <a:rPr lang="en-US" b="1" u="sng" dirty="0"/>
              <a:t> Otitis media</a:t>
            </a:r>
          </a:p>
          <a:p>
            <a:pPr marL="0" indent="0"/>
            <a:r>
              <a:rPr lang="en-US" dirty="0"/>
              <a:t> inflammation behind the eardrum affects 70% children before age of 2 years,</a:t>
            </a:r>
          </a:p>
          <a:p>
            <a:pPr marL="0" indent="0"/>
            <a:r>
              <a:rPr lang="en-US" dirty="0"/>
              <a:t> child may cry, irritable, reduced appetite, difficulty sleeping.</a:t>
            </a:r>
          </a:p>
          <a:p>
            <a:pPr marL="0" indent="0"/>
            <a:r>
              <a:rPr lang="en-US" dirty="0"/>
              <a:t>Chronic otitis media may lead to hearing loss. Pain refer to TM joint also indicate </a:t>
            </a:r>
            <a:r>
              <a:rPr lang="en-US" dirty="0" err="1"/>
              <a:t>otitis</a:t>
            </a:r>
            <a:r>
              <a:rPr lang="en-US" dirty="0"/>
              <a:t> media in older child.</a:t>
            </a:r>
          </a:p>
          <a:p>
            <a:pPr marL="0" indent="0">
              <a:buNone/>
            </a:pPr>
            <a:r>
              <a:rPr lang="en-US" b="1" dirty="0"/>
              <a:t>5.</a:t>
            </a:r>
            <a:r>
              <a:rPr lang="en-US" b="1" u="sng" dirty="0"/>
              <a:t> Urinary tract infection(UTI)</a:t>
            </a:r>
          </a:p>
          <a:p>
            <a:pPr marL="0" indent="0">
              <a:buNone/>
            </a:pPr>
            <a:r>
              <a:rPr lang="en-US" dirty="0"/>
              <a:t>Age 0 -23 months</a:t>
            </a:r>
          </a:p>
          <a:p>
            <a:pPr marL="0" indent="0">
              <a:buNone/>
            </a:pPr>
            <a:r>
              <a:rPr lang="en-US" dirty="0"/>
              <a:t>Accompanied with fever</a:t>
            </a:r>
          </a:p>
          <a:p>
            <a:pPr marL="0" indent="0">
              <a:buNone/>
            </a:pPr>
            <a:r>
              <a:rPr lang="en-US" dirty="0"/>
              <a:t>Also include vomiting, diarrhea, irritability, and poor feeding</a:t>
            </a:r>
          </a:p>
          <a:p>
            <a:pPr marL="0" indent="0">
              <a:buNone/>
            </a:pPr>
            <a:r>
              <a:rPr lang="en-US" dirty="0"/>
              <a:t>Urine smell foul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7049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4419600" cy="6629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6.</a:t>
            </a:r>
            <a:r>
              <a:rPr lang="en-US" b="1" u="sng" dirty="0"/>
              <a:t> Skin pathologies</a:t>
            </a:r>
          </a:p>
          <a:p>
            <a:pPr marL="514350" indent="-514350">
              <a:buNone/>
            </a:pPr>
            <a:r>
              <a:rPr lang="en-US" dirty="0"/>
              <a:t> 1. </a:t>
            </a:r>
            <a:r>
              <a:rPr lang="en-US" b="1" dirty="0"/>
              <a:t>Dermatitis</a:t>
            </a:r>
            <a:r>
              <a:rPr lang="en-US" dirty="0"/>
              <a:t>, also known as </a:t>
            </a:r>
            <a:r>
              <a:rPr lang="en-US" b="1" dirty="0"/>
              <a:t>eczema</a:t>
            </a:r>
            <a:r>
              <a:rPr lang="en-US" dirty="0"/>
              <a:t>, is a group of diseases that results in </a:t>
            </a:r>
            <a:r>
              <a:rPr lang="en-US" u="sng" dirty="0">
                <a:hlinkClick r:id="rId3" tooltip="Inflammation"/>
              </a:rPr>
              <a:t>inflammation</a:t>
            </a:r>
            <a:r>
              <a:rPr lang="en-US" dirty="0"/>
              <a:t> of the </a:t>
            </a:r>
            <a:r>
              <a:rPr lang="en-US" dirty="0">
                <a:hlinkClick r:id="rId4" tooltip="Human skin"/>
              </a:rPr>
              <a:t>skin</a:t>
            </a:r>
            <a:r>
              <a:rPr lang="en-US" dirty="0"/>
              <a:t>. </a:t>
            </a:r>
          </a:p>
          <a:p>
            <a:pPr marL="514350" indent="-514350">
              <a:buNone/>
            </a:pPr>
            <a:r>
              <a:rPr lang="en-US" dirty="0"/>
              <a:t>These diseases are characterized by </a:t>
            </a:r>
            <a:r>
              <a:rPr lang="en-US" dirty="0">
                <a:hlinkClick r:id="rId5" tooltip="Itch"/>
              </a:rPr>
              <a:t>itchiness</a:t>
            </a:r>
            <a:r>
              <a:rPr lang="en-US" dirty="0"/>
              <a:t>, </a:t>
            </a:r>
            <a:r>
              <a:rPr lang="en-US" dirty="0">
                <a:hlinkClick r:id="rId6" tooltip="Erythema"/>
              </a:rPr>
              <a:t>red skin</a:t>
            </a:r>
            <a:r>
              <a:rPr lang="en-US" dirty="0"/>
              <a:t>, and a rash. </a:t>
            </a:r>
          </a:p>
          <a:p>
            <a:pPr marL="514350" indent="-514350">
              <a:buNone/>
            </a:pPr>
            <a:r>
              <a:rPr lang="en-US" dirty="0"/>
              <a:t>In cases of short duration there may be small </a:t>
            </a:r>
            <a:r>
              <a:rPr lang="en-US" dirty="0">
                <a:hlinkClick r:id="rId7" tooltip="Blisters"/>
              </a:rPr>
              <a:t>blisters</a:t>
            </a:r>
            <a:r>
              <a:rPr lang="en-US" dirty="0"/>
              <a:t> while in long-term cases the skin may become </a:t>
            </a:r>
            <a:r>
              <a:rPr lang="en-US" dirty="0">
                <a:hlinkClick r:id="rId8" tooltip="Lichenification"/>
              </a:rPr>
              <a:t>thickened</a:t>
            </a:r>
            <a:r>
              <a:rPr lang="en-US" dirty="0"/>
              <a:t>.</a:t>
            </a:r>
            <a:endParaRPr lang="en-US" baseline="30000" dirty="0"/>
          </a:p>
          <a:p>
            <a:pPr marL="514350" indent="-514350">
              <a:buNone/>
            </a:pPr>
            <a:r>
              <a:rPr lang="en-US" dirty="0"/>
              <a:t>The area of skin involved can vary from small to the entire body </a:t>
            </a:r>
          </a:p>
          <a:p>
            <a:pPr marL="514350" indent="-514350">
              <a:buNone/>
            </a:pPr>
            <a:r>
              <a:rPr lang="en-US" dirty="0"/>
              <a:t>2:::</a:t>
            </a:r>
            <a:r>
              <a:rPr lang="en-US" b="1" dirty="0" err="1"/>
              <a:t>Hemangiomas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a benign tumor of blood vessels, often forming a red birthmark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026" name="Picture 2" descr="E:\ash laptop\ash laptop\health wellness pictures\Capillary_haemangiom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800" y="4953000"/>
            <a:ext cx="3162300" cy="1676400"/>
          </a:xfrm>
          <a:prstGeom prst="rect">
            <a:avLst/>
          </a:prstGeom>
          <a:noFill/>
        </p:spPr>
      </p:pic>
      <p:pic>
        <p:nvPicPr>
          <p:cNvPr id="1027" name="Picture 3" descr="E:\ash laptop\ash laptop\health wellness pictures\180px-Hemangiom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91000" y="5105400"/>
            <a:ext cx="2095500" cy="1752600"/>
          </a:xfrm>
          <a:prstGeom prst="rect">
            <a:avLst/>
          </a:prstGeom>
          <a:noFill/>
        </p:spPr>
      </p:pic>
      <p:pic>
        <p:nvPicPr>
          <p:cNvPr id="1032" name="Picture 8" descr="Dermatitis201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19600" y="228600"/>
            <a:ext cx="47244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45777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0292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. </a:t>
            </a:r>
          </a:p>
          <a:p>
            <a:r>
              <a:rPr lang="en-US" b="1" dirty="0"/>
              <a:t>3. Warts </a:t>
            </a:r>
            <a:r>
              <a:rPr lang="en-US" dirty="0"/>
              <a:t>(yellowish or brownish usually on hands) </a:t>
            </a:r>
          </a:p>
          <a:p>
            <a:r>
              <a:rPr lang="en-US" dirty="0"/>
              <a:t>A wart is a </a:t>
            </a:r>
            <a:r>
              <a:rPr lang="en-US" dirty="0">
                <a:hlinkClick r:id="rId2"/>
              </a:rPr>
              <a:t>skin</a:t>
            </a:r>
            <a:r>
              <a:rPr lang="en-US" dirty="0"/>
              <a:t> growth caused by some types of the virus called the </a:t>
            </a:r>
            <a:r>
              <a:rPr lang="en-US" dirty="0">
                <a:hlinkClick r:id="rId3"/>
              </a:rPr>
              <a:t>human </a:t>
            </a:r>
            <a:r>
              <a:rPr lang="en-US" dirty="0" err="1">
                <a:hlinkClick r:id="rId3"/>
              </a:rPr>
              <a:t>papillomavirus</a:t>
            </a:r>
            <a:r>
              <a:rPr lang="en-US" dirty="0">
                <a:hlinkClick r:id="rId3"/>
              </a:rPr>
              <a:t> (HPV)</a:t>
            </a:r>
            <a:r>
              <a:rPr lang="en-US" dirty="0"/>
              <a:t>. HPV infects the top layer of skin, usually entering the body in an area of broken skin. The virus causes the top layer of skin to grow rapidly, forming a wart. Most warts go away on their own within months or years.</a:t>
            </a:r>
          </a:p>
          <a:p>
            <a:r>
              <a:rPr lang="en-US" dirty="0"/>
              <a:t>Warts can grow anywhere on the body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4.Tinea </a:t>
            </a:r>
            <a:r>
              <a:rPr lang="en-US" b="1" dirty="0" err="1"/>
              <a:t>capitis</a:t>
            </a:r>
            <a:r>
              <a:rPr lang="en-US" b="1" dirty="0"/>
              <a:t>(a </a:t>
            </a:r>
            <a:r>
              <a:rPr lang="en-US" dirty="0"/>
              <a:t>scalp fungal infection, round or irregular patches of broken hair)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6" descr="E:\ash laptop\ash laptop\health wellness pictures\download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0"/>
            <a:ext cx="3962400" cy="3962400"/>
          </a:xfrm>
          <a:prstGeom prst="rect">
            <a:avLst/>
          </a:prstGeom>
          <a:noFill/>
        </p:spPr>
      </p:pic>
      <p:pic>
        <p:nvPicPr>
          <p:cNvPr id="5" name="Picture 5" descr="Teigne - Tinea capit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3900" y="4495800"/>
            <a:ext cx="45339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953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7. </a:t>
            </a:r>
            <a:r>
              <a:rPr lang="en-US" b="1" u="sng" dirty="0"/>
              <a:t>Trauma accidental </a:t>
            </a:r>
          </a:p>
          <a:p>
            <a:pPr marL="0" indent="0">
              <a:buNone/>
            </a:pPr>
            <a:r>
              <a:rPr lang="en-US" dirty="0"/>
              <a:t>Fall, burn, fracture, drowning, motor vehicle injuries etc</a:t>
            </a:r>
          </a:p>
          <a:p>
            <a:pPr marL="0" indent="0">
              <a:buNone/>
            </a:pPr>
            <a:r>
              <a:rPr lang="en-US" b="1" dirty="0"/>
              <a:t>8. </a:t>
            </a:r>
            <a:r>
              <a:rPr lang="en-US" b="1" u="sng" dirty="0"/>
              <a:t>Allergies </a:t>
            </a:r>
          </a:p>
          <a:p>
            <a:pPr>
              <a:buFontTx/>
              <a:buChar char="-"/>
            </a:pPr>
            <a:r>
              <a:rPr lang="en-US" dirty="0"/>
              <a:t>seasonal allergies present with nasal congestion, sneezing, rhinorrhea</a:t>
            </a:r>
          </a:p>
          <a:p>
            <a:pPr marL="0" indent="0">
              <a:buNone/>
            </a:pPr>
            <a:r>
              <a:rPr lang="en-US" dirty="0"/>
              <a:t>-  Food allergies: cow’s  milk protein, egg white, wheat, soybean, peanuts, sea food, citrus fruit and chocolate.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Symptoms: </a:t>
            </a:r>
            <a:r>
              <a:rPr lang="en-US" dirty="0"/>
              <a:t>red itchy mouth and throat </a:t>
            </a:r>
          </a:p>
          <a:p>
            <a:pPr marL="0" indent="0">
              <a:buNone/>
            </a:pPr>
            <a:r>
              <a:rPr lang="en-US" dirty="0"/>
              <a:t>then rashes , abdominal pain, vomiting, diarrhea, </a:t>
            </a:r>
          </a:p>
          <a:p>
            <a:pPr marL="0" indent="0">
              <a:buNone/>
            </a:pPr>
            <a:r>
              <a:rPr lang="en-US" dirty="0"/>
              <a:t>Rx: antihistamine </a:t>
            </a:r>
          </a:p>
          <a:p>
            <a:endParaRPr lang="en-US" dirty="0"/>
          </a:p>
        </p:txBody>
      </p:sp>
      <p:pic>
        <p:nvPicPr>
          <p:cNvPr id="4" name="Picture 3" descr="E:\ash laptop\ash laptop\health wellness pictures\images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88392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9. </a:t>
            </a:r>
            <a:r>
              <a:rPr lang="en-US" b="1" u="sng" dirty="0"/>
              <a:t>Asthma</a:t>
            </a:r>
          </a:p>
          <a:p>
            <a:pPr marL="0" indent="0">
              <a:buNone/>
            </a:pPr>
            <a:r>
              <a:rPr lang="en-US" b="1" dirty="0"/>
              <a:t>10. </a:t>
            </a:r>
            <a:r>
              <a:rPr lang="en-US" b="1" u="sng" dirty="0"/>
              <a:t>Chronic pain</a:t>
            </a:r>
          </a:p>
          <a:p>
            <a:r>
              <a:rPr lang="en-US" dirty="0"/>
              <a:t>Teething pain</a:t>
            </a:r>
          </a:p>
          <a:p>
            <a:r>
              <a:rPr lang="en-US" dirty="0"/>
              <a:t>Growing pains: age--- 3—10 years, area __ legs, evening pain awaken the child from sleep</a:t>
            </a:r>
          </a:p>
          <a:p>
            <a:r>
              <a:rPr lang="en-US" dirty="0"/>
              <a:t>Abdominal pains</a:t>
            </a:r>
          </a:p>
          <a:p>
            <a:r>
              <a:rPr lang="en-US" dirty="0"/>
              <a:t>Headaches: intracranial disease, migraine, exposure to sun rays, nuts, </a:t>
            </a:r>
            <a:r>
              <a:rPr lang="en-US" dirty="0" err="1"/>
              <a:t>caffiene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11. </a:t>
            </a:r>
            <a:r>
              <a:rPr lang="en-US" b="1" u="sng" dirty="0"/>
              <a:t>Enuresis and constipation</a:t>
            </a:r>
          </a:p>
          <a:p>
            <a:r>
              <a:rPr lang="en-US" dirty="0"/>
              <a:t>Nocturnal enuresis(urinary incontinence)</a:t>
            </a:r>
          </a:p>
          <a:p>
            <a:r>
              <a:rPr lang="en-US" dirty="0"/>
              <a:t>Encopresis (involuntary defecation) </a:t>
            </a:r>
            <a:r>
              <a:rPr lang="en-US" b="1" u="sng" dirty="0"/>
              <a:t> </a:t>
            </a:r>
          </a:p>
          <a:p>
            <a:pPr marL="0" indent="0">
              <a:buNone/>
            </a:pPr>
            <a:r>
              <a:rPr lang="en-US" b="1" dirty="0"/>
              <a:t>12. </a:t>
            </a:r>
            <a:r>
              <a:rPr lang="en-US" b="1" u="sng" dirty="0"/>
              <a:t>Seizures </a:t>
            </a:r>
          </a:p>
          <a:p>
            <a:pPr marL="0" indent="0">
              <a:buNone/>
            </a:pPr>
            <a:r>
              <a:rPr lang="en-US" dirty="0"/>
              <a:t>With fever, last for less than 5 minutes </a:t>
            </a:r>
          </a:p>
          <a:p>
            <a:pPr marL="0" indent="0">
              <a:buNone/>
            </a:pPr>
            <a:r>
              <a:rPr lang="en-US" dirty="0"/>
              <a:t>Longer------ consult physician</a:t>
            </a:r>
          </a:p>
        </p:txBody>
      </p:sp>
      <p:pic>
        <p:nvPicPr>
          <p:cNvPr id="3074" name="Picture 2" descr="E:\ash laptop\ash laptop\health wellness pictures\hqdefaul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191000"/>
            <a:ext cx="25146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7515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77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13. </a:t>
            </a:r>
            <a:r>
              <a:rPr lang="en-US" b="1" u="sng" dirty="0"/>
              <a:t>Developmental delays</a:t>
            </a:r>
          </a:p>
          <a:p>
            <a:pPr marL="0" indent="0">
              <a:buNone/>
            </a:pPr>
            <a:r>
              <a:rPr lang="en-US" dirty="0"/>
              <a:t>Emotional disturbance, learning disabilities, health impairments, visual impairments, traumatic brain injuries, mental retardation, speech or language impairments etc. </a:t>
            </a:r>
          </a:p>
          <a:p>
            <a:pPr marL="0" indent="0">
              <a:buNone/>
            </a:pPr>
            <a:r>
              <a:rPr lang="en-US" b="1" dirty="0"/>
              <a:t>14. </a:t>
            </a:r>
            <a:r>
              <a:rPr lang="en-US" b="1" u="sng" dirty="0"/>
              <a:t>Attention deficit/hyperactivity disorder</a:t>
            </a:r>
          </a:p>
          <a:p>
            <a:pPr marL="0" indent="0">
              <a:buNone/>
            </a:pPr>
            <a:r>
              <a:rPr lang="en-US" b="1" dirty="0"/>
              <a:t>15. </a:t>
            </a:r>
            <a:r>
              <a:rPr lang="en-US" b="1" u="sng" dirty="0"/>
              <a:t>Other behavioral problems</a:t>
            </a:r>
          </a:p>
          <a:p>
            <a:pPr marL="0" indent="0">
              <a:buNone/>
            </a:pPr>
            <a:r>
              <a:rPr lang="en-US" dirty="0"/>
              <a:t>Poor appetite, shyness, aggression and spoiled behavior</a:t>
            </a:r>
          </a:p>
          <a:p>
            <a:pPr marL="0" indent="0">
              <a:buNone/>
            </a:pPr>
            <a:r>
              <a:rPr lang="en-US" b="1" dirty="0"/>
              <a:t>16. </a:t>
            </a:r>
            <a:r>
              <a:rPr lang="en-US" b="1" u="sng" dirty="0"/>
              <a:t>Obesity in childhood</a:t>
            </a:r>
          </a:p>
          <a:p>
            <a:pPr marL="0" indent="0">
              <a:buNone/>
            </a:pPr>
            <a:r>
              <a:rPr lang="en-US" dirty="0"/>
              <a:t>Healthy diet habits, low calorie diet,  increase physical activity, reduce sedentary life style especially television viewing</a:t>
            </a:r>
          </a:p>
          <a:p>
            <a:pPr marL="0" indent="0">
              <a:buNone/>
            </a:pPr>
            <a:r>
              <a:rPr lang="en-US" b="1" dirty="0"/>
              <a:t>17. </a:t>
            </a:r>
            <a:r>
              <a:rPr lang="en-US" b="1" u="sng" dirty="0"/>
              <a:t>Anorexia and bulimia</a:t>
            </a:r>
          </a:p>
          <a:p>
            <a:pPr marL="0" indent="0">
              <a:buNone/>
            </a:pPr>
            <a:r>
              <a:rPr lang="en-US" u="sng" dirty="0"/>
              <a:t>Anorexia: </a:t>
            </a:r>
            <a:r>
              <a:rPr lang="en-US" dirty="0"/>
              <a:t>a disordered self image of being over weight when they may be grossly under weight</a:t>
            </a:r>
          </a:p>
          <a:p>
            <a:pPr marL="0" indent="0">
              <a:buNone/>
            </a:pPr>
            <a:r>
              <a:rPr lang="en-US" u="sng" dirty="0"/>
              <a:t>Bulimia: </a:t>
            </a:r>
            <a:r>
              <a:rPr lang="en-US" dirty="0"/>
              <a:t>people engage in binge eating followed by self induced vomiting.</a:t>
            </a:r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xmlns="" val="2469293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Risk behavior during </a:t>
            </a:r>
            <a:br>
              <a:rPr lang="en-US" sz="3600" b="1" dirty="0"/>
            </a:br>
            <a:r>
              <a:rPr lang="en-US" sz="3600" b="1" dirty="0"/>
              <a:t>preadolescents and </a:t>
            </a:r>
            <a:br>
              <a:rPr lang="en-US" sz="3600" b="1" dirty="0"/>
            </a:br>
            <a:r>
              <a:rPr lang="en-US" sz="3600" b="1" dirty="0"/>
              <a:t>adolescents years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229600" cy="6248400"/>
          </a:xfrm>
        </p:spPr>
        <p:txBody>
          <a:bodyPr>
            <a:noAutofit/>
          </a:bodyPr>
          <a:lstStyle/>
          <a:p>
            <a:r>
              <a:rPr lang="en-US" sz="2000" b="1" dirty="0"/>
              <a:t>Limited physical activity</a:t>
            </a:r>
          </a:p>
          <a:p>
            <a:r>
              <a:rPr lang="en-US" sz="2000" b="1" dirty="0"/>
              <a:t>Poor nutrition</a:t>
            </a:r>
          </a:p>
          <a:p>
            <a:r>
              <a:rPr lang="en-US" sz="2000" b="1" dirty="0"/>
              <a:t>Poor stress management</a:t>
            </a:r>
          </a:p>
          <a:p>
            <a:r>
              <a:rPr lang="en-US" sz="2000" b="1" dirty="0"/>
              <a:t>Exposure to infective agents </a:t>
            </a:r>
          </a:p>
          <a:p>
            <a:r>
              <a:rPr lang="en-US" sz="2000" b="1" dirty="0"/>
              <a:t>Sun exposure</a:t>
            </a:r>
          </a:p>
          <a:p>
            <a:r>
              <a:rPr lang="en-US" sz="2000" b="1" dirty="0"/>
              <a:t>Substance abuse</a:t>
            </a:r>
          </a:p>
          <a:p>
            <a:r>
              <a:rPr lang="en-US" sz="2000" b="1" dirty="0"/>
              <a:t>Sports injuries</a:t>
            </a:r>
          </a:p>
          <a:p>
            <a:r>
              <a:rPr lang="en-US" sz="2000" b="1" dirty="0"/>
              <a:t>Sexually transmitted diseases</a:t>
            </a:r>
          </a:p>
          <a:p>
            <a:r>
              <a:rPr lang="en-US" sz="2000" b="1" dirty="0"/>
              <a:t>obesity</a:t>
            </a:r>
          </a:p>
          <a:p>
            <a:r>
              <a:rPr lang="en-US" sz="2000" b="1" dirty="0"/>
              <a:t>Riding with a driver who had been drinking alcohol</a:t>
            </a:r>
          </a:p>
          <a:p>
            <a:r>
              <a:rPr lang="en-US" sz="2000" b="1" dirty="0"/>
              <a:t>Watching TV more than 3 hours a day</a:t>
            </a:r>
          </a:p>
          <a:p>
            <a:r>
              <a:rPr lang="en-US" sz="2000" b="1" dirty="0"/>
              <a:t>Under age alcohol use</a:t>
            </a:r>
          </a:p>
          <a:p>
            <a:r>
              <a:rPr lang="en-US" sz="2000" b="1" dirty="0"/>
              <a:t>Cocaine use</a:t>
            </a:r>
          </a:p>
          <a:p>
            <a:r>
              <a:rPr lang="en-US" sz="2000" b="1" dirty="0"/>
              <a:t>Cigarette use</a:t>
            </a:r>
          </a:p>
          <a:p>
            <a:r>
              <a:rPr lang="en-US" sz="2000" b="1" dirty="0"/>
              <a:t>Desire to commit </a:t>
            </a:r>
          </a:p>
          <a:p>
            <a:r>
              <a:rPr lang="en-US" sz="2000" b="1" dirty="0"/>
              <a:t>Even for those who engage in physical activity, increased risk of injuries if not wearing the appropriate protective gear</a:t>
            </a:r>
          </a:p>
          <a:p>
            <a:endParaRPr lang="en-US" sz="2000" b="1" dirty="0"/>
          </a:p>
        </p:txBody>
      </p:sp>
      <p:pic>
        <p:nvPicPr>
          <p:cNvPr id="4098" name="Picture 2" descr="E:\ash laptop\ash laptop\health wellness pictures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752600"/>
            <a:ext cx="3724275" cy="1819275"/>
          </a:xfrm>
          <a:prstGeom prst="rect">
            <a:avLst/>
          </a:prstGeom>
          <a:noFill/>
        </p:spPr>
      </p:pic>
      <p:pic>
        <p:nvPicPr>
          <p:cNvPr id="4099" name="Picture 3" descr="E:\ash laptop\ash laptop\health wellness pictures\public_heal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343400"/>
            <a:ext cx="5181600" cy="142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515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for children and youth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4267200" cy="5638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sng" dirty="0"/>
              <a:t>Purpose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Controlling weight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Reducing blood pressure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Raising HDL cholesterol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Reducing the risk of diabetes and some kind of cancer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Improving in many areas of psychological wellbeing, including gaining more self confidence and higher self esteem.</a:t>
            </a:r>
          </a:p>
        </p:txBody>
      </p:sp>
      <p:pic>
        <p:nvPicPr>
          <p:cNvPr id="5123" name="Picture 3" descr="E:\ash laptop\ash laptop\health wellness pictures\physical-activity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371600"/>
            <a:ext cx="48006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8645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/>
              <a:t>Recommendation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686800" cy="60198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en-US" dirty="0"/>
              <a:t>Engage in regular, moderately </a:t>
            </a:r>
          </a:p>
          <a:p>
            <a:pPr marL="514350" indent="-514350">
              <a:buNone/>
            </a:pPr>
            <a:r>
              <a:rPr lang="en-US" dirty="0"/>
              <a:t>intense physical activity for at least </a:t>
            </a:r>
          </a:p>
          <a:p>
            <a:pPr marL="514350" indent="-514350">
              <a:buNone/>
            </a:pPr>
            <a:r>
              <a:rPr lang="en-US" dirty="0"/>
              <a:t>30 min. a day</a:t>
            </a:r>
          </a:p>
          <a:p>
            <a:pPr marL="514350" indent="-514350">
              <a:buNone/>
            </a:pPr>
            <a:r>
              <a:rPr lang="en-US" dirty="0"/>
              <a:t>Vigorous physical activity: 3 or more days per week for at least 30 min, develops and maintain cardiorespiratory fitness</a:t>
            </a:r>
          </a:p>
          <a:p>
            <a:pPr marL="514350" indent="-514350">
              <a:buNone/>
            </a:pPr>
            <a:r>
              <a:rPr lang="en-US" dirty="0"/>
              <a:t>Learn and use self management skills(goal setting, monitoring, barrier minimization) to maintain active  life styles</a:t>
            </a:r>
          </a:p>
          <a:p>
            <a:pPr marL="514350" indent="-514350">
              <a:buNone/>
            </a:pPr>
            <a:r>
              <a:rPr lang="en-US" dirty="0"/>
              <a:t>Know the amount and types of physical activity associated with the benefits(social, emotional, health, physical) and participate in these.</a:t>
            </a:r>
          </a:p>
          <a:p>
            <a:pPr marL="514350" indent="-514350">
              <a:buNone/>
            </a:pPr>
            <a:r>
              <a:rPr lang="en-US" dirty="0"/>
              <a:t>Increase physical activity by reducing the time spent in watching TV, playing video games </a:t>
            </a:r>
            <a:r>
              <a:rPr lang="en-US" dirty="0" err="1"/>
              <a:t>etc</a:t>
            </a:r>
            <a:endParaRPr lang="en-US" dirty="0"/>
          </a:p>
          <a:p>
            <a:pPr marL="514350" indent="-514350">
              <a:buNone/>
            </a:pPr>
            <a:r>
              <a:rPr lang="en-US" dirty="0"/>
              <a:t>Develop skills and learn how to participate in developmentally appropriate physical activities</a:t>
            </a:r>
          </a:p>
        </p:txBody>
      </p:sp>
      <p:pic>
        <p:nvPicPr>
          <p:cNvPr id="4" name="Picture 2" descr="E:\ash laptop\ash laptop\health wellness pictures\download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0"/>
            <a:ext cx="41148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72509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physical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55626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/>
              <a:t>For age 2  to 3</a:t>
            </a:r>
          </a:p>
          <a:p>
            <a:r>
              <a:rPr lang="en-US" dirty="0"/>
              <a:t>Running </a:t>
            </a:r>
          </a:p>
          <a:p>
            <a:r>
              <a:rPr lang="en-US" dirty="0"/>
              <a:t>Jumping </a:t>
            </a:r>
          </a:p>
          <a:p>
            <a:r>
              <a:rPr lang="en-US" dirty="0"/>
              <a:t>Walking in a yard or play ground</a:t>
            </a:r>
          </a:p>
          <a:p>
            <a:r>
              <a:rPr lang="en-US" dirty="0"/>
              <a:t>Swimming or slid in child sized playground set.</a:t>
            </a:r>
          </a:p>
          <a:p>
            <a:r>
              <a:rPr lang="en-US" dirty="0"/>
              <a:t>Water play etc.</a:t>
            </a:r>
          </a:p>
          <a:p>
            <a:r>
              <a:rPr lang="en-US" dirty="0"/>
              <a:t>Children can not understand the concept of performing in a team, so plan ex in their playtime.</a:t>
            </a:r>
          </a:p>
          <a:p>
            <a:r>
              <a:rPr lang="en-US" dirty="0"/>
              <a:t>All physical activities should be closely supervised and provided on soft play surface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E:\ash laptop\ash laptop\health wellness pictures\images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1" y="1143000"/>
            <a:ext cx="365760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2408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Dynamic process of growth and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Neonates, infants, children and adolescents face unique changes as they dynamically grow and develop into adults.</a:t>
            </a:r>
          </a:p>
          <a:p>
            <a:r>
              <a:rPr lang="en-US" dirty="0"/>
              <a:t>Many people contribute to this dynamic process involving families, communities, educators and health care professionals.</a:t>
            </a:r>
          </a:p>
          <a:p>
            <a:r>
              <a:rPr lang="en-US" dirty="0"/>
              <a:t>So health care professionals should be aware of physical and psychosocial transformations taking place early in life.</a:t>
            </a:r>
          </a:p>
          <a:p>
            <a:r>
              <a:rPr lang="en-US" dirty="0"/>
              <a:t>Genetics and environment  both play an important  role in a child's physical and psychosocial development.  </a:t>
            </a:r>
          </a:p>
        </p:txBody>
      </p:sp>
    </p:spTree>
    <p:extLst>
      <p:ext uri="{BB962C8B-B14F-4D97-AF65-F5344CB8AC3E}">
        <p14:creationId xmlns:p14="http://schemas.microsoft.com/office/powerpoint/2010/main" xmlns="" val="4033189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04800"/>
            <a:ext cx="5943600" cy="61791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Age 4 to 6( school going age)</a:t>
            </a:r>
          </a:p>
          <a:p>
            <a:r>
              <a:rPr lang="en-US" dirty="0"/>
              <a:t>Capable of higher level of balance and coordination activities</a:t>
            </a:r>
          </a:p>
          <a:p>
            <a:r>
              <a:rPr lang="en-US" dirty="0"/>
              <a:t>Capable of sharing toys</a:t>
            </a:r>
          </a:p>
          <a:p>
            <a:r>
              <a:rPr lang="en-US" dirty="0"/>
              <a:t>Engage in social activities with other children</a:t>
            </a:r>
          </a:p>
          <a:p>
            <a:r>
              <a:rPr lang="en-US" dirty="0"/>
              <a:t>Jumping rope</a:t>
            </a:r>
          </a:p>
          <a:p>
            <a:r>
              <a:rPr lang="en-US" dirty="0"/>
              <a:t>Playing catch with ball</a:t>
            </a:r>
          </a:p>
          <a:p>
            <a:r>
              <a:rPr lang="en-US" dirty="0"/>
              <a:t>Riding a tricycle</a:t>
            </a:r>
          </a:p>
          <a:p>
            <a:r>
              <a:rPr lang="en-US" dirty="0"/>
              <a:t>Dancing etc.</a:t>
            </a:r>
          </a:p>
          <a:p>
            <a:r>
              <a:rPr lang="en-US" b="1" u="sng" dirty="0"/>
              <a:t>Age 7 to 10</a:t>
            </a:r>
          </a:p>
          <a:p>
            <a:r>
              <a:rPr lang="en-US" dirty="0"/>
              <a:t>team sports including</a:t>
            </a:r>
          </a:p>
          <a:p>
            <a:r>
              <a:rPr lang="en-US" dirty="0"/>
              <a:t>Baseball, gymnastic, soccer, swimming, tennis 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170" name="Picture 2" descr="E:\ash laptop\ash laptop\health wellness pictures\images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19200"/>
            <a:ext cx="3381375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79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7400" y="-76200"/>
            <a:ext cx="8229600" cy="1341438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Age 10 and older</a:t>
            </a:r>
            <a:r>
              <a:rPr lang="en-US" b="1" u="sng" dirty="0"/>
              <a:t/>
            </a:r>
            <a:br>
              <a:rPr lang="en-US" b="1" u="sng" dirty="0"/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553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Cycling </a:t>
            </a:r>
          </a:p>
          <a:p>
            <a:r>
              <a:rPr lang="en-US" dirty="0"/>
              <a:t>Aerobic exercises</a:t>
            </a:r>
          </a:p>
          <a:p>
            <a:r>
              <a:rPr lang="en-US" dirty="0"/>
              <a:t>Strength training</a:t>
            </a:r>
          </a:p>
          <a:p>
            <a:r>
              <a:rPr lang="en-US" dirty="0"/>
              <a:t>Hiking</a:t>
            </a:r>
          </a:p>
          <a:p>
            <a:r>
              <a:rPr lang="en-US" dirty="0"/>
              <a:t>Organizing team sports</a:t>
            </a:r>
          </a:p>
          <a:p>
            <a:r>
              <a:rPr lang="en-US" dirty="0"/>
              <a:t>Running</a:t>
            </a:r>
          </a:p>
          <a:p>
            <a:r>
              <a:rPr lang="en-US" dirty="0"/>
              <a:t>Track and field events</a:t>
            </a:r>
          </a:p>
          <a:p>
            <a:pPr marL="0" indent="0">
              <a:buNone/>
            </a:pPr>
            <a:r>
              <a:rPr lang="en-US" b="1" u="sng" dirty="0"/>
              <a:t>Precautions</a:t>
            </a:r>
          </a:p>
          <a:p>
            <a:r>
              <a:rPr lang="en-US" dirty="0"/>
              <a:t>Avoid risk of over use injuries</a:t>
            </a:r>
          </a:p>
          <a:p>
            <a:r>
              <a:rPr lang="en-US" dirty="0"/>
              <a:t>Risk to damage to epiphyseal growth plates of bones</a:t>
            </a:r>
          </a:p>
          <a:p>
            <a:r>
              <a:rPr lang="en-US" dirty="0"/>
              <a:t>Careful in forceful external rotation of ankle and foot as this can cause the rotational injuries of the distal </a:t>
            </a:r>
            <a:r>
              <a:rPr lang="en-US" dirty="0" err="1"/>
              <a:t>tibial</a:t>
            </a:r>
            <a:r>
              <a:rPr lang="en-US" dirty="0"/>
              <a:t> growth plate</a:t>
            </a:r>
          </a:p>
          <a:p>
            <a:r>
              <a:rPr lang="en-US" dirty="0"/>
              <a:t>Higher risk of anterior </a:t>
            </a:r>
            <a:r>
              <a:rPr lang="en-US" dirty="0" err="1"/>
              <a:t>cruciat</a:t>
            </a:r>
            <a:r>
              <a:rPr lang="en-US" dirty="0"/>
              <a:t> ligament of knee</a:t>
            </a:r>
          </a:p>
          <a:p>
            <a:r>
              <a:rPr lang="en-US" dirty="0"/>
              <a:t>Forearm fracture</a:t>
            </a:r>
          </a:p>
          <a:p>
            <a:r>
              <a:rPr lang="en-US" dirty="0"/>
              <a:t>So use protective athletic gear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E:\ash laptop\ash laptop\health wellness pictures\hqdefault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8612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u="sng" dirty="0"/>
              <a:t>Exercise prescription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6172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According to </a:t>
            </a:r>
            <a:r>
              <a:rPr lang="en-US" b="1" u="sng" dirty="0"/>
              <a:t>FITTE</a:t>
            </a:r>
            <a:r>
              <a:rPr lang="en-US" dirty="0"/>
              <a:t> principle</a:t>
            </a:r>
          </a:p>
          <a:p>
            <a:pPr marL="0" indent="0">
              <a:buNone/>
            </a:pPr>
            <a:r>
              <a:rPr lang="en-US" b="1" u="sng" dirty="0"/>
              <a:t>Frequency: </a:t>
            </a:r>
            <a:r>
              <a:rPr lang="en-US" dirty="0"/>
              <a:t>strength training twice per week, but participate in various forms of physical activity for fitness and enjoyment daily.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Intensity:</a:t>
            </a:r>
            <a:r>
              <a:rPr lang="en-US" dirty="0"/>
              <a:t> overstressing must be avoided, resistance training not on maximum weights or to the point of muscle fatigue. achieve frequency rather intensity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Time and duration: </a:t>
            </a:r>
            <a:r>
              <a:rPr lang="en-US" dirty="0"/>
              <a:t>initially perform slowly,1 to 2 sets(with 8 to 12 repetitions per set) of 8 to 10 exercise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Type: </a:t>
            </a:r>
            <a:r>
              <a:rPr lang="en-US" dirty="0"/>
              <a:t>variety of exercise that work on  different major muscle group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Enjoyment: </a:t>
            </a:r>
            <a:r>
              <a:rPr lang="en-US" dirty="0"/>
              <a:t>encourage to participate in physical in activities for the sake of enjoyment rather competition</a:t>
            </a: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xmlns="" val="1097592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 dirty="0"/>
              <a:t>Other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6019800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/>
              <a:t>Provide instruction </a:t>
            </a:r>
            <a:r>
              <a:rPr lang="en-US" dirty="0"/>
              <a:t>show the child proper breath and exercise techniques to ensure safe execution of the desired movement</a:t>
            </a:r>
            <a:endParaRPr lang="en-US" b="1" u="sng" dirty="0"/>
          </a:p>
          <a:p>
            <a:r>
              <a:rPr lang="en-US" b="1" u="sng" dirty="0"/>
              <a:t>Supervise </a:t>
            </a:r>
            <a:r>
              <a:rPr lang="en-US" dirty="0"/>
              <a:t>for safety and good techniques</a:t>
            </a:r>
            <a:endParaRPr lang="en-US" b="1" u="sng" dirty="0"/>
          </a:p>
          <a:p>
            <a:r>
              <a:rPr lang="en-US" b="1" u="sng" dirty="0"/>
              <a:t>Warm up cool down: </a:t>
            </a:r>
            <a:r>
              <a:rPr lang="en-US" dirty="0"/>
              <a:t>5 to 10 min of warm up activity as walking, jogging, jumping etc. 5 to 10 min of cool down activity</a:t>
            </a:r>
            <a:endParaRPr lang="en-US" b="1" u="sng" dirty="0"/>
          </a:p>
          <a:p>
            <a:r>
              <a:rPr lang="en-US" b="1" u="sng" dirty="0"/>
              <a:t>Thinking light weight, controlled repetitions</a:t>
            </a:r>
            <a:r>
              <a:rPr lang="en-US" dirty="0"/>
              <a:t>12 to 20 repetition with lighter weight</a:t>
            </a:r>
            <a:endParaRPr lang="en-US" b="1" u="sng" dirty="0"/>
          </a:p>
          <a:p>
            <a:r>
              <a:rPr lang="en-US" b="1" u="sng" dirty="0"/>
              <a:t>Rest between workout: </a:t>
            </a:r>
            <a:r>
              <a:rPr lang="en-US" dirty="0"/>
              <a:t>rest periods at least a day b/t strength training workouts. 2 to 3 session per week are adequate</a:t>
            </a:r>
            <a:endParaRPr lang="en-US" b="1" u="sng" dirty="0"/>
          </a:p>
          <a:p>
            <a:r>
              <a:rPr lang="en-US" b="1" u="sng" dirty="0"/>
              <a:t>Track progress</a:t>
            </a:r>
          </a:p>
          <a:p>
            <a:r>
              <a:rPr lang="en-US" b="1" u="sng" dirty="0"/>
              <a:t>Add weight gradually </a:t>
            </a:r>
          </a:p>
          <a:p>
            <a:r>
              <a:rPr lang="en-US" b="1" u="sng" dirty="0"/>
              <a:t>Keep it fun</a:t>
            </a:r>
          </a:p>
        </p:txBody>
      </p:sp>
      <p:pic>
        <p:nvPicPr>
          <p:cNvPr id="9218" name="Picture 2" descr="E:\ash laptop\ash laptop\health wellness pictures\2016845194-ff32a057afd79c9222d04556c91ee6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5181600"/>
            <a:ext cx="47244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6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Dynamic process of growth and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  <a:hlinkClick r:id="rId2" tooltip="Childhood"/>
              </a:rPr>
              <a:t>Childhood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>
                <a:solidFill>
                  <a:srgbClr val="FF0000"/>
                </a:solidFill>
                <a:hlinkClick r:id="rId3" tooltip="Juvenile (organism)"/>
              </a:rPr>
              <a:t>Juvenile</a:t>
            </a:r>
            <a:r>
              <a:rPr lang="en-US" b="1" dirty="0">
                <a:solidFill>
                  <a:srgbClr val="FF0000"/>
                </a:solidFill>
              </a:rPr>
              <a:t> (</a:t>
            </a:r>
            <a:r>
              <a:rPr lang="en-US" b="1" dirty="0">
                <a:solidFill>
                  <a:srgbClr val="FF0000"/>
                </a:solidFill>
                <a:hlinkClick r:id="rId4" tooltip="Childbirth"/>
              </a:rPr>
              <a:t>Childbirth</a:t>
            </a:r>
            <a:r>
              <a:rPr lang="en-US" b="1" dirty="0">
                <a:solidFill>
                  <a:srgbClr val="FF0000"/>
                </a:solidFill>
              </a:rPr>
              <a:t>) (0 – 19years)</a:t>
            </a:r>
            <a:endParaRPr lang="en-US" dirty="0"/>
          </a:p>
          <a:p>
            <a:pPr lvl="1"/>
            <a:r>
              <a:rPr lang="en-US" dirty="0">
                <a:hlinkClick r:id="rId5" tooltip="Infant"/>
              </a:rPr>
              <a:t>Infant</a:t>
            </a:r>
            <a:r>
              <a:rPr lang="en-US" dirty="0"/>
              <a:t> (baby) (0 month - 12 months)</a:t>
            </a:r>
          </a:p>
          <a:p>
            <a:pPr lvl="1"/>
            <a:r>
              <a:rPr lang="en-US" dirty="0">
                <a:hlinkClick r:id="rId6" tooltip="Toddler"/>
              </a:rPr>
              <a:t>Toddler</a:t>
            </a:r>
            <a:r>
              <a:rPr lang="en-US" dirty="0"/>
              <a:t> (1 – 3 years)</a:t>
            </a:r>
          </a:p>
          <a:p>
            <a:pPr lvl="1"/>
            <a:r>
              <a:rPr lang="en-US" dirty="0">
                <a:hlinkClick r:id="rId7" tooltip="Early childhood"/>
              </a:rPr>
              <a:t>Play age</a:t>
            </a:r>
            <a:r>
              <a:rPr lang="en-US" dirty="0"/>
              <a:t> (3 – 5 years)</a:t>
            </a:r>
          </a:p>
          <a:p>
            <a:pPr lvl="1"/>
            <a:r>
              <a:rPr lang="en-US" dirty="0">
                <a:hlinkClick r:id="rId8" tooltip="Primary school"/>
              </a:rPr>
              <a:t>Primary school</a:t>
            </a:r>
            <a:r>
              <a:rPr lang="en-US" dirty="0"/>
              <a:t> age (</a:t>
            </a:r>
            <a:r>
              <a:rPr lang="en-US" b="1" dirty="0"/>
              <a:t>middle childhood</a:t>
            </a:r>
            <a:r>
              <a:rPr lang="en-US" dirty="0"/>
              <a:t> also called </a:t>
            </a:r>
            <a:r>
              <a:rPr lang="en-US" b="1" dirty="0" err="1"/>
              <a:t>prepubescence</a:t>
            </a:r>
            <a:r>
              <a:rPr lang="en-US" dirty="0"/>
              <a:t>) (6 - 11)</a:t>
            </a:r>
          </a:p>
          <a:p>
            <a:pPr lvl="2"/>
            <a:r>
              <a:rPr lang="en-US" dirty="0">
                <a:hlinkClick r:id="rId9" tooltip="Preadolescence"/>
              </a:rPr>
              <a:t>Preadolescence</a:t>
            </a:r>
            <a:r>
              <a:rPr lang="en-US" dirty="0"/>
              <a:t>  (9 – 11 years)</a:t>
            </a:r>
          </a:p>
          <a:p>
            <a:pPr lvl="1"/>
            <a:r>
              <a:rPr lang="en-US" dirty="0">
                <a:hlinkClick r:id="rId10" tooltip="Adolescence"/>
              </a:rPr>
              <a:t>Adolescence</a:t>
            </a:r>
            <a:r>
              <a:rPr lang="en-US" dirty="0"/>
              <a:t> (12 – 19 years)</a:t>
            </a:r>
          </a:p>
          <a:p>
            <a:r>
              <a:rPr lang="en-US">
                <a:hlinkClick r:id="rId11" tooltip="Adulthood"/>
              </a:rPr>
              <a:t>Adulthood</a:t>
            </a:r>
            <a:r>
              <a:rPr lang="en-US" dirty="0"/>
              <a:t> (20+ years)</a:t>
            </a:r>
          </a:p>
          <a:p>
            <a:pPr lvl="1"/>
            <a:r>
              <a:rPr lang="en-US" dirty="0">
                <a:hlinkClick r:id="rId12" tooltip="Young adult (psychology)"/>
              </a:rPr>
              <a:t>Young adulthood</a:t>
            </a:r>
            <a:r>
              <a:rPr lang="en-US" dirty="0"/>
              <a:t> (20 – 39 years)</a:t>
            </a:r>
          </a:p>
          <a:p>
            <a:pPr lvl="1"/>
            <a:r>
              <a:rPr lang="en-US" dirty="0">
                <a:hlinkClick r:id="rId13" tooltip="Middle age"/>
              </a:rPr>
              <a:t>Middle adulthood</a:t>
            </a:r>
            <a:r>
              <a:rPr lang="en-US" dirty="0"/>
              <a:t> (40 – 60 years)</a:t>
            </a:r>
          </a:p>
          <a:p>
            <a:pPr lvl="1"/>
            <a:r>
              <a:rPr lang="en-US" dirty="0">
                <a:hlinkClick r:id="rId14" tooltip="Old age"/>
              </a:rPr>
              <a:t>Elder</a:t>
            </a:r>
            <a:r>
              <a:rPr lang="en-US" dirty="0"/>
              <a:t>/</a:t>
            </a:r>
            <a:r>
              <a:rPr lang="en-US" dirty="0">
                <a:hlinkClick r:id="rId15" tooltip="Senior citizen"/>
              </a:rPr>
              <a:t>Senior citizen</a:t>
            </a:r>
            <a:r>
              <a:rPr lang="en-US" dirty="0"/>
              <a:t> (60+ years)</a:t>
            </a:r>
          </a:p>
          <a:p>
            <a:r>
              <a:rPr lang="en-US" dirty="0">
                <a:hlinkClick r:id="rId16" tooltip="Death"/>
              </a:rPr>
              <a:t>Death</a:t>
            </a:r>
            <a:r>
              <a:rPr lang="en-US" dirty="0"/>
              <a:t> (unpredictable)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Early childhood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1"/>
            <a:ext cx="7086600" cy="6096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APGAR test</a:t>
            </a:r>
          </a:p>
          <a:p>
            <a:r>
              <a:rPr lang="en-US" b="1" dirty="0"/>
              <a:t>A------ infants activity or (muscle tone)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0 Limp; no movement</a:t>
            </a:r>
            <a:br>
              <a:rPr lang="en-US" dirty="0"/>
            </a:br>
            <a:r>
              <a:rPr lang="en-US" dirty="0"/>
              <a:t>1 Some flexion of arms and legs</a:t>
            </a:r>
            <a:br>
              <a:rPr lang="en-US" dirty="0"/>
            </a:br>
            <a:r>
              <a:rPr lang="en-US" dirty="0"/>
              <a:t>2 Active motion</a:t>
            </a:r>
          </a:p>
          <a:p>
            <a:r>
              <a:rPr lang="en-US" b="1" dirty="0"/>
              <a:t>P------ pulse or heart rate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0 No heart rate</a:t>
            </a:r>
            <a:br>
              <a:rPr lang="en-US" dirty="0"/>
            </a:br>
            <a:r>
              <a:rPr lang="en-US" dirty="0"/>
              <a:t>1 Fewer than 100 beats per minute</a:t>
            </a:r>
            <a:br>
              <a:rPr lang="en-US" dirty="0"/>
            </a:br>
            <a:r>
              <a:rPr lang="en-US" dirty="0"/>
              <a:t>2 At least 100 beats per minute</a:t>
            </a:r>
          </a:p>
          <a:p>
            <a:r>
              <a:rPr lang="en-US" b="1" dirty="0"/>
              <a:t>G----- grimace/infantile reflex tone)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0 No response to airways being suctioned</a:t>
            </a:r>
            <a:br>
              <a:rPr lang="en-US" dirty="0"/>
            </a:br>
            <a:r>
              <a:rPr lang="en-US" dirty="0"/>
              <a:t>1 Grimace during suctioning</a:t>
            </a:r>
            <a:br>
              <a:rPr lang="en-US" dirty="0"/>
            </a:br>
            <a:r>
              <a:rPr lang="en-US" dirty="0"/>
              <a:t>2 Grimace and pull away, cough, or sneeze during suctioning</a:t>
            </a:r>
          </a:p>
          <a:p>
            <a:endParaRPr lang="en-US" dirty="0"/>
          </a:p>
        </p:txBody>
      </p:sp>
      <p:pic>
        <p:nvPicPr>
          <p:cNvPr id="1026" name="Picture 2" descr="E:\ash laptop\ash laptop\health wellness pictures\im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143000"/>
            <a:ext cx="2133600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8446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APGAR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A----- appearance(in term of normal skin color)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0 The baby's whole body is completely bluish-gray or pale</a:t>
            </a:r>
            <a:br>
              <a:rPr lang="en-US" dirty="0"/>
            </a:br>
            <a:r>
              <a:rPr lang="en-US" dirty="0"/>
              <a:t>1 Good color in body with bluish hands or feet</a:t>
            </a:r>
            <a:br>
              <a:rPr lang="en-US" dirty="0"/>
            </a:br>
            <a:r>
              <a:rPr lang="en-US" dirty="0"/>
              <a:t>2 Good color all over</a:t>
            </a:r>
          </a:p>
          <a:p>
            <a:r>
              <a:rPr lang="en-US" b="1" dirty="0"/>
              <a:t>R----- Respiration (breathing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0 Not breathing</a:t>
            </a:r>
            <a:br>
              <a:rPr lang="en-US" dirty="0"/>
            </a:br>
            <a:r>
              <a:rPr lang="en-US" dirty="0"/>
              <a:t>1 Weak cry; may sound like whimpering, slow or irregular breathing</a:t>
            </a:r>
            <a:br>
              <a:rPr lang="en-US" dirty="0"/>
            </a:br>
            <a:r>
              <a:rPr lang="en-US" dirty="0"/>
              <a:t>2 Good, strong cry; normal rate and effort of breathing</a:t>
            </a:r>
          </a:p>
          <a:p>
            <a:r>
              <a:rPr lang="en-US" dirty="0"/>
              <a:t>This test provide a quick screening of the newborn’s body function at 1 minute and 5 minute after birth</a:t>
            </a:r>
          </a:p>
          <a:p>
            <a:r>
              <a:rPr lang="en-US" dirty="0"/>
              <a:t>Used by obstetricians</a:t>
            </a:r>
          </a:p>
          <a:p>
            <a:r>
              <a:rPr lang="en-US" dirty="0"/>
              <a:t>Each point score 2</a:t>
            </a:r>
          </a:p>
          <a:p>
            <a:r>
              <a:rPr lang="en-US" b="1" u="sng" dirty="0"/>
              <a:t>Score analysis</a:t>
            </a:r>
          </a:p>
          <a:p>
            <a:r>
              <a:rPr lang="en-US" dirty="0"/>
              <a:t>7-10     normal</a:t>
            </a:r>
          </a:p>
          <a:p>
            <a:r>
              <a:rPr lang="en-US" dirty="0"/>
              <a:t>4-6       require some immediate medical assistance</a:t>
            </a:r>
          </a:p>
          <a:p>
            <a:r>
              <a:rPr lang="en-US" dirty="0"/>
              <a:t>Below 4     require immediate medical attention and are at risk for problems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Denver II Developmental Screening Test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 screening test for children from birth to age 6</a:t>
            </a:r>
          </a:p>
          <a:p>
            <a:pPr marL="0" indent="0">
              <a:buNone/>
            </a:pPr>
            <a:r>
              <a:rPr lang="en-US" dirty="0"/>
              <a:t>Includes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Personal social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Fine motor adaptive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Language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Gross motor skills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2050" name="Picture 2" descr="E:\ash laptop\ash laptop\health wellness pictures\images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762000"/>
            <a:ext cx="2400300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9604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868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Factors influencing growth and development in early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Two main factors are</a:t>
            </a:r>
          </a:p>
          <a:p>
            <a:r>
              <a:rPr lang="en-US" b="1" dirty="0"/>
              <a:t>Genetics </a:t>
            </a:r>
          </a:p>
          <a:p>
            <a:r>
              <a:rPr lang="en-US" b="1" dirty="0"/>
              <a:t>Environmental factors</a:t>
            </a:r>
          </a:p>
          <a:p>
            <a:r>
              <a:rPr lang="en-US" dirty="0"/>
              <a:t>During first 6 month body undergoes dramatic changes to accommodate the dynamic physical changes of an infants</a:t>
            </a:r>
          </a:p>
          <a:p>
            <a:r>
              <a:rPr lang="en-US" dirty="0"/>
              <a:t>On average babies grow 10 inches in height while tripling birth weight </a:t>
            </a:r>
            <a:r>
              <a:rPr lang="en-US" dirty="0" err="1"/>
              <a:t>upto</a:t>
            </a:r>
            <a:r>
              <a:rPr lang="en-US" dirty="0"/>
              <a:t> 1year</a:t>
            </a:r>
          </a:p>
          <a:p>
            <a:r>
              <a:rPr lang="en-US" b="1" dirty="0"/>
              <a:t>After age 1: </a:t>
            </a:r>
            <a:r>
              <a:rPr lang="en-US" dirty="0"/>
              <a:t>growth in length slows</a:t>
            </a:r>
          </a:p>
          <a:p>
            <a:r>
              <a:rPr lang="en-US" b="1" dirty="0"/>
              <a:t>By age 2 </a:t>
            </a:r>
            <a:r>
              <a:rPr lang="en-US" dirty="0"/>
              <a:t>: growth in height becomes steady about 2.5 inches per year </a:t>
            </a:r>
          </a:p>
          <a:p>
            <a:r>
              <a:rPr lang="en-US" dirty="0"/>
              <a:t>Prepubescent growth spurts begins at age 8 in girls and at 10 in boys</a:t>
            </a:r>
          </a:p>
          <a:p>
            <a:pPr>
              <a:buNone/>
            </a:pPr>
            <a:r>
              <a:rPr lang="en-US" dirty="0"/>
              <a:t>Then development of secondary sex characteristics</a:t>
            </a:r>
            <a:r>
              <a:rPr lang="en-US" b="1" dirty="0"/>
              <a:t>, age 18 </a:t>
            </a:r>
            <a:r>
              <a:rPr lang="en-US" dirty="0"/>
              <a:t>youth has reached physical maturity.</a:t>
            </a:r>
          </a:p>
        </p:txBody>
      </p:sp>
      <p:pic>
        <p:nvPicPr>
          <p:cNvPr id="4" name="Picture 3" descr="E:\ash laptop\ash laptop\health wellness pictures\79f7ed10740083.560ea32629e8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609600"/>
            <a:ext cx="4953000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9619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Lack of physical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12 to 21 years of age</a:t>
            </a:r>
          </a:p>
          <a:p>
            <a:r>
              <a:rPr lang="en-US" dirty="0"/>
              <a:t>Lack of vigorous activity</a:t>
            </a:r>
          </a:p>
          <a:p>
            <a:r>
              <a:rPr lang="en-US" dirty="0"/>
              <a:t>Leads to:-  Obesity</a:t>
            </a:r>
          </a:p>
          <a:p>
            <a:r>
              <a:rPr lang="en-US" dirty="0"/>
              <a:t>Type 2 diabetes mellitus</a:t>
            </a:r>
          </a:p>
          <a:p>
            <a:r>
              <a:rPr lang="en-US" dirty="0"/>
              <a:t>Problem with musculoskeletal and cardiopulmonary system</a:t>
            </a:r>
          </a:p>
          <a:p>
            <a:r>
              <a:rPr lang="en-US" dirty="0"/>
              <a:t>Fertility problems</a:t>
            </a:r>
          </a:p>
          <a:p>
            <a:r>
              <a:rPr lang="en-US" dirty="0" err="1"/>
              <a:t>Psychosocials</a:t>
            </a:r>
            <a:r>
              <a:rPr lang="en-US" dirty="0"/>
              <a:t> consequences in the form of a negative self image,</a:t>
            </a:r>
          </a:p>
          <a:p>
            <a:r>
              <a:rPr lang="en-US" dirty="0"/>
              <a:t>Emotional and behavioral problems</a:t>
            </a:r>
          </a:p>
          <a:p>
            <a:r>
              <a:rPr lang="en-US" dirty="0"/>
              <a:t>Depression </a:t>
            </a:r>
          </a:p>
        </p:txBody>
      </p:sp>
      <p:pic>
        <p:nvPicPr>
          <p:cNvPr id="1026" name="Picture 2" descr="E:\ash laptop\ash laptop\health wellness pictures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6025" y="1371600"/>
            <a:ext cx="2847975" cy="1609725"/>
          </a:xfrm>
          <a:prstGeom prst="rect">
            <a:avLst/>
          </a:prstGeom>
          <a:noFill/>
        </p:spPr>
      </p:pic>
      <p:pic>
        <p:nvPicPr>
          <p:cNvPr id="1027" name="Picture 3" descr="E:\ash laptop\ash laptop\health wellness pictures\f6585f52457f33887017f8e4f8bb7d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945063"/>
            <a:ext cx="2438400" cy="1608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033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health problems of infants and young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8674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Excessive crying</a:t>
            </a:r>
          </a:p>
          <a:p>
            <a:pPr marL="0" indent="0">
              <a:buNone/>
            </a:pPr>
            <a:r>
              <a:rPr lang="en-US" dirty="0"/>
              <a:t>  (under 3 months of age) colic, acute abdominal pain. </a:t>
            </a:r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u="sng" dirty="0"/>
              <a:t>Sleep disorders</a:t>
            </a:r>
          </a:p>
          <a:p>
            <a:pPr marL="0" indent="0"/>
            <a:r>
              <a:rPr lang="en-US" dirty="0"/>
              <a:t>In school going children. 9 hrs of sleep for </a:t>
            </a:r>
          </a:p>
          <a:p>
            <a:pPr marL="0" indent="0">
              <a:buNone/>
            </a:pPr>
            <a:r>
              <a:rPr lang="en-US" dirty="0"/>
              <a:t>elementary school children is recommended.</a:t>
            </a:r>
          </a:p>
          <a:p>
            <a:pPr marL="0" indent="0"/>
            <a:r>
              <a:rPr lang="en-US" dirty="0"/>
              <a:t>Less sleep may be due to sleep disorders, that are acute but if not addressed then become chronic.</a:t>
            </a:r>
          </a:p>
          <a:p>
            <a:pPr marL="0" indent="0">
              <a:buNone/>
            </a:pPr>
            <a:r>
              <a:rPr lang="en-US" b="1" dirty="0"/>
              <a:t>3.</a:t>
            </a:r>
            <a:r>
              <a:rPr lang="en-US" b="1" u="sng" dirty="0"/>
              <a:t> Fevers</a:t>
            </a:r>
          </a:p>
          <a:p>
            <a:pPr marL="0" indent="0">
              <a:buNone/>
            </a:pPr>
            <a:r>
              <a:rPr lang="en-US" dirty="0"/>
              <a:t>Common in children, not always necessitate a doctor  visit unless and until</a:t>
            </a:r>
          </a:p>
          <a:p>
            <a:pPr marL="514350" indent="-514350">
              <a:buAutoNum type="arabicPeriod"/>
            </a:pPr>
            <a:r>
              <a:rPr lang="en-US" dirty="0"/>
              <a:t>Feverish child is under the age of 3 months</a:t>
            </a:r>
          </a:p>
          <a:p>
            <a:pPr marL="514350" indent="-514350">
              <a:buAutoNum type="arabicPeriod"/>
            </a:pPr>
            <a:r>
              <a:rPr lang="en-US" dirty="0"/>
              <a:t>Fever + localized pain(headache, chest, throat, abdominal)</a:t>
            </a:r>
          </a:p>
          <a:p>
            <a:pPr marL="514350" indent="-514350">
              <a:buAutoNum type="arabicPeriod"/>
            </a:pPr>
            <a:r>
              <a:rPr lang="en-US" dirty="0"/>
              <a:t>Fever more than 4 days, duration unexplained &amp; other illness</a:t>
            </a:r>
          </a:p>
          <a:p>
            <a:pPr marL="514350" indent="-514350">
              <a:buAutoNum type="arabicPeriod"/>
            </a:pPr>
            <a:r>
              <a:rPr lang="en-US" dirty="0"/>
              <a:t>No above conditions but child’s parents are very concerned.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2" descr="E:\ash laptop\ash laptop\health wellness pictures\can-stock-photo_csp194569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1447800"/>
            <a:ext cx="2225675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8489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1469</Words>
  <Application>Microsoft Office PowerPoint</Application>
  <PresentationFormat>On-screen Show (4:3)</PresentationFormat>
  <Paragraphs>231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HEALTH FITTNESS AND WELLNESS ISSUES DURING CHILDHOOD AND ADOLESCENCE</vt:lpstr>
      <vt:lpstr>The Dynamic process of growth and development</vt:lpstr>
      <vt:lpstr>The Dynamic process of growth and development</vt:lpstr>
      <vt:lpstr>Early childhood screening</vt:lpstr>
      <vt:lpstr>APGAR test</vt:lpstr>
      <vt:lpstr>Denver II Developmental Screening Test </vt:lpstr>
      <vt:lpstr>Factors influencing growth and development in early children</vt:lpstr>
      <vt:lpstr>Lack of physical activity</vt:lpstr>
      <vt:lpstr>Common health problems of infants and young children</vt:lpstr>
      <vt:lpstr>Slide 10</vt:lpstr>
      <vt:lpstr>Slide 11</vt:lpstr>
      <vt:lpstr>Slide 12</vt:lpstr>
      <vt:lpstr>Slide 13</vt:lpstr>
      <vt:lpstr>Slide 14</vt:lpstr>
      <vt:lpstr>Slide 15</vt:lpstr>
      <vt:lpstr>Risk behavior during  preadolescents and  adolescents years </vt:lpstr>
      <vt:lpstr>Exercise for children and youth</vt:lpstr>
      <vt:lpstr>Recommendation </vt:lpstr>
      <vt:lpstr>Suggested physical activities</vt:lpstr>
      <vt:lpstr>Slide 20</vt:lpstr>
      <vt:lpstr>Age 10 and older </vt:lpstr>
      <vt:lpstr>Exercise prescription</vt:lpstr>
      <vt:lpstr>Other considerations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Mohsana</dc:creator>
  <cp:lastModifiedBy>DELL</cp:lastModifiedBy>
  <cp:revision>73</cp:revision>
  <dcterms:created xsi:type="dcterms:W3CDTF">2012-08-07T04:15:26Z</dcterms:created>
  <dcterms:modified xsi:type="dcterms:W3CDTF">2020-04-19T16:20:04Z</dcterms:modified>
</cp:coreProperties>
</file>