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411D0-00A6-489F-8961-2681899BA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3568-81A6-4783-954B-47E3C1BB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97CA40E-672F-44C6-93EE-E8A18CCB0C6E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50AD360-E374-4AFC-8734-5C936757EA8E}" type="slidenum">
              <a:rPr lang="en-US" altLang="en-US">
                <a:latin typeface="Arial" charset="0"/>
              </a:rPr>
              <a:pPr/>
              <a:t>2</a:t>
            </a:fld>
            <a:endParaRPr lang="en-US" altLang="en-US">
              <a:latin typeface="Arial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96647537-5EAC-4A19-A887-69C28331FA62}" type="slidenum">
              <a:rPr lang="en-US" altLang="en-US">
                <a:latin typeface="Arial" charset="0"/>
              </a:rPr>
              <a:pPr/>
              <a:t>3</a:t>
            </a:fld>
            <a:endParaRPr lang="en-US" altLang="en-US"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/>
              <a:t>Horticulture?</a:t>
            </a:r>
          </a:p>
        </p:txBody>
      </p:sp>
      <p:pic>
        <p:nvPicPr>
          <p:cNvPr id="6147" name="Picture 4" descr="Fruits and  Vegetables groupi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962400"/>
            <a:ext cx="2895600" cy="2328863"/>
          </a:xfrm>
          <a:noFill/>
        </p:spPr>
      </p:pic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481263" y="2438400"/>
            <a:ext cx="505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latin typeface="Verdana" pitchFamily="34" charset="0"/>
              </a:rPr>
              <a:t>University College of Agriculture, </a:t>
            </a:r>
          </a:p>
          <a:p>
            <a:pPr algn="ctr"/>
            <a:r>
              <a:rPr lang="en-US" altLang="en-US" sz="2000" b="1">
                <a:latin typeface="Verdana" pitchFamily="34" charset="0"/>
              </a:rPr>
              <a:t>University of Sargodha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819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742920" y="434975"/>
            <a:ext cx="31438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0000"/>
                </a:solidFill>
                <a:latin typeface="Verdana" pitchFamily="34" charset="0"/>
              </a:rPr>
              <a:t>HORT-201</a:t>
            </a:r>
            <a:endParaRPr lang="en-US" altLang="en-US" sz="40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6151" name="Group 10"/>
          <p:cNvGrpSpPr>
            <a:grpSpLocks/>
          </p:cNvGrpSpPr>
          <p:nvPr/>
        </p:nvGrpSpPr>
        <p:grpSpPr bwMode="auto">
          <a:xfrm>
            <a:off x="762000" y="3962400"/>
            <a:ext cx="3048000" cy="2286000"/>
            <a:chOff x="0" y="0"/>
            <a:chExt cx="9372601" cy="7391400"/>
          </a:xfrm>
        </p:grpSpPr>
        <p:pic>
          <p:nvPicPr>
            <p:cNvPr id="6153" name="Picture 2" descr="Field 00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4876800"/>
              <a:ext cx="31242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3" descr="P10100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2330450"/>
              <a:ext cx="3048002" cy="254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4" descr="White-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62200"/>
              <a:ext cx="30480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5" descr="Carro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0"/>
              <a:ext cx="32004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6" descr="Pea V-2001-5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0"/>
              <a:ext cx="30480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9" descr="FD-8-1-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971800" cy="232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3" descr="Tomato Nagina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286000"/>
              <a:ext cx="3200400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3" descr="Onion Phulkara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953000"/>
              <a:ext cx="3048000" cy="24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10" descr="P101000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4824414"/>
              <a:ext cx="3200399" cy="256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3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Expanded</a:t>
            </a:r>
            <a:r>
              <a:rPr lang="en-US" altLang="en-US" b="1" smtClean="0">
                <a:solidFill>
                  <a:schemeClr val="hlink"/>
                </a:solidFill>
              </a:rPr>
              <a:t> </a:t>
            </a:r>
            <a:r>
              <a:rPr lang="en-US" altLang="en-US" b="1" smtClean="0"/>
              <a:t>scope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2.	Occupation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Farmers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Nurserymen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Gardeners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3.	Business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Salesman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4.	Hobby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Aesthetic gratification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83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TERMS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ORCHARD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A plantation or enclosure containing fruit trees collectively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GARDEN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An enclosure for displaying to the public selected plants; also called botanical garden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Cultivation of fruits, herbs, vegetables and flowers in an enclosure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4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TERMS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CITRICULTURE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Cultivation of Citrus, and plantations are called citrus grooves</a:t>
            </a:r>
          </a:p>
          <a:p>
            <a:pPr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VITICULTURE</a:t>
            </a:r>
          </a:p>
          <a:p>
            <a:pPr marL="342900" lvl="2" indent="-342900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Cultivation of grapes, and plantations are called  vine yards</a:t>
            </a:r>
          </a:p>
          <a:p>
            <a:pPr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MANGO CULTURE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The production of mango is called mango culture and the place where mangoes are produced is called mango groove.</a:t>
            </a:r>
          </a:p>
          <a:p>
            <a:pPr lvl="2" eaLnBrk="1" hangingPunct="1">
              <a:defRPr/>
            </a:pPr>
            <a:endParaRPr lang="en-US" b="1" dirty="0" smtClean="0">
              <a:latin typeface="Times New Roman" pitchFamily="18" charset="0"/>
            </a:endParaRP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0" y="6270625"/>
            <a:ext cx="38100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3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3810000" cy="6858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Man dependence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2286000"/>
            <a:ext cx="4038600" cy="4191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chemeClr val="tx1"/>
                </a:solidFill>
                <a:latin typeface="Times New Roman" pitchFamily="18" charset="0"/>
              </a:rPr>
              <a:t>Use plants</a:t>
            </a:r>
          </a:p>
          <a:p>
            <a:pPr algn="l" eaLnBrk="1" hangingPunct="1">
              <a:lnSpc>
                <a:spcPct val="80000"/>
              </a:lnSpc>
            </a:pPr>
            <a:endParaRPr lang="en-US" altLang="en-US" sz="2400" b="1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Food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Fiber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Medicines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Nourishment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Clothes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Protection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Comfort</a:t>
            </a:r>
          </a:p>
          <a:p>
            <a:pPr lvl="2" algn="l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tx1"/>
                </a:solidFill>
                <a:latin typeface="Times New Roman" pitchFamily="18" charset="0"/>
              </a:rPr>
              <a:t>Pleasant surroundings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838200"/>
            <a:ext cx="4664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>
                <a:latin typeface="Arial Black" pitchFamily="34" charset="0"/>
              </a:rPr>
              <a:t>INTRODUCTION</a:t>
            </a:r>
          </a:p>
        </p:txBody>
      </p: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654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AGRICULTURE</a:t>
            </a:r>
          </a:p>
        </p:txBody>
      </p:sp>
      <p:sp>
        <p:nvSpPr>
          <p:cNvPr id="10243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Technology of raising plants and rearing animals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Major divisions</a:t>
            </a:r>
          </a:p>
          <a:p>
            <a:pPr lvl="3" eaLnBrk="1" hangingPunct="1"/>
            <a:r>
              <a:rPr lang="en-US" altLang="en-US" sz="2800" b="1" smtClean="0">
                <a:latin typeface="Times New Roman" pitchFamily="18" charset="0"/>
              </a:rPr>
              <a:t>Agronomy</a:t>
            </a:r>
          </a:p>
          <a:p>
            <a:pPr lvl="3" eaLnBrk="1" hangingPunct="1"/>
            <a:r>
              <a:rPr lang="en-US" altLang="en-US" sz="2800" b="1" smtClean="0">
                <a:latin typeface="Times New Roman" pitchFamily="18" charset="0"/>
              </a:rPr>
              <a:t>Forestry</a:t>
            </a:r>
          </a:p>
          <a:p>
            <a:pPr lvl="3" eaLnBrk="1" hangingPunct="1"/>
            <a:r>
              <a:rPr lang="en-US" altLang="en-US" sz="2800" b="1" smtClean="0">
                <a:latin typeface="Times New Roman" pitchFamily="18" charset="0"/>
              </a:rPr>
              <a:t>Horticulture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78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HORTICULTURE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Term Horticulture introduced in 1631.</a:t>
            </a:r>
          </a:p>
          <a:p>
            <a:pPr eaLnBrk="1" hangingPunct="1"/>
            <a:endParaRPr lang="en-US" altLang="en-US" b="1" smtClean="0">
              <a:latin typeface="Times New Roman" pitchFamily="18" charset="0"/>
            </a:endParaRP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Derived from two Latin words</a:t>
            </a:r>
          </a:p>
          <a:p>
            <a:pPr eaLnBrk="1" hangingPunct="1"/>
            <a:endParaRPr lang="en-US" altLang="en-US" b="1" smtClean="0">
              <a:latin typeface="Times New Roman" pitchFamily="18" charset="0"/>
            </a:endParaRPr>
          </a:p>
          <a:p>
            <a:pPr lvl="3" eaLnBrk="1" hangingPunct="1"/>
            <a:r>
              <a:rPr lang="en-US" altLang="en-US" sz="2400" b="1" smtClean="0">
                <a:latin typeface="Times New Roman" pitchFamily="18" charset="0"/>
              </a:rPr>
              <a:t>Hortus_______ garden</a:t>
            </a:r>
          </a:p>
          <a:p>
            <a:pPr lvl="3" eaLnBrk="1" hangingPunct="1"/>
            <a:r>
              <a:rPr lang="en-US" altLang="en-US" sz="2400" b="1" smtClean="0">
                <a:latin typeface="Times New Roman" pitchFamily="18" charset="0"/>
              </a:rPr>
              <a:t>Colere_______ to cultivate</a:t>
            </a:r>
          </a:p>
          <a:p>
            <a:pPr eaLnBrk="1" hangingPunct="1"/>
            <a:endParaRPr lang="en-US" altLang="en-US" sz="2400" b="1" smtClean="0">
              <a:latin typeface="Times New Roman" pitchFamily="18" charset="0"/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8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124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/>
              <a:t>1.	Horticulture is an agricultural science which deals with the cultivation of fruits, vegetables and ornamental plants 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en-US" altLang="en-US" b="1" smtClean="0"/>
              <a:t>DEFINITIONS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2.	Baily (1939)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Horticulture is concerned with production within an enclosure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7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DEFINITIONS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3.	Jules Janick (1986)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Horticulture is that branch of agriculture concerned with intensively cultured plants used for food, for medicinal purposes, or for aesthetic gratification.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6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Expanded</a:t>
            </a:r>
            <a:r>
              <a:rPr lang="en-US" altLang="en-US" smtClean="0"/>
              <a:t> scope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Today Horticulture covers much more than garden cultivation; as</a:t>
            </a:r>
          </a:p>
          <a:p>
            <a:pPr eaLnBrk="1" hangingPunct="1"/>
            <a:endParaRPr lang="en-US" altLang="en-US" b="1" smtClean="0">
              <a:latin typeface="Times New Roman" pitchFamily="18" charset="0"/>
            </a:endParaRP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Post-harvest technology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Plant tissue culture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Mutation breeding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Soil less culture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Vegetable forcing</a:t>
            </a:r>
          </a:p>
          <a:p>
            <a:pPr lvl="2" eaLnBrk="1" hangingPunct="1"/>
            <a:r>
              <a:rPr lang="en-US" altLang="en-US" sz="2800" b="1" smtClean="0">
                <a:latin typeface="Times New Roman" pitchFamily="18" charset="0"/>
              </a:rPr>
              <a:t>Mushroom culture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66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Expanded scope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609600" indent="-609600" eaLnBrk="1" hangingPunct="1"/>
            <a:r>
              <a:rPr lang="en-US" altLang="en-US" b="1" smtClean="0">
                <a:latin typeface="Times New Roman" pitchFamily="18" charset="0"/>
              </a:rPr>
              <a:t>Now Horticulture is tremendous industry and has role in daily life.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1.	Profession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Teaching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Agri. Research workers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Agri. Extension workers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Horticulturist in PIA garden centers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Assistant Directors in Development Authorities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Assistant Directors in Parks and Horticulture Authorities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Landscape architecture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9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197</Words>
  <Application>Microsoft Office PowerPoint</Application>
  <PresentationFormat>On-screen Show (4:3)</PresentationFormat>
  <Paragraphs>83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Horticulture?</vt:lpstr>
      <vt:lpstr>Man dependence</vt:lpstr>
      <vt:lpstr>AGRICULTURE</vt:lpstr>
      <vt:lpstr>HORTICULTURE</vt:lpstr>
      <vt:lpstr>DEFINITIONS</vt:lpstr>
      <vt:lpstr>DEFINITIONS</vt:lpstr>
      <vt:lpstr>DEFINITIONS</vt:lpstr>
      <vt:lpstr>Expanded scope</vt:lpstr>
      <vt:lpstr>Expanded scope</vt:lpstr>
      <vt:lpstr>Expanded scope</vt:lpstr>
      <vt:lpstr>TERMS</vt:lpstr>
      <vt:lpstr>TERMS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2</cp:revision>
  <dcterms:created xsi:type="dcterms:W3CDTF">2020-04-16T15:20:31Z</dcterms:created>
  <dcterms:modified xsi:type="dcterms:W3CDTF">2020-04-17T14:52:25Z</dcterms:modified>
</cp:coreProperties>
</file>