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4" d="100"/>
          <a:sy n="84" d="100"/>
        </p:scale>
        <p:origin x="1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emf"/><Relationship Id="rId1" Type="http://schemas.openxmlformats.org/officeDocument/2006/relationships/image" Target="../media/image3.emf"/><Relationship Id="rId4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BB88-8706-42C4-9FCA-1D8D22C225B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4C35B21-340F-491E-8A45-16BEC15B3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912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BB88-8706-42C4-9FCA-1D8D22C225B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4C35B21-340F-491E-8A45-16BEC15B3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770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BB88-8706-42C4-9FCA-1D8D22C225B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4C35B21-340F-491E-8A45-16BEC15B320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852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BB88-8706-42C4-9FCA-1D8D22C225B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4C35B21-340F-491E-8A45-16BEC15B3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531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BB88-8706-42C4-9FCA-1D8D22C225B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4C35B21-340F-491E-8A45-16BEC15B320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0280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BB88-8706-42C4-9FCA-1D8D22C225B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4C35B21-340F-491E-8A45-16BEC15B3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3632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BB88-8706-42C4-9FCA-1D8D22C225B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35B21-340F-491E-8A45-16BEC15B3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817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BB88-8706-42C4-9FCA-1D8D22C225B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35B21-340F-491E-8A45-16BEC15B3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801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BB88-8706-42C4-9FCA-1D8D22C225B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35B21-340F-491E-8A45-16BEC15B3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207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BB88-8706-42C4-9FCA-1D8D22C225B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4C35B21-340F-491E-8A45-16BEC15B3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15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BB88-8706-42C4-9FCA-1D8D22C225B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4C35B21-340F-491E-8A45-16BEC15B3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132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BB88-8706-42C4-9FCA-1D8D22C225B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4C35B21-340F-491E-8A45-16BEC15B3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380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BB88-8706-42C4-9FCA-1D8D22C225B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35B21-340F-491E-8A45-16BEC15B3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760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BB88-8706-42C4-9FCA-1D8D22C225B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35B21-340F-491E-8A45-16BEC15B3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597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BB88-8706-42C4-9FCA-1D8D22C225B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35B21-340F-491E-8A45-16BEC15B3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131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BB88-8706-42C4-9FCA-1D8D22C225B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4C35B21-340F-491E-8A45-16BEC15B3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870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3BB88-8706-42C4-9FCA-1D8D22C225B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4C35B21-340F-491E-8A45-16BEC15B3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323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emf"/><Relationship Id="rId4" Type="http://schemas.openxmlformats.org/officeDocument/2006/relationships/image" Target="../media/image3.emf"/><Relationship Id="rId9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447800"/>
            <a:ext cx="5121667" cy="2243667"/>
          </a:xfrm>
        </p:spPr>
        <p:txBody>
          <a:bodyPr/>
          <a:lstStyle/>
          <a:p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Skewness and Kurtosis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008325"/>
            <a:ext cx="3721845" cy="861420"/>
          </a:xfrm>
        </p:spPr>
        <p:txBody>
          <a:bodyPr/>
          <a:lstStyle/>
          <a:p>
            <a:r>
              <a:rPr lang="en-US" dirty="0" smtClean="0"/>
              <a:t>Fundamentals </a:t>
            </a:r>
            <a:r>
              <a:rPr lang="en-US" dirty="0" smtClean="0"/>
              <a:t>statistics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9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9060"/>
          </a:xfrm>
        </p:spPr>
        <p:txBody>
          <a:bodyPr/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Skewness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3283" y="2120651"/>
            <a:ext cx="7950377" cy="4195481"/>
          </a:xfrm>
        </p:spPr>
        <p:txBody>
          <a:bodyPr>
            <a:normAutofit/>
          </a:bodyPr>
          <a:lstStyle/>
          <a:p>
            <a:r>
              <a:rPr lang="en-US" dirty="0"/>
              <a:t>Skewness is a lack of symmetry in a distribution around </a:t>
            </a:r>
            <a:r>
              <a:rPr lang="en-US" dirty="0" smtClean="0"/>
              <a:t>mean</a:t>
            </a:r>
          </a:p>
          <a:p>
            <a:r>
              <a:rPr lang="en-US" dirty="0" smtClean="0"/>
              <a:t>Skewness </a:t>
            </a:r>
            <a:r>
              <a:rPr lang="en-US" dirty="0"/>
              <a:t>is the measure of asymmetry of the distribution of </a:t>
            </a:r>
            <a:endParaRPr lang="en-US" dirty="0" smtClean="0"/>
          </a:p>
          <a:p>
            <a:r>
              <a:rPr lang="en-US" dirty="0" smtClean="0"/>
              <a:t>Measures </a:t>
            </a:r>
            <a:r>
              <a:rPr lang="en-US" dirty="0"/>
              <a:t>of skewness tell us the direction and the extent of </a:t>
            </a:r>
            <a:r>
              <a:rPr lang="en-US" dirty="0" err="1" smtClean="0"/>
              <a:t>Skewnes</a:t>
            </a:r>
            <a:endParaRPr lang="en-US" dirty="0" smtClean="0"/>
          </a:p>
          <a:p>
            <a:r>
              <a:rPr lang="en-GB" dirty="0"/>
              <a:t>the skewness of a distribution positive or negative </a:t>
            </a:r>
            <a:r>
              <a:rPr lang="en-GB" dirty="0" smtClean="0"/>
              <a:t>skewness</a:t>
            </a:r>
          </a:p>
          <a:p>
            <a:r>
              <a:rPr lang="en-US" dirty="0"/>
              <a:t> </a:t>
            </a:r>
            <a:r>
              <a:rPr lang="en-US" dirty="0" smtClean="0"/>
              <a:t>The </a:t>
            </a:r>
            <a:r>
              <a:rPr lang="en-US" dirty="0"/>
              <a:t>more the mean moves away from the mode, the larger the asymmetry or </a:t>
            </a:r>
            <a:r>
              <a:rPr lang="en-US" dirty="0" smtClean="0"/>
              <a:t>skewness</a:t>
            </a:r>
            <a:endParaRPr lang="en-GB" dirty="0"/>
          </a:p>
          <a:p>
            <a:r>
              <a:rPr lang="en-US" dirty="0"/>
              <a:t>A distribution is said to be 'skewed' when the mean and the median fall at different points in the distribution, and the balance (or </a:t>
            </a:r>
            <a:r>
              <a:rPr lang="en-US" dirty="0" err="1"/>
              <a:t>centre</a:t>
            </a:r>
            <a:r>
              <a:rPr lang="en-US" dirty="0"/>
              <a:t> of gravity) is shifted to one side or the other-to left or right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490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spcBef>
                <a:spcPct val="50000"/>
              </a:spcBef>
            </a:pPr>
            <a:r>
              <a:rPr lang="pl-PL" altLang="en-US" sz="4400" b="1" dirty="0">
                <a:solidFill>
                  <a:srgbClr val="A50021"/>
                </a:solidFill>
                <a:latin typeface="Times New Roman" panose="02020603050405020304" pitchFamily="18" charset="0"/>
              </a:rPr>
              <a:t>positive </a:t>
            </a:r>
            <a:r>
              <a:rPr lang="pl-PL" altLang="en-US" sz="4400" b="1" dirty="0" smtClean="0">
                <a:solidFill>
                  <a:srgbClr val="A50021"/>
                </a:solidFill>
                <a:latin typeface="Times New Roman" panose="02020603050405020304" pitchFamily="18" charset="0"/>
              </a:rPr>
              <a:t>skewness</a:t>
            </a:r>
            <a:r>
              <a:rPr lang="en-GB" altLang="en-US" sz="4400" b="1" dirty="0">
                <a:solidFill>
                  <a:srgbClr val="A50021"/>
                </a:solidFill>
                <a:latin typeface="Times New Roman" panose="02020603050405020304" pitchFamily="18" charset="0"/>
              </a:rPr>
              <a:t/>
            </a:r>
            <a:br>
              <a:rPr lang="en-GB" altLang="en-US" sz="4400" b="1" dirty="0">
                <a:solidFill>
                  <a:srgbClr val="A50021"/>
                </a:solidFill>
                <a:latin typeface="Times New Roman" panose="02020603050405020304" pitchFamily="18" charset="0"/>
              </a:rPr>
            </a:br>
            <a:r>
              <a:rPr lang="en-US" sz="3600" dirty="0"/>
              <a:t> Mean ˃ Median ˃ Mode</a:t>
            </a:r>
            <a:endParaRPr lang="en-GB" altLang="en-US" sz="3600" dirty="0">
              <a:latin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311" y="2052918"/>
            <a:ext cx="8946541" cy="422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460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spcBef>
                <a:spcPct val="50000"/>
              </a:spcBef>
            </a:pPr>
            <a:r>
              <a:rPr lang="pl-PL" altLang="en-US" sz="4400" b="1" dirty="0">
                <a:solidFill>
                  <a:srgbClr val="A50021"/>
                </a:solidFill>
                <a:latin typeface="Times New Roman" panose="02020603050405020304" pitchFamily="18" charset="0"/>
              </a:rPr>
              <a:t>negative </a:t>
            </a:r>
            <a:r>
              <a:rPr lang="pl-PL" altLang="en-US" sz="4400" b="1" dirty="0" smtClean="0">
                <a:solidFill>
                  <a:srgbClr val="A50021"/>
                </a:solidFill>
                <a:latin typeface="Times New Roman" panose="02020603050405020304" pitchFamily="18" charset="0"/>
              </a:rPr>
              <a:t>skewness</a:t>
            </a:r>
            <a:r>
              <a:rPr lang="en-GB" altLang="en-US" sz="4400" b="1" dirty="0">
                <a:solidFill>
                  <a:srgbClr val="A50021"/>
                </a:solidFill>
                <a:latin typeface="Times New Roman" panose="02020603050405020304" pitchFamily="18" charset="0"/>
              </a:rPr>
              <a:t/>
            </a:r>
            <a:br>
              <a:rPr lang="en-GB" altLang="en-US" sz="4400" b="1" dirty="0">
                <a:solidFill>
                  <a:srgbClr val="A50021"/>
                </a:solidFill>
                <a:latin typeface="Times New Roman" panose="02020603050405020304" pitchFamily="18" charset="0"/>
              </a:rPr>
            </a:br>
            <a:r>
              <a:rPr lang="en-US" sz="3600" dirty="0"/>
              <a:t> Mean ˂ Median ˂ Mode</a:t>
            </a:r>
            <a:endParaRPr lang="en-GB" altLang="en-US" sz="3600" dirty="0">
              <a:latin typeface="Times New Roman" panose="02020603050405020304" pitchFamily="18" charset="0"/>
            </a:endParaRPr>
          </a:p>
        </p:txBody>
      </p:sp>
      <p:pic>
        <p:nvPicPr>
          <p:cNvPr id="4" name="Picture 1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28080" y="2133600"/>
            <a:ext cx="5037666" cy="377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523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of Skewness</a:t>
            </a:r>
            <a:endParaRPr lang="en-US" dirty="0"/>
          </a:p>
        </p:txBody>
      </p:sp>
      <p:graphicFrame>
        <p:nvGraphicFramePr>
          <p:cNvPr id="4" name="Object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1989856"/>
              </p:ext>
            </p:extLst>
          </p:nvPr>
        </p:nvGraphicFramePr>
        <p:xfrm>
          <a:off x="1063625" y="2065338"/>
          <a:ext cx="3038475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3" imgW="1473120" imgH="558720" progId="Equation.2">
                  <p:embed/>
                </p:oleObj>
              </mc:Choice>
              <mc:Fallback>
                <p:oleObj name="Equation" r:id="rId3" imgW="1473120" imgH="558720" progId="Equation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3625" y="2065338"/>
                        <a:ext cx="3038475" cy="115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7089513"/>
              </p:ext>
            </p:extLst>
          </p:nvPr>
        </p:nvGraphicFramePr>
        <p:xfrm>
          <a:off x="5478463" y="1140177"/>
          <a:ext cx="5641093" cy="40301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Document" r:id="rId5" imgW="6089400" imgH="4601880" progId="Word.Document.6">
                  <p:embed/>
                </p:oleObj>
              </mc:Choice>
              <mc:Fallback>
                <p:oleObj name="Document" r:id="rId5" imgW="6089400" imgH="4601880" progId="Word.Document.6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8463" y="1140177"/>
                        <a:ext cx="5641093" cy="40301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7711080"/>
              </p:ext>
            </p:extLst>
          </p:nvPr>
        </p:nvGraphicFramePr>
        <p:xfrm>
          <a:off x="849489" y="3500260"/>
          <a:ext cx="3327400" cy="167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Równanie" r:id="rId7" imgW="1028520" imgH="609480" progId="Equation.3">
                  <p:embed/>
                </p:oleObj>
              </mc:Choice>
              <mc:Fallback>
                <p:oleObj name="Równanie" r:id="rId7" imgW="102852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489" y="3500260"/>
                        <a:ext cx="3327400" cy="167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2452209"/>
              </p:ext>
            </p:extLst>
          </p:nvPr>
        </p:nvGraphicFramePr>
        <p:xfrm>
          <a:off x="849489" y="5239347"/>
          <a:ext cx="3106737" cy="157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9" imgW="1574640" imgH="812520" progId="Equation.2">
                  <p:embed/>
                </p:oleObj>
              </mc:Choice>
              <mc:Fallback>
                <p:oleObj name="Equation" r:id="rId9" imgW="1574640" imgH="812520" progId="Equation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489" y="5239347"/>
                        <a:ext cx="3106737" cy="157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219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8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24526"/>
          </a:xfrm>
        </p:spPr>
        <p:txBody>
          <a:bodyPr/>
          <a:lstStyle/>
          <a:p>
            <a:pPr algn="ctr"/>
            <a:r>
              <a:rPr lang="en-US" dirty="0"/>
              <a:t>KURTOSIS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KURTOSIS is a </a:t>
            </a:r>
            <a:r>
              <a:rPr lang="en-US" dirty="0" err="1"/>
              <a:t>a</a:t>
            </a:r>
            <a:r>
              <a:rPr lang="en-US" dirty="0"/>
              <a:t> measure of the &amp;</a:t>
            </a:r>
            <a:r>
              <a:rPr lang="en-US" dirty="0" err="1" smtClean="0"/>
              <a:t>quot;peakedness</a:t>
            </a:r>
            <a:endParaRPr lang="en-US" dirty="0" smtClean="0"/>
          </a:p>
          <a:p>
            <a:r>
              <a:rPr lang="en-US" dirty="0"/>
              <a:t>Kurtosis is another measure of the shape of a frequency curve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While </a:t>
            </a:r>
            <a:r>
              <a:rPr lang="en-US" dirty="0"/>
              <a:t>skewness signifies the extent of asymmetry, kurtosis measures the degree of </a:t>
            </a:r>
            <a:r>
              <a:rPr lang="en-US" dirty="0" err="1"/>
              <a:t>peakedness</a:t>
            </a:r>
            <a:r>
              <a:rPr lang="en-US" dirty="0"/>
              <a:t> of a frequency distribution. </a:t>
            </a:r>
            <a:endParaRPr lang="en-US" dirty="0" smtClean="0"/>
          </a:p>
          <a:p>
            <a:r>
              <a:rPr lang="en-US" dirty="0" smtClean="0"/>
              <a:t>Karl </a:t>
            </a:r>
            <a:r>
              <a:rPr lang="en-US" dirty="0"/>
              <a:t>Pearson classified curves into three types on the basis of the shape of their peaks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These are </a:t>
            </a:r>
            <a:r>
              <a:rPr lang="en-US" dirty="0" err="1"/>
              <a:t>Mesokurtic</a:t>
            </a:r>
            <a:r>
              <a:rPr lang="en-US" dirty="0"/>
              <a:t>, leptokurtic and </a:t>
            </a:r>
            <a:r>
              <a:rPr lang="en-US" dirty="0" err="1"/>
              <a:t>platykurtic</a:t>
            </a:r>
            <a:r>
              <a:rPr lang="en-US" dirty="0"/>
              <a:t>. These three types of curves </a:t>
            </a:r>
          </a:p>
        </p:txBody>
      </p:sp>
    </p:spTree>
    <p:extLst>
      <p:ext uri="{BB962C8B-B14F-4D97-AF65-F5344CB8AC3E}">
        <p14:creationId xmlns:p14="http://schemas.microsoft.com/office/powerpoint/2010/main" val="26396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04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37415"/>
          </a:xfrm>
        </p:spPr>
        <p:txBody>
          <a:bodyPr/>
          <a:lstStyle/>
          <a:p>
            <a:r>
              <a:rPr lang="en-US" dirty="0"/>
              <a:t>Computation of Kurtosis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52497" y="2613546"/>
            <a:ext cx="2320603" cy="996791"/>
          </a:xfrm>
          <a:prstGeom prst="rect">
            <a:avLst/>
          </a:prstGeom>
        </p:spPr>
      </p:pic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1138411"/>
              </p:ext>
            </p:extLst>
          </p:nvPr>
        </p:nvGraphicFramePr>
        <p:xfrm>
          <a:off x="1052497" y="3795889"/>
          <a:ext cx="2679700" cy="167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Równanie" r:id="rId4" imgW="977760" imgH="609480" progId="Equation.3">
                  <p:embed/>
                </p:oleObj>
              </mc:Choice>
              <mc:Fallback>
                <p:oleObj name="Równanie" r:id="rId4" imgW="97776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2497" y="3795889"/>
                        <a:ext cx="2679700" cy="167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2847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8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57577"/>
            <a:ext cx="8596668" cy="656823"/>
          </a:xfrm>
        </p:spPr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Describe a Frequency Distribution: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914400"/>
            <a:ext cx="8596668" cy="574397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describe a major characteristics of a frequency distribution, we need the calculations of the following five quantities.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number of observations that describes the 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the data.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measure of central tendency such as the mean or median that provides information about the 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center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value.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measure of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dispersion such as standard deviation that indicates the 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variability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the data.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measure of skewness that shows 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lack symmetry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frequency distribution.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measure of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kurtosis that gives information about its 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peakedness. </a:t>
            </a:r>
            <a:endParaRPr lang="en-US" sz="2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85765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</TotalTime>
  <Words>230</Words>
  <Application>Microsoft Office PowerPoint</Application>
  <PresentationFormat>Widescreen</PresentationFormat>
  <Paragraphs>27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Century Gothic</vt:lpstr>
      <vt:lpstr>Times New Roman</vt:lpstr>
      <vt:lpstr>Wingdings</vt:lpstr>
      <vt:lpstr>Wingdings 3</vt:lpstr>
      <vt:lpstr>Wisp</vt:lpstr>
      <vt:lpstr>Equation</vt:lpstr>
      <vt:lpstr>Document</vt:lpstr>
      <vt:lpstr>Równanie</vt:lpstr>
      <vt:lpstr>Skewness and Kurtosis</vt:lpstr>
      <vt:lpstr>Skewness</vt:lpstr>
      <vt:lpstr>positive skewness  Mean ˃ Median ˃ Mode</vt:lpstr>
      <vt:lpstr>negative skewness  Mean ˂ Median ˂ Mode</vt:lpstr>
      <vt:lpstr>Computation of Skewness</vt:lpstr>
      <vt:lpstr>KURTOSIS</vt:lpstr>
      <vt:lpstr>PowerPoint Presentation</vt:lpstr>
      <vt:lpstr>Computation of Kurtosis</vt:lpstr>
      <vt:lpstr>Describe a Frequency Distribution: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Properties of Standard Deviation</dc:title>
  <dc:creator>Abdul Kareem Qammar</dc:creator>
  <cp:lastModifiedBy>Abdul Kareem Qammar</cp:lastModifiedBy>
  <cp:revision>9</cp:revision>
  <dcterms:created xsi:type="dcterms:W3CDTF">2020-04-21T08:11:26Z</dcterms:created>
  <dcterms:modified xsi:type="dcterms:W3CDTF">2020-05-03T07:20:49Z</dcterms:modified>
</cp:coreProperties>
</file>