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2/11/2021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2/11/2021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2/11/2021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2/11/2021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2/11/2021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2/11/2021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2/11/2021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2/11/2021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2/11/2021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66149-640B-4693-8EC2-8C1899191A41}"/>
              </a:ext>
            </a:extLst>
          </p:cNvPr>
          <p:cNvSpPr>
            <a:spLocks noGrp="1"/>
          </p:cNvSpPr>
          <p:nvPr>
            <p:ph type="ctrTitle"/>
          </p:nvPr>
        </p:nvSpPr>
        <p:spPr>
          <a:xfrm>
            <a:off x="2040835" y="1788454"/>
            <a:ext cx="8235522" cy="1086237"/>
          </a:xfrm>
        </p:spPr>
        <p:txBody>
          <a:bodyPr/>
          <a:lstStyle/>
          <a:p>
            <a:r>
              <a:rPr lang="en-US" dirty="0"/>
              <a:t>RESUME MAKING</a:t>
            </a:r>
          </a:p>
        </p:txBody>
      </p:sp>
      <p:sp>
        <p:nvSpPr>
          <p:cNvPr id="3" name="Subtitle 2">
            <a:extLst>
              <a:ext uri="{FF2B5EF4-FFF2-40B4-BE49-F238E27FC236}">
                <a16:creationId xmlns:a16="http://schemas.microsoft.com/office/drawing/2014/main" id="{A866B5E7-42D1-44BA-A652-41768A7786D8}"/>
              </a:ext>
            </a:extLst>
          </p:cNvPr>
          <p:cNvSpPr>
            <a:spLocks noGrp="1"/>
          </p:cNvSpPr>
          <p:nvPr>
            <p:ph type="subTitle" idx="1"/>
          </p:nvPr>
        </p:nvSpPr>
        <p:spPr>
          <a:xfrm>
            <a:off x="2478158" y="2874691"/>
            <a:ext cx="7033422" cy="2167825"/>
          </a:xfrm>
        </p:spPr>
        <p:txBody>
          <a:bodyPr>
            <a:normAutofit/>
          </a:bodyPr>
          <a:lstStyle/>
          <a:p>
            <a:r>
              <a:rPr lang="en-US" b="0" i="0" dirty="0">
                <a:solidFill>
                  <a:srgbClr val="202124"/>
                </a:solidFill>
                <a:effectLst/>
                <a:latin typeface="arial" panose="020B0604020202020204" pitchFamily="34" charset="0"/>
              </a:rPr>
              <a:t>A </a:t>
            </a:r>
            <a:r>
              <a:rPr lang="en-US" b="1" i="0" dirty="0">
                <a:solidFill>
                  <a:srgbClr val="202124"/>
                </a:solidFill>
                <a:effectLst/>
                <a:latin typeface="arial" panose="020B0604020202020204" pitchFamily="34" charset="0"/>
              </a:rPr>
              <a:t>resume</a:t>
            </a:r>
            <a:r>
              <a:rPr lang="en-US" b="0" i="0" dirty="0">
                <a:solidFill>
                  <a:srgbClr val="202124"/>
                </a:solidFill>
                <a:effectLst/>
                <a:latin typeface="arial" panose="020B0604020202020204" pitchFamily="34" charset="0"/>
              </a:rPr>
              <a:t> is a </a:t>
            </a:r>
            <a:r>
              <a:rPr lang="en-US" b="1" i="0" dirty="0">
                <a:solidFill>
                  <a:srgbClr val="202124"/>
                </a:solidFill>
                <a:effectLst/>
                <a:latin typeface="arial" panose="020B0604020202020204" pitchFamily="34" charset="0"/>
              </a:rPr>
              <a:t>written</a:t>
            </a:r>
            <a:r>
              <a:rPr lang="en-US" b="0" i="0" dirty="0">
                <a:solidFill>
                  <a:srgbClr val="202124"/>
                </a:solidFill>
                <a:effectLst/>
                <a:latin typeface="arial" panose="020B0604020202020204" pitchFamily="34" charset="0"/>
              </a:rPr>
              <a:t> compilation of your education, work experience, credentials, and accomplishments. Most professional positions require applicants to submit a </a:t>
            </a:r>
            <a:r>
              <a:rPr lang="en-US" b="1" i="0" dirty="0">
                <a:solidFill>
                  <a:srgbClr val="202124"/>
                </a:solidFill>
                <a:effectLst/>
                <a:latin typeface="arial" panose="020B0604020202020204" pitchFamily="34" charset="0"/>
              </a:rPr>
              <a:t>resume</a:t>
            </a:r>
            <a:r>
              <a:rPr lang="en-US" b="0" i="0" dirty="0">
                <a:solidFill>
                  <a:srgbClr val="202124"/>
                </a:solidFill>
                <a:effectLst/>
                <a:latin typeface="arial" panose="020B0604020202020204" pitchFamily="34" charset="0"/>
              </a:rPr>
              <a:t> and cover letter as part of the application process.</a:t>
            </a:r>
            <a:endParaRPr lang="en-US" dirty="0"/>
          </a:p>
        </p:txBody>
      </p:sp>
    </p:spTree>
    <p:extLst>
      <p:ext uri="{BB962C8B-B14F-4D97-AF65-F5344CB8AC3E}">
        <p14:creationId xmlns:p14="http://schemas.microsoft.com/office/powerpoint/2010/main" val="3495949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47DCA-FB1D-4679-89E2-75DE04022CF7}"/>
              </a:ext>
            </a:extLst>
          </p:cNvPr>
          <p:cNvSpPr>
            <a:spLocks noGrp="1"/>
          </p:cNvSpPr>
          <p:nvPr>
            <p:ph type="title"/>
          </p:nvPr>
        </p:nvSpPr>
        <p:spPr/>
        <p:txBody>
          <a:bodyPr/>
          <a:lstStyle/>
          <a:p>
            <a:endParaRPr lang="en-US"/>
          </a:p>
        </p:txBody>
      </p:sp>
      <p:pic>
        <p:nvPicPr>
          <p:cNvPr id="5" name="Content Placeholder 4" descr="Graphical user interface, text, application, email&#10;&#10;Description automatically generated">
            <a:extLst>
              <a:ext uri="{FF2B5EF4-FFF2-40B4-BE49-F238E27FC236}">
                <a16:creationId xmlns:a16="http://schemas.microsoft.com/office/drawing/2014/main" id="{3A89A8C7-3CE1-4DAC-91FA-10AC1E17BAF2}"/>
              </a:ext>
            </a:extLst>
          </p:cNvPr>
          <p:cNvPicPr>
            <a:picLocks noGrp="1" noChangeAspect="1"/>
          </p:cNvPicPr>
          <p:nvPr>
            <p:ph idx="1"/>
          </p:nvPr>
        </p:nvPicPr>
        <p:blipFill>
          <a:blip r:embed="rId2"/>
          <a:stretch>
            <a:fillRect/>
          </a:stretch>
        </p:blipFill>
        <p:spPr>
          <a:xfrm>
            <a:off x="1617079" y="2574388"/>
            <a:ext cx="9355721" cy="2788367"/>
          </a:xfrm>
        </p:spPr>
      </p:pic>
    </p:spTree>
    <p:extLst>
      <p:ext uri="{BB962C8B-B14F-4D97-AF65-F5344CB8AC3E}">
        <p14:creationId xmlns:p14="http://schemas.microsoft.com/office/powerpoint/2010/main" val="65389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E1AEC-A189-43FE-91ED-292271D21835}"/>
              </a:ext>
            </a:extLst>
          </p:cNvPr>
          <p:cNvSpPr>
            <a:spLocks noGrp="1"/>
          </p:cNvSpPr>
          <p:nvPr>
            <p:ph type="title"/>
          </p:nvPr>
        </p:nvSpPr>
        <p:spPr>
          <a:xfrm>
            <a:off x="1371600" y="685800"/>
            <a:ext cx="9601200" cy="692426"/>
          </a:xfrm>
        </p:spPr>
        <p:txBody>
          <a:bodyPr>
            <a:normAutofit fontScale="90000"/>
          </a:bodyPr>
          <a:lstStyle/>
          <a:p>
            <a:r>
              <a:rPr lang="en-US" b="1" i="0" u="none" strike="noStrike" dirty="0">
                <a:solidFill>
                  <a:srgbClr val="000000"/>
                </a:solidFill>
                <a:effectLst/>
                <a:latin typeface="DM Sans"/>
              </a:rPr>
              <a:t>5. Detail your work experience</a:t>
            </a:r>
            <a:br>
              <a:rPr lang="en-US" b="1" i="0" u="none" strike="noStrike" dirty="0">
                <a:solidFill>
                  <a:srgbClr val="000000"/>
                </a:solidFill>
                <a:effectLst/>
                <a:latin typeface="DM Sans"/>
              </a:rPr>
            </a:br>
            <a:endParaRPr lang="en-US" dirty="0"/>
          </a:p>
        </p:txBody>
      </p:sp>
      <p:sp>
        <p:nvSpPr>
          <p:cNvPr id="3" name="Content Placeholder 2">
            <a:extLst>
              <a:ext uri="{FF2B5EF4-FFF2-40B4-BE49-F238E27FC236}">
                <a16:creationId xmlns:a16="http://schemas.microsoft.com/office/drawing/2014/main" id="{2C37B2D9-BE30-4F39-AD2D-34C62F1E670A}"/>
              </a:ext>
            </a:extLst>
          </p:cNvPr>
          <p:cNvSpPr>
            <a:spLocks noGrp="1"/>
          </p:cNvSpPr>
          <p:nvPr>
            <p:ph idx="1"/>
          </p:nvPr>
        </p:nvSpPr>
        <p:spPr>
          <a:xfrm>
            <a:off x="1371600" y="1510748"/>
            <a:ext cx="9601200" cy="4356652"/>
          </a:xfrm>
        </p:spPr>
        <p:txBody>
          <a:bodyPr>
            <a:normAutofit fontScale="92500"/>
          </a:bodyPr>
          <a:lstStyle/>
          <a:p>
            <a:pPr algn="just" fontAlgn="base"/>
            <a:r>
              <a:rPr lang="en-US" sz="1700" b="0" i="0" dirty="0">
                <a:solidFill>
                  <a:schemeClr val="tx1"/>
                </a:solidFill>
                <a:effectLst/>
                <a:latin typeface="Open Sans"/>
              </a:rPr>
              <a:t>The work experience section is the heart of your resume. Employers look at this section closely to determine whether your job history and prior accomplishments make you a promising candidate.</a:t>
            </a:r>
          </a:p>
          <a:p>
            <a:pPr algn="just" fontAlgn="base"/>
            <a:r>
              <a:rPr lang="en-US" sz="1700" b="0" i="0" dirty="0">
                <a:solidFill>
                  <a:schemeClr val="tx1"/>
                </a:solidFill>
                <a:effectLst/>
                <a:latin typeface="Open Sans"/>
              </a:rPr>
              <a:t>That’s why it’s important to detail not only your job responsibilities but also your competence in prior roles. The work experience section is your chance to show recruiters and hiring managers how you have added unique value to other companies.</a:t>
            </a:r>
          </a:p>
          <a:p>
            <a:pPr algn="just" fontAlgn="base"/>
            <a:r>
              <a:rPr lang="en-US" sz="1700" b="0" i="0" dirty="0">
                <a:solidFill>
                  <a:schemeClr val="tx1"/>
                </a:solidFill>
                <a:effectLst/>
                <a:latin typeface="Open Sans"/>
              </a:rPr>
              <a:t>The first things a recruiter looks for on your resume are the job titles you’ve held and the caliber of companies you’ve worked with. Make this information easy to find by sticking to a familiar format.</a:t>
            </a:r>
          </a:p>
          <a:p>
            <a:pPr algn="just" fontAlgn="base"/>
            <a:r>
              <a:rPr lang="en-US" sz="1700" b="0" i="0" dirty="0">
                <a:solidFill>
                  <a:schemeClr val="tx1"/>
                </a:solidFill>
                <a:effectLst/>
                <a:latin typeface="Open Sans"/>
              </a:rPr>
              <a:t>List each job in reverse-chronological order. Each job should have its own subheading that includes the following information:</a:t>
            </a:r>
          </a:p>
          <a:p>
            <a:pPr algn="just" fontAlgn="base">
              <a:buFont typeface="Arial" panose="020B0604020202020204" pitchFamily="34" charset="0"/>
              <a:buChar char="•"/>
            </a:pPr>
            <a:r>
              <a:rPr lang="en-US" sz="1700" b="0" i="0" dirty="0">
                <a:solidFill>
                  <a:schemeClr val="tx1"/>
                </a:solidFill>
                <a:effectLst/>
                <a:latin typeface="Open Sans"/>
              </a:rPr>
              <a:t>Company</a:t>
            </a:r>
          </a:p>
          <a:p>
            <a:pPr algn="just" fontAlgn="base">
              <a:buFont typeface="Arial" panose="020B0604020202020204" pitchFamily="34" charset="0"/>
              <a:buChar char="•"/>
            </a:pPr>
            <a:r>
              <a:rPr lang="en-US" sz="1700" b="0" i="0" dirty="0">
                <a:solidFill>
                  <a:schemeClr val="tx1"/>
                </a:solidFill>
                <a:effectLst/>
                <a:latin typeface="Open Sans"/>
              </a:rPr>
              <a:t>Job location</a:t>
            </a:r>
          </a:p>
          <a:p>
            <a:pPr algn="just" fontAlgn="base">
              <a:buFont typeface="Arial" panose="020B0604020202020204" pitchFamily="34" charset="0"/>
              <a:buChar char="•"/>
            </a:pPr>
            <a:r>
              <a:rPr lang="en-US" sz="1700" b="0" i="0" dirty="0">
                <a:solidFill>
                  <a:schemeClr val="tx1"/>
                </a:solidFill>
                <a:effectLst/>
                <a:latin typeface="Open Sans"/>
              </a:rPr>
              <a:t>Your job title</a:t>
            </a:r>
          </a:p>
          <a:p>
            <a:pPr algn="just" fontAlgn="base">
              <a:buFont typeface="Arial" panose="020B0604020202020204" pitchFamily="34" charset="0"/>
              <a:buChar char="•"/>
            </a:pPr>
            <a:r>
              <a:rPr lang="en-US" sz="1700" b="0" i="0" dirty="0">
                <a:solidFill>
                  <a:schemeClr val="tx1"/>
                </a:solidFill>
                <a:effectLst/>
                <a:latin typeface="Open Sans"/>
              </a:rPr>
              <a:t>Start and end dates</a:t>
            </a:r>
          </a:p>
          <a:p>
            <a:endParaRPr lang="en-US" dirty="0"/>
          </a:p>
        </p:txBody>
      </p:sp>
    </p:spTree>
    <p:extLst>
      <p:ext uri="{BB962C8B-B14F-4D97-AF65-F5344CB8AC3E}">
        <p14:creationId xmlns:p14="http://schemas.microsoft.com/office/powerpoint/2010/main" val="1973390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407EB-CC06-4860-8EA7-3C6BFAC7F70B}"/>
              </a:ext>
            </a:extLst>
          </p:cNvPr>
          <p:cNvSpPr>
            <a:spLocks noGrp="1"/>
          </p:cNvSpPr>
          <p:nvPr>
            <p:ph type="title"/>
          </p:nvPr>
        </p:nvSpPr>
        <p:spPr>
          <a:xfrm>
            <a:off x="1371600" y="685800"/>
            <a:ext cx="9601200" cy="891209"/>
          </a:xfrm>
        </p:spPr>
        <p:txBody>
          <a:bodyPr>
            <a:normAutofit fontScale="90000"/>
          </a:bodyPr>
          <a:lstStyle/>
          <a:p>
            <a:r>
              <a:rPr lang="en-US" b="1" i="0" u="none" strike="noStrike" dirty="0">
                <a:solidFill>
                  <a:srgbClr val="000000"/>
                </a:solidFill>
                <a:effectLst/>
                <a:latin typeface="DM Sans"/>
              </a:rPr>
              <a:t>List relevant skills and keywords</a:t>
            </a:r>
            <a:br>
              <a:rPr lang="en-US" b="1" i="0" u="none" strike="noStrike" dirty="0">
                <a:solidFill>
                  <a:srgbClr val="000000"/>
                </a:solidFill>
                <a:effectLst/>
                <a:latin typeface="DM Sans"/>
              </a:rPr>
            </a:br>
            <a:endParaRPr lang="en-US" dirty="0"/>
          </a:p>
        </p:txBody>
      </p:sp>
      <p:sp>
        <p:nvSpPr>
          <p:cNvPr id="3" name="Content Placeholder 2">
            <a:extLst>
              <a:ext uri="{FF2B5EF4-FFF2-40B4-BE49-F238E27FC236}">
                <a16:creationId xmlns:a16="http://schemas.microsoft.com/office/drawing/2014/main" id="{358F3E6C-D10C-40BC-9722-830D10F31633}"/>
              </a:ext>
            </a:extLst>
          </p:cNvPr>
          <p:cNvSpPr>
            <a:spLocks noGrp="1"/>
          </p:cNvSpPr>
          <p:nvPr>
            <p:ph idx="1"/>
          </p:nvPr>
        </p:nvSpPr>
        <p:spPr/>
        <p:txBody>
          <a:bodyPr/>
          <a:lstStyle/>
          <a:p>
            <a:pPr algn="l" fontAlgn="base"/>
            <a:r>
              <a:rPr lang="en-US" b="0" i="0" dirty="0">
                <a:solidFill>
                  <a:srgbClr val="4A4A4A"/>
                </a:solidFill>
                <a:effectLst/>
                <a:latin typeface="Open Sans"/>
              </a:rPr>
              <a:t>Resume keywords are important terms of interest that recruiters look for whether skimming a resume or searching in an applicant tracking system. The more role-specific keywords—often hard skills—your resume contains, the better optimized your resume is.</a:t>
            </a:r>
          </a:p>
          <a:p>
            <a:pPr marL="0" indent="0">
              <a:buNone/>
            </a:pPr>
            <a:endParaRPr lang="en-US" dirty="0"/>
          </a:p>
        </p:txBody>
      </p:sp>
    </p:spTree>
    <p:extLst>
      <p:ext uri="{BB962C8B-B14F-4D97-AF65-F5344CB8AC3E}">
        <p14:creationId xmlns:p14="http://schemas.microsoft.com/office/powerpoint/2010/main" val="2212870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46857-77F8-4C1D-A050-72D2C410105B}"/>
              </a:ext>
            </a:extLst>
          </p:cNvPr>
          <p:cNvSpPr>
            <a:spLocks noGrp="1"/>
          </p:cNvSpPr>
          <p:nvPr>
            <p:ph type="title"/>
          </p:nvPr>
        </p:nvSpPr>
        <p:spPr>
          <a:xfrm>
            <a:off x="1325218" y="193431"/>
            <a:ext cx="9541564" cy="439615"/>
          </a:xfrm>
        </p:spPr>
        <p:txBody>
          <a:bodyPr>
            <a:normAutofit fontScale="90000"/>
          </a:bodyPr>
          <a:lstStyle/>
          <a:p>
            <a:endParaRPr lang="en-US" dirty="0"/>
          </a:p>
        </p:txBody>
      </p:sp>
      <p:pic>
        <p:nvPicPr>
          <p:cNvPr id="5" name="Content Placeholder 4" descr="Graphical user interface, text, application&#10;&#10;Description automatically generated">
            <a:extLst>
              <a:ext uri="{FF2B5EF4-FFF2-40B4-BE49-F238E27FC236}">
                <a16:creationId xmlns:a16="http://schemas.microsoft.com/office/drawing/2014/main" id="{6037BBD8-76B8-4FE2-91DF-DA724DD2EC34}"/>
              </a:ext>
            </a:extLst>
          </p:cNvPr>
          <p:cNvPicPr>
            <a:picLocks noGrp="1" noChangeAspect="1"/>
          </p:cNvPicPr>
          <p:nvPr>
            <p:ph idx="1"/>
          </p:nvPr>
        </p:nvPicPr>
        <p:blipFill>
          <a:blip r:embed="rId2"/>
          <a:stretch>
            <a:fillRect/>
          </a:stretch>
        </p:blipFill>
        <p:spPr>
          <a:xfrm>
            <a:off x="1535562" y="825305"/>
            <a:ext cx="9541564" cy="5533292"/>
          </a:xfrm>
        </p:spPr>
      </p:pic>
    </p:spTree>
    <p:extLst>
      <p:ext uri="{BB962C8B-B14F-4D97-AF65-F5344CB8AC3E}">
        <p14:creationId xmlns:p14="http://schemas.microsoft.com/office/powerpoint/2010/main" val="1760959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A57BC-B934-429F-813C-7A28CC6B6ACA}"/>
              </a:ext>
            </a:extLst>
          </p:cNvPr>
          <p:cNvSpPr>
            <a:spLocks noGrp="1"/>
          </p:cNvSpPr>
          <p:nvPr>
            <p:ph type="title"/>
          </p:nvPr>
        </p:nvSpPr>
        <p:spPr>
          <a:xfrm>
            <a:off x="1392702" y="685800"/>
            <a:ext cx="9580098" cy="509954"/>
          </a:xfrm>
        </p:spPr>
        <p:txBody>
          <a:bodyPr>
            <a:normAutofit fontScale="90000"/>
          </a:bodyPr>
          <a:lstStyle/>
          <a:p>
            <a:endParaRPr lang="en-US" dirty="0"/>
          </a:p>
        </p:txBody>
      </p:sp>
      <p:pic>
        <p:nvPicPr>
          <p:cNvPr id="5" name="Content Placeholder 4" descr="Table&#10;&#10;Description automatically generated">
            <a:extLst>
              <a:ext uri="{FF2B5EF4-FFF2-40B4-BE49-F238E27FC236}">
                <a16:creationId xmlns:a16="http://schemas.microsoft.com/office/drawing/2014/main" id="{399DFE68-1756-425D-B28D-E617C29545F0}"/>
              </a:ext>
            </a:extLst>
          </p:cNvPr>
          <p:cNvPicPr>
            <a:picLocks noGrp="1" noChangeAspect="1"/>
          </p:cNvPicPr>
          <p:nvPr>
            <p:ph idx="1"/>
          </p:nvPr>
        </p:nvPicPr>
        <p:blipFill>
          <a:blip r:embed="rId2"/>
          <a:stretch>
            <a:fillRect/>
          </a:stretch>
        </p:blipFill>
        <p:spPr>
          <a:xfrm>
            <a:off x="4304715" y="1420957"/>
            <a:ext cx="4065562" cy="4951707"/>
          </a:xfrm>
        </p:spPr>
      </p:pic>
    </p:spTree>
    <p:extLst>
      <p:ext uri="{BB962C8B-B14F-4D97-AF65-F5344CB8AC3E}">
        <p14:creationId xmlns:p14="http://schemas.microsoft.com/office/powerpoint/2010/main" val="1337494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14B86-0A11-4F2D-A159-8CBE268163DC}"/>
              </a:ext>
            </a:extLst>
          </p:cNvPr>
          <p:cNvSpPr>
            <a:spLocks noGrp="1"/>
          </p:cNvSpPr>
          <p:nvPr>
            <p:ph type="title"/>
          </p:nvPr>
        </p:nvSpPr>
        <p:spPr/>
        <p:txBody>
          <a:bodyPr/>
          <a:lstStyle/>
          <a:p>
            <a:r>
              <a:rPr lang="en-US" b="1" i="0" u="none" strike="noStrike" dirty="0">
                <a:solidFill>
                  <a:srgbClr val="000000"/>
                </a:solidFill>
                <a:effectLst/>
                <a:latin typeface="DM Sans"/>
              </a:rPr>
              <a:t>1. Choose a resume format</a:t>
            </a:r>
            <a:br>
              <a:rPr lang="en-US" b="1" i="0" u="none" strike="noStrike" dirty="0">
                <a:solidFill>
                  <a:srgbClr val="000000"/>
                </a:solidFill>
                <a:effectLst/>
                <a:latin typeface="DM Sans"/>
              </a:rPr>
            </a:br>
            <a:endParaRPr lang="en-US" dirty="0"/>
          </a:p>
        </p:txBody>
      </p:sp>
      <p:sp>
        <p:nvSpPr>
          <p:cNvPr id="3" name="Content Placeholder 2">
            <a:extLst>
              <a:ext uri="{FF2B5EF4-FFF2-40B4-BE49-F238E27FC236}">
                <a16:creationId xmlns:a16="http://schemas.microsoft.com/office/drawing/2014/main" id="{AB5DC3A2-14BA-4B65-A390-C0025AEF6B86}"/>
              </a:ext>
            </a:extLst>
          </p:cNvPr>
          <p:cNvSpPr>
            <a:spLocks noGrp="1"/>
          </p:cNvSpPr>
          <p:nvPr>
            <p:ph idx="1"/>
          </p:nvPr>
        </p:nvSpPr>
        <p:spPr/>
        <p:txBody>
          <a:bodyPr>
            <a:normAutofit/>
          </a:bodyPr>
          <a:lstStyle/>
          <a:p>
            <a:pPr algn="l" fontAlgn="base"/>
            <a:r>
              <a:rPr lang="en-US" b="0" i="0" dirty="0">
                <a:solidFill>
                  <a:srgbClr val="4A4A4A"/>
                </a:solidFill>
                <a:effectLst/>
                <a:latin typeface="Open Sans"/>
              </a:rPr>
              <a:t>There are three standard resume formats: chronological, functional, and hybrid (sometimes called a combination resume). For most job seekers, a hybrid resume format, which puts equal emphasis on skills and work experience, is the best choice. However, in some cases, a chronological or functional resume might work better.</a:t>
            </a:r>
          </a:p>
          <a:p>
            <a:endParaRPr lang="en-US" dirty="0"/>
          </a:p>
        </p:txBody>
      </p:sp>
    </p:spTree>
    <p:extLst>
      <p:ext uri="{BB962C8B-B14F-4D97-AF65-F5344CB8AC3E}">
        <p14:creationId xmlns:p14="http://schemas.microsoft.com/office/powerpoint/2010/main" val="294584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4DE3F-6AC4-4001-8D59-7A3DE0746643}"/>
              </a:ext>
            </a:extLst>
          </p:cNvPr>
          <p:cNvSpPr>
            <a:spLocks noGrp="1"/>
          </p:cNvSpPr>
          <p:nvPr>
            <p:ph type="title"/>
          </p:nvPr>
        </p:nvSpPr>
        <p:spPr>
          <a:xfrm>
            <a:off x="1371600" y="685800"/>
            <a:ext cx="9601200" cy="559904"/>
          </a:xfrm>
        </p:spPr>
        <p:txBody>
          <a:bodyPr>
            <a:normAutofit fontScale="90000"/>
          </a:bodyPr>
          <a:lstStyle/>
          <a:p>
            <a:r>
              <a:rPr lang="en-US" sz="4400" b="1" i="0" u="none" strike="noStrike" dirty="0">
                <a:solidFill>
                  <a:schemeClr val="tx1"/>
                </a:solidFill>
                <a:effectLst/>
                <a:latin typeface="DM Sans"/>
              </a:rPr>
              <a:t>Chronological</a:t>
            </a:r>
            <a:br>
              <a:rPr lang="en-US" sz="4400" b="1" i="0" u="none" strike="noStrike" dirty="0">
                <a:solidFill>
                  <a:schemeClr val="tx1"/>
                </a:solidFill>
                <a:effectLst/>
                <a:latin typeface="DM Sans"/>
              </a:rPr>
            </a:br>
            <a:endParaRPr lang="en-US" dirty="0"/>
          </a:p>
        </p:txBody>
      </p:sp>
      <p:sp>
        <p:nvSpPr>
          <p:cNvPr id="3" name="Content Placeholder 2">
            <a:extLst>
              <a:ext uri="{FF2B5EF4-FFF2-40B4-BE49-F238E27FC236}">
                <a16:creationId xmlns:a16="http://schemas.microsoft.com/office/drawing/2014/main" id="{BC260512-123A-4194-AF97-79415F2BFB72}"/>
              </a:ext>
            </a:extLst>
          </p:cNvPr>
          <p:cNvSpPr>
            <a:spLocks noGrp="1"/>
          </p:cNvSpPr>
          <p:nvPr>
            <p:ph idx="1"/>
          </p:nvPr>
        </p:nvSpPr>
        <p:spPr>
          <a:xfrm>
            <a:off x="1391478" y="1401417"/>
            <a:ext cx="9601200" cy="4330148"/>
          </a:xfrm>
        </p:spPr>
        <p:txBody>
          <a:bodyPr>
            <a:normAutofit/>
          </a:bodyPr>
          <a:lstStyle/>
          <a:p>
            <a:pPr algn="l" fontAlgn="base"/>
            <a:r>
              <a:rPr lang="en-US" sz="2100" b="1" i="0" dirty="0">
                <a:solidFill>
                  <a:schemeClr val="tx1"/>
                </a:solidFill>
                <a:effectLst/>
                <a:latin typeface="inherit"/>
              </a:rPr>
              <a:t>Pros:</a:t>
            </a:r>
          </a:p>
          <a:p>
            <a:pPr algn="l" fontAlgn="base">
              <a:buFont typeface="Arial" panose="020B0604020202020204" pitchFamily="34" charset="0"/>
              <a:buChar char="•"/>
            </a:pPr>
            <a:r>
              <a:rPr lang="en-US" sz="2100" b="0" i="0" dirty="0">
                <a:solidFill>
                  <a:schemeClr val="tx1"/>
                </a:solidFill>
                <a:effectLst/>
                <a:latin typeface="Open Sans"/>
              </a:rPr>
              <a:t>Familiar to recruiters.</a:t>
            </a:r>
          </a:p>
          <a:p>
            <a:pPr algn="l" fontAlgn="base">
              <a:buFont typeface="Arial" panose="020B0604020202020204" pitchFamily="34" charset="0"/>
              <a:buChar char="•"/>
            </a:pPr>
            <a:r>
              <a:rPr lang="en-US" sz="2100" b="0" i="0" dirty="0">
                <a:solidFill>
                  <a:schemeClr val="tx1"/>
                </a:solidFill>
                <a:effectLst/>
                <a:latin typeface="Open Sans"/>
              </a:rPr>
              <a:t>Highlights career advancements.</a:t>
            </a:r>
          </a:p>
          <a:p>
            <a:pPr algn="l" fontAlgn="base">
              <a:buFont typeface="Arial" panose="020B0604020202020204" pitchFamily="34" charset="0"/>
              <a:buChar char="•"/>
            </a:pPr>
            <a:r>
              <a:rPr lang="en-US" sz="2100" b="0" i="0" dirty="0">
                <a:solidFill>
                  <a:schemeClr val="tx1"/>
                </a:solidFill>
                <a:effectLst/>
                <a:latin typeface="Open Sans"/>
              </a:rPr>
              <a:t>Emphasizes relevant job experience.</a:t>
            </a:r>
          </a:p>
          <a:p>
            <a:pPr algn="l" fontAlgn="base"/>
            <a:r>
              <a:rPr lang="en-US" sz="2100" b="1" i="0" dirty="0">
                <a:solidFill>
                  <a:schemeClr val="tx1"/>
                </a:solidFill>
                <a:effectLst/>
                <a:latin typeface="inherit"/>
              </a:rPr>
              <a:t>Cons:</a:t>
            </a:r>
          </a:p>
          <a:p>
            <a:pPr algn="l" fontAlgn="base">
              <a:buFont typeface="Arial" panose="020B0604020202020204" pitchFamily="34" charset="0"/>
              <a:buChar char="•"/>
            </a:pPr>
            <a:r>
              <a:rPr lang="en-US" sz="2100" b="0" i="0" dirty="0">
                <a:solidFill>
                  <a:schemeClr val="tx1"/>
                </a:solidFill>
                <a:effectLst/>
                <a:latin typeface="Open Sans"/>
              </a:rPr>
              <a:t>Shows gaps in employment.</a:t>
            </a:r>
          </a:p>
          <a:p>
            <a:pPr algn="l" fontAlgn="base">
              <a:buFont typeface="Arial" panose="020B0604020202020204" pitchFamily="34" charset="0"/>
              <a:buChar char="•"/>
            </a:pPr>
            <a:r>
              <a:rPr lang="en-US" sz="2100" b="0" i="0" dirty="0">
                <a:solidFill>
                  <a:schemeClr val="tx1"/>
                </a:solidFill>
                <a:effectLst/>
                <a:latin typeface="Open Sans"/>
              </a:rPr>
              <a:t>Doesn’t emphasize skills &amp; abilities.</a:t>
            </a:r>
          </a:p>
          <a:p>
            <a:pPr algn="l" fontAlgn="base"/>
            <a:r>
              <a:rPr lang="en-US" sz="2100" b="1" i="0" dirty="0">
                <a:solidFill>
                  <a:schemeClr val="tx1"/>
                </a:solidFill>
                <a:effectLst/>
                <a:latin typeface="inherit"/>
              </a:rPr>
              <a:t>Best for:</a:t>
            </a:r>
          </a:p>
          <a:p>
            <a:pPr algn="l" fontAlgn="base">
              <a:buFont typeface="Arial" panose="020B0604020202020204" pitchFamily="34" charset="0"/>
              <a:buChar char="•"/>
            </a:pPr>
            <a:r>
              <a:rPr lang="en-US" sz="2100" b="0" i="0" dirty="0">
                <a:solidFill>
                  <a:schemeClr val="tx1"/>
                </a:solidFill>
                <a:effectLst/>
                <a:latin typeface="Open Sans"/>
              </a:rPr>
              <a:t>Job seekers with highly relevant work.</a:t>
            </a:r>
          </a:p>
          <a:p>
            <a:endParaRPr lang="en-US" dirty="0"/>
          </a:p>
        </p:txBody>
      </p:sp>
    </p:spTree>
    <p:extLst>
      <p:ext uri="{BB962C8B-B14F-4D97-AF65-F5344CB8AC3E}">
        <p14:creationId xmlns:p14="http://schemas.microsoft.com/office/powerpoint/2010/main" val="1060714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01BF5-BDE1-404E-9292-6EDA177F6E41}"/>
              </a:ext>
            </a:extLst>
          </p:cNvPr>
          <p:cNvSpPr>
            <a:spLocks noGrp="1"/>
          </p:cNvSpPr>
          <p:nvPr>
            <p:ph type="title"/>
          </p:nvPr>
        </p:nvSpPr>
        <p:spPr>
          <a:xfrm>
            <a:off x="1371600" y="685800"/>
            <a:ext cx="9601200" cy="599661"/>
          </a:xfrm>
        </p:spPr>
        <p:txBody>
          <a:bodyPr>
            <a:normAutofit fontScale="90000"/>
          </a:bodyPr>
          <a:lstStyle/>
          <a:p>
            <a:r>
              <a:rPr lang="en-US" b="1" i="0" u="none" strike="noStrike" dirty="0">
                <a:solidFill>
                  <a:srgbClr val="4A4A4A"/>
                </a:solidFill>
                <a:effectLst/>
                <a:latin typeface="DM Sans"/>
              </a:rPr>
              <a:t>Functional</a:t>
            </a:r>
            <a:br>
              <a:rPr lang="en-US" b="1" i="0" u="none" strike="noStrike" dirty="0">
                <a:solidFill>
                  <a:srgbClr val="4A4A4A"/>
                </a:solidFill>
                <a:effectLst/>
                <a:latin typeface="DM Sans"/>
              </a:rPr>
            </a:br>
            <a:endParaRPr lang="en-US" dirty="0"/>
          </a:p>
        </p:txBody>
      </p:sp>
      <p:sp>
        <p:nvSpPr>
          <p:cNvPr id="3" name="Content Placeholder 2">
            <a:extLst>
              <a:ext uri="{FF2B5EF4-FFF2-40B4-BE49-F238E27FC236}">
                <a16:creationId xmlns:a16="http://schemas.microsoft.com/office/drawing/2014/main" id="{0DD722C3-4448-4542-B801-435D4B9C91E3}"/>
              </a:ext>
            </a:extLst>
          </p:cNvPr>
          <p:cNvSpPr>
            <a:spLocks noGrp="1"/>
          </p:cNvSpPr>
          <p:nvPr>
            <p:ph idx="1"/>
          </p:nvPr>
        </p:nvSpPr>
        <p:spPr>
          <a:xfrm>
            <a:off x="1371600" y="1563757"/>
            <a:ext cx="9601200" cy="4303643"/>
          </a:xfrm>
        </p:spPr>
        <p:txBody>
          <a:bodyPr>
            <a:normAutofit/>
          </a:bodyPr>
          <a:lstStyle/>
          <a:p>
            <a:pPr algn="l" fontAlgn="base"/>
            <a:r>
              <a:rPr lang="en-US" b="1" i="0" dirty="0">
                <a:solidFill>
                  <a:schemeClr val="tx1"/>
                </a:solidFill>
                <a:effectLst/>
                <a:latin typeface="inherit"/>
              </a:rPr>
              <a:t>Pros:</a:t>
            </a:r>
          </a:p>
          <a:p>
            <a:pPr algn="l" fontAlgn="base">
              <a:buFont typeface="Arial" panose="020B0604020202020204" pitchFamily="34" charset="0"/>
              <a:buChar char="•"/>
            </a:pPr>
            <a:r>
              <a:rPr lang="en-US" b="0" i="0" dirty="0">
                <a:solidFill>
                  <a:schemeClr val="tx1"/>
                </a:solidFill>
                <a:effectLst/>
                <a:latin typeface="Open Sans"/>
              </a:rPr>
              <a:t>Focuses on your skills and abilities.</a:t>
            </a:r>
          </a:p>
          <a:p>
            <a:pPr algn="l" fontAlgn="base">
              <a:buFont typeface="Arial" panose="020B0604020202020204" pitchFamily="34" charset="0"/>
              <a:buChar char="•"/>
            </a:pPr>
            <a:r>
              <a:rPr lang="en-US" b="0" i="0" dirty="0">
                <a:solidFill>
                  <a:schemeClr val="tx1"/>
                </a:solidFill>
                <a:effectLst/>
                <a:latin typeface="Open Sans"/>
              </a:rPr>
              <a:t>Minimizes work experience</a:t>
            </a:r>
          </a:p>
          <a:p>
            <a:pPr algn="l" fontAlgn="base"/>
            <a:r>
              <a:rPr lang="en-US" b="1" i="0" dirty="0">
                <a:solidFill>
                  <a:schemeClr val="tx1"/>
                </a:solidFill>
                <a:effectLst/>
                <a:latin typeface="inherit"/>
              </a:rPr>
              <a:t>Cons:</a:t>
            </a:r>
          </a:p>
          <a:p>
            <a:pPr algn="l" fontAlgn="base">
              <a:buFont typeface="Arial" panose="020B0604020202020204" pitchFamily="34" charset="0"/>
              <a:buChar char="•"/>
            </a:pPr>
            <a:r>
              <a:rPr lang="en-US" b="0" i="0" dirty="0">
                <a:solidFill>
                  <a:schemeClr val="tx1"/>
                </a:solidFill>
                <a:effectLst/>
                <a:latin typeface="Open Sans"/>
              </a:rPr>
              <a:t>Not preferred by recruiters.</a:t>
            </a:r>
          </a:p>
          <a:p>
            <a:pPr algn="l" fontAlgn="base">
              <a:buFont typeface="Arial" panose="020B0604020202020204" pitchFamily="34" charset="0"/>
              <a:buChar char="•"/>
            </a:pPr>
            <a:r>
              <a:rPr lang="en-US" b="0" i="0" dirty="0">
                <a:solidFill>
                  <a:schemeClr val="tx1"/>
                </a:solidFill>
                <a:effectLst/>
                <a:latin typeface="Open Sans"/>
              </a:rPr>
              <a:t>Leaves out work experience.</a:t>
            </a:r>
          </a:p>
          <a:p>
            <a:pPr algn="l" fontAlgn="base"/>
            <a:r>
              <a:rPr lang="en-US" b="1" i="0" dirty="0">
                <a:solidFill>
                  <a:schemeClr val="tx1"/>
                </a:solidFill>
                <a:effectLst/>
                <a:latin typeface="inherit"/>
              </a:rPr>
              <a:t>Best for:</a:t>
            </a:r>
          </a:p>
          <a:p>
            <a:pPr algn="l" fontAlgn="base">
              <a:buFont typeface="Arial" panose="020B0604020202020204" pitchFamily="34" charset="0"/>
              <a:buChar char="•"/>
            </a:pPr>
            <a:r>
              <a:rPr lang="en-US" b="0" i="0" dirty="0">
                <a:solidFill>
                  <a:schemeClr val="tx1"/>
                </a:solidFill>
                <a:effectLst/>
                <a:latin typeface="Open Sans"/>
              </a:rPr>
              <a:t>Jobs Seekers with no relevant work experience</a:t>
            </a:r>
          </a:p>
          <a:p>
            <a:endParaRPr lang="en-US" dirty="0"/>
          </a:p>
        </p:txBody>
      </p:sp>
    </p:spTree>
    <p:extLst>
      <p:ext uri="{BB962C8B-B14F-4D97-AF65-F5344CB8AC3E}">
        <p14:creationId xmlns:p14="http://schemas.microsoft.com/office/powerpoint/2010/main" val="2738387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8CA5E-2338-4C5C-818C-D0FDB026C8C6}"/>
              </a:ext>
            </a:extLst>
          </p:cNvPr>
          <p:cNvSpPr>
            <a:spLocks noGrp="1"/>
          </p:cNvSpPr>
          <p:nvPr>
            <p:ph type="title"/>
          </p:nvPr>
        </p:nvSpPr>
        <p:spPr>
          <a:xfrm>
            <a:off x="1371600" y="685800"/>
            <a:ext cx="9601200" cy="692426"/>
          </a:xfrm>
        </p:spPr>
        <p:txBody>
          <a:bodyPr>
            <a:normAutofit fontScale="90000"/>
          </a:bodyPr>
          <a:lstStyle/>
          <a:p>
            <a:r>
              <a:rPr lang="en-US" b="1" i="0" u="none" strike="noStrike" dirty="0">
                <a:solidFill>
                  <a:srgbClr val="4A4A4A"/>
                </a:solidFill>
                <a:effectLst/>
                <a:latin typeface="DM Sans"/>
              </a:rPr>
              <a:t>Hybrid</a:t>
            </a:r>
            <a:br>
              <a:rPr lang="en-US" b="1" i="0" u="none" strike="noStrike" dirty="0">
                <a:solidFill>
                  <a:srgbClr val="4A4A4A"/>
                </a:solidFill>
                <a:effectLst/>
                <a:latin typeface="DM Sans"/>
              </a:rPr>
            </a:br>
            <a:endParaRPr lang="en-US" dirty="0"/>
          </a:p>
        </p:txBody>
      </p:sp>
      <p:sp>
        <p:nvSpPr>
          <p:cNvPr id="3" name="Content Placeholder 2">
            <a:extLst>
              <a:ext uri="{FF2B5EF4-FFF2-40B4-BE49-F238E27FC236}">
                <a16:creationId xmlns:a16="http://schemas.microsoft.com/office/drawing/2014/main" id="{3740279E-D06E-4613-AE72-6F540C4459FB}"/>
              </a:ext>
            </a:extLst>
          </p:cNvPr>
          <p:cNvSpPr>
            <a:spLocks noGrp="1"/>
          </p:cNvSpPr>
          <p:nvPr>
            <p:ph idx="1"/>
          </p:nvPr>
        </p:nvSpPr>
        <p:spPr>
          <a:xfrm>
            <a:off x="1371600" y="1537252"/>
            <a:ext cx="9601200" cy="4330148"/>
          </a:xfrm>
        </p:spPr>
        <p:txBody>
          <a:bodyPr>
            <a:normAutofit/>
          </a:bodyPr>
          <a:lstStyle/>
          <a:p>
            <a:pPr algn="l" fontAlgn="base"/>
            <a:r>
              <a:rPr lang="en-US" b="1" i="0" dirty="0">
                <a:solidFill>
                  <a:schemeClr val="tx1"/>
                </a:solidFill>
                <a:effectLst/>
                <a:latin typeface="inherit"/>
              </a:rPr>
              <a:t>Pros:</a:t>
            </a:r>
          </a:p>
          <a:p>
            <a:pPr algn="l" fontAlgn="base">
              <a:buFont typeface="Arial" panose="020B0604020202020204" pitchFamily="34" charset="0"/>
              <a:buChar char="•"/>
            </a:pPr>
            <a:r>
              <a:rPr lang="en-US" b="0" i="0" dirty="0">
                <a:solidFill>
                  <a:schemeClr val="tx1"/>
                </a:solidFill>
                <a:effectLst/>
                <a:latin typeface="Open Sans"/>
              </a:rPr>
              <a:t>Puts equal emphasis on skills and experience.</a:t>
            </a:r>
          </a:p>
          <a:p>
            <a:pPr algn="l" fontAlgn="base">
              <a:buFont typeface="Arial" panose="020B0604020202020204" pitchFamily="34" charset="0"/>
              <a:buChar char="•"/>
            </a:pPr>
            <a:r>
              <a:rPr lang="en-US" b="0" i="0" dirty="0">
                <a:solidFill>
                  <a:schemeClr val="tx1"/>
                </a:solidFill>
                <a:effectLst/>
                <a:latin typeface="Open Sans"/>
              </a:rPr>
              <a:t>Provides a lot of space for resume keywords.</a:t>
            </a:r>
          </a:p>
          <a:p>
            <a:pPr algn="l" fontAlgn="base">
              <a:buFont typeface="Arial" panose="020B0604020202020204" pitchFamily="34" charset="0"/>
              <a:buChar char="•"/>
            </a:pPr>
            <a:r>
              <a:rPr lang="en-US" b="0" i="0" dirty="0">
                <a:solidFill>
                  <a:schemeClr val="tx1"/>
                </a:solidFill>
                <a:effectLst/>
                <a:latin typeface="Open Sans"/>
              </a:rPr>
              <a:t>Combines best elements of chronological and functional formats.</a:t>
            </a:r>
          </a:p>
          <a:p>
            <a:pPr algn="l" fontAlgn="base"/>
            <a:r>
              <a:rPr lang="en-US" b="1" i="0" dirty="0">
                <a:solidFill>
                  <a:schemeClr val="tx1"/>
                </a:solidFill>
                <a:effectLst/>
                <a:latin typeface="inherit"/>
              </a:rPr>
              <a:t>Cons:</a:t>
            </a:r>
          </a:p>
          <a:p>
            <a:pPr algn="l" fontAlgn="base">
              <a:buFont typeface="Arial" panose="020B0604020202020204" pitchFamily="34" charset="0"/>
              <a:buChar char="•"/>
            </a:pPr>
            <a:r>
              <a:rPr lang="en-US" b="0" i="0" dirty="0">
                <a:solidFill>
                  <a:schemeClr val="tx1"/>
                </a:solidFill>
                <a:effectLst/>
                <a:latin typeface="Open Sans"/>
              </a:rPr>
              <a:t>Cannot hide resume gaps.</a:t>
            </a:r>
          </a:p>
          <a:p>
            <a:pPr algn="l" fontAlgn="base"/>
            <a:r>
              <a:rPr lang="en-US" b="1" i="0" dirty="0">
                <a:solidFill>
                  <a:schemeClr val="tx1"/>
                </a:solidFill>
                <a:effectLst/>
                <a:latin typeface="inherit"/>
              </a:rPr>
              <a:t>Best for:</a:t>
            </a:r>
          </a:p>
          <a:p>
            <a:pPr algn="l" fontAlgn="base">
              <a:buFont typeface="Arial" panose="020B0604020202020204" pitchFamily="34" charset="0"/>
              <a:buChar char="•"/>
            </a:pPr>
            <a:r>
              <a:rPr lang="en-US" b="0" i="0" dirty="0">
                <a:solidFill>
                  <a:schemeClr val="tx1"/>
                </a:solidFill>
                <a:effectLst/>
                <a:latin typeface="Open Sans"/>
              </a:rPr>
              <a:t>Most job seekers.</a:t>
            </a:r>
          </a:p>
          <a:p>
            <a:endParaRPr lang="en-US" dirty="0"/>
          </a:p>
        </p:txBody>
      </p:sp>
    </p:spTree>
    <p:extLst>
      <p:ext uri="{BB962C8B-B14F-4D97-AF65-F5344CB8AC3E}">
        <p14:creationId xmlns:p14="http://schemas.microsoft.com/office/powerpoint/2010/main" val="2140694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2180E-8798-4343-84FB-91562D5DD719}"/>
              </a:ext>
            </a:extLst>
          </p:cNvPr>
          <p:cNvSpPr>
            <a:spLocks noGrp="1"/>
          </p:cNvSpPr>
          <p:nvPr>
            <p:ph type="title"/>
          </p:nvPr>
        </p:nvSpPr>
        <p:spPr>
          <a:xfrm>
            <a:off x="1371600" y="685800"/>
            <a:ext cx="9601200" cy="718930"/>
          </a:xfrm>
        </p:spPr>
        <p:txBody>
          <a:bodyPr>
            <a:normAutofit fontScale="90000"/>
          </a:bodyPr>
          <a:lstStyle/>
          <a:p>
            <a:r>
              <a:rPr lang="en-US" b="1" i="0" u="none" strike="noStrike" dirty="0">
                <a:solidFill>
                  <a:srgbClr val="000000"/>
                </a:solidFill>
                <a:effectLst/>
                <a:latin typeface="DM Sans"/>
              </a:rPr>
              <a:t>2. Add your name and contact information</a:t>
            </a:r>
            <a:br>
              <a:rPr lang="en-US" b="1" i="0" u="none" strike="noStrike" dirty="0">
                <a:solidFill>
                  <a:srgbClr val="000000"/>
                </a:solidFill>
                <a:effectLst/>
                <a:latin typeface="DM Sans"/>
              </a:rPr>
            </a:br>
            <a:endParaRPr lang="en-US" dirty="0"/>
          </a:p>
        </p:txBody>
      </p:sp>
      <p:sp>
        <p:nvSpPr>
          <p:cNvPr id="3" name="Content Placeholder 2">
            <a:extLst>
              <a:ext uri="{FF2B5EF4-FFF2-40B4-BE49-F238E27FC236}">
                <a16:creationId xmlns:a16="http://schemas.microsoft.com/office/drawing/2014/main" id="{F04002DA-C8D6-4222-8C82-718D37CB0662}"/>
              </a:ext>
            </a:extLst>
          </p:cNvPr>
          <p:cNvSpPr>
            <a:spLocks noGrp="1"/>
          </p:cNvSpPr>
          <p:nvPr>
            <p:ph idx="1"/>
          </p:nvPr>
        </p:nvSpPr>
        <p:spPr>
          <a:xfrm>
            <a:off x="1371600" y="1630017"/>
            <a:ext cx="9601200" cy="4237383"/>
          </a:xfrm>
        </p:spPr>
        <p:txBody>
          <a:bodyPr>
            <a:normAutofit/>
          </a:bodyPr>
          <a:lstStyle/>
          <a:p>
            <a:pPr algn="l" fontAlgn="base"/>
            <a:r>
              <a:rPr lang="en-US" b="0" i="0" dirty="0">
                <a:solidFill>
                  <a:srgbClr val="4A4A4A"/>
                </a:solidFill>
                <a:effectLst/>
                <a:latin typeface="Open Sans"/>
              </a:rPr>
              <a:t>The top of your resume should include the following information:</a:t>
            </a:r>
          </a:p>
          <a:p>
            <a:pPr algn="l" fontAlgn="base">
              <a:buFont typeface="Arial" panose="020B0604020202020204" pitchFamily="34" charset="0"/>
              <a:buChar char="•"/>
            </a:pPr>
            <a:r>
              <a:rPr lang="en-US" b="0" i="0" dirty="0">
                <a:solidFill>
                  <a:srgbClr val="4A4A4A"/>
                </a:solidFill>
                <a:effectLst/>
                <a:latin typeface="Open Sans"/>
              </a:rPr>
              <a:t>Name</a:t>
            </a:r>
          </a:p>
          <a:p>
            <a:pPr algn="l" fontAlgn="base">
              <a:buFont typeface="Arial" panose="020B0604020202020204" pitchFamily="34" charset="0"/>
              <a:buChar char="•"/>
            </a:pPr>
            <a:r>
              <a:rPr lang="en-US" b="0" i="0" dirty="0">
                <a:solidFill>
                  <a:srgbClr val="4A4A4A"/>
                </a:solidFill>
                <a:effectLst/>
                <a:latin typeface="Open Sans"/>
              </a:rPr>
              <a:t>Phone number</a:t>
            </a:r>
          </a:p>
          <a:p>
            <a:pPr algn="l" fontAlgn="base">
              <a:buFont typeface="Arial" panose="020B0604020202020204" pitchFamily="34" charset="0"/>
              <a:buChar char="•"/>
            </a:pPr>
            <a:r>
              <a:rPr lang="en-US" b="0" i="0" dirty="0">
                <a:solidFill>
                  <a:srgbClr val="4A4A4A"/>
                </a:solidFill>
                <a:effectLst/>
                <a:latin typeface="Open Sans"/>
              </a:rPr>
              <a:t>Location (City, State, Zip Code)</a:t>
            </a:r>
          </a:p>
          <a:p>
            <a:pPr algn="l" fontAlgn="base">
              <a:buFont typeface="Arial" panose="020B0604020202020204" pitchFamily="34" charset="0"/>
              <a:buChar char="•"/>
            </a:pPr>
            <a:r>
              <a:rPr lang="en-US" b="0" i="0" dirty="0">
                <a:solidFill>
                  <a:srgbClr val="4A4A4A"/>
                </a:solidFill>
                <a:effectLst/>
                <a:latin typeface="Open Sans"/>
              </a:rPr>
              <a:t>Email Address</a:t>
            </a:r>
          </a:p>
          <a:p>
            <a:pPr algn="l" fontAlgn="base">
              <a:buFont typeface="Arial" panose="020B0604020202020204" pitchFamily="34" charset="0"/>
              <a:buChar char="•"/>
            </a:pPr>
            <a:r>
              <a:rPr lang="en-US" b="0" i="0" dirty="0">
                <a:solidFill>
                  <a:srgbClr val="4A4A4A"/>
                </a:solidFill>
                <a:effectLst/>
                <a:latin typeface="Open Sans"/>
              </a:rPr>
              <a:t>LinkedIn profile URL</a:t>
            </a:r>
          </a:p>
          <a:p>
            <a:pPr algn="l" fontAlgn="base"/>
            <a:r>
              <a:rPr lang="en-US" b="0" i="0" dirty="0">
                <a:solidFill>
                  <a:srgbClr val="4A4A4A"/>
                </a:solidFill>
                <a:effectLst/>
                <a:latin typeface="Open Sans"/>
              </a:rPr>
              <a:t>It might seem obvious, but job seekers sometimes forget a key piece of contact information in this section. Double check and make it as easy as possible for recruiters to contact you for a job interview.</a:t>
            </a:r>
            <a:br>
              <a:rPr lang="en-US" dirty="0"/>
            </a:br>
            <a:endParaRPr lang="en-US" dirty="0"/>
          </a:p>
        </p:txBody>
      </p:sp>
    </p:spTree>
    <p:extLst>
      <p:ext uri="{BB962C8B-B14F-4D97-AF65-F5344CB8AC3E}">
        <p14:creationId xmlns:p14="http://schemas.microsoft.com/office/powerpoint/2010/main" val="3495641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D648B-E243-4968-A10B-7621FE77746F}"/>
              </a:ext>
            </a:extLst>
          </p:cNvPr>
          <p:cNvSpPr>
            <a:spLocks noGrp="1"/>
          </p:cNvSpPr>
          <p:nvPr>
            <p:ph type="title"/>
          </p:nvPr>
        </p:nvSpPr>
        <p:spPr>
          <a:xfrm>
            <a:off x="1371600" y="685800"/>
            <a:ext cx="9601200" cy="612913"/>
          </a:xfrm>
        </p:spPr>
        <p:txBody>
          <a:bodyPr>
            <a:normAutofit fontScale="90000"/>
          </a:bodyPr>
          <a:lstStyle/>
          <a:p>
            <a:r>
              <a:rPr lang="en-US" b="1" i="0" u="none" strike="noStrike" dirty="0">
                <a:solidFill>
                  <a:srgbClr val="000000"/>
                </a:solidFill>
                <a:effectLst/>
                <a:latin typeface="DM Sans"/>
              </a:rPr>
              <a:t>Write a standout resume headline</a:t>
            </a:r>
            <a:br>
              <a:rPr lang="en-US" b="1" i="0" u="none" strike="noStrike" dirty="0">
                <a:solidFill>
                  <a:srgbClr val="000000"/>
                </a:solidFill>
                <a:effectLst/>
                <a:latin typeface="DM Sans"/>
              </a:rPr>
            </a:br>
            <a:endParaRPr lang="en-US" dirty="0"/>
          </a:p>
        </p:txBody>
      </p:sp>
      <p:sp>
        <p:nvSpPr>
          <p:cNvPr id="3" name="Content Placeholder 2">
            <a:extLst>
              <a:ext uri="{FF2B5EF4-FFF2-40B4-BE49-F238E27FC236}">
                <a16:creationId xmlns:a16="http://schemas.microsoft.com/office/drawing/2014/main" id="{36C9ED2A-AC09-438A-B63C-1AA6694C93C4}"/>
              </a:ext>
            </a:extLst>
          </p:cNvPr>
          <p:cNvSpPr>
            <a:spLocks noGrp="1"/>
          </p:cNvSpPr>
          <p:nvPr>
            <p:ph idx="1"/>
          </p:nvPr>
        </p:nvSpPr>
        <p:spPr>
          <a:xfrm>
            <a:off x="1232452" y="1577009"/>
            <a:ext cx="9740348" cy="4290391"/>
          </a:xfrm>
        </p:spPr>
        <p:txBody>
          <a:bodyPr>
            <a:normAutofit/>
          </a:bodyPr>
          <a:lstStyle/>
          <a:p>
            <a:pPr algn="l" fontAlgn="base"/>
            <a:r>
              <a:rPr lang="en-US" b="0" i="0" dirty="0">
                <a:solidFill>
                  <a:srgbClr val="4A4A4A"/>
                </a:solidFill>
                <a:effectLst/>
                <a:latin typeface="Open Sans"/>
              </a:rPr>
              <a:t>A resume headline is a concise, one-line description of who you are as a candidate. A well-written headline can grab a recruiter’s attention and encourage them to take a more detailed look at your qualifications.</a:t>
            </a:r>
          </a:p>
          <a:p>
            <a:pPr algn="l" fontAlgn="base"/>
            <a:r>
              <a:rPr lang="en-US" b="1" i="0" u="none" strike="noStrike" cap="all" dirty="0">
                <a:solidFill>
                  <a:schemeClr val="tx1"/>
                </a:solidFill>
                <a:effectLst/>
                <a:latin typeface="Open Sans"/>
              </a:rPr>
              <a:t>RESUME HEADLINE TIPS:</a:t>
            </a:r>
          </a:p>
          <a:p>
            <a:pPr algn="l" fontAlgn="base">
              <a:buFont typeface="Arial" panose="020B0604020202020204" pitchFamily="34" charset="0"/>
              <a:buChar char="•"/>
            </a:pPr>
            <a:r>
              <a:rPr lang="en-US" b="0" i="0" dirty="0">
                <a:solidFill>
                  <a:schemeClr val="tx1"/>
                </a:solidFill>
                <a:effectLst/>
                <a:latin typeface="Open Sans"/>
              </a:rPr>
              <a:t>Include keywords from the job posting, ideally the job title.</a:t>
            </a:r>
          </a:p>
          <a:p>
            <a:pPr algn="l" fontAlgn="base">
              <a:buFont typeface="Arial" panose="020B0604020202020204" pitchFamily="34" charset="0"/>
              <a:buChar char="•"/>
            </a:pPr>
            <a:r>
              <a:rPr lang="en-US" b="0" i="0" dirty="0">
                <a:solidFill>
                  <a:schemeClr val="tx1"/>
                </a:solidFill>
                <a:effectLst/>
                <a:latin typeface="Open Sans"/>
              </a:rPr>
              <a:t>Keep it short. Try to write under ten words.</a:t>
            </a:r>
          </a:p>
          <a:p>
            <a:pPr algn="l" fontAlgn="base">
              <a:buFont typeface="Arial" panose="020B0604020202020204" pitchFamily="34" charset="0"/>
              <a:buChar char="•"/>
            </a:pPr>
            <a:r>
              <a:rPr lang="en-US" b="0" i="0" dirty="0">
                <a:solidFill>
                  <a:schemeClr val="tx1"/>
                </a:solidFill>
                <a:effectLst/>
                <a:latin typeface="Open Sans"/>
              </a:rPr>
              <a:t>Use title case (capitalize the first letter of each word) and adjust your font so the headline stands out visually.</a:t>
            </a:r>
          </a:p>
          <a:p>
            <a:pPr marL="0" indent="0">
              <a:buNone/>
            </a:pPr>
            <a:br>
              <a:rPr lang="en-US" dirty="0"/>
            </a:br>
            <a:br>
              <a:rPr lang="en-US" dirty="0"/>
            </a:br>
            <a:endParaRPr lang="en-US" dirty="0"/>
          </a:p>
        </p:txBody>
      </p:sp>
    </p:spTree>
    <p:extLst>
      <p:ext uri="{BB962C8B-B14F-4D97-AF65-F5344CB8AC3E}">
        <p14:creationId xmlns:p14="http://schemas.microsoft.com/office/powerpoint/2010/main" val="1071189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EC0F8-5408-4F3C-9770-4EAE3B407F04}"/>
              </a:ext>
            </a:extLst>
          </p:cNvPr>
          <p:cNvSpPr>
            <a:spLocks noGrp="1"/>
          </p:cNvSpPr>
          <p:nvPr>
            <p:ph type="title"/>
          </p:nvPr>
        </p:nvSpPr>
        <p:spPr>
          <a:xfrm>
            <a:off x="1696278" y="685800"/>
            <a:ext cx="9276522" cy="533400"/>
          </a:xfrm>
        </p:spPr>
        <p:txBody>
          <a:bodyPr>
            <a:normAutofit fontScale="90000"/>
          </a:bodyPr>
          <a:lstStyle/>
          <a:p>
            <a:endParaRPr lang="en-US" dirty="0"/>
          </a:p>
        </p:txBody>
      </p:sp>
      <p:pic>
        <p:nvPicPr>
          <p:cNvPr id="5" name="Content Placeholder 4" descr="Graphical user interface, text, application, email&#10;&#10;Description automatically generated">
            <a:extLst>
              <a:ext uri="{FF2B5EF4-FFF2-40B4-BE49-F238E27FC236}">
                <a16:creationId xmlns:a16="http://schemas.microsoft.com/office/drawing/2014/main" id="{E162EE7A-2741-446C-BA4D-F0984F88660F}"/>
              </a:ext>
            </a:extLst>
          </p:cNvPr>
          <p:cNvPicPr>
            <a:picLocks noGrp="1" noChangeAspect="1"/>
          </p:cNvPicPr>
          <p:nvPr>
            <p:ph idx="1"/>
          </p:nvPr>
        </p:nvPicPr>
        <p:blipFill>
          <a:blip r:embed="rId2"/>
          <a:stretch>
            <a:fillRect/>
          </a:stretch>
        </p:blipFill>
        <p:spPr>
          <a:xfrm>
            <a:off x="1281206" y="2107096"/>
            <a:ext cx="9691593" cy="2279374"/>
          </a:xfrm>
        </p:spPr>
      </p:pic>
    </p:spTree>
    <p:extLst>
      <p:ext uri="{BB962C8B-B14F-4D97-AF65-F5344CB8AC3E}">
        <p14:creationId xmlns:p14="http://schemas.microsoft.com/office/powerpoint/2010/main" val="2801268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00DB2-53DA-452B-8FD9-D55AB6694D1C}"/>
              </a:ext>
            </a:extLst>
          </p:cNvPr>
          <p:cNvSpPr>
            <a:spLocks noGrp="1"/>
          </p:cNvSpPr>
          <p:nvPr>
            <p:ph type="title"/>
          </p:nvPr>
        </p:nvSpPr>
        <p:spPr>
          <a:xfrm>
            <a:off x="1371600" y="685800"/>
            <a:ext cx="9601200" cy="1010478"/>
          </a:xfrm>
        </p:spPr>
        <p:txBody>
          <a:bodyPr>
            <a:normAutofit fontScale="90000"/>
          </a:bodyPr>
          <a:lstStyle/>
          <a:p>
            <a:r>
              <a:rPr lang="en-US" b="1" i="0" u="none" strike="noStrike" dirty="0">
                <a:solidFill>
                  <a:srgbClr val="000000"/>
                </a:solidFill>
                <a:effectLst/>
                <a:latin typeface="DM Sans"/>
              </a:rPr>
              <a:t>4. Add your professional resume summary statement</a:t>
            </a:r>
            <a:br>
              <a:rPr lang="en-US" b="1" i="0" u="none" strike="noStrike" dirty="0">
                <a:solidFill>
                  <a:srgbClr val="000000"/>
                </a:solidFill>
                <a:effectLst/>
                <a:latin typeface="DM Sans"/>
              </a:rPr>
            </a:br>
            <a:endParaRPr lang="en-US" dirty="0"/>
          </a:p>
        </p:txBody>
      </p:sp>
      <p:sp>
        <p:nvSpPr>
          <p:cNvPr id="3" name="Content Placeholder 2">
            <a:extLst>
              <a:ext uri="{FF2B5EF4-FFF2-40B4-BE49-F238E27FC236}">
                <a16:creationId xmlns:a16="http://schemas.microsoft.com/office/drawing/2014/main" id="{BB89D43A-E076-4F02-9AF7-E81BDD65B224}"/>
              </a:ext>
            </a:extLst>
          </p:cNvPr>
          <p:cNvSpPr>
            <a:spLocks noGrp="1"/>
          </p:cNvSpPr>
          <p:nvPr>
            <p:ph idx="1"/>
          </p:nvPr>
        </p:nvSpPr>
        <p:spPr>
          <a:xfrm>
            <a:off x="1371600" y="1974574"/>
            <a:ext cx="9601200" cy="3892826"/>
          </a:xfrm>
        </p:spPr>
        <p:txBody>
          <a:bodyPr>
            <a:normAutofit/>
          </a:bodyPr>
          <a:lstStyle/>
          <a:p>
            <a:pPr algn="l" fontAlgn="base"/>
            <a:r>
              <a:rPr lang="en-US" sz="1800" b="0" i="0" dirty="0">
                <a:solidFill>
                  <a:schemeClr val="tx1"/>
                </a:solidFill>
                <a:effectLst/>
                <a:latin typeface="Open Sans"/>
              </a:rPr>
              <a:t>A resume summary statement is a short paragraph or section of bullet points at the beginning of a resume that highlights your professional skills and experience. Your summary should expand on your headline and communicate to recruiters and hiring managers why you are a good fit for the job.</a:t>
            </a:r>
          </a:p>
          <a:p>
            <a:pPr algn="l" fontAlgn="base"/>
            <a:r>
              <a:rPr lang="en-US" sz="1800" b="1" i="0" u="none" strike="noStrike" cap="all" dirty="0">
                <a:solidFill>
                  <a:schemeClr val="tx1"/>
                </a:solidFill>
                <a:effectLst/>
                <a:latin typeface="Open Sans"/>
              </a:rPr>
              <a:t>RESUME SUMMARY TIPS:</a:t>
            </a:r>
          </a:p>
          <a:p>
            <a:pPr algn="l" fontAlgn="base">
              <a:buFont typeface="Arial" panose="020B0604020202020204" pitchFamily="34" charset="0"/>
              <a:buChar char="•"/>
            </a:pPr>
            <a:r>
              <a:rPr lang="en-US" sz="1800" b="0" i="0" dirty="0">
                <a:solidFill>
                  <a:schemeClr val="tx1"/>
                </a:solidFill>
                <a:effectLst/>
                <a:latin typeface="Open Sans"/>
              </a:rPr>
              <a:t>Look for patterns in your work history and include a concise overview.</a:t>
            </a:r>
          </a:p>
          <a:p>
            <a:pPr algn="l" fontAlgn="base">
              <a:buFont typeface="Arial" panose="020B0604020202020204" pitchFamily="34" charset="0"/>
              <a:buChar char="•"/>
            </a:pPr>
            <a:r>
              <a:rPr lang="en-US" sz="1800" b="0" i="0" dirty="0">
                <a:solidFill>
                  <a:schemeClr val="tx1"/>
                </a:solidFill>
                <a:effectLst/>
                <a:latin typeface="Open Sans"/>
              </a:rPr>
              <a:t>Include your most important and relevant skills.</a:t>
            </a:r>
          </a:p>
          <a:p>
            <a:pPr algn="l" fontAlgn="base">
              <a:buFont typeface="Arial" panose="020B0604020202020204" pitchFamily="34" charset="0"/>
              <a:buChar char="•"/>
            </a:pPr>
            <a:r>
              <a:rPr lang="en-US" sz="1800" b="0" i="0" dirty="0">
                <a:solidFill>
                  <a:schemeClr val="tx1"/>
                </a:solidFill>
                <a:effectLst/>
                <a:latin typeface="Open Sans"/>
              </a:rPr>
              <a:t>Mention your most impressive achievements.</a:t>
            </a:r>
          </a:p>
          <a:p>
            <a:pPr algn="l" fontAlgn="base">
              <a:buFont typeface="Arial" panose="020B0604020202020204" pitchFamily="34" charset="0"/>
              <a:buChar char="•"/>
            </a:pPr>
            <a:r>
              <a:rPr lang="en-US" sz="1800" b="0" i="0" dirty="0">
                <a:solidFill>
                  <a:schemeClr val="tx1"/>
                </a:solidFill>
                <a:effectLst/>
                <a:latin typeface="Open Sans"/>
              </a:rPr>
              <a:t>Incorporate keywords from the job description.</a:t>
            </a:r>
          </a:p>
          <a:p>
            <a:endParaRPr lang="en-US" b="0" i="0" dirty="0">
              <a:solidFill>
                <a:srgbClr val="4A4A4A"/>
              </a:solidFill>
              <a:effectLst/>
              <a:latin typeface="Open Sans"/>
            </a:endParaRPr>
          </a:p>
          <a:p>
            <a:endParaRPr lang="en-US" dirty="0"/>
          </a:p>
        </p:txBody>
      </p:sp>
    </p:spTree>
    <p:extLst>
      <p:ext uri="{BB962C8B-B14F-4D97-AF65-F5344CB8AC3E}">
        <p14:creationId xmlns:p14="http://schemas.microsoft.com/office/powerpoint/2010/main" val="175827212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{32EB7B5A-3810-4A5E-8A77-CEA2DE5EAE21}tf10001105</Template>
  <TotalTime>24</TotalTime>
  <Words>695</Words>
  <Application>Microsoft Office PowerPoint</Application>
  <PresentationFormat>Widescreen</PresentationFormat>
  <Paragraphs>65</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vt:lpstr>
      <vt:lpstr>DM Sans</vt:lpstr>
      <vt:lpstr>Franklin Gothic Book</vt:lpstr>
      <vt:lpstr>inherit</vt:lpstr>
      <vt:lpstr>Open Sans</vt:lpstr>
      <vt:lpstr>Crop</vt:lpstr>
      <vt:lpstr>RESUME MAKING</vt:lpstr>
      <vt:lpstr>1. Choose a resume format </vt:lpstr>
      <vt:lpstr>Chronological </vt:lpstr>
      <vt:lpstr>Functional </vt:lpstr>
      <vt:lpstr>Hybrid </vt:lpstr>
      <vt:lpstr>2. Add your name and contact information </vt:lpstr>
      <vt:lpstr>Write a standout resume headline </vt:lpstr>
      <vt:lpstr>PowerPoint Presentation</vt:lpstr>
      <vt:lpstr>4. Add your professional resume summary statement </vt:lpstr>
      <vt:lpstr>PowerPoint Presentation</vt:lpstr>
      <vt:lpstr>5. Detail your work experience </vt:lpstr>
      <vt:lpstr>List relevant skills and keywords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RESUME MAKING</dc:title>
  <dc:creator>Maleeha Imran</dc:creator>
  <cp:lastModifiedBy>Maleeha Imran</cp:lastModifiedBy>
  <cp:revision>3</cp:revision>
  <dcterms:created xsi:type="dcterms:W3CDTF">2021-02-11T16:53:57Z</dcterms:created>
  <dcterms:modified xsi:type="dcterms:W3CDTF">2021-02-11T17:18:31Z</dcterms:modified>
</cp:coreProperties>
</file>