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notesMasterIdLst>
    <p:notesMasterId r:id="rId17"/>
  </p:notesMasterIdLst>
  <p:sldIdLst>
    <p:sldId id="275" r:id="rId2"/>
    <p:sldId id="257" r:id="rId3"/>
    <p:sldId id="261" r:id="rId4"/>
    <p:sldId id="260" r:id="rId5"/>
    <p:sldId id="262" r:id="rId6"/>
    <p:sldId id="263" r:id="rId7"/>
    <p:sldId id="265" r:id="rId8"/>
    <p:sldId id="268" r:id="rId9"/>
    <p:sldId id="269" r:id="rId10"/>
    <p:sldId id="266" r:id="rId11"/>
    <p:sldId id="270" r:id="rId12"/>
    <p:sldId id="271" r:id="rId13"/>
    <p:sldId id="277" r:id="rId14"/>
    <p:sldId id="27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4DA68-AED6-4D65-8954-C71153B4BA8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7AD4-ED81-48D0-A258-1F4E6989D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77672" y="2157476"/>
            <a:ext cx="43122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01998" y="2062989"/>
            <a:ext cx="44297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73586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15355" y="1810519"/>
            <a:ext cx="2782824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9717" y="1007363"/>
            <a:ext cx="134111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0596" y="315468"/>
            <a:ext cx="2752725" cy="1506220"/>
          </a:xfrm>
          <a:custGeom>
            <a:avLst/>
            <a:gdLst/>
            <a:ahLst/>
            <a:cxnLst/>
            <a:rect l="l" t="t" r="r" b="b"/>
            <a:pathLst>
              <a:path w="2752725" h="1506220">
                <a:moveTo>
                  <a:pt x="2622930" y="0"/>
                </a:moveTo>
                <a:lnTo>
                  <a:pt x="129412" y="0"/>
                </a:lnTo>
                <a:lnTo>
                  <a:pt x="79027" y="10165"/>
                </a:lnTo>
                <a:lnTo>
                  <a:pt x="37893" y="37893"/>
                </a:lnTo>
                <a:lnTo>
                  <a:pt x="10165" y="79027"/>
                </a:lnTo>
                <a:lnTo>
                  <a:pt x="0" y="129412"/>
                </a:lnTo>
                <a:lnTo>
                  <a:pt x="0" y="1376298"/>
                </a:lnTo>
                <a:lnTo>
                  <a:pt x="10165" y="1426684"/>
                </a:lnTo>
                <a:lnTo>
                  <a:pt x="37893" y="1467818"/>
                </a:lnTo>
                <a:lnTo>
                  <a:pt x="79027" y="1495546"/>
                </a:lnTo>
                <a:lnTo>
                  <a:pt x="129412" y="1505711"/>
                </a:lnTo>
                <a:lnTo>
                  <a:pt x="2622930" y="1505711"/>
                </a:lnTo>
                <a:lnTo>
                  <a:pt x="2673316" y="1495546"/>
                </a:lnTo>
                <a:lnTo>
                  <a:pt x="2714450" y="1467818"/>
                </a:lnTo>
                <a:lnTo>
                  <a:pt x="2742178" y="1426684"/>
                </a:lnTo>
                <a:lnTo>
                  <a:pt x="2752344" y="1376298"/>
                </a:lnTo>
                <a:lnTo>
                  <a:pt x="2752344" y="129412"/>
                </a:lnTo>
                <a:lnTo>
                  <a:pt x="2742178" y="79027"/>
                </a:lnTo>
                <a:lnTo>
                  <a:pt x="2714450" y="37893"/>
                </a:lnTo>
                <a:lnTo>
                  <a:pt x="2673316" y="10165"/>
                </a:lnTo>
                <a:lnTo>
                  <a:pt x="262293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0596" y="315476"/>
            <a:ext cx="2752344" cy="1505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7148" y="1783087"/>
            <a:ext cx="2901696" cy="1536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0940" y="979932"/>
            <a:ext cx="13411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2393" y="288036"/>
            <a:ext cx="2871471" cy="1506220"/>
          </a:xfrm>
          <a:custGeom>
            <a:avLst/>
            <a:gdLst/>
            <a:ahLst/>
            <a:cxnLst/>
            <a:rect l="l" t="t" r="r" b="b"/>
            <a:pathLst>
              <a:path w="2871470" h="1506220">
                <a:moveTo>
                  <a:pt x="2741803" y="0"/>
                </a:moveTo>
                <a:lnTo>
                  <a:pt x="129412" y="0"/>
                </a:lnTo>
                <a:lnTo>
                  <a:pt x="79027" y="10165"/>
                </a:lnTo>
                <a:lnTo>
                  <a:pt x="37893" y="37893"/>
                </a:lnTo>
                <a:lnTo>
                  <a:pt x="10165" y="79027"/>
                </a:lnTo>
                <a:lnTo>
                  <a:pt x="0" y="129413"/>
                </a:lnTo>
                <a:lnTo>
                  <a:pt x="0" y="1376299"/>
                </a:lnTo>
                <a:lnTo>
                  <a:pt x="10165" y="1426684"/>
                </a:lnTo>
                <a:lnTo>
                  <a:pt x="37893" y="1467818"/>
                </a:lnTo>
                <a:lnTo>
                  <a:pt x="79027" y="1495546"/>
                </a:lnTo>
                <a:lnTo>
                  <a:pt x="129412" y="1505712"/>
                </a:lnTo>
                <a:lnTo>
                  <a:pt x="2741803" y="1505712"/>
                </a:lnTo>
                <a:lnTo>
                  <a:pt x="2792188" y="1495546"/>
                </a:lnTo>
                <a:lnTo>
                  <a:pt x="2833322" y="1467818"/>
                </a:lnTo>
                <a:lnTo>
                  <a:pt x="2861050" y="1426684"/>
                </a:lnTo>
                <a:lnTo>
                  <a:pt x="2871216" y="1376299"/>
                </a:lnTo>
                <a:lnTo>
                  <a:pt x="2871216" y="129413"/>
                </a:lnTo>
                <a:lnTo>
                  <a:pt x="2861050" y="79027"/>
                </a:lnTo>
                <a:lnTo>
                  <a:pt x="2833322" y="37893"/>
                </a:lnTo>
                <a:lnTo>
                  <a:pt x="2792188" y="10165"/>
                </a:lnTo>
                <a:lnTo>
                  <a:pt x="27418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2388" y="288036"/>
            <a:ext cx="2871216" cy="1505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95359" y="1735835"/>
            <a:ext cx="2985516" cy="1504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20301" y="949452"/>
            <a:ext cx="135635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0601" y="272795"/>
            <a:ext cx="2955291" cy="1473835"/>
          </a:xfrm>
          <a:custGeom>
            <a:avLst/>
            <a:gdLst/>
            <a:ahLst/>
            <a:cxnLst/>
            <a:rect l="l" t="t" r="r" b="b"/>
            <a:pathLst>
              <a:path w="2955290" h="1473835">
                <a:moveTo>
                  <a:pt x="2828417" y="0"/>
                </a:moveTo>
                <a:lnTo>
                  <a:pt x="126619" y="0"/>
                </a:lnTo>
                <a:lnTo>
                  <a:pt x="77313" y="9943"/>
                </a:lnTo>
                <a:lnTo>
                  <a:pt x="37068" y="37068"/>
                </a:lnTo>
                <a:lnTo>
                  <a:pt x="9943" y="77313"/>
                </a:lnTo>
                <a:lnTo>
                  <a:pt x="0" y="126618"/>
                </a:lnTo>
                <a:lnTo>
                  <a:pt x="0" y="1347089"/>
                </a:lnTo>
                <a:lnTo>
                  <a:pt x="9943" y="1396394"/>
                </a:lnTo>
                <a:lnTo>
                  <a:pt x="37068" y="1436639"/>
                </a:lnTo>
                <a:lnTo>
                  <a:pt x="77313" y="1463764"/>
                </a:lnTo>
                <a:lnTo>
                  <a:pt x="126619" y="1473707"/>
                </a:lnTo>
                <a:lnTo>
                  <a:pt x="2828417" y="1473707"/>
                </a:lnTo>
                <a:lnTo>
                  <a:pt x="2877722" y="1463764"/>
                </a:lnTo>
                <a:lnTo>
                  <a:pt x="2917967" y="1436639"/>
                </a:lnTo>
                <a:lnTo>
                  <a:pt x="2945092" y="1396394"/>
                </a:lnTo>
                <a:lnTo>
                  <a:pt x="2955035" y="1347089"/>
                </a:lnTo>
                <a:lnTo>
                  <a:pt x="2955035" y="126618"/>
                </a:lnTo>
                <a:lnTo>
                  <a:pt x="2945092" y="77313"/>
                </a:lnTo>
                <a:lnTo>
                  <a:pt x="2917967" y="37068"/>
                </a:lnTo>
                <a:lnTo>
                  <a:pt x="2877722" y="9943"/>
                </a:lnTo>
                <a:lnTo>
                  <a:pt x="282841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10601" y="272795"/>
            <a:ext cx="2955035" cy="14737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5709" y="3565296"/>
            <a:ext cx="9311859" cy="2051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600" dirty="0"/>
              <a:t>Women Welfare</a:t>
            </a:r>
            <a:endParaRPr sz="6600"/>
          </a:p>
        </p:txBody>
      </p:sp>
      <p:sp>
        <p:nvSpPr>
          <p:cNvPr id="16" name="object 16"/>
          <p:cNvSpPr/>
          <p:nvPr/>
        </p:nvSpPr>
        <p:spPr>
          <a:xfrm>
            <a:off x="3710940" y="2763011"/>
            <a:ext cx="13411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2393" y="2058923"/>
            <a:ext cx="2871471" cy="1530350"/>
          </a:xfrm>
          <a:custGeom>
            <a:avLst/>
            <a:gdLst/>
            <a:ahLst/>
            <a:cxnLst/>
            <a:rect l="l" t="t" r="r" b="b"/>
            <a:pathLst>
              <a:path w="2871470" h="1530350">
                <a:moveTo>
                  <a:pt x="2739771" y="0"/>
                </a:moveTo>
                <a:lnTo>
                  <a:pt x="131444" y="0"/>
                </a:lnTo>
                <a:lnTo>
                  <a:pt x="80313" y="10340"/>
                </a:lnTo>
                <a:lnTo>
                  <a:pt x="38528" y="38528"/>
                </a:lnTo>
                <a:lnTo>
                  <a:pt x="10340" y="80313"/>
                </a:lnTo>
                <a:lnTo>
                  <a:pt x="0" y="131445"/>
                </a:lnTo>
                <a:lnTo>
                  <a:pt x="0" y="1398651"/>
                </a:lnTo>
                <a:lnTo>
                  <a:pt x="10340" y="1449782"/>
                </a:lnTo>
                <a:lnTo>
                  <a:pt x="38528" y="1491567"/>
                </a:lnTo>
                <a:lnTo>
                  <a:pt x="80313" y="1519755"/>
                </a:lnTo>
                <a:lnTo>
                  <a:pt x="131444" y="1530096"/>
                </a:lnTo>
                <a:lnTo>
                  <a:pt x="2739771" y="1530096"/>
                </a:lnTo>
                <a:lnTo>
                  <a:pt x="2790902" y="1519755"/>
                </a:lnTo>
                <a:lnTo>
                  <a:pt x="2832687" y="1491567"/>
                </a:lnTo>
                <a:lnTo>
                  <a:pt x="2860875" y="1449782"/>
                </a:lnTo>
                <a:lnTo>
                  <a:pt x="2871216" y="1398651"/>
                </a:lnTo>
                <a:lnTo>
                  <a:pt x="2871216" y="131445"/>
                </a:lnTo>
                <a:lnTo>
                  <a:pt x="2860875" y="80313"/>
                </a:lnTo>
                <a:lnTo>
                  <a:pt x="2832687" y="38528"/>
                </a:lnTo>
                <a:lnTo>
                  <a:pt x="2790902" y="10340"/>
                </a:lnTo>
                <a:lnTo>
                  <a:pt x="273977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2388" y="2058923"/>
            <a:ext cx="2871216" cy="15300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5359" y="3518923"/>
            <a:ext cx="2985516" cy="1560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0020301" y="2703576"/>
            <a:ext cx="135635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10601" y="1999488"/>
            <a:ext cx="2955291" cy="1530350"/>
          </a:xfrm>
          <a:custGeom>
            <a:avLst/>
            <a:gdLst/>
            <a:ahLst/>
            <a:cxnLst/>
            <a:rect l="l" t="t" r="r" b="b"/>
            <a:pathLst>
              <a:path w="2955290" h="1530350">
                <a:moveTo>
                  <a:pt x="2823591" y="0"/>
                </a:moveTo>
                <a:lnTo>
                  <a:pt x="131445" y="0"/>
                </a:lnTo>
                <a:lnTo>
                  <a:pt x="80313" y="10340"/>
                </a:lnTo>
                <a:lnTo>
                  <a:pt x="38528" y="38528"/>
                </a:lnTo>
                <a:lnTo>
                  <a:pt x="10340" y="80313"/>
                </a:lnTo>
                <a:lnTo>
                  <a:pt x="0" y="131445"/>
                </a:lnTo>
                <a:lnTo>
                  <a:pt x="0" y="1398651"/>
                </a:lnTo>
                <a:lnTo>
                  <a:pt x="10340" y="1449782"/>
                </a:lnTo>
                <a:lnTo>
                  <a:pt x="38528" y="1491567"/>
                </a:lnTo>
                <a:lnTo>
                  <a:pt x="80313" y="1519755"/>
                </a:lnTo>
                <a:lnTo>
                  <a:pt x="131445" y="1530096"/>
                </a:lnTo>
                <a:lnTo>
                  <a:pt x="2823591" y="1530096"/>
                </a:lnTo>
                <a:lnTo>
                  <a:pt x="2874722" y="1519755"/>
                </a:lnTo>
                <a:lnTo>
                  <a:pt x="2916507" y="1491567"/>
                </a:lnTo>
                <a:lnTo>
                  <a:pt x="2944695" y="1449782"/>
                </a:lnTo>
                <a:lnTo>
                  <a:pt x="2955035" y="1398651"/>
                </a:lnTo>
                <a:lnTo>
                  <a:pt x="2955035" y="131445"/>
                </a:lnTo>
                <a:lnTo>
                  <a:pt x="2944695" y="80313"/>
                </a:lnTo>
                <a:lnTo>
                  <a:pt x="2916507" y="38528"/>
                </a:lnTo>
                <a:lnTo>
                  <a:pt x="2874722" y="10340"/>
                </a:lnTo>
                <a:lnTo>
                  <a:pt x="28235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0601" y="1999488"/>
            <a:ext cx="2955035" cy="15300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5355" y="3578352"/>
            <a:ext cx="2793492" cy="1560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4285" y="2763011"/>
            <a:ext cx="135635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0596" y="2058923"/>
            <a:ext cx="2763520" cy="1530350"/>
          </a:xfrm>
          <a:custGeom>
            <a:avLst/>
            <a:gdLst/>
            <a:ahLst/>
            <a:cxnLst/>
            <a:rect l="l" t="t" r="r" b="b"/>
            <a:pathLst>
              <a:path w="2763520" h="1530350">
                <a:moveTo>
                  <a:pt x="2631567" y="0"/>
                </a:moveTo>
                <a:lnTo>
                  <a:pt x="131444" y="0"/>
                </a:lnTo>
                <a:lnTo>
                  <a:pt x="80313" y="10340"/>
                </a:lnTo>
                <a:lnTo>
                  <a:pt x="38528" y="38528"/>
                </a:lnTo>
                <a:lnTo>
                  <a:pt x="10340" y="80313"/>
                </a:lnTo>
                <a:lnTo>
                  <a:pt x="0" y="131445"/>
                </a:lnTo>
                <a:lnTo>
                  <a:pt x="0" y="1398651"/>
                </a:lnTo>
                <a:lnTo>
                  <a:pt x="10340" y="1449782"/>
                </a:lnTo>
                <a:lnTo>
                  <a:pt x="38528" y="1491567"/>
                </a:lnTo>
                <a:lnTo>
                  <a:pt x="80313" y="1519755"/>
                </a:lnTo>
                <a:lnTo>
                  <a:pt x="131444" y="1530096"/>
                </a:lnTo>
                <a:lnTo>
                  <a:pt x="2631567" y="1530096"/>
                </a:lnTo>
                <a:lnTo>
                  <a:pt x="2682698" y="1519755"/>
                </a:lnTo>
                <a:lnTo>
                  <a:pt x="2724483" y="1491567"/>
                </a:lnTo>
                <a:lnTo>
                  <a:pt x="2752671" y="1449782"/>
                </a:lnTo>
                <a:lnTo>
                  <a:pt x="2763011" y="1398651"/>
                </a:lnTo>
                <a:lnTo>
                  <a:pt x="2763011" y="131445"/>
                </a:lnTo>
                <a:lnTo>
                  <a:pt x="2752671" y="80313"/>
                </a:lnTo>
                <a:lnTo>
                  <a:pt x="2724483" y="38528"/>
                </a:lnTo>
                <a:lnTo>
                  <a:pt x="2682698" y="10340"/>
                </a:lnTo>
                <a:lnTo>
                  <a:pt x="263156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0597" y="2058923"/>
            <a:ext cx="2763011" cy="15300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3330"/>
            <a:ext cx="9720072" cy="1499616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5" y="1489166"/>
            <a:ext cx="9908179" cy="484632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Assist women to acquire greater control over knowledge, resources and institutions.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Influence social attitudes and behavior for a sensitive and responsive social environment to address women's concerns and development.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Develop a strong network of civil society organizations to support women at the community and district level.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Undertake advocacy with public servants and public representatives for development policies and planning as well as supportive legislation that increases women's access to development opportunities and resources.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Facilitate women's greater participation in political processes and governance.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Develop and strengthen networks of citizens' organizations for strengthening citizens' struggle for accountable and transparent governance and participatory democracy in Pakistan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63" y="352698"/>
            <a:ext cx="9720072" cy="118610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pakistan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women association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19802"/>
            <a:ext cx="10169435" cy="5512525"/>
          </a:xfrm>
        </p:spPr>
        <p:txBody>
          <a:bodyPr/>
          <a:lstStyle/>
          <a:p>
            <a:pPr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 Pakistan Women's Association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or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APWA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 as it is commonly known, is a voluntary, non-profit and non-political Pakistani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whose fundamental aim is the promotion of moral, social and economic welfare of the women of Pakistan.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APWA was founded in 1949 by Begum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Ra'ana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Liaquat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Ali Khan, a famous activist for women’s rights, who had said that the role of women is no less important than that of men.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Initially APWA was formed to handle the refugee crisis in the newly independent Pakistan after the 1947 partition of British India,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Zubeida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Habib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Rahimtoola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was also the dedicated member of this association.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96925"/>
            <a:ext cx="10628313" cy="522446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APWA has been a very active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since its founding, with branches in 56 districts across Pakistan, and even in rural and urban areas. It celebrates major events such as International Women's Day, UN Day and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UNICEF Day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annually, and is a charity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which relies on donations to fund its work.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APWA received the UNESCO Adult Literacy Prize in 1974 and later the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Peace Messenger Certificate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in 1987.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2016, at the 68th anniversary of APWA's founding, an annual dinner at the High Commission of Pakistan, London was held to pay tribute to the APWA founder, Begum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Ra'ana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Liaquat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Ali Khan. A speaker at the event said that Begum's vision motivated the Pakistani women to contribute positively to the Pakistani society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"/>
            <a:ext cx="9720072" cy="992777"/>
          </a:xfrm>
        </p:spPr>
        <p:txBody>
          <a:bodyPr/>
          <a:lstStyle/>
          <a:p>
            <a:pPr algn="ctr"/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>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80" y="927461"/>
            <a:ext cx="10536501" cy="549946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APWA offers programs in: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Mother and child health services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Nutrition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at healthcare clinics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Montessori/Primary Education schools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Adult education/Literacy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Social Education and Social Work among the needy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Population and Family Planning Programs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Legal Aid clinics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Skill Training and Handicrafts Retail Shops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 H Education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Adolescents Programs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Pharmacies and Dispensaries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91" y="245582"/>
            <a:ext cx="9720072" cy="1499616"/>
          </a:xfrm>
        </p:spPr>
        <p:txBody>
          <a:bodyPr/>
          <a:lstStyle/>
          <a:p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70" y="1410792"/>
            <a:ext cx="10889199" cy="47679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aims and objectives of the All Pakistan Women's Association are briefly stated as follows :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"The informed and intelligent participation of the women of Pakistan in the growth and development of their country.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advancement of the welfare of Pakistani Women through the Improvement of their Legal, Political, Social and Economic status.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promotion of educational and cultural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policies all over the country.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Health and Wellbeing of the people of Pakistan in the home and in the community.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promotion of international goodwill and the brotherhood of mankind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74F8D5-0E7D-4130-AE23-E1DC4DAF1730}"/>
              </a:ext>
            </a:extLst>
          </p:cNvPr>
          <p:cNvSpPr txBox="1"/>
          <p:nvPr/>
        </p:nvSpPr>
        <p:spPr>
          <a:xfrm>
            <a:off x="3531765" y="2508308"/>
            <a:ext cx="7910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6281846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F3785F-0F15-45F7-A35C-B0B31D396903}"/>
              </a:ext>
            </a:extLst>
          </p:cNvPr>
          <p:cNvSpPr/>
          <p:nvPr/>
        </p:nvSpPr>
        <p:spPr>
          <a:xfrm>
            <a:off x="1040236" y="353872"/>
            <a:ext cx="10201013" cy="613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lang="en-GB" sz="2400" b="1" spc="-10" dirty="0">
                <a:latin typeface="Times New Roman" pitchFamily="18" charset="0"/>
                <a:cs typeface="Times New Roman" pitchFamily="18" charset="0"/>
              </a:rPr>
              <a:t>What is</a:t>
            </a:r>
            <a:r>
              <a:rPr lang="en-GB" sz="2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spc="-10" dirty="0">
                <a:latin typeface="Times New Roman" pitchFamily="18" charset="0"/>
                <a:cs typeface="Times New Roman" pitchFamily="18" charset="0"/>
              </a:rPr>
              <a:t>welfare?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299085" marR="6985" indent="-287020" algn="just">
              <a:lnSpc>
                <a:spcPts val="2110"/>
              </a:lnSpc>
              <a:spcBef>
                <a:spcPts val="111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lang="en-GB" sz="2400" spc="-15" dirty="0">
                <a:latin typeface="Times New Roman" pitchFamily="18" charset="0"/>
                <a:cs typeface="Times New Roman" pitchFamily="18" charset="0"/>
              </a:rPr>
              <a:t>Welfare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derives from </a:t>
            </a:r>
            <a:r>
              <a:rPr lang="en-GB" sz="2400" spc="-5" dirty="0" err="1">
                <a:latin typeface="Times New Roman" pitchFamily="18" charset="0"/>
                <a:cs typeface="Times New Roman" pitchFamily="18" charset="0"/>
              </a:rPr>
              <a:t>wel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 fare,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that is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“well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still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familiar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sense and fare,  primarily understood as a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journey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arrival but later also as a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supply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food” 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(Williams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1976,</a:t>
            </a:r>
            <a:r>
              <a:rPr lang="en-GB"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281).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299085" marR="8890" indent="-287020" algn="just">
              <a:lnSpc>
                <a:spcPct val="80000"/>
              </a:lnSpc>
              <a:spcBef>
                <a:spcPts val="115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336550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The word welfare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historically been related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happiness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prosperity,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whereas  its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understanding first emerged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sz="2400" spc="-15" dirty="0">
                <a:latin typeface="Times New Roman" pitchFamily="18" charset="0"/>
                <a:cs typeface="Times New Roman" pitchFamily="18" charset="0"/>
              </a:rPr>
              <a:t>20th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century (Williams</a:t>
            </a:r>
            <a:r>
              <a:rPr lang="en-GB" sz="24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1976).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299085" marR="5715" indent="-287020" algn="just">
              <a:lnSpc>
                <a:spcPct val="80000"/>
              </a:lnSpc>
              <a:spcBef>
                <a:spcPts val="112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The concept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welfare has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be understood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the historical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context  within which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embedded. </a:t>
            </a:r>
            <a:r>
              <a:rPr lang="en-GB" sz="2400" spc="-20" dirty="0">
                <a:latin typeface="Times New Roman" pitchFamily="18" charset="0"/>
                <a:cs typeface="Times New Roman" pitchFamily="18" charset="0"/>
              </a:rPr>
              <a:t>However,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intention here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enter into a long  historical analysis of the concept.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spc="-15" dirty="0">
                <a:latin typeface="Times New Roman" pitchFamily="18" charset="0"/>
                <a:cs typeface="Times New Roman" pitchFamily="18" charset="0"/>
              </a:rPr>
              <a:t>Welfare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Reader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has a section on  approaches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welfare and many references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welfare, but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connection 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other words, namely asymmetries, institutions,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reforms,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regimes, and state  (Pierson &amp;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Castles</a:t>
            </a:r>
            <a:r>
              <a:rPr lang="en-GB"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15" dirty="0">
                <a:latin typeface="Times New Roman" pitchFamily="18" charset="0"/>
                <a:cs typeface="Times New Roman" pitchFamily="18" charset="0"/>
              </a:rPr>
              <a:t>2006).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lang="en-GB" sz="2400" b="1" spc="-5" dirty="0">
                <a:latin typeface="Times New Roman" pitchFamily="18" charset="0"/>
                <a:cs typeface="Times New Roman" pitchFamily="18" charset="0"/>
              </a:rPr>
              <a:t>Definition of</a:t>
            </a:r>
            <a:r>
              <a:rPr lang="en-GB" sz="24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spc="-15" dirty="0">
                <a:latin typeface="Times New Roman" pitchFamily="18" charset="0"/>
                <a:cs typeface="Times New Roman" pitchFamily="18" charset="0"/>
              </a:rPr>
              <a:t>Welfare: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299085" marR="5080" indent="-287020" algn="just">
              <a:lnSpc>
                <a:spcPct val="80000"/>
              </a:lnSpc>
              <a:spcBef>
                <a:spcPts val="113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lang="en-GB" sz="2400" spc="-15" dirty="0">
                <a:latin typeface="Times New Roman" pitchFamily="18" charset="0"/>
                <a:cs typeface="Times New Roman" pitchFamily="18" charset="0"/>
              </a:rPr>
              <a:t>Welfare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faring or doing well. It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a comprehensive term,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refers to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physical,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mental, moral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and emotional well-being </a:t>
            </a:r>
            <a:r>
              <a:rPr lang="en-GB" sz="2400" spc="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an individual. The term welfare 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a relative concept, relative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in time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space.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It, therefore, varies from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 </a:t>
            </a:r>
            <a:r>
              <a:rPr lang="en-GB" sz="2400" spc="-10" dirty="0">
                <a:latin typeface="Times New Roman" pitchFamily="18" charset="0"/>
                <a:cs typeface="Times New Roman" pitchFamily="18" charset="0"/>
              </a:rPr>
              <a:t>time,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region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spc="-5" dirty="0">
                <a:latin typeface="Times New Roman" pitchFamily="18" charset="0"/>
                <a:cs typeface="Times New Roman" pitchFamily="18" charset="0"/>
              </a:rPr>
              <a:t>region and from country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GB" sz="24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pc="-20" dirty="0">
                <a:latin typeface="Times New Roman" pitchFamily="18" charset="0"/>
                <a:cs typeface="Times New Roman" pitchFamily="18" charset="0"/>
              </a:rPr>
              <a:t>country.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68508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6916" y="298452"/>
            <a:ext cx="59378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Problems Faced by</a:t>
            </a:r>
            <a:r>
              <a:rPr sz="3600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5" dirty="0">
                <a:latin typeface="Times New Roman" pitchFamily="18" charset="0"/>
                <a:cs typeface="Times New Roman" pitchFamily="18" charset="0"/>
              </a:rPr>
              <a:t>Woman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3117" y="1579130"/>
            <a:ext cx="4592955" cy="4542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25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Discrimination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Violence against</a:t>
            </a:r>
            <a:r>
              <a:rPr sz="2000" b="1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Woman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Honour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Killing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sz="20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Attacks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Domestic</a:t>
            </a:r>
            <a:r>
              <a:rPr sz="20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Violence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killing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Sharia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Law in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Pakistan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Hadood</a:t>
            </a:r>
            <a:r>
              <a:rPr sz="20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Ordinance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Female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Literacy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Issues in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Rural Areas</a:t>
            </a:r>
            <a:r>
              <a:rPr sz="2000" b="1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of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>
              <a:lnSpc>
                <a:spcPct val="100000"/>
              </a:lnSpc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Pakistan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7696" y="1746885"/>
            <a:ext cx="4500245" cy="39119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Status of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Women’s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Health In</a:t>
            </a:r>
            <a:r>
              <a:rPr sz="20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Pakistan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0520" indent="-338455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350520" algn="l"/>
                <a:tab pos="351155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Family Planning</a:t>
            </a:r>
            <a:r>
              <a:rPr sz="20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Scheme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Employment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Challenges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Faced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sz="2000" b="1" spc="-2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Workers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Harassment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at work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place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Pay-scale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Married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sz="2000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Women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Negative attitudes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of male</a:t>
            </a:r>
            <a:r>
              <a:rPr sz="20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co-workers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Transport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050" y="547698"/>
            <a:ext cx="656526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Facilities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Available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sz="3600" spc="-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5" dirty="0">
                <a:latin typeface="Times New Roman" pitchFamily="18" charset="0"/>
                <a:cs typeface="Times New Roman" pitchFamily="18" charset="0"/>
              </a:rPr>
              <a:t>Women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677672" y="2157477"/>
            <a:ext cx="4312285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394460" indent="-287020" algn="r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87020" algn="l"/>
              </a:tabLst>
            </a:pPr>
            <a:r>
              <a:rPr b="0" spc="-5" dirty="0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b="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Institutions:</a:t>
            </a:r>
          </a:p>
          <a:p>
            <a:pPr marL="287020" marR="1442085" lvl="1" indent="-287020" algn="r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Om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udsp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rson: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56285" marR="51435" lvl="1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Punjab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Commission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 Status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(PCSW):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56285" marR="659765" lvl="1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Punjab Day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sz="2400" spc="-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Fund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Society: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56285" lvl="1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756920" algn="l"/>
              </a:tabLst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sz="24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Hostels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spc="-5" dirty="0">
                <a:latin typeface="Times New Roman" pitchFamily="18" charset="0"/>
                <a:cs typeface="Times New Roman" pitchFamily="18" charset="0"/>
              </a:rPr>
              <a:t>Annual Development</a:t>
            </a:r>
            <a:r>
              <a:rPr b="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latin typeface="Times New Roman" pitchFamily="18" charset="0"/>
                <a:cs typeface="Times New Roman" pitchFamily="18" charset="0"/>
              </a:rPr>
              <a:t>Program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6801998" y="2062992"/>
            <a:ext cx="4429759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dirty="0">
                <a:latin typeface="Times New Roman" pitchFamily="18" charset="0"/>
                <a:cs typeface="Times New Roman" pitchFamily="18" charset="0"/>
              </a:rPr>
              <a:t>Empowerment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 Packages: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spc="-5" dirty="0">
                <a:latin typeface="Times New Roman" pitchFamily="18" charset="0"/>
                <a:cs typeface="Times New Roman" pitchFamily="18" charset="0"/>
              </a:rPr>
              <a:t>Public Sector </a:t>
            </a:r>
            <a:r>
              <a:rPr b="0" dirty="0">
                <a:latin typeface="Times New Roman" pitchFamily="18" charset="0"/>
                <a:cs typeface="Times New Roman" pitchFamily="18" charset="0"/>
              </a:rPr>
              <a:t>Employment</a:t>
            </a:r>
            <a:r>
              <a:rPr b="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spc="-5" dirty="0">
                <a:latin typeface="Times New Roman" pitchFamily="18" charset="0"/>
                <a:cs typeface="Times New Roman" pitchFamily="18" charset="0"/>
              </a:rPr>
              <a:t>Maternity</a:t>
            </a:r>
            <a:r>
              <a:rPr b="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latin typeface="Times New Roman" pitchFamily="18" charset="0"/>
                <a:cs typeface="Times New Roman" pitchFamily="18" charset="0"/>
              </a:rPr>
              <a:t>Leave:</a:t>
            </a: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dirty="0">
                <a:latin typeface="Times New Roman" pitchFamily="18" charset="0"/>
                <a:cs typeface="Times New Roman" pitchFamily="18" charset="0"/>
              </a:rPr>
              <a:t>Day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b="0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Centers: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spc="-20" dirty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latin typeface="Times New Roman" pitchFamily="18" charset="0"/>
                <a:cs typeface="Times New Roman" pitchFamily="18" charset="0"/>
              </a:rPr>
              <a:t>Entrepreneurs</a:t>
            </a: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dirty="0">
                <a:latin typeface="Times New Roman" pitchFamily="18" charset="0"/>
                <a:cs typeface="Times New Roman" pitchFamily="18" charset="0"/>
              </a:rPr>
              <a:t>Interest Free Loans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b="0" spc="-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15" dirty="0">
                <a:latin typeface="Times New Roman" pitchFamily="18" charset="0"/>
                <a:cs typeface="Times New Roman" pitchFamily="18" charset="0"/>
              </a:rPr>
              <a:t>Women: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b="0" spc="-5" dirty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b="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Measures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6631" y="226904"/>
            <a:ext cx="647917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Laws and</a:t>
            </a:r>
            <a:r>
              <a:rPr spc="-55" dirty="0"/>
              <a:t> </a:t>
            </a:r>
            <a:r>
              <a:rPr spc="-10" dirty="0"/>
              <a:t>Rules: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0053" y="949926"/>
            <a:ext cx="9086851" cy="56598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Punjab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Fair Representation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sz="24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Act-2014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Punjab Protection against Harassment of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Amended</a:t>
            </a:r>
            <a:r>
              <a:rPr sz="2400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Act-2012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Punjab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Commission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Status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Act</a:t>
            </a:r>
            <a:r>
              <a:rPr sz="2400" spc="-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2014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Punjab Land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Revenue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(Amendment)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Act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2012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Stamp Act,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1964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Waiver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Registration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Fee for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Women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Punjab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Immoveable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Property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Act,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2012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Anti-Women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Practices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Act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2011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Domestic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violence (Prevention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Protection) Act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2012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Prevention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crimes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incidents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Child Marriage Restraint Act,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1929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Punjab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Marriage Restraint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(Amendment)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Bill</a:t>
            </a:r>
            <a:r>
              <a:rPr sz="2400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2015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78332" y="226081"/>
            <a:ext cx="57868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sz="3600" spc="-20">
                <a:latin typeface="Times New Roman" pitchFamily="18" charset="0"/>
                <a:cs typeface="Times New Roman" pitchFamily="18" charset="0"/>
              </a:rPr>
              <a:t>Welfare</a:t>
            </a:r>
            <a:r>
              <a:rPr lang="en-US" sz="3600" spc="-3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pc="-325" dirty="0">
                <a:latin typeface="Times New Roman" pitchFamily="18" charset="0"/>
                <a:cs typeface="Times New Roman" pitchFamily="18" charset="0"/>
              </a:rPr>
            </a:br>
            <a:r>
              <a:rPr sz="3600" spc="-5">
                <a:latin typeface="Times New Roman" pitchFamily="18" charset="0"/>
                <a:cs typeface="Times New Roman" pitchFamily="18" charset="0"/>
              </a:rPr>
              <a:t>Organizations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3117" y="1961519"/>
            <a:ext cx="5156835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Pakistan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women’s</a:t>
            </a:r>
            <a:r>
              <a:rPr sz="2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Association: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Acid Survivors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Foundation,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Pakistan: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Aurat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Foundation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Kaarvan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Foundation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Sarim Burney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Welfare</a:t>
            </a:r>
            <a:r>
              <a:rPr sz="2400" spc="-2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Trust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Shahina Aftab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(SAF)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Bedari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2876" y="1371600"/>
            <a:ext cx="118872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99419" y="4887467"/>
            <a:ext cx="118872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88752" y="1975104"/>
            <a:ext cx="118872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2876" y="4285488"/>
            <a:ext cx="118872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88752" y="3430523"/>
            <a:ext cx="118872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2876" y="2828552"/>
            <a:ext cx="1188720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8"/>
            <a:ext cx="9556787" cy="1058091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AURAT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5" y="822960"/>
            <a:ext cx="10522132" cy="565621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600" dirty="0"/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ntroduction;</a:t>
            </a:r>
          </a:p>
          <a:p>
            <a:pPr algn="just">
              <a:buNone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Foundation, founded in 1986, is a women's rights organization based in Islamabad, Pakistan.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Its co-founders were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Nigar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Ahmed and 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Shahla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Zia.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Foundation does active lobbying and advocacy on behalf of women.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Foundation has its Head Office in Islamabad.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Four regional offices in the provincial capitals (Lahore, Karachi, Peshawar and Quetta.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Foundationhas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 countrywide network of voluntary citizens' groups and individual activists.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These groups include Citizens Action Committees, Resource Groups and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Foundation Resource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Information Network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With its local partners in all the districts of Pakistan, AF is a national organization with the largest district level network in the country</a:t>
            </a:r>
            <a:r>
              <a:rPr lang="en-US" sz="2600" dirty="0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pPr algn="ctr"/>
            <a:r>
              <a:rPr lang="en-US" cap="none" dirty="0" err="1">
                <a:latin typeface="Times New Roman" pitchFamily="18" charset="0"/>
                <a:cs typeface="Times New Roman" pitchFamily="18" charset="0"/>
              </a:rPr>
              <a:t>Progarmmes</a:t>
            </a:r>
            <a:endParaRPr lang="en-US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328" y="1449979"/>
            <a:ext cx="10143309" cy="4872445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Foundation is now a national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with one of the largest district level networks of voluntary citizens groups and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based in the 110 districts of Pakistan . This network enables AF to move with speed throughout the country for advocacy for its causes and to assist women to solve their immediate problems at the district level.</a:t>
            </a:r>
          </a:p>
          <a:p>
            <a:pPr algn="just">
              <a:buFont typeface="Arial" pitchFamily="34" charset="0"/>
              <a:buChar char="•"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Over the last 25 years the work of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Foundation has developed into an over-arching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for 'Strengthening Civil Society for Women's Participation in Governance in Pakistan'. This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operationalised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by the three key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of the Foundation: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The Information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for Grassroots Organization and Action by Women</a:t>
            </a:r>
          </a:p>
          <a:p>
            <a:pPr algn="just">
              <a:buFont typeface="Arial" pitchFamily="34" charset="0"/>
              <a:buChar char="•"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for Strengthening Citizens' for Advocacy and Action for Women</a:t>
            </a:r>
          </a:p>
          <a:p>
            <a:pPr algn="just">
              <a:buFont typeface="Arial" pitchFamily="34" charset="0"/>
              <a:buChar char="•"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for Affirmative Legislation and Policies for Women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66750"/>
            <a:ext cx="10163175" cy="56038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Aurat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Foundation has identified three strategic areas of intervention to define the operational parameters for these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for women to build their capacity for decision-making and action, and information about women's issues and concerns to decision makers,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capacity building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of citizens groups, public authorities and public representatives to support women's participation in decision-making and their activism, as well as to enhance their access to opportunities and facilities at the local and district levels,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advocacy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for developing an enabling environment for women's empowerment and participatory democracy in Pakistan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587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Office Theme</vt:lpstr>
      <vt:lpstr>PowerPoint Presentation</vt:lpstr>
      <vt:lpstr>PowerPoint Presentation</vt:lpstr>
      <vt:lpstr>Problems Faced by Woman</vt:lpstr>
      <vt:lpstr>Facilities Available for Women</vt:lpstr>
      <vt:lpstr>Laws and Rules:</vt:lpstr>
      <vt:lpstr>Women Welfare Organizations</vt:lpstr>
      <vt:lpstr>AURAT FOUNDATION</vt:lpstr>
      <vt:lpstr>Progarmmes</vt:lpstr>
      <vt:lpstr>PowerPoint Presentation</vt:lpstr>
      <vt:lpstr>OBJECTIVE </vt:lpstr>
      <vt:lpstr>All pakistan women association </vt:lpstr>
      <vt:lpstr>PowerPoint Presentation</vt:lpstr>
      <vt:lpstr>Programs</vt:lpstr>
      <vt:lpstr>Aims And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owaisalibajwa@gmail.com</dc:creator>
  <cp:lastModifiedBy>Mushtaq</cp:lastModifiedBy>
  <cp:revision>52</cp:revision>
  <dcterms:created xsi:type="dcterms:W3CDTF">2020-04-03T03:20:55Z</dcterms:created>
  <dcterms:modified xsi:type="dcterms:W3CDTF">2020-04-29T16:47:50Z</dcterms:modified>
</cp:coreProperties>
</file>