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6" r:id="rId30"/>
    <p:sldId id="287" r:id="rId31"/>
    <p:sldId id="303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304" r:id="rId41"/>
    <p:sldId id="296" r:id="rId42"/>
    <p:sldId id="297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F881E-E8A2-45B4-858A-1527EAAB4DE1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8760-01F7-4AE9-A11B-0B8E17248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879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F881E-E8A2-45B4-858A-1527EAAB4DE1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8760-01F7-4AE9-A11B-0B8E17248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600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F881E-E8A2-45B4-858A-1527EAAB4DE1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8760-01F7-4AE9-A11B-0B8E17248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613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F881E-E8A2-45B4-858A-1527EAAB4DE1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8760-01F7-4AE9-A11B-0B8E17248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29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F881E-E8A2-45B4-858A-1527EAAB4DE1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8760-01F7-4AE9-A11B-0B8E17248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450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F881E-E8A2-45B4-858A-1527EAAB4DE1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8760-01F7-4AE9-A11B-0B8E17248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519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F881E-E8A2-45B4-858A-1527EAAB4DE1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8760-01F7-4AE9-A11B-0B8E17248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58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F881E-E8A2-45B4-858A-1527EAAB4DE1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8760-01F7-4AE9-A11B-0B8E17248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201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F881E-E8A2-45B4-858A-1527EAAB4DE1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8760-01F7-4AE9-A11B-0B8E17248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139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F881E-E8A2-45B4-858A-1527EAAB4DE1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8760-01F7-4AE9-A11B-0B8E17248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916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F881E-E8A2-45B4-858A-1527EAAB4DE1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8760-01F7-4AE9-A11B-0B8E17248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75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F881E-E8A2-45B4-858A-1527EAAB4DE1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58760-01F7-4AE9-A11B-0B8E17248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31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dn1.teachmeseries.com/tmanatomy/wp-content/uploads/20171222214554/Greater-and-Lesser-Pelvis-Divided-by-the-Pelvic-Brim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Anatomy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FEMALE PELVIC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90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Iliolumber</a:t>
            </a:r>
            <a:r>
              <a:rPr lang="en-US" dirty="0" smtClean="0"/>
              <a:t> and </a:t>
            </a:r>
            <a:r>
              <a:rPr lang="en-US" dirty="0" err="1" smtClean="0"/>
              <a:t>saccrospinous</a:t>
            </a:r>
            <a:r>
              <a:rPr lang="en-US" dirty="0" smtClean="0"/>
              <a:t> </a:t>
            </a:r>
            <a:r>
              <a:rPr lang="en-US" dirty="0" err="1" smtClean="0"/>
              <a:t>lagaments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 descr="C:\Users\MOHSANA\Desktop\Sacrospinous-Ligament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7" y="1828800"/>
            <a:ext cx="4525963" cy="429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OHSANA\Desktop\iliolumbar-300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0025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33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Saccrotuberous</a:t>
            </a:r>
            <a:r>
              <a:rPr lang="en-US" dirty="0" smtClean="0"/>
              <a:t> </a:t>
            </a:r>
            <a:r>
              <a:rPr lang="en-US" dirty="0" err="1" smtClean="0"/>
              <a:t>legament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0" name="Picture 2" descr="C:\Users\MOHSANA\Desktop\5HY8XE1htHRIgWnHYgXDA_NuXmqNAKBw_Ligamentum_sacrotuberale_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81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388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</a:t>
            </a:r>
            <a:r>
              <a:rPr lang="en-US" b="1" dirty="0">
                <a:solidFill>
                  <a:schemeClr val="accent1"/>
                </a:solidFill>
              </a:rPr>
              <a:t>outlet</a:t>
            </a:r>
            <a:r>
              <a:rPr lang="en-US" dirty="0"/>
              <a:t> is formed by the pubic arch, </a:t>
            </a:r>
            <a:r>
              <a:rPr lang="en-US" dirty="0" err="1"/>
              <a:t>ischial</a:t>
            </a:r>
            <a:r>
              <a:rPr lang="en-US" dirty="0"/>
              <a:t> spines, </a:t>
            </a:r>
            <a:r>
              <a:rPr lang="en-US" dirty="0" err="1"/>
              <a:t>sacrotuberous</a:t>
            </a:r>
            <a:r>
              <a:rPr lang="en-US" dirty="0"/>
              <a:t> ligaments and the coccyx.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enclosed space between the inlet and outlet is called the </a:t>
            </a:r>
            <a:r>
              <a:rPr lang="en-US" b="1" dirty="0">
                <a:solidFill>
                  <a:schemeClr val="accent1"/>
                </a:solidFill>
              </a:rPr>
              <a:t>true pelvis</a:t>
            </a:r>
            <a:r>
              <a:rPr lang="en-US" dirty="0"/>
              <a:t>, with the plane of the inlet being at right angles to the plane of the outlet.</a:t>
            </a:r>
          </a:p>
        </p:txBody>
      </p:sp>
      <p:pic>
        <p:nvPicPr>
          <p:cNvPr id="4" name="Picture 3" descr="5_pubic_arch13077244635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8400" y="1181100"/>
            <a:ext cx="2590800" cy="1943100"/>
          </a:xfrm>
          <a:prstGeom prst="rect">
            <a:avLst/>
          </a:prstGeom>
        </p:spPr>
      </p:pic>
      <p:pic>
        <p:nvPicPr>
          <p:cNvPr id="5" name="Content Placeholder 3" descr="download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600" y="3657600"/>
            <a:ext cx="2133600" cy="160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27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female true pelvis differs from the male in being </a:t>
            </a:r>
            <a:r>
              <a:rPr lang="en-US" b="1" dirty="0">
                <a:solidFill>
                  <a:schemeClr val="accent1"/>
                </a:solidFill>
              </a:rPr>
              <a:t>shallower</a:t>
            </a:r>
            <a:r>
              <a:rPr lang="en-US" dirty="0"/>
              <a:t>, having </a:t>
            </a:r>
            <a:r>
              <a:rPr lang="en-US" b="1" dirty="0">
                <a:solidFill>
                  <a:schemeClr val="accent1"/>
                </a:solidFill>
              </a:rPr>
              <a:t>straighter sides</a:t>
            </a:r>
            <a:r>
              <a:rPr lang="en-US" dirty="0"/>
              <a:t>, a </a:t>
            </a:r>
            <a:r>
              <a:rPr lang="en-US" b="1" dirty="0">
                <a:solidFill>
                  <a:schemeClr val="accent1"/>
                </a:solidFill>
              </a:rPr>
              <a:t>wider angle between the pubic </a:t>
            </a:r>
            <a:r>
              <a:rPr lang="en-US" b="1" dirty="0" err="1">
                <a:solidFill>
                  <a:schemeClr val="accent1"/>
                </a:solidFill>
              </a:rPr>
              <a:t>rami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dirty="0"/>
              <a:t>at the </a:t>
            </a:r>
            <a:r>
              <a:rPr lang="en-US" dirty="0" err="1"/>
              <a:t>symphysis</a:t>
            </a:r>
            <a:r>
              <a:rPr lang="en-US" dirty="0"/>
              <a:t> and a proportionately </a:t>
            </a:r>
            <a:r>
              <a:rPr lang="en-US" b="1" dirty="0">
                <a:solidFill>
                  <a:schemeClr val="accent1"/>
                </a:solidFill>
              </a:rPr>
              <a:t>larger pelvic </a:t>
            </a:r>
            <a:r>
              <a:rPr lang="en-US" b="1" dirty="0" smtClean="0">
                <a:solidFill>
                  <a:schemeClr val="accent1"/>
                </a:solidFill>
              </a:rPr>
              <a:t>outlet.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51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7967" y="1295400"/>
            <a:ext cx="719895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124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OHSANA\Desktop\B9781455710782000055_f005-010-97814557107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2296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34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THE PELVIC FLOOR AND MUSCLES OF THE PELVIS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Gynae</a:t>
            </a:r>
            <a:r>
              <a:rPr lang="en-US" dirty="0" smtClean="0"/>
              <a:t> &amp; </a:t>
            </a:r>
            <a:r>
              <a:rPr lang="en-US" dirty="0" err="1" smtClean="0"/>
              <a:t>Obs</a:t>
            </a:r>
            <a:r>
              <a:rPr lang="en-US" dirty="0" smtClean="0"/>
              <a:t> in 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12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Pelvic Floor Musculature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23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pelvic floor musculature is composed of three layers in a funnel-shaped orientation, with </a:t>
            </a:r>
            <a:r>
              <a:rPr lang="en-US" b="1" dirty="0" smtClean="0">
                <a:solidFill>
                  <a:srgbClr val="7030A0"/>
                </a:solidFill>
              </a:rPr>
              <a:t>boney attachments to the pubic bone and the coccyx</a:t>
            </a:r>
            <a:r>
              <a:rPr lang="en-US" dirty="0" smtClean="0"/>
              <a:t>. 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Laterally</a:t>
            </a:r>
            <a:r>
              <a:rPr lang="en-US" dirty="0" smtClean="0"/>
              <a:t>, the tissues blend into a </a:t>
            </a:r>
            <a:r>
              <a:rPr lang="en-US" b="1" dirty="0" err="1" smtClean="0">
                <a:solidFill>
                  <a:srgbClr val="7030A0"/>
                </a:solidFill>
              </a:rPr>
              <a:t>fascial</a:t>
            </a:r>
            <a:r>
              <a:rPr lang="en-US" dirty="0" smtClean="0"/>
              <a:t> layer overlying the </a:t>
            </a:r>
            <a:r>
              <a:rPr lang="en-US" dirty="0" err="1" smtClean="0"/>
              <a:t>obturator</a:t>
            </a:r>
            <a:r>
              <a:rPr lang="en-US" dirty="0" smtClean="0"/>
              <a:t> </a:t>
            </a:r>
            <a:r>
              <a:rPr lang="en-US" dirty="0" err="1" smtClean="0"/>
              <a:t>internus</a:t>
            </a:r>
            <a:r>
              <a:rPr lang="en-US" dirty="0" smtClean="0"/>
              <a:t>.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The prime mover of the pelvic floor </a:t>
            </a:r>
            <a:r>
              <a:rPr lang="en-US" dirty="0" smtClean="0"/>
              <a:t>is the </a:t>
            </a:r>
            <a:r>
              <a:rPr lang="en-US" dirty="0" err="1" smtClean="0"/>
              <a:t>levator</a:t>
            </a:r>
            <a:r>
              <a:rPr lang="en-US" dirty="0" smtClean="0"/>
              <a:t> </a:t>
            </a:r>
            <a:r>
              <a:rPr lang="en-US" dirty="0" err="1" smtClean="0"/>
              <a:t>ani</a:t>
            </a:r>
            <a:r>
              <a:rPr lang="en-US" dirty="0" smtClean="0"/>
              <a:t>. 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The </a:t>
            </a:r>
            <a:r>
              <a:rPr lang="en-US" b="1" dirty="0" err="1" smtClean="0">
                <a:solidFill>
                  <a:srgbClr val="7030A0"/>
                </a:solidFill>
              </a:rPr>
              <a:t>levator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ani</a:t>
            </a:r>
            <a:r>
              <a:rPr lang="en-US" dirty="0" smtClean="0"/>
              <a:t>, in combination with the </a:t>
            </a:r>
            <a:r>
              <a:rPr lang="en-US" b="1" dirty="0" err="1" smtClean="0">
                <a:solidFill>
                  <a:srgbClr val="7030A0"/>
                </a:solidFill>
              </a:rPr>
              <a:t>coccygeus</a:t>
            </a:r>
            <a:r>
              <a:rPr lang="en-US" dirty="0" smtClean="0"/>
              <a:t>, forms the </a:t>
            </a:r>
            <a:r>
              <a:rPr lang="en-US" b="1" dirty="0" smtClean="0">
                <a:solidFill>
                  <a:srgbClr val="FF0000"/>
                </a:solidFill>
              </a:rPr>
              <a:t>pelvic diaphragm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30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143000"/>
            <a:ext cx="838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2919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PELVIS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protective </a:t>
            </a:r>
            <a:r>
              <a:rPr lang="en-US" dirty="0" smtClean="0"/>
              <a:t>shield</a:t>
            </a:r>
          </a:p>
          <a:p>
            <a:r>
              <a:rPr lang="en-US" dirty="0"/>
              <a:t>supports the </a:t>
            </a:r>
            <a:r>
              <a:rPr lang="en-US" dirty="0" smtClean="0"/>
              <a:t>trunk</a:t>
            </a:r>
          </a:p>
          <a:p>
            <a:r>
              <a:rPr lang="en-US" dirty="0"/>
              <a:t>pelvis consists of the two </a:t>
            </a:r>
            <a:r>
              <a:rPr lang="en-US" b="1" dirty="0">
                <a:solidFill>
                  <a:schemeClr val="accent1"/>
                </a:solidFill>
              </a:rPr>
              <a:t>innominate</a:t>
            </a:r>
            <a:r>
              <a:rPr lang="en-US" dirty="0"/>
              <a:t> </a:t>
            </a:r>
            <a:r>
              <a:rPr lang="en-US" dirty="0" smtClean="0"/>
              <a:t>bones </a:t>
            </a:r>
            <a:r>
              <a:rPr lang="en-US" b="1" dirty="0">
                <a:solidFill>
                  <a:schemeClr val="accent1"/>
                </a:solidFill>
              </a:rPr>
              <a:t>sacrum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chemeClr val="accent1"/>
                </a:solidFill>
              </a:rPr>
              <a:t>coccyx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There are four articulations</a:t>
            </a:r>
          </a:p>
          <a:p>
            <a:r>
              <a:rPr lang="en-US" b="1" dirty="0"/>
              <a:t>Sacroiliac Joints (x2) – </a:t>
            </a:r>
            <a:r>
              <a:rPr lang="en-US" dirty="0"/>
              <a:t>Between the ilium of the hip bones, and the sacrum</a:t>
            </a:r>
          </a:p>
          <a:p>
            <a:r>
              <a:rPr lang="en-US" b="1" dirty="0" err="1"/>
              <a:t>Sacrococcygeal</a:t>
            </a:r>
            <a:r>
              <a:rPr lang="en-US" b="1" dirty="0"/>
              <a:t> </a:t>
            </a:r>
            <a:r>
              <a:rPr lang="en-US" b="1" dirty="0" err="1"/>
              <a:t>symphysis</a:t>
            </a:r>
            <a:r>
              <a:rPr lang="en-US" b="1" dirty="0"/>
              <a:t> – </a:t>
            </a:r>
            <a:r>
              <a:rPr lang="en-US" dirty="0"/>
              <a:t>Between the sacrum and the coccyx.</a:t>
            </a:r>
          </a:p>
          <a:p>
            <a:r>
              <a:rPr lang="en-US" b="1" dirty="0"/>
              <a:t>Pubic </a:t>
            </a:r>
            <a:r>
              <a:rPr lang="en-US" b="1" dirty="0" err="1"/>
              <a:t>symphysis</a:t>
            </a:r>
            <a:r>
              <a:rPr lang="en-US" dirty="0"/>
              <a:t> – Between the pubis bodies of the two hip </a:t>
            </a:r>
            <a:r>
              <a:rPr lang="en-US" dirty="0" smtClean="0"/>
              <a:t>bones</a:t>
            </a:r>
          </a:p>
          <a:p>
            <a:r>
              <a:rPr lang="en-US" dirty="0" smtClean="0"/>
              <a:t>It forms the ring like structure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39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152400"/>
            <a:ext cx="5306786" cy="2971800"/>
          </a:xfrm>
          <a:prstGeom prst="rect">
            <a:avLst/>
          </a:prstGeom>
        </p:spPr>
      </p:pic>
      <p:pic>
        <p:nvPicPr>
          <p:cNvPr id="3" name="Picture 2" descr="content_content_Levator_ani_musc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3733800"/>
            <a:ext cx="3758214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35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lvis.3d.coccyge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66837" y="438150"/>
            <a:ext cx="6410325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6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Gray's Anatomy 477"/>
          <p:cNvPicPr>
            <a:picLocks noChangeAspect="1" noChangeArrowheads="1"/>
          </p:cNvPicPr>
          <p:nvPr/>
        </p:nvPicPr>
        <p:blipFill>
          <a:blip r:embed="rId2" cstate="print"/>
          <a:srcRect b="2769"/>
          <a:stretch>
            <a:fillRect/>
          </a:stretch>
        </p:blipFill>
        <p:spPr bwMode="auto">
          <a:xfrm>
            <a:off x="1524000" y="438630"/>
            <a:ext cx="5943600" cy="5624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0380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 l="8626" r="37505" b="40038"/>
          <a:stretch>
            <a:fillRect/>
          </a:stretch>
        </p:blipFill>
        <p:spPr bwMode="auto">
          <a:xfrm>
            <a:off x="1504950" y="914400"/>
            <a:ext cx="6572250" cy="54864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292961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612845"/>
            <a:ext cx="77724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Female Pelvic Floor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female pelvic floor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has three openings ,  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creates less inherent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stability when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compared to the male anatomy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Innervation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nerve supply to the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perineal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tissues  includes the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pudendal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nerve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(with its three terminal branches, the dorsal,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perineal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rectal),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levator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nerve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direct branches from the sacral levels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This dual innervation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provides a safeguard against direct damage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during labor and delivery, that would be more likely with single nerve arrangement.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92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762000"/>
            <a:ext cx="7620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Function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pelvic floor musculature has the following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essential roles: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Provide support for the pelvic organs and their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contents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Withstand increases in intra-abdominal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pressure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Contribute to stabilization of the spine / pelvis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Maintain continence (through sympathetic nerve fibers)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to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urethral and anal sphincters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eproductive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function</a:t>
            </a:r>
          </a:p>
        </p:txBody>
      </p:sp>
    </p:spTree>
    <p:extLst>
      <p:ext uri="{BB962C8B-B14F-4D97-AF65-F5344CB8AC3E}">
        <p14:creationId xmlns:p14="http://schemas.microsoft.com/office/powerpoint/2010/main" val="30202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2493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Effects of childbirth on the pelvic floor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u="sng" dirty="0" smtClean="0"/>
              <a:t> Neurological </a:t>
            </a:r>
            <a:r>
              <a:rPr lang="en-US" b="1" u="sng" dirty="0"/>
              <a:t>Compromise</a:t>
            </a:r>
          </a:p>
          <a:p>
            <a:pPr marL="0" indent="0">
              <a:buNone/>
            </a:pPr>
            <a:r>
              <a:rPr lang="en-US" dirty="0" smtClean="0"/>
              <a:t>     Stretch </a:t>
            </a:r>
            <a:r>
              <a:rPr lang="en-US" dirty="0"/>
              <a:t>and compression of the </a:t>
            </a:r>
            <a:r>
              <a:rPr lang="en-US" dirty="0" err="1"/>
              <a:t>pudendal</a:t>
            </a:r>
            <a:r>
              <a:rPr lang="en-US" dirty="0"/>
              <a:t> nerve </a:t>
            </a:r>
            <a:r>
              <a:rPr lang="en-US" dirty="0" smtClean="0"/>
              <a:t>occur during </a:t>
            </a:r>
            <a:r>
              <a:rPr lang="en-US" dirty="0"/>
              <a:t>labor as the baby’s head travels through </a:t>
            </a:r>
            <a:r>
              <a:rPr lang="en-US" dirty="0" smtClean="0"/>
              <a:t>the birth canal. </a:t>
            </a:r>
          </a:p>
          <a:p>
            <a:pPr marL="0" indent="0">
              <a:buNone/>
            </a:pPr>
            <a:r>
              <a:rPr lang="en-US" dirty="0" smtClean="0"/>
              <a:t>     This </a:t>
            </a:r>
            <a:r>
              <a:rPr lang="en-US" dirty="0"/>
              <a:t>stretch can be as much as 20% of the </a:t>
            </a:r>
            <a:r>
              <a:rPr lang="en-US" dirty="0" smtClean="0"/>
              <a:t>total length </a:t>
            </a:r>
            <a:r>
              <a:rPr lang="en-US" dirty="0"/>
              <a:t>of the </a:t>
            </a:r>
            <a:r>
              <a:rPr lang="en-US" dirty="0" smtClean="0"/>
              <a:t>nerve.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/>
              <a:t>This compromise to the </a:t>
            </a:r>
            <a:r>
              <a:rPr lang="en-US" dirty="0" err="1" smtClean="0"/>
              <a:t>pudendal</a:t>
            </a:r>
            <a:r>
              <a:rPr lang="en-US" dirty="0"/>
              <a:t> </a:t>
            </a:r>
            <a:r>
              <a:rPr lang="en-US" dirty="0" smtClean="0"/>
              <a:t>nerve </a:t>
            </a:r>
            <a:r>
              <a:rPr lang="en-US" dirty="0"/>
              <a:t>is most intense during pushing (the second </a:t>
            </a:r>
            <a:r>
              <a:rPr lang="en-US" dirty="0" smtClean="0"/>
              <a:t>stage of </a:t>
            </a:r>
            <a:r>
              <a:rPr lang="en-US" dirty="0"/>
              <a:t>labor), through the completion of </a:t>
            </a:r>
            <a:r>
              <a:rPr lang="en-US" dirty="0" smtClean="0"/>
              <a:t>delivery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674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7037"/>
            <a:ext cx="8229600" cy="6126163"/>
          </a:xfrm>
        </p:spPr>
        <p:txBody>
          <a:bodyPr/>
          <a:lstStyle/>
          <a:p>
            <a:r>
              <a:rPr lang="en-US" b="1" u="sng" dirty="0" smtClean="0"/>
              <a:t>Muscular impairment</a:t>
            </a:r>
          </a:p>
          <a:p>
            <a:r>
              <a:rPr lang="en-US" dirty="0" smtClean="0"/>
              <a:t>Extreme stretching of pelvic floor tissue is inherent in the process of labor and delivery.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12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458200" cy="5821363"/>
          </a:xfrm>
        </p:spPr>
        <p:txBody>
          <a:bodyPr>
            <a:noAutofit/>
          </a:bodyPr>
          <a:lstStyle/>
          <a:p>
            <a:r>
              <a:rPr lang="en-US" sz="3600" b="1" u="sng" dirty="0"/>
              <a:t>An </a:t>
            </a:r>
            <a:r>
              <a:rPr lang="en-US" sz="3600" b="1" u="sng" dirty="0" smtClean="0"/>
              <a:t>episiotomy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I</a:t>
            </a:r>
            <a:r>
              <a:rPr lang="en-US" sz="2400" dirty="0" smtClean="0"/>
              <a:t>s </a:t>
            </a:r>
            <a:r>
              <a:rPr lang="en-US" sz="2400" dirty="0"/>
              <a:t>an incision made in the </a:t>
            </a:r>
            <a:r>
              <a:rPr lang="en-US" sz="2400" dirty="0" err="1" smtClean="0"/>
              <a:t>perineal</a:t>
            </a:r>
            <a:r>
              <a:rPr lang="en-US" sz="2400" dirty="0"/>
              <a:t> </a:t>
            </a:r>
            <a:r>
              <a:rPr lang="en-US" sz="2400" dirty="0" smtClean="0"/>
              <a:t>body  It </a:t>
            </a:r>
            <a:r>
              <a:rPr lang="en-US" sz="2400" dirty="0"/>
              <a:t>is automatically </a:t>
            </a:r>
            <a:r>
              <a:rPr lang="en-US" sz="2400" dirty="0" smtClean="0"/>
              <a:t>considered a </a:t>
            </a:r>
            <a:r>
              <a:rPr lang="en-US" sz="2400" dirty="0"/>
              <a:t>second-degree laceration </a:t>
            </a:r>
            <a:endParaRPr lang="en-US" sz="2400" dirty="0" smtClean="0"/>
          </a:p>
          <a:p>
            <a:r>
              <a:rPr lang="en-US" sz="2400" dirty="0" smtClean="0"/>
              <a:t>according </a:t>
            </a:r>
            <a:r>
              <a:rPr lang="en-US" sz="2400" dirty="0"/>
              <a:t>to the </a:t>
            </a:r>
            <a:r>
              <a:rPr lang="en-US" sz="2400" dirty="0" smtClean="0"/>
              <a:t>following classification </a:t>
            </a:r>
            <a:r>
              <a:rPr lang="en-US" sz="2400" dirty="0"/>
              <a:t>of </a:t>
            </a:r>
            <a:r>
              <a:rPr lang="en-US" sz="2400" dirty="0" err="1"/>
              <a:t>perineal</a:t>
            </a:r>
            <a:r>
              <a:rPr lang="en-US" sz="2400" dirty="0"/>
              <a:t> </a:t>
            </a:r>
            <a:r>
              <a:rPr lang="en-US" sz="2400" dirty="0" smtClean="0"/>
              <a:t>lacerations.</a:t>
            </a:r>
            <a:endParaRPr lang="en-US" sz="2400" dirty="0"/>
          </a:p>
          <a:p>
            <a:r>
              <a:rPr lang="en-US" sz="2400" dirty="0"/>
              <a:t>First degree—only skin</a:t>
            </a:r>
          </a:p>
          <a:p>
            <a:r>
              <a:rPr lang="en-US" sz="2400" dirty="0"/>
              <a:t>Second degree—includes </a:t>
            </a:r>
            <a:r>
              <a:rPr lang="en-US" sz="2400" dirty="0" smtClean="0"/>
              <a:t>underlying superficial muscle layer</a:t>
            </a:r>
            <a:endParaRPr lang="en-US" sz="2400" dirty="0"/>
          </a:p>
          <a:p>
            <a:r>
              <a:rPr lang="en-US" sz="2400" dirty="0"/>
              <a:t>Third degree—extends to anal sphincter</a:t>
            </a:r>
          </a:p>
          <a:p>
            <a:r>
              <a:rPr lang="en-US" sz="2400" dirty="0"/>
              <a:t>Fourth degree—tears through the sphincter and into </a:t>
            </a:r>
            <a:r>
              <a:rPr lang="en-US" sz="2400" dirty="0" smtClean="0"/>
              <a:t>the rectum, possibly into the deeper muscular layer of pelvic floor.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Although episiotomy is common, occurring in </a:t>
            </a:r>
            <a:r>
              <a:rPr lang="en-US" sz="2400" dirty="0" smtClean="0"/>
              <a:t>33% to </a:t>
            </a:r>
            <a:r>
              <a:rPr lang="en-US" sz="2400" dirty="0"/>
              <a:t>51% of </a:t>
            </a:r>
            <a:r>
              <a:rPr lang="en-US" sz="2400" dirty="0" smtClean="0"/>
              <a:t>normal deliveries.</a:t>
            </a:r>
          </a:p>
          <a:p>
            <a:pPr marL="0" indent="0">
              <a:buNone/>
            </a:pPr>
            <a:r>
              <a:rPr lang="en-US" sz="2400" dirty="0" smtClean="0"/>
              <a:t>     Adverse effects are sphincter defects</a:t>
            </a:r>
          </a:p>
          <a:p>
            <a:r>
              <a:rPr lang="en-US" sz="2400" dirty="0" smtClean="0"/>
              <a:t>Fecal incontinence</a:t>
            </a:r>
          </a:p>
          <a:p>
            <a:r>
              <a:rPr lang="en-US" sz="2400" dirty="0" smtClean="0"/>
              <a:t>More worse with forceps delivery</a:t>
            </a:r>
          </a:p>
        </p:txBody>
      </p:sp>
    </p:spTree>
    <p:extLst>
      <p:ext uri="{BB962C8B-B14F-4D97-AF65-F5344CB8AC3E}">
        <p14:creationId xmlns:p14="http://schemas.microsoft.com/office/powerpoint/2010/main" val="68631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Pelvic flour dysfunction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28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Pelvis_thumb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228600"/>
            <a:ext cx="76962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07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09600"/>
            <a:ext cx="8382000" cy="56388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Classification of Pelvic </a:t>
            </a:r>
            <a:r>
              <a:rPr lang="en-US" b="1" dirty="0" smtClean="0"/>
              <a:t>Floor Dysfunction</a:t>
            </a:r>
            <a:endParaRPr lang="en-US" b="1" dirty="0"/>
          </a:p>
          <a:p>
            <a:r>
              <a:rPr lang="en-US" dirty="0"/>
              <a:t>This is a very broad category that encompasses </a:t>
            </a:r>
            <a:r>
              <a:rPr lang="en-US" dirty="0" smtClean="0"/>
              <a:t>symptoms </a:t>
            </a:r>
            <a:r>
              <a:rPr lang="en-US" dirty="0"/>
              <a:t>in a variety of combinations. </a:t>
            </a:r>
            <a:r>
              <a:rPr lang="en-US" dirty="0" smtClean="0"/>
              <a:t>Some patients </a:t>
            </a:r>
            <a:r>
              <a:rPr lang="en-US" dirty="0"/>
              <a:t>with pelvic floor disuse atrophy, weakness, or </a:t>
            </a:r>
            <a:r>
              <a:rPr lang="en-US" dirty="0" smtClean="0"/>
              <a:t>nerve damage</a:t>
            </a:r>
            <a:r>
              <a:rPr lang="en-US" dirty="0"/>
              <a:t>; others will have hypertonic pelvic floor musculature.</a:t>
            </a:r>
          </a:p>
          <a:p>
            <a:r>
              <a:rPr lang="en-US" dirty="0"/>
              <a:t>Pelvic pain is another far-reaching diagnosis; many of </a:t>
            </a:r>
            <a:r>
              <a:rPr lang="en-US" dirty="0" smtClean="0"/>
              <a:t>these patients </a:t>
            </a:r>
            <a:r>
              <a:rPr lang="en-US" dirty="0"/>
              <a:t>will be seen by multiple doctors prior to </a:t>
            </a:r>
            <a:r>
              <a:rPr lang="en-US" dirty="0" smtClean="0"/>
              <a:t>physical therapy </a:t>
            </a:r>
            <a:r>
              <a:rPr lang="en-US" dirty="0"/>
              <a:t>being considered.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Prolapse</a:t>
            </a:r>
            <a:endParaRPr lang="en-US" b="1" dirty="0"/>
          </a:p>
          <a:p>
            <a:r>
              <a:rPr lang="en-US" u="sng" dirty="0"/>
              <a:t>A prolapse is a supportive impairment. It refers to the </a:t>
            </a:r>
            <a:r>
              <a:rPr lang="en-US" u="sng" dirty="0" smtClean="0"/>
              <a:t>descent of </a:t>
            </a:r>
            <a:r>
              <a:rPr lang="en-US" u="sng" dirty="0"/>
              <a:t>any of the pelvic viscera out of their normal </a:t>
            </a:r>
            <a:r>
              <a:rPr lang="en-US" u="sng" dirty="0" smtClean="0"/>
              <a:t>alignment because </a:t>
            </a:r>
            <a:r>
              <a:rPr lang="en-US" u="sng" dirty="0"/>
              <a:t>of muscular, </a:t>
            </a:r>
            <a:r>
              <a:rPr lang="en-US" u="sng" dirty="0" err="1"/>
              <a:t>fascial</a:t>
            </a:r>
            <a:r>
              <a:rPr lang="en-US" u="sng" dirty="0"/>
              <a:t>, and/or ligamentous deficits </a:t>
            </a:r>
            <a:r>
              <a:rPr lang="en-US" u="sng" dirty="0" smtClean="0"/>
              <a:t>and because </a:t>
            </a:r>
            <a:r>
              <a:rPr lang="en-US" u="sng" dirty="0"/>
              <a:t>of increased abdominal </a:t>
            </a:r>
            <a:r>
              <a:rPr lang="en-US" u="sng" dirty="0" smtClean="0"/>
              <a:t>pressure. </a:t>
            </a:r>
          </a:p>
          <a:p>
            <a:r>
              <a:rPr lang="en-US" dirty="0" smtClean="0"/>
              <a:t>A prolapse often </a:t>
            </a:r>
            <a:r>
              <a:rPr lang="en-US" dirty="0"/>
              <a:t>worsens over time and with subsequent </a:t>
            </a:r>
            <a:r>
              <a:rPr lang="en-US" dirty="0" smtClean="0"/>
              <a:t>pregnancies and </a:t>
            </a:r>
            <a:r>
              <a:rPr lang="en-US" dirty="0"/>
              <a:t>can be aggravated by constipation and/or </a:t>
            </a:r>
            <a:r>
              <a:rPr lang="en-US" dirty="0" smtClean="0"/>
              <a:t>straining with </a:t>
            </a:r>
            <a:r>
              <a:rPr lang="en-US" dirty="0"/>
              <a:t>elimination.</a:t>
            </a:r>
          </a:p>
        </p:txBody>
      </p:sp>
    </p:spTree>
    <p:extLst>
      <p:ext uri="{BB962C8B-B14F-4D97-AF65-F5344CB8AC3E}">
        <p14:creationId xmlns:p14="http://schemas.microsoft.com/office/powerpoint/2010/main" val="425809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u="sng" dirty="0" smtClean="0"/>
              <a:t>Symptoms</a:t>
            </a:r>
            <a:r>
              <a:rPr lang="en-US" dirty="0" smtClean="0"/>
              <a:t> </a:t>
            </a:r>
          </a:p>
          <a:p>
            <a:r>
              <a:rPr lang="en-US" dirty="0"/>
              <a:t> </a:t>
            </a:r>
            <a:r>
              <a:rPr lang="en-US" dirty="0" err="1"/>
              <a:t>perineal</a:t>
            </a:r>
            <a:r>
              <a:rPr lang="en-US" dirty="0"/>
              <a:t> pressure and heaviness, </a:t>
            </a:r>
            <a:endParaRPr lang="en-US" dirty="0" smtClean="0"/>
          </a:p>
          <a:p>
            <a:r>
              <a:rPr lang="en-US" dirty="0" smtClean="0"/>
              <a:t>low </a:t>
            </a:r>
            <a:r>
              <a:rPr lang="en-US" dirty="0"/>
              <a:t>back pain, </a:t>
            </a:r>
            <a:endParaRPr lang="en-US" dirty="0" smtClean="0"/>
          </a:p>
          <a:p>
            <a:r>
              <a:rPr lang="en-US" dirty="0" smtClean="0"/>
              <a:t>abdominal </a:t>
            </a:r>
            <a:r>
              <a:rPr lang="en-US" dirty="0"/>
              <a:t>pressure or pain</a:t>
            </a:r>
            <a:r>
              <a:rPr lang="en-US" dirty="0" smtClean="0"/>
              <a:t>, </a:t>
            </a:r>
          </a:p>
          <a:p>
            <a:r>
              <a:rPr lang="en-US" dirty="0" smtClean="0"/>
              <a:t>difficulties </a:t>
            </a:r>
            <a:r>
              <a:rPr lang="en-US" dirty="0"/>
              <a:t>with defecation</a:t>
            </a:r>
            <a:r>
              <a:rPr lang="en-US" dirty="0" smtClean="0"/>
              <a:t>.</a:t>
            </a:r>
            <a:endParaRPr lang="en-US" b="1" u="sng" dirty="0" smtClean="0"/>
          </a:p>
          <a:p>
            <a:r>
              <a:rPr lang="en-US" b="1" u="sng" dirty="0" smtClean="0"/>
              <a:t>Functional </a:t>
            </a:r>
            <a:r>
              <a:rPr lang="en-US" b="1" u="sng" dirty="0"/>
              <a:t>changes</a:t>
            </a:r>
          </a:p>
          <a:p>
            <a:r>
              <a:rPr lang="en-US" dirty="0"/>
              <a:t>These symptoms can interfere </a:t>
            </a:r>
            <a:r>
              <a:rPr lang="en-US" dirty="0" smtClean="0"/>
              <a:t>with</a:t>
            </a:r>
          </a:p>
          <a:p>
            <a:r>
              <a:rPr lang="en-US" dirty="0" smtClean="0"/>
              <a:t> </a:t>
            </a:r>
            <a:r>
              <a:rPr lang="en-US" dirty="0"/>
              <a:t>exercise, </a:t>
            </a:r>
            <a:endParaRPr lang="en-US" dirty="0" smtClean="0"/>
          </a:p>
          <a:p>
            <a:r>
              <a:rPr lang="en-US" dirty="0" smtClean="0"/>
              <a:t>recreation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household </a:t>
            </a:r>
            <a:r>
              <a:rPr lang="en-US" dirty="0"/>
              <a:t>responsibilities, including yard work</a:t>
            </a:r>
            <a:r>
              <a:rPr lang="en-US" dirty="0" smtClean="0"/>
              <a:t>,</a:t>
            </a:r>
          </a:p>
          <a:p>
            <a:r>
              <a:rPr lang="en-US" dirty="0" smtClean="0"/>
              <a:t> </a:t>
            </a:r>
            <a:r>
              <a:rPr lang="en-US" dirty="0"/>
              <a:t>occasionally the ability to work outside the home.</a:t>
            </a:r>
          </a:p>
        </p:txBody>
      </p:sp>
    </p:spTree>
    <p:extLst>
      <p:ext uri="{BB962C8B-B14F-4D97-AF65-F5344CB8AC3E}">
        <p14:creationId xmlns:p14="http://schemas.microsoft.com/office/powerpoint/2010/main" val="156728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8975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b="1" u="sng" dirty="0" smtClean="0"/>
              <a:t>Treatment with biomechanical </a:t>
            </a:r>
            <a:r>
              <a:rPr lang="en-US" b="1" u="sng" dirty="0"/>
              <a:t>aspect, </a:t>
            </a:r>
          </a:p>
          <a:p>
            <a:r>
              <a:rPr lang="en-US" dirty="0"/>
              <a:t>A</a:t>
            </a:r>
            <a:r>
              <a:rPr lang="en-US" dirty="0" smtClean="0"/>
              <a:t>ctivation </a:t>
            </a:r>
            <a:r>
              <a:rPr lang="en-US" dirty="0"/>
              <a:t>of the pelvic </a:t>
            </a:r>
            <a:r>
              <a:rPr lang="en-US" dirty="0" smtClean="0"/>
              <a:t>floor is </a:t>
            </a:r>
            <a:r>
              <a:rPr lang="en-US" dirty="0"/>
              <a:t>necessary in coordination with deep segmental </a:t>
            </a:r>
            <a:r>
              <a:rPr lang="en-US" dirty="0" smtClean="0"/>
              <a:t>muscle activation </a:t>
            </a:r>
            <a:r>
              <a:rPr lang="en-US" dirty="0"/>
              <a:t>and trunk strengthening activities to prevent </a:t>
            </a:r>
            <a:r>
              <a:rPr lang="en-US" dirty="0" smtClean="0"/>
              <a:t>excessive downward </a:t>
            </a:r>
            <a:r>
              <a:rPr lang="en-US" dirty="0"/>
              <a:t>forces. Otherwise, trunk </a:t>
            </a:r>
            <a:r>
              <a:rPr lang="en-US" dirty="0" smtClean="0"/>
              <a:t>strengthening will </a:t>
            </a:r>
            <a:r>
              <a:rPr lang="en-US" dirty="0"/>
              <a:t>likely increase a previously undetected prolapse </a:t>
            </a:r>
            <a:r>
              <a:rPr lang="en-US" dirty="0" smtClean="0"/>
              <a:t>or aggravate </a:t>
            </a:r>
            <a:r>
              <a:rPr lang="en-US" dirty="0"/>
              <a:t>an existing condition.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6091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2.   Urinary </a:t>
            </a:r>
            <a:r>
              <a:rPr lang="en-US" b="1" dirty="0"/>
              <a:t>or Fecal Incontinence</a:t>
            </a:r>
          </a:p>
          <a:p>
            <a:r>
              <a:rPr lang="en-US" u="sng" dirty="0"/>
              <a:t>Involuntary loss of bladder or bowel contents, </a:t>
            </a:r>
            <a:endParaRPr lang="en-US" u="sng" dirty="0" smtClean="0"/>
          </a:p>
          <a:p>
            <a:r>
              <a:rPr lang="en-US" u="sng" dirty="0" smtClean="0"/>
              <a:t>Reason: </a:t>
            </a:r>
          </a:p>
          <a:p>
            <a:r>
              <a:rPr lang="en-US" dirty="0" smtClean="0"/>
              <a:t> </a:t>
            </a:r>
            <a:r>
              <a:rPr lang="en-US" dirty="0"/>
              <a:t>neuromuscular and musculoskeletal impairments, often occurs in combination with prolapse. </a:t>
            </a:r>
            <a:endParaRPr lang="en-US" dirty="0" smtClean="0"/>
          </a:p>
          <a:p>
            <a:r>
              <a:rPr lang="en-US" u="sng" dirty="0" smtClean="0"/>
              <a:t>What we can do:</a:t>
            </a:r>
            <a:endParaRPr lang="en-US" u="sng" dirty="0"/>
          </a:p>
          <a:p>
            <a:r>
              <a:rPr lang="en-US" dirty="0" smtClean="0"/>
              <a:t>Strength </a:t>
            </a:r>
            <a:r>
              <a:rPr lang="en-US" dirty="0"/>
              <a:t>training of the pelvic floor 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/>
              <a:t>using principles of </a:t>
            </a:r>
            <a:r>
              <a:rPr lang="en-US" dirty="0" smtClean="0"/>
              <a:t>exercise physiology</a:t>
            </a:r>
            <a:r>
              <a:rPr lang="en-US" dirty="0"/>
              <a:t>) improves structural support of the </a:t>
            </a:r>
            <a:r>
              <a:rPr lang="en-US" dirty="0" smtClean="0"/>
              <a:t>organs and </a:t>
            </a:r>
            <a:r>
              <a:rPr lang="en-US" dirty="0"/>
              <a:t>connective tissue </a:t>
            </a:r>
          </a:p>
          <a:p>
            <a:r>
              <a:rPr lang="en-US" dirty="0" smtClean="0"/>
              <a:t>Facilitation of more effective </a:t>
            </a:r>
            <a:r>
              <a:rPr lang="en-US" dirty="0"/>
              <a:t>recruitment of motor units and more </a:t>
            </a:r>
            <a:r>
              <a:rPr lang="en-US" dirty="0" smtClean="0"/>
              <a:t>consistent, proficient </a:t>
            </a:r>
            <a:r>
              <a:rPr lang="en-US" dirty="0"/>
              <a:t>contractions.</a:t>
            </a:r>
          </a:p>
        </p:txBody>
      </p:sp>
    </p:spTree>
    <p:extLst>
      <p:ext uri="{BB962C8B-B14F-4D97-AF65-F5344CB8AC3E}">
        <p14:creationId xmlns:p14="http://schemas.microsoft.com/office/powerpoint/2010/main" val="202768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Counterbracing of the pelvic floor musculature done </a:t>
            </a:r>
            <a:r>
              <a:rPr lang="en-US" dirty="0" smtClean="0"/>
              <a:t>intentionally and </a:t>
            </a:r>
            <a:r>
              <a:rPr lang="en-US" dirty="0"/>
              <a:t>habitually prior to increases in </a:t>
            </a:r>
            <a:r>
              <a:rPr lang="en-US" dirty="0" smtClean="0"/>
              <a:t>intra-abdominal pressure </a:t>
            </a:r>
            <a:r>
              <a:rPr lang="en-US" dirty="0"/>
              <a:t>becomes a form of behavioral modification </a:t>
            </a:r>
            <a:r>
              <a:rPr lang="en-US" dirty="0" smtClean="0"/>
              <a:t>with “trigger</a:t>
            </a:r>
            <a:r>
              <a:rPr lang="en-US" dirty="0"/>
              <a:t>” activities.</a:t>
            </a:r>
          </a:p>
        </p:txBody>
      </p:sp>
    </p:spTree>
    <p:extLst>
      <p:ext uri="{BB962C8B-B14F-4D97-AF65-F5344CB8AC3E}">
        <p14:creationId xmlns:p14="http://schemas.microsoft.com/office/powerpoint/2010/main" val="85053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3. Pain </a:t>
            </a:r>
            <a:r>
              <a:rPr lang="en-US" b="1" dirty="0"/>
              <a:t>and </a:t>
            </a:r>
            <a:r>
              <a:rPr lang="en-US" b="1" dirty="0" err="1"/>
              <a:t>Hypertonus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00600"/>
          </a:xfrm>
        </p:spPr>
        <p:txBody>
          <a:bodyPr>
            <a:noAutofit/>
          </a:bodyPr>
          <a:lstStyle/>
          <a:p>
            <a:r>
              <a:rPr lang="en-US" sz="2400" dirty="0" smtClean="0"/>
              <a:t>Pain </a:t>
            </a:r>
            <a:r>
              <a:rPr lang="en-US" sz="2400" dirty="0"/>
              <a:t>and </a:t>
            </a:r>
            <a:r>
              <a:rPr lang="en-US" sz="2400" dirty="0" err="1"/>
              <a:t>hypertonus</a:t>
            </a:r>
            <a:r>
              <a:rPr lang="en-US" sz="2400" dirty="0"/>
              <a:t> may be related to 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delayed </a:t>
            </a:r>
            <a:r>
              <a:rPr lang="en-US" sz="2400" dirty="0"/>
              <a:t>healing of </a:t>
            </a:r>
            <a:r>
              <a:rPr lang="en-US" sz="2400" dirty="0" err="1" smtClean="0"/>
              <a:t>perineal</a:t>
            </a:r>
            <a:r>
              <a:rPr lang="en-US" sz="2400" dirty="0" smtClean="0"/>
              <a:t> lacerations</a:t>
            </a:r>
            <a:r>
              <a:rPr lang="en-US" sz="2400" dirty="0"/>
              <a:t>, 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trauma </a:t>
            </a:r>
            <a:r>
              <a:rPr lang="en-US" sz="2400" dirty="0"/>
              <a:t>to the soft tissues or 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the </a:t>
            </a:r>
            <a:r>
              <a:rPr lang="en-US" sz="2400" dirty="0" err="1" smtClean="0"/>
              <a:t>sacrococcygeal</a:t>
            </a:r>
            <a:r>
              <a:rPr lang="en-US" sz="2400" dirty="0" smtClean="0"/>
              <a:t> joint </a:t>
            </a:r>
            <a:br>
              <a:rPr lang="en-US" sz="2400" dirty="0" smtClean="0"/>
            </a:br>
            <a:r>
              <a:rPr lang="en-US" sz="2400" dirty="0" smtClean="0"/>
              <a:t>during </a:t>
            </a:r>
            <a:r>
              <a:rPr lang="en-US" sz="2400" dirty="0"/>
              <a:t>delivery, pelvic obliquity, </a:t>
            </a:r>
            <a:r>
              <a:rPr lang="en-US" sz="2400" dirty="0" smtClean="0"/>
              <a:t>multiple </a:t>
            </a:r>
            <a:r>
              <a:rPr lang="pt-BR" sz="2400" dirty="0" smtClean="0"/>
              <a:t>gynecologic/visceral </a:t>
            </a:r>
            <a:r>
              <a:rPr lang="pt-BR" sz="2400" dirty="0"/>
              <a:t>diagnoses, cauda equina </a:t>
            </a:r>
            <a:r>
              <a:rPr lang="pt-BR" sz="2400" dirty="0" smtClean="0"/>
              <a:t>involvement, </a:t>
            </a:r>
            <a:r>
              <a:rPr lang="en-US" sz="2400" dirty="0" smtClean="0"/>
              <a:t>scar </a:t>
            </a:r>
            <a:r>
              <a:rPr lang="en-US" sz="2400" dirty="0"/>
              <a:t>tissue restrictions, as well as high incidence clinically </a:t>
            </a:r>
            <a:r>
              <a:rPr lang="en-US" sz="2400" dirty="0" smtClean="0"/>
              <a:t>of protective </a:t>
            </a:r>
            <a:r>
              <a:rPr lang="en-US" sz="2400" dirty="0"/>
              <a:t>muscle spasm, guarding, and anxiety </a:t>
            </a:r>
            <a:r>
              <a:rPr lang="en-US" sz="2400" dirty="0" smtClean="0"/>
              <a:t>regarding movement </a:t>
            </a:r>
            <a:r>
              <a:rPr lang="en-US" sz="2400" dirty="0"/>
              <a:t>in general.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 </a:t>
            </a:r>
            <a:r>
              <a:rPr lang="en-US" sz="2400" dirty="0"/>
              <a:t>One study </a:t>
            </a:r>
            <a:r>
              <a:rPr lang="en-US" sz="2400" dirty="0" smtClean="0"/>
              <a:t>described pelvic </a:t>
            </a:r>
            <a:r>
              <a:rPr lang="en-US" sz="2400" dirty="0"/>
              <a:t>pain as </a:t>
            </a:r>
            <a:r>
              <a:rPr lang="en-US" sz="2400" dirty="0" smtClean="0"/>
              <a:t>being most </a:t>
            </a:r>
            <a:r>
              <a:rPr lang="en-US" sz="2400" dirty="0"/>
              <a:t>commonly caused by </a:t>
            </a:r>
            <a:r>
              <a:rPr lang="en-US" sz="2400" u="sng" dirty="0"/>
              <a:t>endometriosis, adhesions, </a:t>
            </a:r>
            <a:r>
              <a:rPr lang="en-US" sz="2400" u="sng" dirty="0" smtClean="0"/>
              <a:t>interstitial cystitis</a:t>
            </a:r>
            <a:r>
              <a:rPr lang="en-US" sz="2400" u="sng" dirty="0"/>
              <a:t>, or irritable bowel syndrome,</a:t>
            </a:r>
            <a:r>
              <a:rPr lang="en-US" sz="2400" dirty="0"/>
              <a:t> occurring in </a:t>
            </a:r>
            <a:r>
              <a:rPr lang="en-US" sz="2400" dirty="0" smtClean="0"/>
              <a:t>as much </a:t>
            </a:r>
            <a:r>
              <a:rPr lang="en-US" sz="2400" dirty="0"/>
              <a:t>as 20% of women aged 15 to </a:t>
            </a:r>
            <a:r>
              <a:rPr lang="en-US" sz="2400" dirty="0" smtClean="0"/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164956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983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    </a:t>
            </a:r>
            <a:r>
              <a:rPr lang="en-US" u="sng" dirty="0"/>
              <a:t>Functional impairments may include </a:t>
            </a:r>
            <a:endParaRPr lang="en-US" u="sng" dirty="0" smtClean="0"/>
          </a:p>
          <a:p>
            <a:r>
              <a:rPr lang="en-US" dirty="0" smtClean="0"/>
              <a:t>pain </a:t>
            </a:r>
            <a:r>
              <a:rPr lang="en-US" dirty="0"/>
              <a:t>with ADLs, </a:t>
            </a:r>
            <a:endParaRPr lang="en-US" dirty="0" smtClean="0"/>
          </a:p>
          <a:p>
            <a:r>
              <a:rPr lang="en-US" dirty="0" smtClean="0"/>
              <a:t>decreased </a:t>
            </a:r>
            <a:r>
              <a:rPr lang="en-US" dirty="0"/>
              <a:t>sitting tolerance, </a:t>
            </a:r>
            <a:endParaRPr lang="en-US" dirty="0" smtClean="0"/>
          </a:p>
          <a:p>
            <a:r>
              <a:rPr lang="en-US" dirty="0" smtClean="0"/>
              <a:t>difficulty </a:t>
            </a:r>
            <a:r>
              <a:rPr lang="en-US" dirty="0"/>
              <a:t>with elimination of bladder and bowel contents. </a:t>
            </a:r>
            <a:endParaRPr lang="en-US" dirty="0" smtClean="0"/>
          </a:p>
          <a:p>
            <a:r>
              <a:rPr lang="en-US" dirty="0" smtClean="0"/>
              <a:t>(In </a:t>
            </a:r>
            <a:r>
              <a:rPr lang="en-US" dirty="0"/>
              <a:t>patients with pelvic pain impairments, often referred to as chronic pelvic pain (CPP), </a:t>
            </a:r>
            <a:endParaRPr lang="en-US" dirty="0" smtClean="0"/>
          </a:p>
          <a:p>
            <a:r>
              <a:rPr lang="en-US" dirty="0" smtClean="0"/>
              <a:t>persistent </a:t>
            </a:r>
            <a:r>
              <a:rPr lang="en-US" dirty="0"/>
              <a:t>tightness of the lumbar </a:t>
            </a:r>
            <a:r>
              <a:rPr lang="en-US" dirty="0" err="1"/>
              <a:t>paraspinals</a:t>
            </a:r>
            <a:r>
              <a:rPr lang="en-US" dirty="0"/>
              <a:t> and hip flexors is typically present.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02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Risk Factors for </a:t>
            </a:r>
            <a:r>
              <a:rPr lang="en-US" b="1" dirty="0" smtClean="0"/>
              <a:t>Dysfunction </a:t>
            </a:r>
          </a:p>
          <a:p>
            <a:pPr marL="0" indent="0">
              <a:buNone/>
            </a:pPr>
            <a:r>
              <a:rPr lang="en-US" b="1" dirty="0" smtClean="0"/>
              <a:t>1. Childbirth</a:t>
            </a:r>
            <a:endParaRPr lang="en-US" b="1" dirty="0"/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most significant risk </a:t>
            </a:r>
            <a:r>
              <a:rPr lang="en-US" dirty="0" smtClean="0"/>
              <a:t>factor</a:t>
            </a:r>
            <a:endParaRPr lang="en-US" dirty="0"/>
          </a:p>
          <a:p>
            <a:r>
              <a:rPr lang="en-US" dirty="0" smtClean="0"/>
              <a:t>  </a:t>
            </a:r>
            <a:r>
              <a:rPr lang="en-US" dirty="0"/>
              <a:t>stress incontinence during </a:t>
            </a:r>
            <a:r>
              <a:rPr lang="en-US" dirty="0" smtClean="0"/>
              <a:t>the first </a:t>
            </a:r>
            <a:r>
              <a:rPr lang="en-US" dirty="0"/>
              <a:t>pregnancy doubled the risk of </a:t>
            </a:r>
            <a:r>
              <a:rPr lang="en-US" dirty="0" smtClean="0"/>
              <a:t>reoccurrence </a:t>
            </a:r>
            <a:endParaRPr lang="en-US" dirty="0"/>
          </a:p>
          <a:p>
            <a:r>
              <a:rPr lang="en-US" dirty="0"/>
              <a:t>M</a:t>
            </a:r>
            <a:r>
              <a:rPr lang="en-US" dirty="0" smtClean="0"/>
              <a:t>others older than </a:t>
            </a:r>
            <a:r>
              <a:rPr lang="en-US" dirty="0"/>
              <a:t>30 years of age, </a:t>
            </a:r>
            <a:endParaRPr lang="en-US" dirty="0" smtClean="0"/>
          </a:p>
          <a:p>
            <a:r>
              <a:rPr lang="en-US" dirty="0" smtClean="0"/>
              <a:t>multiple </a:t>
            </a:r>
            <a:r>
              <a:rPr lang="en-US" dirty="0"/>
              <a:t>deliveries</a:t>
            </a:r>
            <a:r>
              <a:rPr lang="en-US" dirty="0" smtClean="0"/>
              <a:t>,</a:t>
            </a:r>
          </a:p>
          <a:p>
            <a:r>
              <a:rPr lang="en-US" dirty="0" smtClean="0"/>
              <a:t> </a:t>
            </a:r>
            <a:r>
              <a:rPr lang="en-US" dirty="0"/>
              <a:t>prolonged </a:t>
            </a:r>
            <a:r>
              <a:rPr lang="en-US" dirty="0" smtClean="0"/>
              <a:t>second stage </a:t>
            </a:r>
            <a:r>
              <a:rPr lang="en-US" dirty="0"/>
              <a:t>of labor, </a:t>
            </a:r>
            <a:endParaRPr lang="en-US" dirty="0" smtClean="0"/>
          </a:p>
          <a:p>
            <a:r>
              <a:rPr lang="en-US" dirty="0" smtClean="0"/>
              <a:t>forced </a:t>
            </a:r>
            <a:r>
              <a:rPr lang="en-US" dirty="0"/>
              <a:t>pushing, </a:t>
            </a:r>
            <a:endParaRPr lang="en-US" dirty="0" smtClean="0"/>
          </a:p>
          <a:p>
            <a:r>
              <a:rPr lang="en-US" dirty="0" smtClean="0"/>
              <a:t>use </a:t>
            </a:r>
            <a:r>
              <a:rPr lang="en-US" dirty="0"/>
              <a:t>of forceps</a:t>
            </a:r>
            <a:r>
              <a:rPr lang="en-US" dirty="0" smtClean="0"/>
              <a:t>,</a:t>
            </a:r>
          </a:p>
          <a:p>
            <a:r>
              <a:rPr lang="en-US" dirty="0" smtClean="0"/>
              <a:t> </a:t>
            </a:r>
            <a:r>
              <a:rPr lang="en-US" dirty="0" err="1"/>
              <a:t>vacuumextraction</a:t>
            </a:r>
            <a:r>
              <a:rPr lang="en-US" dirty="0"/>
              <a:t> or oxytocin, </a:t>
            </a:r>
            <a:endParaRPr lang="en-US" dirty="0" smtClean="0"/>
          </a:p>
          <a:p>
            <a:r>
              <a:rPr lang="en-US" dirty="0" smtClean="0"/>
              <a:t>third-degree </a:t>
            </a:r>
            <a:r>
              <a:rPr lang="en-US" dirty="0" err="1"/>
              <a:t>perineal</a:t>
            </a:r>
            <a:r>
              <a:rPr lang="en-US" dirty="0"/>
              <a:t> </a:t>
            </a:r>
            <a:r>
              <a:rPr lang="en-US" dirty="0" smtClean="0"/>
              <a:t>tears</a:t>
            </a:r>
            <a:endParaRPr lang="en-US" dirty="0"/>
          </a:p>
          <a:p>
            <a:r>
              <a:rPr lang="en-US" dirty="0"/>
              <a:t>birth weight greater than 8 </a:t>
            </a:r>
            <a:r>
              <a:rPr lang="en-US" dirty="0" err="1"/>
              <a:t>lb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67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Other </a:t>
            </a:r>
            <a:r>
              <a:rPr lang="en-US" b="1" dirty="0"/>
              <a:t>Causes</a:t>
            </a:r>
          </a:p>
          <a:p>
            <a:r>
              <a:rPr lang="en-US" dirty="0"/>
              <a:t>Women who have never been pregnant may also present </a:t>
            </a:r>
            <a:r>
              <a:rPr lang="en-US" dirty="0" smtClean="0"/>
              <a:t>with pelvic </a:t>
            </a:r>
            <a:r>
              <a:rPr lang="en-US" dirty="0"/>
              <a:t>floor dysfunction. </a:t>
            </a:r>
            <a:endParaRPr lang="en-US" dirty="0" smtClean="0"/>
          </a:p>
          <a:p>
            <a:r>
              <a:rPr lang="en-US" dirty="0" smtClean="0"/>
              <a:t>Excessive </a:t>
            </a:r>
            <a:r>
              <a:rPr lang="en-US" dirty="0"/>
              <a:t>straining because </a:t>
            </a:r>
            <a:r>
              <a:rPr lang="en-US" dirty="0" smtClean="0"/>
              <a:t>of chronic </a:t>
            </a:r>
            <a:r>
              <a:rPr lang="en-US" dirty="0"/>
              <a:t>constipation, smoking, chronic cough, obesity, </a:t>
            </a:r>
            <a:r>
              <a:rPr lang="en-US" dirty="0" smtClean="0"/>
              <a:t>and hysterectomy </a:t>
            </a:r>
            <a:r>
              <a:rPr lang="en-US" dirty="0"/>
              <a:t>can contribute to these impairments in </a:t>
            </a:r>
            <a:r>
              <a:rPr lang="en-US" dirty="0" smtClean="0"/>
              <a:t>any woman.</a:t>
            </a:r>
            <a:endParaRPr lang="en-US" dirty="0"/>
          </a:p>
          <a:p>
            <a:r>
              <a:rPr lang="en-US" dirty="0"/>
              <a:t>High caffeine intake (more than 400 mg/day) is a specific </a:t>
            </a:r>
            <a:r>
              <a:rPr lang="en-US" dirty="0" smtClean="0"/>
              <a:t>risk factor </a:t>
            </a:r>
            <a:r>
              <a:rPr lang="en-US" dirty="0"/>
              <a:t>for urge incontinence.</a:t>
            </a:r>
          </a:p>
        </p:txBody>
      </p:sp>
    </p:spTree>
    <p:extLst>
      <p:ext uri="{BB962C8B-B14F-4D97-AF65-F5344CB8AC3E}">
        <p14:creationId xmlns:p14="http://schemas.microsoft.com/office/powerpoint/2010/main" val="403080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Interventions for Pelvic Floor  Impairments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Patient Education</a:t>
            </a:r>
          </a:p>
          <a:p>
            <a:r>
              <a:rPr lang="en-US" b="1" u="sng" dirty="0" smtClean="0"/>
              <a:t>Neuromuscular </a:t>
            </a:r>
            <a:r>
              <a:rPr lang="en-US" b="1" u="sng" dirty="0"/>
              <a:t>Re </a:t>
            </a:r>
            <a:r>
              <a:rPr lang="en-US" b="1" u="sng" dirty="0" smtClean="0"/>
              <a:t>education</a:t>
            </a:r>
          </a:p>
          <a:p>
            <a:r>
              <a:rPr lang="en-US" b="1" u="sng" dirty="0" smtClean="0"/>
              <a:t>Biofeedback</a:t>
            </a:r>
          </a:p>
          <a:p>
            <a:r>
              <a:rPr lang="en-US" b="1" u="sng" dirty="0" smtClean="0"/>
              <a:t>Manual treatments and modalities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44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fessional-Male-Pelvic-Skeleton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990600"/>
            <a:ext cx="5638800" cy="477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52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u="sng" dirty="0"/>
              <a:t>Patient Education</a:t>
            </a:r>
          </a:p>
          <a:p>
            <a:r>
              <a:rPr lang="en-US" b="1" i="1" dirty="0"/>
              <a:t>Teach the patient about pelvic floor anatomy and function.</a:t>
            </a:r>
          </a:p>
          <a:p>
            <a:r>
              <a:rPr lang="en-US" dirty="0"/>
              <a:t>All dimensions of muscle complex with visual aids for better understanding of anatomy and functions of pelvic floor muscle</a:t>
            </a:r>
          </a:p>
          <a:p>
            <a:r>
              <a:rPr lang="en-US" b="1" i="1" dirty="0"/>
              <a:t>Provide individual instruction in exercise performance.</a:t>
            </a:r>
          </a:p>
          <a:p>
            <a:r>
              <a:rPr lang="en-US" dirty="0"/>
              <a:t>Individualize the educational component along with exercise performance </a:t>
            </a:r>
          </a:p>
          <a:p>
            <a:r>
              <a:rPr lang="en-US" dirty="0"/>
              <a:t>Later confirmation of correct exercise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71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u="sng" dirty="0"/>
              <a:t>Neuromuscular </a:t>
            </a:r>
            <a:r>
              <a:rPr lang="en-US" b="1" u="sng" dirty="0" smtClean="0"/>
              <a:t>Re education</a:t>
            </a:r>
            <a:endParaRPr lang="en-US" b="1" u="sng" dirty="0"/>
          </a:p>
          <a:p>
            <a:r>
              <a:rPr lang="en-US" b="1" i="1" dirty="0"/>
              <a:t>Facilitate pelvic floor muscular activation. </a:t>
            </a:r>
            <a:r>
              <a:rPr lang="en-US" dirty="0" smtClean="0"/>
              <a:t>Neuromuscular reeducation is required</a:t>
            </a:r>
          </a:p>
          <a:p>
            <a:r>
              <a:rPr lang="en-US" dirty="0" smtClean="0"/>
              <a:t>As patient </a:t>
            </a:r>
            <a:r>
              <a:rPr lang="en-US" dirty="0"/>
              <a:t>have </a:t>
            </a:r>
            <a:r>
              <a:rPr lang="en-US" dirty="0" smtClean="0"/>
              <a:t>significant disuse </a:t>
            </a:r>
            <a:r>
              <a:rPr lang="en-US" dirty="0"/>
              <a:t>atrophy and proprioceptive deficits of </a:t>
            </a:r>
            <a:r>
              <a:rPr lang="en-US" dirty="0" smtClean="0"/>
              <a:t>the pelvic </a:t>
            </a:r>
            <a:r>
              <a:rPr lang="en-US" dirty="0"/>
              <a:t>floor muscles. </a:t>
            </a:r>
          </a:p>
          <a:p>
            <a:r>
              <a:rPr lang="en-US" dirty="0"/>
              <a:t>For </a:t>
            </a:r>
            <a:r>
              <a:rPr lang="en-US" dirty="0" smtClean="0"/>
              <a:t>example, a proprioceptive neuromuscular </a:t>
            </a:r>
            <a:r>
              <a:rPr lang="en-US" dirty="0"/>
              <a:t>facilitation </a:t>
            </a:r>
            <a:r>
              <a:rPr lang="en-US" dirty="0" smtClean="0"/>
              <a:t>technique to </a:t>
            </a:r>
            <a:r>
              <a:rPr lang="en-US" dirty="0"/>
              <a:t>the </a:t>
            </a:r>
            <a:r>
              <a:rPr lang="en-US" dirty="0" err="1"/>
              <a:t>levator</a:t>
            </a:r>
            <a:r>
              <a:rPr lang="en-US" dirty="0"/>
              <a:t> </a:t>
            </a:r>
            <a:r>
              <a:rPr lang="en-US" dirty="0" err="1"/>
              <a:t>ani</a:t>
            </a:r>
            <a:r>
              <a:rPr lang="en-US" dirty="0"/>
              <a:t> </a:t>
            </a:r>
            <a:r>
              <a:rPr lang="en-US" dirty="0" smtClean="0"/>
              <a:t>can be </a:t>
            </a:r>
            <a:r>
              <a:rPr lang="en-US" dirty="0"/>
              <a:t>an effective treatment option. </a:t>
            </a:r>
          </a:p>
        </p:txBody>
      </p:sp>
    </p:spTree>
    <p:extLst>
      <p:ext uri="{BB962C8B-B14F-4D97-AF65-F5344CB8AC3E}">
        <p14:creationId xmlns:p14="http://schemas.microsoft.com/office/powerpoint/2010/main" val="340083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3400"/>
            <a:ext cx="8686800" cy="6096000"/>
          </a:xfrm>
        </p:spPr>
        <p:txBody>
          <a:bodyPr>
            <a:normAutofit fontScale="92500" lnSpcReduction="10000"/>
          </a:bodyPr>
          <a:lstStyle/>
          <a:p>
            <a:r>
              <a:rPr lang="en-US" b="1" u="sng" dirty="0"/>
              <a:t>Biofeedback</a:t>
            </a:r>
          </a:p>
          <a:p>
            <a:r>
              <a:rPr lang="en-US" b="1" i="1" dirty="0"/>
              <a:t>Use biofeedback with instrumentation</a:t>
            </a:r>
            <a:r>
              <a:rPr lang="en-US" b="1" i="1" dirty="0" smtClean="0"/>
              <a:t>.</a:t>
            </a:r>
          </a:p>
          <a:p>
            <a:r>
              <a:rPr lang="en-US" b="1" i="1" dirty="0" smtClean="0"/>
              <a:t> </a:t>
            </a:r>
            <a:r>
              <a:rPr lang="en-US" dirty="0" err="1"/>
              <a:t>B</a:t>
            </a:r>
            <a:r>
              <a:rPr lang="en-US" dirty="0" err="1" smtClean="0"/>
              <a:t>iofeed</a:t>
            </a:r>
            <a:r>
              <a:rPr lang="en-US" dirty="0" smtClean="0"/>
              <a:t> back is the technique of using monitoring devices to furnish information regarding ____ bodily function _____ in an attempt to get some voluntarily control over that function</a:t>
            </a:r>
          </a:p>
          <a:p>
            <a:r>
              <a:rPr lang="en-US" dirty="0" smtClean="0"/>
              <a:t>Surface electromyography SEMG </a:t>
            </a:r>
            <a:endParaRPr lang="en-US" dirty="0"/>
          </a:p>
          <a:p>
            <a:r>
              <a:rPr lang="en-US" b="1" i="1" dirty="0"/>
              <a:t>Combine biofeedback with exercises. </a:t>
            </a:r>
            <a:endParaRPr lang="en-US" b="1" i="1" dirty="0" smtClean="0"/>
          </a:p>
          <a:p>
            <a:r>
              <a:rPr lang="en-US" dirty="0" smtClean="0"/>
              <a:t>Specific exercises with SEMG</a:t>
            </a:r>
            <a:endParaRPr lang="en-US" dirty="0"/>
          </a:p>
          <a:p>
            <a:r>
              <a:rPr lang="en-US" b="1" u="sng" dirty="0"/>
              <a:t>Manual Treatment and Modalities</a:t>
            </a:r>
          </a:p>
          <a:p>
            <a:r>
              <a:rPr lang="en-US" dirty="0"/>
              <a:t>Manual treatment and modalities, including </a:t>
            </a:r>
            <a:r>
              <a:rPr lang="en-US" dirty="0" smtClean="0"/>
              <a:t>internal techniques</a:t>
            </a:r>
            <a:r>
              <a:rPr lang="en-US" dirty="0"/>
              <a:t>, also play a role in the treatment of </a:t>
            </a:r>
            <a:r>
              <a:rPr lang="en-US" dirty="0" smtClean="0"/>
              <a:t>all pelvic </a:t>
            </a:r>
            <a:r>
              <a:rPr lang="en-US" dirty="0"/>
              <a:t>floor disorders. </a:t>
            </a:r>
          </a:p>
        </p:txBody>
      </p:sp>
    </p:spTree>
    <p:extLst>
      <p:ext uri="{BB962C8B-B14F-4D97-AF65-F5344CB8AC3E}">
        <p14:creationId xmlns:p14="http://schemas.microsoft.com/office/powerpoint/2010/main" val="24148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914400"/>
            <a:ext cx="7467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Functions of the Pelvis</a:t>
            </a:r>
          </a:p>
          <a:p>
            <a:r>
              <a:rPr lang="en-US" sz="2800" dirty="0"/>
              <a:t>The strong and rigid pelvis is adapted to serve a number of roles in the human body. The main functions being:</a:t>
            </a:r>
          </a:p>
          <a:p>
            <a:r>
              <a:rPr lang="en-US" sz="2800" b="1" dirty="0"/>
              <a:t>Transfer of weight</a:t>
            </a:r>
            <a:r>
              <a:rPr lang="en-US" sz="2800" dirty="0"/>
              <a:t> from the upper axial skeleton to the lower appendicular components of the skeleton, especially during movement.</a:t>
            </a:r>
          </a:p>
          <a:p>
            <a:r>
              <a:rPr lang="en-US" sz="2800" b="1" dirty="0"/>
              <a:t>Provides attachment</a:t>
            </a:r>
            <a:r>
              <a:rPr lang="en-US" sz="2800" dirty="0"/>
              <a:t> for a number of muscles and ligaments used in locomotion.</a:t>
            </a:r>
          </a:p>
          <a:p>
            <a:r>
              <a:rPr lang="en-US" sz="2800" b="1" dirty="0"/>
              <a:t>Contains and protects</a:t>
            </a:r>
            <a:r>
              <a:rPr lang="en-US" sz="2800" dirty="0"/>
              <a:t> the </a:t>
            </a:r>
            <a:r>
              <a:rPr lang="en-US" sz="2800" dirty="0" err="1"/>
              <a:t>abdominopelvic</a:t>
            </a:r>
            <a:r>
              <a:rPr lang="en-US" sz="2800" dirty="0"/>
              <a:t> and pelvic viscera</a:t>
            </a:r>
          </a:p>
        </p:txBody>
      </p:sp>
    </p:spTree>
    <p:extLst>
      <p:ext uri="{BB962C8B-B14F-4D97-AF65-F5344CB8AC3E}">
        <p14:creationId xmlns:p14="http://schemas.microsoft.com/office/powerpoint/2010/main" val="3626911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Pelv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1371600"/>
            <a:ext cx="5938598" cy="377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8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81000" y="705445"/>
            <a:ext cx="8001000" cy="584775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62AFAC"/>
                </a:solidFill>
                <a:effectLst/>
                <a:latin typeface="Montserrat"/>
                <a:cs typeface="Arial" pitchFamily="34" charset="0"/>
              </a:rPr>
              <a:t>The Greater and Lesser Pelvis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62AFAC"/>
                </a:solidFill>
                <a:effectLst/>
                <a:latin typeface="Montserrat"/>
                <a:cs typeface="Arial" pitchFamily="34" charset="0"/>
              </a:rPr>
              <a:t/>
            </a:r>
            <a:b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62AFAC"/>
                </a:solidFill>
                <a:effectLst/>
                <a:latin typeface="Montserrat"/>
                <a:cs typeface="Arial" pitchFamily="34" charset="0"/>
              </a:rPr>
            </a:b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62AFAC"/>
              </a:solidFill>
              <a:effectLst/>
              <a:latin typeface="Montserra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Montserrat"/>
                <a:cs typeface="Arial" pitchFamily="34" charset="0"/>
              </a:rPr>
              <a:t>The osteology of the pelvic girdle allows the pelvic region to be divided into two: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666666"/>
                </a:solidFill>
                <a:latin typeface="Montserrat"/>
                <a:cs typeface="Arial" pitchFamily="34" charset="0"/>
              </a:rPr>
              <a:t>Greater pelvis(false pelvis)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666666"/>
                </a:solidFill>
                <a:latin typeface="Montserrat"/>
                <a:cs typeface="Arial" pitchFamily="34" charset="0"/>
              </a:rPr>
              <a:t>Lesser pelvis( true pelvis)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Montserrat"/>
                <a:cs typeface="Arial" pitchFamily="34" charset="0"/>
              </a:rPr>
              <a:t>The superior portion of the pelvis is known as the 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Montserrat"/>
                <a:cs typeface="Arial" pitchFamily="34" charset="0"/>
              </a:rPr>
              <a:t>greater pelvis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Montserrat"/>
                <a:cs typeface="Arial" pitchFamily="34" charset="0"/>
              </a:rPr>
              <a:t>(or false pelvis). It provides support for the lower abdominal viscera (ileum and sigmoid colon), and has no obstetric relevance.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666666"/>
              </a:solidFill>
              <a:effectLst/>
              <a:latin typeface="Montserra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Montserrat"/>
                <a:cs typeface="Arial" pitchFamily="34" charset="0"/>
              </a:rPr>
              <a:t>The inferior portion of the pelvis is known as the 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Montserrat"/>
                <a:cs typeface="Arial" pitchFamily="34" charset="0"/>
              </a:rPr>
              <a:t>lesser pelvis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Montserrat"/>
                <a:cs typeface="Arial" pitchFamily="34" charset="0"/>
              </a:rPr>
              <a:t> (or “true” pelvis). Within this reside the pelvic cavity and pelvic viscera.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666666"/>
              </a:solidFill>
              <a:effectLst/>
              <a:latin typeface="Montserra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Montserrat"/>
                <a:cs typeface="Arial" pitchFamily="34" charset="0"/>
              </a:rPr>
              <a:t>The junction between the greater and lesser pelvis is known as the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Montserrat"/>
                <a:cs typeface="Arial" pitchFamily="34" charset="0"/>
              </a:rPr>
              <a:t> pelvic inlet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Montserrat"/>
                <a:cs typeface="Arial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Montserrat"/>
                <a:cs typeface="Arial" pitchFamily="34" charset="0"/>
              </a:rPr>
              <a:t>The outer bony edges of the pelvic inlet are called the 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Montserrat"/>
                <a:cs typeface="Arial" pitchFamily="34" charset="0"/>
              </a:rPr>
              <a:t>pelvic brim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Montserrat"/>
                <a:cs typeface="Arial" pitchFamily="34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Montserrat"/>
                <a:cs typeface="Arial" pitchFamily="34" charset="0"/>
              </a:rPr>
              <a:t/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Montserrat"/>
                <a:cs typeface="Arial" pitchFamily="34" charset="0"/>
              </a:rPr>
            </a:b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666666"/>
              </a:solidFill>
              <a:effectLst/>
              <a:latin typeface="Montserra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2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ig 1.1- The true pelvis">
            <a:hlinkClick r:id="rId2" tooltip=" Fig 1.1- The true pelvis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7391400" cy="434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88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3733800" cy="49831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</a:t>
            </a:r>
            <a:r>
              <a:rPr lang="en-US" b="1" dirty="0">
                <a:solidFill>
                  <a:schemeClr val="accent1"/>
                </a:solidFill>
              </a:rPr>
              <a:t>ring</a:t>
            </a:r>
            <a:r>
              <a:rPr lang="en-US" dirty="0"/>
              <a:t> of bone is deeper </a:t>
            </a:r>
            <a:r>
              <a:rPr lang="en-US" dirty="0" err="1"/>
              <a:t>posteriorly</a:t>
            </a:r>
            <a:r>
              <a:rPr lang="en-US" dirty="0"/>
              <a:t> than </a:t>
            </a:r>
            <a:r>
              <a:rPr lang="en-US" dirty="0" err="1"/>
              <a:t>anteriorly</a:t>
            </a:r>
            <a:r>
              <a:rPr lang="en-US" dirty="0"/>
              <a:t> and forms a curved canal.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b="1" dirty="0">
                <a:solidFill>
                  <a:schemeClr val="accent1"/>
                </a:solidFill>
              </a:rPr>
              <a:t>inlet</a:t>
            </a:r>
            <a:r>
              <a:rPr lang="en-US" dirty="0"/>
              <a:t> to this canal is at the level of the sacral promontory and superior aspect of the pubic bones</a:t>
            </a:r>
          </a:p>
        </p:txBody>
      </p:sp>
      <p:pic>
        <p:nvPicPr>
          <p:cNvPr id="4" name="Picture 3" descr="screen_shot_2012-10-15_at_51122_pm135034629265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228600"/>
            <a:ext cx="3190875" cy="3124200"/>
          </a:xfrm>
          <a:prstGeom prst="rect">
            <a:avLst/>
          </a:prstGeom>
        </p:spPr>
      </p:pic>
      <p:pic>
        <p:nvPicPr>
          <p:cNvPr id="5" name="Picture 4" descr="screen_shot_2012-10-15_at_51710_pm13503466421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3810000"/>
            <a:ext cx="3343275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3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1302</Words>
  <Application>Microsoft Office PowerPoint</Application>
  <PresentationFormat>On-screen Show (4:3)</PresentationFormat>
  <Paragraphs>164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Anatomy</vt:lpstr>
      <vt:lpstr>THE PELVIS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Iliolumber and saccrospinous lagaments </vt:lpstr>
      <vt:lpstr>Saccrotuberous legament </vt:lpstr>
      <vt:lpstr>PowerPoint Presentation</vt:lpstr>
      <vt:lpstr>PowerPoint Presentation</vt:lpstr>
      <vt:lpstr>PowerPoint Presentation</vt:lpstr>
      <vt:lpstr>PowerPoint Presentation</vt:lpstr>
      <vt:lpstr>THE PELVIC FLOOR AND MUSCLES OF THE PELVIS</vt:lpstr>
      <vt:lpstr>Pelvic Floor Musculature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Effects of childbirth on the pelvic floor </vt:lpstr>
      <vt:lpstr>   </vt:lpstr>
      <vt:lpstr>PowerPoint Presentation</vt:lpstr>
      <vt:lpstr>Pelvic flour dysfunction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Pain and Hypertonus </vt:lpstr>
      <vt:lpstr>PowerPoint Presentation</vt:lpstr>
      <vt:lpstr>PowerPoint Presentation</vt:lpstr>
      <vt:lpstr>PowerPoint Presentation</vt:lpstr>
      <vt:lpstr>Interventions for Pelvic Floor  Impairments 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MOHSANA</dc:creator>
  <cp:lastModifiedBy>MOHSANA</cp:lastModifiedBy>
  <cp:revision>20</cp:revision>
  <dcterms:created xsi:type="dcterms:W3CDTF">2019-02-14T16:10:00Z</dcterms:created>
  <dcterms:modified xsi:type="dcterms:W3CDTF">2019-03-18T04:15:46Z</dcterms:modified>
</cp:coreProperties>
</file>