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74" r:id="rId4"/>
    <p:sldId id="259" r:id="rId5"/>
    <p:sldId id="260" r:id="rId6"/>
    <p:sldId id="275" r:id="rId7"/>
    <p:sldId id="276" r:id="rId8"/>
    <p:sldId id="261" r:id="rId9"/>
    <p:sldId id="263" r:id="rId10"/>
    <p:sldId id="262" r:id="rId11"/>
    <p:sldId id="265" r:id="rId12"/>
    <p:sldId id="266" r:id="rId13"/>
    <p:sldId id="264" r:id="rId14"/>
    <p:sldId id="270" r:id="rId15"/>
    <p:sldId id="271" r:id="rId16"/>
    <p:sldId id="272" r:id="rId17"/>
    <p:sldId id="273" r:id="rId18"/>
    <p:sldId id="277" r:id="rId19"/>
    <p:sldId id="278" r:id="rId20"/>
    <p:sldId id="280" r:id="rId21"/>
    <p:sldId id="279"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99BCD9D-ABE7-4FB3-BFFF-9194A15201D6}" type="datetimeFigureOut">
              <a:rPr lang="en-US" smtClean="0"/>
              <a:pPr/>
              <a:t>5/13/2019</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84321D2-1845-430B-B183-4A122274E530}"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9BCD9D-ABE7-4FB3-BFFF-9194A15201D6}" type="datetimeFigureOut">
              <a:rPr lang="en-US" smtClean="0"/>
              <a:pPr/>
              <a:t>5/13/2019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4321D2-1845-430B-B183-4A122274E53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84321D2-1845-430B-B183-4A122274E530}"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9BCD9D-ABE7-4FB3-BFFF-9194A15201D6}" type="datetimeFigureOut">
              <a:rPr lang="en-US" smtClean="0"/>
              <a:pPr/>
              <a:t>5/13/2019</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99BCD9D-ABE7-4FB3-BFFF-9194A15201D6}" type="datetimeFigureOut">
              <a:rPr lang="en-US" smtClean="0"/>
              <a:pPr/>
              <a:t>5/13/2019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84321D2-1845-430B-B183-4A122274E530}"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D99BCD9D-ABE7-4FB3-BFFF-9194A15201D6}" type="datetimeFigureOut">
              <a:rPr lang="en-US" smtClean="0"/>
              <a:pPr/>
              <a:t>5/13/2019</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84321D2-1845-430B-B183-4A122274E530}"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D99BCD9D-ABE7-4FB3-BFFF-9194A15201D6}" type="datetimeFigureOut">
              <a:rPr lang="en-US" smtClean="0"/>
              <a:pPr/>
              <a:t>5/13/2019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4321D2-1845-430B-B183-4A122274E530}"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D99BCD9D-ABE7-4FB3-BFFF-9194A15201D6}" type="datetimeFigureOut">
              <a:rPr lang="en-US" smtClean="0"/>
              <a:pPr/>
              <a:t>5/13/2019</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84321D2-1845-430B-B183-4A122274E530}"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99BCD9D-ABE7-4FB3-BFFF-9194A15201D6}" type="datetimeFigureOut">
              <a:rPr lang="en-US" smtClean="0"/>
              <a:pPr/>
              <a:t>5/13/2019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84321D2-1845-430B-B183-4A122274E53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D99BCD9D-ABE7-4FB3-BFFF-9194A15201D6}" type="datetimeFigureOut">
              <a:rPr lang="en-US" smtClean="0"/>
              <a:pPr/>
              <a:t>5/13/2019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84321D2-1845-430B-B183-4A122274E53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84321D2-1845-430B-B183-4A122274E530}"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D99BCD9D-ABE7-4FB3-BFFF-9194A15201D6}" type="datetimeFigureOut">
              <a:rPr lang="en-US" smtClean="0"/>
              <a:pPr/>
              <a:t>5/13/2019</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84321D2-1845-430B-B183-4A122274E530}"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D99BCD9D-ABE7-4FB3-BFFF-9194A15201D6}" type="datetimeFigureOut">
              <a:rPr lang="en-US" smtClean="0"/>
              <a:pPr/>
              <a:t>5/13/2019</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99BCD9D-ABE7-4FB3-BFFF-9194A15201D6}" type="datetimeFigureOut">
              <a:rPr lang="en-US" smtClean="0"/>
              <a:pPr/>
              <a:t>5/13/2019</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84321D2-1845-430B-B183-4A122274E530}"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Multimedia System and Design</a:t>
            </a:r>
          </a:p>
          <a:p>
            <a:endParaRPr lang="en-US" dirty="0"/>
          </a:p>
        </p:txBody>
      </p:sp>
      <p:sp>
        <p:nvSpPr>
          <p:cNvPr id="2" name="Title 1"/>
          <p:cNvSpPr>
            <a:spLocks noGrp="1"/>
          </p:cNvSpPr>
          <p:nvPr>
            <p:ph type="ctrTitle"/>
          </p:nvPr>
        </p:nvSpPr>
        <p:spPr/>
        <p:txBody>
          <a:bodyPr/>
          <a:lstStyle/>
          <a:p>
            <a:r>
              <a:rPr lang="en-US" dirty="0" smtClean="0"/>
              <a:t>CHAPTER 6</a:t>
            </a:r>
            <a:br>
              <a:rPr lang="en-US" dirty="0" smtClean="0"/>
            </a:br>
            <a:r>
              <a:rPr lang="en-US" dirty="0" smtClean="0"/>
              <a:t>Video</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Video Signal Broadcast</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solidFill>
                  <a:srgbClr val="FF0000"/>
                </a:solidFill>
              </a:rPr>
              <a:t>PAL, SECAMPAL, SECAM </a:t>
            </a:r>
          </a:p>
          <a:p>
            <a:pPr>
              <a:buNone/>
            </a:pPr>
            <a:r>
              <a:rPr lang="en-US" dirty="0" smtClean="0"/>
              <a:t>• PAL: Phase Alternate Line</a:t>
            </a:r>
          </a:p>
          <a:p>
            <a:pPr>
              <a:buNone/>
            </a:pPr>
            <a:r>
              <a:rPr lang="en-US" dirty="0" smtClean="0"/>
              <a:t>– Europe, Australia, South Africa </a:t>
            </a:r>
          </a:p>
          <a:p>
            <a:pPr>
              <a:buNone/>
            </a:pPr>
            <a:r>
              <a:rPr lang="en-US" dirty="0" smtClean="0"/>
              <a:t>– 625 horizontal scan lines</a:t>
            </a:r>
          </a:p>
          <a:p>
            <a:pPr>
              <a:buNone/>
            </a:pPr>
            <a:r>
              <a:rPr lang="en-US" dirty="0" smtClean="0"/>
              <a:t>– 25 frames per second each field taking 1/50 of a second to draw (50 Hz).</a:t>
            </a:r>
          </a:p>
          <a:p>
            <a:pPr>
              <a:buNone/>
            </a:pPr>
            <a:r>
              <a:rPr lang="en-US" dirty="0" smtClean="0"/>
              <a:t>– Odd/even line interlacing </a:t>
            </a:r>
          </a:p>
          <a:p>
            <a:pPr>
              <a:buNone/>
            </a:pPr>
            <a:r>
              <a:rPr lang="en-US" dirty="0" smtClean="0"/>
              <a:t>• </a:t>
            </a:r>
            <a:r>
              <a:rPr lang="en-US" dirty="0" smtClean="0">
                <a:solidFill>
                  <a:srgbClr val="FF0000"/>
                </a:solidFill>
              </a:rPr>
              <a:t>SECAMPAL /SECAM: </a:t>
            </a:r>
            <a:r>
              <a:rPr lang="en-US" dirty="0" smtClean="0"/>
              <a:t>Sequential Color and Memory </a:t>
            </a:r>
          </a:p>
          <a:p>
            <a:pPr>
              <a:buNone/>
            </a:pPr>
            <a:r>
              <a:rPr lang="en-US" dirty="0" smtClean="0"/>
              <a:t>– France, Russia </a:t>
            </a:r>
          </a:p>
          <a:p>
            <a:pPr>
              <a:buNone/>
            </a:pPr>
            <a:r>
              <a:rPr lang="en-US" dirty="0" smtClean="0"/>
              <a:t>– Also 625-line, 25 frames per sec, interlaced</a:t>
            </a:r>
          </a:p>
          <a:p>
            <a:pPr>
              <a:buNone/>
            </a:pPr>
            <a:r>
              <a:rPr lang="en-US" dirty="0" smtClean="0"/>
              <a:t>– it </a:t>
            </a:r>
            <a:r>
              <a:rPr lang="en-US" dirty="0" smtClean="0">
                <a:solidFill>
                  <a:srgbClr val="FF0000"/>
                </a:solidFill>
              </a:rPr>
              <a:t>differed</a:t>
            </a:r>
            <a:r>
              <a:rPr lang="en-US" dirty="0" smtClean="0"/>
              <a:t> greatly from both the NTSC and the PAL color systems in its </a:t>
            </a:r>
            <a:r>
              <a:rPr lang="en-US" dirty="0" smtClean="0">
                <a:solidFill>
                  <a:srgbClr val="FF0000"/>
                </a:solidFill>
              </a:rPr>
              <a:t>basic technology and broadcast method</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Digital Video</a:t>
            </a:r>
            <a:endParaRPr lang="en-US" dirty="0">
              <a:solidFill>
                <a:schemeClr val="tx1"/>
              </a:solidFill>
            </a:endParaRPr>
          </a:p>
        </p:txBody>
      </p:sp>
      <p:sp>
        <p:nvSpPr>
          <p:cNvPr id="3" name="Content Placeholder 2"/>
          <p:cNvSpPr>
            <a:spLocks noGrp="1"/>
          </p:cNvSpPr>
          <p:nvPr>
            <p:ph sz="quarter" idx="1"/>
          </p:nvPr>
        </p:nvSpPr>
        <p:spPr/>
        <p:txBody>
          <a:bodyPr>
            <a:normAutofit/>
          </a:bodyPr>
          <a:lstStyle/>
          <a:p>
            <a:pPr>
              <a:buNone/>
            </a:pPr>
            <a:r>
              <a:rPr lang="en-US" dirty="0" smtClean="0"/>
              <a:t>• In digital systems, the output of the CCD is digitized by the camera into a sequence of single frames, and the video and audio data are compressed before being written to a tape</a:t>
            </a:r>
          </a:p>
          <a:p>
            <a:pPr>
              <a:buNone/>
            </a:pPr>
            <a:r>
              <a:rPr lang="en-US" dirty="0" smtClean="0"/>
              <a:t>• Video is simply moving pictures.</a:t>
            </a:r>
          </a:p>
          <a:p>
            <a:pPr>
              <a:buNone/>
            </a:pPr>
            <a:r>
              <a:rPr lang="en-US" dirty="0" smtClean="0"/>
              <a:t> • Digitized video can be edited more easily.</a:t>
            </a:r>
          </a:p>
          <a:p>
            <a:pPr>
              <a:buNone/>
            </a:pPr>
            <a:r>
              <a:rPr lang="en-US" dirty="0" smtClean="0"/>
              <a:t> • Digitized video files can be extremely large.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Digital Video</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Digital video is often used to capture content from movies and television to be used in multimedia. </a:t>
            </a:r>
          </a:p>
          <a:p>
            <a:pPr>
              <a:buNone/>
            </a:pPr>
            <a:r>
              <a:rPr lang="en-US" dirty="0" smtClean="0"/>
              <a:t>• A video source (video camera ,VCR, TV or videodisc) is connected to a video capture card in a computer. </a:t>
            </a:r>
          </a:p>
          <a:p>
            <a:pPr>
              <a:buNone/>
            </a:pPr>
            <a:r>
              <a:rPr lang="en-US" dirty="0" smtClean="0"/>
              <a:t>• As the video source is played, the analog signal is sent to the video card and converted into a digital file (including sound from the video)</a:t>
            </a:r>
          </a:p>
          <a:p>
            <a:pPr>
              <a:buNone/>
            </a:pPr>
            <a:r>
              <a:rPr lang="en-US" dirty="0" smtClean="0"/>
              <a:t>Conversion from analog to digital format requires the use on an ADC (Analogue to Digital Converter) </a:t>
            </a:r>
          </a:p>
          <a:p>
            <a:pPr>
              <a:buNone/>
            </a:pPr>
            <a:r>
              <a:rPr lang="en-US" dirty="0" smtClean="0"/>
              <a:t>• A Digital to Analogue Converter (DAC) can be used to output digital video on analogue equipment</a:t>
            </a:r>
          </a:p>
          <a:p>
            <a:pPr>
              <a:buNone/>
            </a:pPr>
            <a:endParaRPr lang="en-US" b="1"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HDTV</a:t>
            </a:r>
            <a:endParaRPr lang="en-US" dirty="0">
              <a:solidFill>
                <a:schemeClr val="tx1"/>
              </a:solidFill>
            </a:endParaRPr>
          </a:p>
        </p:txBody>
      </p:sp>
      <p:sp>
        <p:nvSpPr>
          <p:cNvPr id="3" name="Content Placeholder 2"/>
          <p:cNvSpPr>
            <a:spLocks noGrp="1"/>
          </p:cNvSpPr>
          <p:nvPr>
            <p:ph sz="quarter" idx="1"/>
          </p:nvPr>
        </p:nvSpPr>
        <p:spPr/>
        <p:txBody>
          <a:bodyPr>
            <a:normAutofit fontScale="92500" lnSpcReduction="10000"/>
          </a:bodyPr>
          <a:lstStyle/>
          <a:p>
            <a:r>
              <a:rPr lang="en-US" dirty="0" smtClean="0"/>
              <a:t>High Definition Television  initiative of the Federal Communications Commission in the 1980s</a:t>
            </a:r>
          </a:p>
          <a:p>
            <a:pPr>
              <a:buNone/>
            </a:pPr>
            <a:r>
              <a:rPr lang="en-US" dirty="0" smtClean="0"/>
              <a:t>– changed first to the Advanced Television Systems Committee (ATSC, www.atsc.org) and then to HDTV.</a:t>
            </a:r>
          </a:p>
          <a:p>
            <a:pPr>
              <a:buNone/>
            </a:pPr>
            <a:r>
              <a:rPr lang="en-US" dirty="0" smtClean="0"/>
              <a:t>• Six video formats (resolution &amp; frame rate combinations) </a:t>
            </a:r>
          </a:p>
          <a:p>
            <a:pPr>
              <a:buNone/>
            </a:pPr>
            <a:r>
              <a:rPr lang="en-US" dirty="0" smtClean="0"/>
              <a:t>– 16:9 aspect ratio (width : height ratio)</a:t>
            </a:r>
          </a:p>
          <a:p>
            <a:pPr>
              <a:buNone/>
            </a:pPr>
            <a:r>
              <a:rPr lang="en-US" dirty="0" smtClean="0"/>
              <a:t> – 1080 x 1920-pixels or 720 x 1280-pixels, both are included in HDTV</a:t>
            </a:r>
          </a:p>
          <a:p>
            <a:pPr>
              <a:buNone/>
            </a:pPr>
            <a:r>
              <a:rPr lang="en-US" dirty="0" smtClean="0"/>
              <a:t> – 24, 30, 60 frames/sec </a:t>
            </a:r>
          </a:p>
          <a:p>
            <a:pPr>
              <a:buNone/>
            </a:pPr>
            <a:r>
              <a:rPr lang="en-US" dirty="0" smtClean="0"/>
              <a:t>• MPEG-2 coding for video </a:t>
            </a:r>
          </a:p>
          <a:p>
            <a:pPr>
              <a:buNone/>
            </a:pPr>
            <a:r>
              <a:rPr lang="en-US" dirty="0" smtClean="0"/>
              <a:t>• Digital Audio Compression (AC-3) for audio</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File Size and Formats</a:t>
            </a:r>
            <a:endParaRPr lang="en-US" dirty="0">
              <a:solidFill>
                <a:schemeClr val="tx1"/>
              </a:solidFill>
            </a:endParaRPr>
          </a:p>
        </p:txBody>
      </p:sp>
      <p:sp>
        <p:nvSpPr>
          <p:cNvPr id="3" name="Content Placeholder 2"/>
          <p:cNvSpPr>
            <a:spLocks noGrp="1"/>
          </p:cNvSpPr>
          <p:nvPr>
            <p:ph sz="quarter" idx="1"/>
          </p:nvPr>
        </p:nvSpPr>
        <p:spPr/>
        <p:txBody>
          <a:bodyPr>
            <a:normAutofit lnSpcReduction="10000"/>
          </a:bodyPr>
          <a:lstStyle/>
          <a:p>
            <a:pPr>
              <a:buNone/>
            </a:pPr>
            <a:r>
              <a:rPr lang="en-US" dirty="0" smtClean="0"/>
              <a:t>• There is an important consideration:</a:t>
            </a:r>
          </a:p>
          <a:p>
            <a:pPr>
              <a:buNone/>
            </a:pPr>
            <a:r>
              <a:rPr lang="en-US" dirty="0" smtClean="0"/>
              <a:t>– file size in digitized video which included </a:t>
            </a:r>
          </a:p>
          <a:p>
            <a:pPr marL="514350" indent="-514350">
              <a:buAutoNum type="arabicPeriod"/>
            </a:pPr>
            <a:r>
              <a:rPr lang="en-US" dirty="0" smtClean="0"/>
              <a:t>frame rate</a:t>
            </a:r>
          </a:p>
          <a:p>
            <a:pPr marL="514350" indent="-514350">
              <a:buAutoNum type="arabicPeriod"/>
            </a:pPr>
            <a:r>
              <a:rPr lang="en-US" dirty="0" smtClean="0"/>
              <a:t>image size </a:t>
            </a:r>
          </a:p>
          <a:p>
            <a:pPr marL="514350" indent="-514350">
              <a:buAutoNum type="arabicPeriod"/>
            </a:pPr>
            <a:r>
              <a:rPr lang="en-US" dirty="0" smtClean="0"/>
              <a:t>color depth.</a:t>
            </a:r>
          </a:p>
          <a:p>
            <a:r>
              <a:rPr lang="en-US" dirty="0" smtClean="0"/>
              <a:t> Frame Rate </a:t>
            </a:r>
          </a:p>
          <a:p>
            <a:pPr>
              <a:buNone/>
            </a:pPr>
            <a:r>
              <a:rPr lang="en-US" dirty="0" smtClean="0"/>
              <a:t>– animation is an illusion caused by the rapid display of still images. </a:t>
            </a:r>
          </a:p>
          <a:p>
            <a:pPr>
              <a:buNone/>
            </a:pPr>
            <a:r>
              <a:rPr lang="en-US" dirty="0" smtClean="0"/>
              <a:t>– television and movies play at 30 fps but acceptable playback can be achieved with 15 fps.</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File Size and Formats</a:t>
            </a:r>
            <a:endParaRPr lang="en-US" dirty="0"/>
          </a:p>
        </p:txBody>
      </p:sp>
      <p:sp>
        <p:nvSpPr>
          <p:cNvPr id="3" name="Content Placeholder 2"/>
          <p:cNvSpPr>
            <a:spLocks noGrp="1"/>
          </p:cNvSpPr>
          <p:nvPr>
            <p:ph sz="quarter" idx="1"/>
          </p:nvPr>
        </p:nvSpPr>
        <p:spPr/>
        <p:txBody>
          <a:bodyPr/>
          <a:lstStyle/>
          <a:p>
            <a:r>
              <a:rPr lang="en-US" dirty="0" smtClean="0"/>
              <a:t>Image Size </a:t>
            </a:r>
          </a:p>
          <a:p>
            <a:pPr>
              <a:buNone/>
            </a:pPr>
            <a:r>
              <a:rPr lang="en-US" dirty="0" smtClean="0"/>
              <a:t>– A standard full screen resolution is 640x480 pixels but to safe storing space a video with 320x240 for a computer display is still acceptable. </a:t>
            </a:r>
          </a:p>
          <a:p>
            <a:pPr>
              <a:buNone/>
            </a:pPr>
            <a:r>
              <a:rPr lang="en-US" dirty="0" smtClean="0"/>
              <a:t>– New high-definition televisions (HDTV) are capable of resolutions up to 1920×1080p60,</a:t>
            </a:r>
          </a:p>
          <a:p>
            <a:pPr>
              <a:buNone/>
            </a:pPr>
            <a:r>
              <a:rPr lang="en-US" dirty="0" smtClean="0"/>
              <a:t> • 1920 pixels per scan line by 1080 scan lines, progressive, at 60 frames per second.</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File Size and Formats</a:t>
            </a:r>
            <a:endParaRPr lang="en-US" dirty="0">
              <a:solidFill>
                <a:schemeClr val="tx1"/>
              </a:solidFill>
            </a:endParaRPr>
          </a:p>
        </p:txBody>
      </p:sp>
      <p:sp>
        <p:nvSpPr>
          <p:cNvPr id="3" name="Content Placeholder 2"/>
          <p:cNvSpPr>
            <a:spLocks noGrp="1"/>
          </p:cNvSpPr>
          <p:nvPr>
            <p:ph sz="quarter" idx="1"/>
          </p:nvPr>
        </p:nvSpPr>
        <p:spPr/>
        <p:txBody>
          <a:bodyPr>
            <a:normAutofit fontScale="92500" lnSpcReduction="10000"/>
          </a:bodyPr>
          <a:lstStyle/>
          <a:p>
            <a:r>
              <a:rPr lang="en-US" dirty="0" smtClean="0"/>
              <a:t>Color Depth </a:t>
            </a:r>
          </a:p>
          <a:p>
            <a:pPr>
              <a:buNone/>
            </a:pPr>
            <a:r>
              <a:rPr lang="en-US" dirty="0" smtClean="0"/>
              <a:t>– The quality of video is dependent on the color quality (related to the number of colors) for each bitmap in the frame sequence.</a:t>
            </a:r>
          </a:p>
          <a:p>
            <a:pPr>
              <a:buNone/>
            </a:pPr>
            <a:r>
              <a:rPr lang="en-US" dirty="0" smtClean="0"/>
              <a:t>– The color depth below 256 colors is poorer-quality image. </a:t>
            </a:r>
          </a:p>
          <a:p>
            <a:pPr>
              <a:buNone/>
            </a:pPr>
            <a:r>
              <a:rPr lang="en-US" dirty="0" smtClean="0"/>
              <a:t>– The frame rate to below 15 fps causes a noticeable and distracting jerkiness that unacceptable.</a:t>
            </a:r>
          </a:p>
          <a:p>
            <a:pPr>
              <a:buNone/>
            </a:pPr>
            <a:r>
              <a:rPr lang="en-US" dirty="0" smtClean="0"/>
              <a:t> – Changing the image size and compressing the file therefore become primary ways of reducing file size. 24 bit 8 bit (256 colors)16 bit</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Displays : CRT</a:t>
            </a:r>
            <a:endParaRPr lang="en-US" dirty="0"/>
          </a:p>
        </p:txBody>
      </p:sp>
      <p:sp>
        <p:nvSpPr>
          <p:cNvPr id="3" name="Content Placeholder 2"/>
          <p:cNvSpPr>
            <a:spLocks noGrp="1"/>
          </p:cNvSpPr>
          <p:nvPr>
            <p:ph sz="quarter" idx="1"/>
          </p:nvPr>
        </p:nvSpPr>
        <p:spPr/>
        <p:txBody>
          <a:bodyPr>
            <a:normAutofit fontScale="85000" lnSpcReduction="10000"/>
          </a:bodyPr>
          <a:lstStyle/>
          <a:p>
            <a:pPr>
              <a:buNone/>
            </a:pPr>
            <a:r>
              <a:rPr lang="en-US" dirty="0" smtClean="0">
                <a:solidFill>
                  <a:srgbClr val="FF0000"/>
                </a:solidFill>
              </a:rPr>
              <a:t>Colored phosphors on a cathode ray tube (CRT) </a:t>
            </a:r>
            <a:r>
              <a:rPr lang="en-US" dirty="0" smtClean="0"/>
              <a:t>screen glow red, green, or blue when they are energized by an electron beam. </a:t>
            </a:r>
          </a:p>
          <a:p>
            <a:pPr>
              <a:buNone/>
            </a:pPr>
            <a:r>
              <a:rPr lang="en-US" dirty="0" smtClean="0">
                <a:solidFill>
                  <a:srgbClr val="FF0000"/>
                </a:solidFill>
              </a:rPr>
              <a:t>Finely tuned magnets around the picture tube aim the electrons precisely onto the phosphor screen</a:t>
            </a:r>
            <a:r>
              <a:rPr lang="en-US" dirty="0" smtClean="0"/>
              <a:t>, while the intensity of the beam is varied according to the video signal. </a:t>
            </a:r>
          </a:p>
          <a:p>
            <a:pPr>
              <a:buNone/>
            </a:pPr>
            <a:r>
              <a:rPr lang="en-US" dirty="0" smtClean="0"/>
              <a:t>This is why you needed to keep </a:t>
            </a:r>
            <a:r>
              <a:rPr lang="en-US" dirty="0" smtClean="0">
                <a:solidFill>
                  <a:srgbClr val="FF0000"/>
                </a:solidFill>
              </a:rPr>
              <a:t>speakers</a:t>
            </a:r>
            <a:r>
              <a:rPr lang="en-US" dirty="0" smtClean="0"/>
              <a:t> (which have strong magnets in them) </a:t>
            </a:r>
            <a:r>
              <a:rPr lang="en-US" dirty="0" smtClean="0">
                <a:solidFill>
                  <a:srgbClr val="FF0000"/>
                </a:solidFill>
              </a:rPr>
              <a:t>away from a CRT screen.</a:t>
            </a:r>
          </a:p>
          <a:p>
            <a:pPr>
              <a:buNone/>
            </a:pPr>
            <a:r>
              <a:rPr lang="en-US" dirty="0" smtClean="0"/>
              <a:t> A strong external magnetic field can </a:t>
            </a:r>
            <a:r>
              <a:rPr lang="en-US" dirty="0" smtClean="0">
                <a:solidFill>
                  <a:srgbClr val="FF0000"/>
                </a:solidFill>
              </a:rPr>
              <a:t>skew the electron </a:t>
            </a:r>
            <a:r>
              <a:rPr lang="en-US" dirty="0" smtClean="0"/>
              <a:t>beam to one area of the screen and sometimes caused </a:t>
            </a:r>
            <a:r>
              <a:rPr lang="en-US" dirty="0" smtClean="0">
                <a:solidFill>
                  <a:srgbClr val="FF0000"/>
                </a:solidFill>
              </a:rPr>
              <a:t>a permanent blotch </a:t>
            </a:r>
            <a:r>
              <a:rPr lang="en-US" dirty="0" smtClean="0"/>
              <a:t>that cannot be fixed by </a:t>
            </a:r>
            <a:r>
              <a:rPr lang="en-US" dirty="0" smtClean="0">
                <a:solidFill>
                  <a:srgbClr val="FF0000"/>
                </a:solidFill>
              </a:rPr>
              <a:t>degaussing</a:t>
            </a:r>
            <a:r>
              <a:rPr lang="en-US" dirty="0" smtClean="0"/>
              <a:t>—an electronic process that readjusts the magnets that guide the electrons.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Displays : Flat screen displays </a:t>
            </a:r>
            <a:endParaRPr lang="en-US" dirty="0"/>
          </a:p>
        </p:txBody>
      </p:sp>
      <p:sp>
        <p:nvSpPr>
          <p:cNvPr id="3" name="Content Placeholder 2"/>
          <p:cNvSpPr>
            <a:spLocks noGrp="1"/>
          </p:cNvSpPr>
          <p:nvPr>
            <p:ph sz="quarter" idx="1"/>
          </p:nvPr>
        </p:nvSpPr>
        <p:spPr/>
        <p:txBody>
          <a:bodyPr/>
          <a:lstStyle/>
          <a:p>
            <a:r>
              <a:rPr lang="en-US" dirty="0" smtClean="0"/>
              <a:t>Flat screen displays are all-digital, using either </a:t>
            </a:r>
            <a:r>
              <a:rPr lang="en-US" dirty="0" smtClean="0">
                <a:solidFill>
                  <a:srgbClr val="FF0000"/>
                </a:solidFill>
              </a:rPr>
              <a:t>liquid crystal display (LCD) or plasma technologies</a:t>
            </a:r>
            <a:r>
              <a:rPr lang="en-US" dirty="0" smtClean="0"/>
              <a:t>. Some professional video producers and studios, however, prefer CRTs to flat screen displays, claiming colors are brighter and more accurately reproduced.</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Overscan, Underscan </a:t>
            </a:r>
            <a:r>
              <a:rPr lang="en-US" dirty="0" smtClean="0"/>
              <a:t>and the Safe Title Area</a:t>
            </a:r>
            <a:endParaRPr lang="en-US" dirty="0"/>
          </a:p>
        </p:txBody>
      </p:sp>
      <p:sp>
        <p:nvSpPr>
          <p:cNvPr id="3" name="Content Placeholder 2"/>
          <p:cNvSpPr>
            <a:spLocks noGrp="1"/>
          </p:cNvSpPr>
          <p:nvPr>
            <p:ph sz="quarter" idx="1"/>
          </p:nvPr>
        </p:nvSpPr>
        <p:spPr>
          <a:xfrm>
            <a:off x="301752" y="1527048"/>
            <a:ext cx="8503920" cy="5330952"/>
          </a:xfrm>
        </p:spPr>
        <p:txBody>
          <a:bodyPr>
            <a:normAutofit/>
          </a:bodyPr>
          <a:lstStyle/>
          <a:p>
            <a:r>
              <a:rPr lang="en-US" sz="1900" dirty="0" smtClean="0"/>
              <a:t>it is common practice in the television industry to broadcast an image larger than will fit on a standard TV screen so that the “edge” of the image seen by a viewer is always bounded by the TV’s physical frame, or bezel. This is called </a:t>
            </a:r>
            <a:r>
              <a:rPr lang="en-US" sz="1900" dirty="0" smtClean="0">
                <a:solidFill>
                  <a:srgbClr val="FF0000"/>
                </a:solidFill>
              </a:rPr>
              <a:t>overscan. </a:t>
            </a:r>
          </a:p>
          <a:p>
            <a:r>
              <a:rPr lang="en-US" sz="1900" dirty="0" smtClean="0"/>
              <a:t>In contrast, computer monitors display a smaller image on the monitor’s picture tube (</a:t>
            </a:r>
            <a:r>
              <a:rPr lang="en-US" sz="1900" dirty="0" smtClean="0">
                <a:solidFill>
                  <a:srgbClr val="FF0000"/>
                </a:solidFill>
              </a:rPr>
              <a:t>underscan</a:t>
            </a:r>
            <a:r>
              <a:rPr lang="en-US" sz="1900" dirty="0" smtClean="0"/>
              <a:t>), leaving a black border inside the bezel. </a:t>
            </a:r>
          </a:p>
          <a:p>
            <a:r>
              <a:rPr lang="en-US" sz="1900" dirty="0" smtClean="0"/>
              <a:t>Consequently, when a digitized video image is displayed on a CRT, there is a border around the image; and, when a computer screen is converted to video, the outer edges of the image will not fit on a TV screen.</a:t>
            </a:r>
            <a:r>
              <a:rPr lang="en-US" dirty="0" smtClean="0"/>
              <a:t/>
            </a:r>
            <a:br>
              <a:rPr lang="en-US" dirty="0" smtClean="0"/>
            </a:br>
            <a:endParaRPr lang="en-US" dirty="0"/>
          </a:p>
        </p:txBody>
      </p:sp>
      <p:pic>
        <p:nvPicPr>
          <p:cNvPr id="5" name="Picture 4" descr="help-043-overscan-vs-underscan.jpg"/>
          <p:cNvPicPr>
            <a:picLocks noChangeAspect="1"/>
          </p:cNvPicPr>
          <p:nvPr/>
        </p:nvPicPr>
        <p:blipFill>
          <a:blip r:embed="rId2"/>
          <a:srcRect b="51354"/>
          <a:stretch>
            <a:fillRect/>
          </a:stretch>
        </p:blipFill>
        <p:spPr>
          <a:xfrm>
            <a:off x="2133600" y="4487465"/>
            <a:ext cx="6172200" cy="221813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Video Concept</a:t>
            </a:r>
            <a:endParaRPr lang="en-US" dirty="0">
              <a:solidFill>
                <a:schemeClr val="tx1"/>
              </a:solidFill>
            </a:endParaRPr>
          </a:p>
        </p:txBody>
      </p:sp>
      <p:sp>
        <p:nvSpPr>
          <p:cNvPr id="3" name="Content Placeholder 2"/>
          <p:cNvSpPr>
            <a:spLocks noGrp="1"/>
          </p:cNvSpPr>
          <p:nvPr>
            <p:ph sz="quarter" idx="1"/>
          </p:nvPr>
        </p:nvSpPr>
        <p:spPr/>
        <p:txBody>
          <a:bodyPr>
            <a:normAutofit fontScale="92500"/>
          </a:bodyPr>
          <a:lstStyle/>
          <a:p>
            <a:pPr>
              <a:buNone/>
            </a:pPr>
            <a:endParaRPr lang="en-US" dirty="0" smtClean="0"/>
          </a:p>
          <a:p>
            <a:pPr>
              <a:buNone/>
            </a:pPr>
            <a:r>
              <a:rPr lang="en-US" dirty="0" smtClean="0"/>
              <a:t>• Video is an excellent tool for delivering multimedia.</a:t>
            </a:r>
          </a:p>
          <a:p>
            <a:pPr>
              <a:buNone/>
            </a:pPr>
            <a:r>
              <a:rPr lang="en-US" dirty="0" smtClean="0"/>
              <a:t>• Video places the highest performance demand on computer and its memory and storage. </a:t>
            </a:r>
          </a:p>
          <a:p>
            <a:pPr>
              <a:buNone/>
            </a:pPr>
            <a:r>
              <a:rPr lang="en-US" dirty="0" smtClean="0"/>
              <a:t>• Digital video has replaced analog video as the method of choice for making and delivering video for multimedia.</a:t>
            </a:r>
          </a:p>
          <a:p>
            <a:pPr>
              <a:buNone/>
            </a:pPr>
            <a:r>
              <a:rPr lang="en-US" dirty="0" smtClean="0"/>
              <a:t>Digital video device produces excellent finished products at a fraction of the cost of analog. </a:t>
            </a:r>
          </a:p>
          <a:p>
            <a:pPr>
              <a:buNone/>
            </a:pPr>
            <a:r>
              <a:rPr lang="en-US" dirty="0" smtClean="0"/>
              <a:t>• Many digital video sources exist, but getting the rights can be difficult, time-consuming, and expensive.</a:t>
            </a:r>
          </a:p>
          <a:p>
            <a:pPr>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Digital Video Containers</a:t>
            </a:r>
            <a:endParaRPr lang="en-US" dirty="0"/>
          </a:p>
        </p:txBody>
      </p:sp>
      <p:sp>
        <p:nvSpPr>
          <p:cNvPr id="3" name="Content Placeholder 2"/>
          <p:cNvSpPr>
            <a:spLocks noGrp="1"/>
          </p:cNvSpPr>
          <p:nvPr>
            <p:ph sz="quarter" idx="1"/>
          </p:nvPr>
        </p:nvSpPr>
        <p:spPr>
          <a:xfrm>
            <a:off x="301752" y="1527048"/>
            <a:ext cx="8503920" cy="5330952"/>
          </a:xfrm>
        </p:spPr>
        <p:txBody>
          <a:bodyPr>
            <a:normAutofit fontScale="92500" lnSpcReduction="10000"/>
          </a:bodyPr>
          <a:lstStyle/>
          <a:p>
            <a:r>
              <a:rPr lang="en-US" dirty="0" smtClean="0"/>
              <a:t>A digital video architecture is made up of an algorithm for </a:t>
            </a:r>
            <a:r>
              <a:rPr lang="en-US" dirty="0" smtClean="0">
                <a:solidFill>
                  <a:srgbClr val="FF0000"/>
                </a:solidFill>
              </a:rPr>
              <a:t>compressing and encoding video and audio</a:t>
            </a:r>
            <a:r>
              <a:rPr lang="en-US" dirty="0" smtClean="0"/>
              <a:t>, </a:t>
            </a:r>
            <a:endParaRPr lang="en-US" dirty="0" smtClean="0"/>
          </a:p>
          <a:p>
            <a:r>
              <a:rPr lang="en-US" dirty="0" smtClean="0"/>
              <a:t>a </a:t>
            </a:r>
            <a:r>
              <a:rPr lang="en-US" dirty="0" smtClean="0"/>
              <a:t>container in which to put the compressed data, </a:t>
            </a:r>
            <a:endParaRPr lang="en-US" dirty="0" smtClean="0"/>
          </a:p>
          <a:p>
            <a:r>
              <a:rPr lang="en-US" dirty="0" smtClean="0"/>
              <a:t>and </a:t>
            </a:r>
            <a:r>
              <a:rPr lang="en-US" dirty="0" smtClean="0"/>
              <a:t>a player that can recognize and play back those files. </a:t>
            </a:r>
            <a:endParaRPr lang="en-US" dirty="0" smtClean="0"/>
          </a:p>
          <a:p>
            <a:r>
              <a:rPr lang="en-US" dirty="0" smtClean="0"/>
              <a:t>Common </a:t>
            </a:r>
            <a:r>
              <a:rPr lang="en-US" dirty="0" smtClean="0"/>
              <a:t>containers for video are </a:t>
            </a:r>
            <a:endParaRPr lang="en-US" dirty="0" smtClean="0"/>
          </a:p>
          <a:p>
            <a:r>
              <a:rPr lang="en-US" dirty="0" err="1" smtClean="0"/>
              <a:t>Ogg</a:t>
            </a:r>
            <a:r>
              <a:rPr lang="en-US" dirty="0" smtClean="0"/>
              <a:t> </a:t>
            </a:r>
            <a:r>
              <a:rPr lang="en-US" dirty="0" smtClean="0"/>
              <a:t>(.</a:t>
            </a:r>
            <a:r>
              <a:rPr lang="en-US" dirty="0" err="1" smtClean="0"/>
              <a:t>ogg</a:t>
            </a:r>
            <a:r>
              <a:rPr lang="en-US" dirty="0" smtClean="0"/>
              <a:t>, </a:t>
            </a:r>
            <a:r>
              <a:rPr lang="en-US" dirty="0" err="1" smtClean="0"/>
              <a:t>Theora</a:t>
            </a:r>
            <a:r>
              <a:rPr lang="en-US" dirty="0" smtClean="0"/>
              <a:t> for video, </a:t>
            </a:r>
            <a:r>
              <a:rPr lang="en-US" dirty="0" err="1" smtClean="0"/>
              <a:t>Vorbis</a:t>
            </a:r>
            <a:r>
              <a:rPr lang="en-US" dirty="0" smtClean="0"/>
              <a:t> for audio</a:t>
            </a:r>
            <a:r>
              <a:rPr lang="en-US" dirty="0" smtClean="0"/>
              <a:t>),</a:t>
            </a:r>
          </a:p>
          <a:p>
            <a:r>
              <a:rPr lang="en-US" dirty="0" smtClean="0"/>
              <a:t> </a:t>
            </a:r>
            <a:r>
              <a:rPr lang="en-US" dirty="0" smtClean="0"/>
              <a:t>Flash Video (.</a:t>
            </a:r>
            <a:r>
              <a:rPr lang="en-US" dirty="0" err="1" smtClean="0"/>
              <a:t>flv</a:t>
            </a:r>
            <a:r>
              <a:rPr lang="en-US" dirty="0" smtClean="0"/>
              <a:t>), </a:t>
            </a:r>
            <a:endParaRPr lang="en-US" dirty="0" smtClean="0"/>
          </a:p>
          <a:p>
            <a:r>
              <a:rPr lang="en-US" dirty="0" smtClean="0"/>
              <a:t>MPEG </a:t>
            </a:r>
            <a:r>
              <a:rPr lang="en-US" dirty="0" smtClean="0"/>
              <a:t>(.mp4), </a:t>
            </a:r>
            <a:endParaRPr lang="en-US" dirty="0" smtClean="0"/>
          </a:p>
          <a:p>
            <a:r>
              <a:rPr lang="en-US" dirty="0" smtClean="0"/>
              <a:t>QuickTime </a:t>
            </a:r>
            <a:r>
              <a:rPr lang="en-US" dirty="0" smtClean="0"/>
              <a:t>(.</a:t>
            </a:r>
            <a:r>
              <a:rPr lang="en-US" dirty="0" err="1" smtClean="0"/>
              <a:t>mov</a:t>
            </a:r>
            <a:r>
              <a:rPr lang="en-US" dirty="0" smtClean="0"/>
              <a:t>), </a:t>
            </a:r>
            <a:endParaRPr lang="en-US" dirty="0" smtClean="0"/>
          </a:p>
          <a:p>
            <a:r>
              <a:rPr lang="en-US" dirty="0" smtClean="0"/>
              <a:t>Windows </a:t>
            </a:r>
            <a:r>
              <a:rPr lang="en-US" dirty="0" smtClean="0"/>
              <a:t>Media Format (.</a:t>
            </a:r>
            <a:r>
              <a:rPr lang="en-US" dirty="0" err="1" smtClean="0"/>
              <a:t>wmv</a:t>
            </a:r>
            <a:r>
              <a:rPr lang="en-US" dirty="0" smtClean="0"/>
              <a:t>), </a:t>
            </a:r>
            <a:endParaRPr lang="en-US" dirty="0" smtClean="0"/>
          </a:p>
          <a:p>
            <a:r>
              <a:rPr lang="en-US" dirty="0" err="1" smtClean="0"/>
              <a:t>WebM</a:t>
            </a:r>
            <a:r>
              <a:rPr lang="en-US" dirty="0" smtClean="0"/>
              <a:t> </a:t>
            </a:r>
            <a:r>
              <a:rPr lang="en-US" dirty="0" smtClean="0"/>
              <a:t>(.</a:t>
            </a:r>
            <a:r>
              <a:rPr lang="en-US" dirty="0" err="1" smtClean="0"/>
              <a:t>webm</a:t>
            </a:r>
            <a:r>
              <a:rPr lang="en-US" dirty="0" smtClean="0"/>
              <a:t>), </a:t>
            </a:r>
            <a:r>
              <a:rPr lang="en-US" dirty="0" smtClean="0"/>
              <a:t/>
            </a:r>
            <a:br>
              <a:rPr lang="en-US" dirty="0" smtClean="0"/>
            </a:br>
            <a:r>
              <a:rPr lang="en-US" dirty="0" smtClean="0"/>
              <a:t>and </a:t>
            </a:r>
            <a:r>
              <a:rPr lang="en-US" dirty="0" err="1" smtClean="0"/>
              <a:t>RealMedia</a:t>
            </a:r>
            <a:r>
              <a:rPr lang="en-US" dirty="0" smtClean="0"/>
              <a:t> (.</a:t>
            </a:r>
            <a:r>
              <a:rPr lang="en-US" dirty="0" err="1" smtClean="0"/>
              <a:t>rm</a:t>
            </a:r>
            <a:r>
              <a:rPr lang="en-US" dirty="0" smtClean="0"/>
              <a:t>).</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 </a:t>
            </a:r>
            <a:r>
              <a:rPr lang="en-US" dirty="0" smtClean="0"/>
              <a:t>title area</a:t>
            </a:r>
            <a:endParaRPr lang="en-US" dirty="0"/>
          </a:p>
        </p:txBody>
      </p:sp>
      <p:sp>
        <p:nvSpPr>
          <p:cNvPr id="3" name="Content Placeholder 2"/>
          <p:cNvSpPr>
            <a:spLocks noGrp="1"/>
          </p:cNvSpPr>
          <p:nvPr>
            <p:ph sz="quarter" idx="1"/>
          </p:nvPr>
        </p:nvSpPr>
        <p:spPr/>
        <p:txBody>
          <a:bodyPr/>
          <a:lstStyle/>
          <a:p>
            <a:r>
              <a:rPr lang="en-US" dirty="0" smtClean="0"/>
              <a:t>Avoid using the outer 15 percent of the screen when producing </a:t>
            </a:r>
            <a:r>
              <a:rPr lang="en-US" dirty="0" smtClean="0"/>
              <a:t>computer generated </a:t>
            </a:r>
            <a:r>
              <a:rPr lang="en-US" dirty="0" smtClean="0"/>
              <a:t>graphics and titles for use in television video. The safe title area, where your image will not be affected by </a:t>
            </a:r>
            <a:r>
              <a:rPr lang="en-US" dirty="0" smtClean="0"/>
              <a:t>over scanning</a:t>
            </a:r>
            <a:r>
              <a:rPr lang="en-US" dirty="0" smtClean="0"/>
              <a:t>, even in the worst </a:t>
            </a:r>
            <a:r>
              <a:rPr lang="en-US" dirty="0" smtClean="0"/>
              <a:t>conditions</a:t>
            </a:r>
            <a:r>
              <a:rPr lang="en-US" dirty="0" smtClean="0"/>
              <a:t>.</a:t>
            </a:r>
            <a:endParaRPr lang="en-US" dirty="0"/>
          </a:p>
        </p:txBody>
      </p:sp>
      <p:pic>
        <p:nvPicPr>
          <p:cNvPr id="4" name="Picture 3" descr="safe area.png"/>
          <p:cNvPicPr>
            <a:picLocks noChangeAspect="1"/>
          </p:cNvPicPr>
          <p:nvPr/>
        </p:nvPicPr>
        <p:blipFill>
          <a:blip r:embed="rId2"/>
          <a:stretch>
            <a:fillRect/>
          </a:stretch>
        </p:blipFill>
        <p:spPr>
          <a:xfrm>
            <a:off x="4953000" y="3560335"/>
            <a:ext cx="3886753" cy="2812290"/>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a:t>
            </a:r>
            <a:r>
              <a:rPr lang="en-US" dirty="0" err="1" smtClean="0"/>
              <a:t>odecs</a:t>
            </a:r>
            <a:endParaRPr lang="en-US" dirty="0"/>
          </a:p>
        </p:txBody>
      </p:sp>
      <p:sp>
        <p:nvSpPr>
          <p:cNvPr id="5" name="Content Placeholder 4"/>
          <p:cNvSpPr>
            <a:spLocks noGrp="1"/>
          </p:cNvSpPr>
          <p:nvPr>
            <p:ph sz="quarter" idx="1"/>
          </p:nvPr>
        </p:nvSpPr>
        <p:spPr/>
        <p:txBody>
          <a:bodyPr>
            <a:normAutofit fontScale="92500" lnSpcReduction="10000"/>
          </a:bodyPr>
          <a:lstStyle/>
          <a:p>
            <a:r>
              <a:rPr lang="en-US" dirty="0" smtClean="0"/>
              <a:t>Reproducing just one frame of digital video component video at </a:t>
            </a:r>
            <a:r>
              <a:rPr lang="en-US" dirty="0" smtClean="0">
                <a:solidFill>
                  <a:srgbClr val="FF0000"/>
                </a:solidFill>
              </a:rPr>
              <a:t>24 bits requires </a:t>
            </a:r>
            <a:r>
              <a:rPr lang="en-US" dirty="0" smtClean="0"/>
              <a:t>almost </a:t>
            </a:r>
            <a:r>
              <a:rPr lang="en-US" dirty="0" smtClean="0">
                <a:solidFill>
                  <a:srgbClr val="FF0000"/>
                </a:solidFill>
              </a:rPr>
              <a:t>1MB of computer data</a:t>
            </a:r>
            <a:r>
              <a:rPr lang="en-US" dirty="0" smtClean="0"/>
              <a:t>; </a:t>
            </a:r>
            <a:r>
              <a:rPr lang="en-US" dirty="0" smtClean="0">
                <a:solidFill>
                  <a:srgbClr val="FF0000"/>
                </a:solidFill>
              </a:rPr>
              <a:t>30 seconds of full-screen</a:t>
            </a:r>
            <a:r>
              <a:rPr lang="en-US" dirty="0" smtClean="0"/>
              <a:t>, uncompressed video will fill a </a:t>
            </a:r>
            <a:r>
              <a:rPr lang="en-US" dirty="0" smtClean="0">
                <a:solidFill>
                  <a:srgbClr val="FF0000"/>
                </a:solidFill>
              </a:rPr>
              <a:t>gigabyte hard disk</a:t>
            </a:r>
            <a:r>
              <a:rPr lang="en-US" dirty="0" smtClean="0"/>
              <a:t>. Full-size, full-motion uncompressed video requires that the computer deliver data at about 30MB per </a:t>
            </a:r>
            <a:r>
              <a:rPr lang="en-US" dirty="0" smtClean="0"/>
              <a:t>second. These situation are handled by digital video compression scheme.</a:t>
            </a:r>
          </a:p>
          <a:p>
            <a:r>
              <a:rPr lang="en-US" dirty="0" smtClean="0">
                <a:solidFill>
                  <a:srgbClr val="FF0000"/>
                </a:solidFill>
              </a:rPr>
              <a:t>A codec </a:t>
            </a:r>
            <a:r>
              <a:rPr lang="en-US" dirty="0" smtClean="0">
                <a:solidFill>
                  <a:srgbClr val="FF0000"/>
                </a:solidFill>
              </a:rPr>
              <a:t>(coders/decoders</a:t>
            </a:r>
            <a:r>
              <a:rPr lang="en-US" dirty="0" smtClean="0">
                <a:solidFill>
                  <a:srgbClr val="FF0000"/>
                </a:solidFill>
              </a:rPr>
              <a:t>) </a:t>
            </a:r>
            <a:r>
              <a:rPr lang="en-US" dirty="0" smtClean="0">
                <a:solidFill>
                  <a:srgbClr val="FF0000"/>
                </a:solidFill>
              </a:rPr>
              <a:t>is the algorithm used to compress a video for delivery and then decode it in real time for fast </a:t>
            </a:r>
            <a:r>
              <a:rPr lang="en-US" dirty="0" smtClean="0">
                <a:solidFill>
                  <a:srgbClr val="FF0000"/>
                </a:solidFill>
              </a:rPr>
              <a:t>playback</a:t>
            </a:r>
            <a:r>
              <a:rPr lang="en-US" dirty="0" smtClean="0"/>
              <a:t>.</a:t>
            </a:r>
          </a:p>
          <a:p>
            <a:r>
              <a:rPr lang="en-US" dirty="0" err="1" smtClean="0"/>
              <a:t>Codecs</a:t>
            </a:r>
            <a:r>
              <a:rPr lang="en-US" dirty="0" smtClean="0"/>
              <a:t> such as </a:t>
            </a:r>
            <a:r>
              <a:rPr lang="en-US" dirty="0" err="1" smtClean="0">
                <a:solidFill>
                  <a:srgbClr val="FF0000"/>
                </a:solidFill>
              </a:rPr>
              <a:t>Theora</a:t>
            </a:r>
            <a:r>
              <a:rPr lang="en-US" dirty="0" smtClean="0">
                <a:solidFill>
                  <a:srgbClr val="FF0000"/>
                </a:solidFill>
              </a:rPr>
              <a:t> and H.264 </a:t>
            </a:r>
            <a:r>
              <a:rPr lang="en-US" dirty="0" smtClean="0"/>
              <a:t>compress digital video information at rates that range from </a:t>
            </a:r>
            <a:r>
              <a:rPr lang="en-US" dirty="0" smtClean="0">
                <a:solidFill>
                  <a:srgbClr val="FF0000"/>
                </a:solidFill>
              </a:rPr>
              <a:t>50:1 to 200:1.</a:t>
            </a:r>
            <a:endParaRPr lang="en-US" dirty="0">
              <a:solidFill>
                <a:srgbClr val="FF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MPEG</a:t>
            </a:r>
            <a:endParaRPr lang="en-US" dirty="0"/>
          </a:p>
        </p:txBody>
      </p:sp>
      <p:sp>
        <p:nvSpPr>
          <p:cNvPr id="3" name="Content Placeholder 2"/>
          <p:cNvSpPr>
            <a:spLocks noGrp="1"/>
          </p:cNvSpPr>
          <p:nvPr>
            <p:ph sz="quarter" idx="1"/>
          </p:nvPr>
        </p:nvSpPr>
        <p:spPr/>
        <p:txBody>
          <a:bodyPr/>
          <a:lstStyle/>
          <a:p>
            <a:r>
              <a:rPr lang="en-US" dirty="0" smtClean="0"/>
              <a:t>The </a:t>
            </a:r>
            <a:r>
              <a:rPr lang="en-US" dirty="0" smtClean="0"/>
              <a:t>MPEG standards were developed by the </a:t>
            </a:r>
            <a:r>
              <a:rPr lang="en-US" dirty="0" smtClean="0">
                <a:solidFill>
                  <a:srgbClr val="FF0000"/>
                </a:solidFill>
              </a:rPr>
              <a:t>Moving Picture Experts Group</a:t>
            </a:r>
            <a:r>
              <a:rPr lang="en-US" dirty="0" smtClean="0"/>
              <a:t> (MPEG, www.mpeg.org), a working group convened by the </a:t>
            </a:r>
            <a:r>
              <a:rPr lang="en-US" dirty="0" smtClean="0">
                <a:solidFill>
                  <a:srgbClr val="FF0000"/>
                </a:solidFill>
              </a:rPr>
              <a:t>International Organization for Standardization (ISO)</a:t>
            </a:r>
            <a:r>
              <a:rPr lang="en-US" dirty="0" smtClean="0"/>
              <a:t> and the </a:t>
            </a:r>
            <a:r>
              <a:rPr lang="en-US" dirty="0" smtClean="0">
                <a:solidFill>
                  <a:srgbClr val="FF0000"/>
                </a:solidFill>
              </a:rPr>
              <a:t>International Electro-technical Commission (IEC), </a:t>
            </a:r>
            <a:r>
              <a:rPr lang="en-US" dirty="0" smtClean="0"/>
              <a:t>which created standards for the digital representation of moving pictures as well as associated audio and other data.</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MPEG</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solidFill>
                  <a:srgbClr val="FF0000"/>
                </a:solidFill>
              </a:rPr>
              <a:t>MPEG-1</a:t>
            </a:r>
            <a:r>
              <a:rPr lang="en-US" dirty="0" smtClean="0"/>
              <a:t> </a:t>
            </a:r>
            <a:r>
              <a:rPr lang="en-US" dirty="0" smtClean="0"/>
              <a:t>(specifications released in </a:t>
            </a:r>
            <a:r>
              <a:rPr lang="en-US" dirty="0" smtClean="0">
                <a:solidFill>
                  <a:srgbClr val="FF0000"/>
                </a:solidFill>
              </a:rPr>
              <a:t>1992</a:t>
            </a:r>
            <a:r>
              <a:rPr lang="en-US" dirty="0" smtClean="0"/>
              <a:t>), you could deliver </a:t>
            </a:r>
            <a:r>
              <a:rPr lang="en-US" dirty="0" smtClean="0">
                <a:solidFill>
                  <a:srgbClr val="FF0000"/>
                </a:solidFill>
              </a:rPr>
              <a:t>1.2 Mbps </a:t>
            </a:r>
            <a:r>
              <a:rPr lang="en-US" dirty="0" smtClean="0"/>
              <a:t>(megabits per second) of video and </a:t>
            </a:r>
            <a:r>
              <a:rPr lang="en-US" dirty="0" smtClean="0">
                <a:solidFill>
                  <a:srgbClr val="FF0000"/>
                </a:solidFill>
              </a:rPr>
              <a:t>250 Kbps</a:t>
            </a:r>
            <a:r>
              <a:rPr lang="en-US" dirty="0" smtClean="0"/>
              <a:t> (kilobits per second) of </a:t>
            </a:r>
            <a:r>
              <a:rPr lang="en-US" dirty="0" smtClean="0">
                <a:solidFill>
                  <a:srgbClr val="FF0000"/>
                </a:solidFill>
              </a:rPr>
              <a:t>two-channel stereo audio</a:t>
            </a:r>
            <a:r>
              <a:rPr lang="en-US" dirty="0" smtClean="0"/>
              <a:t> using </a:t>
            </a:r>
            <a:r>
              <a:rPr lang="en-US" dirty="0" smtClean="0">
                <a:solidFill>
                  <a:srgbClr val="FF0000"/>
                </a:solidFill>
              </a:rPr>
              <a:t>CD-ROM</a:t>
            </a:r>
            <a:r>
              <a:rPr lang="en-US" dirty="0" smtClean="0"/>
              <a:t> technology. </a:t>
            </a:r>
            <a:endParaRPr lang="en-US" dirty="0" smtClean="0"/>
          </a:p>
          <a:p>
            <a:r>
              <a:rPr lang="en-US" dirty="0" smtClean="0">
                <a:solidFill>
                  <a:srgbClr val="FF0000"/>
                </a:solidFill>
              </a:rPr>
              <a:t>MPEG-2 </a:t>
            </a:r>
            <a:r>
              <a:rPr lang="en-US" dirty="0" smtClean="0"/>
              <a:t>(specifications released in </a:t>
            </a:r>
            <a:r>
              <a:rPr lang="en-US" dirty="0" smtClean="0">
                <a:solidFill>
                  <a:srgbClr val="FF0000"/>
                </a:solidFill>
              </a:rPr>
              <a:t>1994</a:t>
            </a:r>
            <a:r>
              <a:rPr lang="en-US" dirty="0" smtClean="0"/>
              <a:t>), a completely different system from MPEG-1, required higher data rates (</a:t>
            </a:r>
            <a:r>
              <a:rPr lang="en-US" dirty="0" smtClean="0">
                <a:solidFill>
                  <a:srgbClr val="FF0000"/>
                </a:solidFill>
              </a:rPr>
              <a:t>3 to 15 Mbps</a:t>
            </a:r>
            <a:r>
              <a:rPr lang="en-US" dirty="0" smtClean="0"/>
              <a:t>) but also delivered </a:t>
            </a:r>
            <a:endParaRPr lang="en-US" dirty="0" smtClean="0"/>
          </a:p>
          <a:p>
            <a:r>
              <a:rPr lang="en-US" dirty="0" smtClean="0"/>
              <a:t>higher </a:t>
            </a:r>
            <a:r>
              <a:rPr lang="en-US" dirty="0" smtClean="0"/>
              <a:t>image resolution, </a:t>
            </a:r>
            <a:endParaRPr lang="en-US" dirty="0" smtClean="0"/>
          </a:p>
          <a:p>
            <a:r>
              <a:rPr lang="en-US" dirty="0" smtClean="0"/>
              <a:t>improved </a:t>
            </a:r>
            <a:r>
              <a:rPr lang="en-US" dirty="0" smtClean="0"/>
              <a:t>picture quality, </a:t>
            </a:r>
            <a:endParaRPr lang="en-US" dirty="0" smtClean="0"/>
          </a:p>
          <a:p>
            <a:r>
              <a:rPr lang="en-US" dirty="0" smtClean="0"/>
              <a:t>interlaced </a:t>
            </a:r>
            <a:r>
              <a:rPr lang="en-US" dirty="0" smtClean="0"/>
              <a:t>video formats, </a:t>
            </a:r>
            <a:endParaRPr lang="en-US" dirty="0" smtClean="0"/>
          </a:p>
          <a:p>
            <a:r>
              <a:rPr lang="en-US" dirty="0" smtClean="0"/>
              <a:t>Multi resolution scalability </a:t>
            </a:r>
          </a:p>
          <a:p>
            <a:r>
              <a:rPr lang="en-US" dirty="0" smtClean="0"/>
              <a:t>multichannel </a:t>
            </a:r>
            <a:r>
              <a:rPr lang="en-US" dirty="0" smtClean="0"/>
              <a:t>audio features</a:t>
            </a:r>
            <a:r>
              <a:rPr lang="en-US" dirty="0" smtClean="0"/>
              <a:t>.</a:t>
            </a:r>
          </a:p>
          <a:p>
            <a:r>
              <a:rPr lang="en-US" dirty="0" smtClean="0"/>
              <a:t> </a:t>
            </a:r>
            <a:r>
              <a:rPr lang="en-US" dirty="0" smtClean="0"/>
              <a:t>MPEG-2 became the video compression standard required for digital television (</a:t>
            </a:r>
            <a:r>
              <a:rPr lang="en-US" dirty="0" smtClean="0">
                <a:solidFill>
                  <a:srgbClr val="FF0000"/>
                </a:solidFill>
              </a:rPr>
              <a:t>DTV</a:t>
            </a:r>
            <a:r>
              <a:rPr lang="en-US" dirty="0" smtClean="0"/>
              <a:t>) and for making </a:t>
            </a:r>
            <a:r>
              <a:rPr lang="en-US" dirty="0" smtClean="0">
                <a:solidFill>
                  <a:srgbClr val="FF0000"/>
                </a:solidFill>
              </a:rPr>
              <a:t>DVDs.</a:t>
            </a:r>
            <a:endParaRPr lang="en-US" dirty="0">
              <a:solidFill>
                <a:srgbClr val="FF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MPEG</a:t>
            </a:r>
            <a:endParaRPr lang="en-US" dirty="0"/>
          </a:p>
        </p:txBody>
      </p:sp>
      <p:sp>
        <p:nvSpPr>
          <p:cNvPr id="3" name="Content Placeholder 2"/>
          <p:cNvSpPr>
            <a:spLocks noGrp="1"/>
          </p:cNvSpPr>
          <p:nvPr>
            <p:ph sz="quarter" idx="1"/>
          </p:nvPr>
        </p:nvSpPr>
        <p:spPr>
          <a:xfrm>
            <a:off x="301752" y="1527048"/>
            <a:ext cx="8503920" cy="5330952"/>
          </a:xfrm>
        </p:spPr>
        <p:txBody>
          <a:bodyPr>
            <a:normAutofit fontScale="70000" lnSpcReduction="20000"/>
          </a:bodyPr>
          <a:lstStyle/>
          <a:p>
            <a:r>
              <a:rPr lang="en-US" dirty="0" smtClean="0">
                <a:solidFill>
                  <a:srgbClr val="FF0000"/>
                </a:solidFill>
              </a:rPr>
              <a:t>MPEG-4</a:t>
            </a:r>
            <a:r>
              <a:rPr lang="en-US" dirty="0" smtClean="0"/>
              <a:t> </a:t>
            </a:r>
            <a:r>
              <a:rPr lang="en-US" dirty="0" smtClean="0"/>
              <a:t>(specifications released in </a:t>
            </a:r>
            <a:r>
              <a:rPr lang="en-US" dirty="0" smtClean="0">
                <a:solidFill>
                  <a:srgbClr val="FF0000"/>
                </a:solidFill>
              </a:rPr>
              <a:t>1998 and 1999</a:t>
            </a:r>
            <a:r>
              <a:rPr lang="en-US" dirty="0" smtClean="0"/>
              <a:t>) provides a content-based method for </a:t>
            </a:r>
            <a:r>
              <a:rPr lang="en-US" dirty="0" smtClean="0"/>
              <a:t>multimedia </a:t>
            </a:r>
            <a:r>
              <a:rPr lang="en-US" dirty="0" smtClean="0"/>
              <a:t>elements. </a:t>
            </a:r>
            <a:r>
              <a:rPr lang="en-US" dirty="0" smtClean="0"/>
              <a:t>It offers </a:t>
            </a:r>
          </a:p>
          <a:p>
            <a:r>
              <a:rPr lang="en-US" dirty="0" smtClean="0"/>
              <a:t>indexing</a:t>
            </a:r>
            <a:r>
              <a:rPr lang="en-US" dirty="0" smtClean="0"/>
              <a:t>, </a:t>
            </a:r>
          </a:p>
          <a:p>
            <a:r>
              <a:rPr lang="en-US" dirty="0" err="1" smtClean="0"/>
              <a:t>hyperlinking</a:t>
            </a:r>
            <a:r>
              <a:rPr lang="en-US" dirty="0" smtClean="0"/>
              <a:t>, </a:t>
            </a:r>
            <a:endParaRPr lang="en-US" dirty="0" smtClean="0"/>
          </a:p>
          <a:p>
            <a:r>
              <a:rPr lang="en-US" dirty="0" smtClean="0"/>
              <a:t>querying</a:t>
            </a:r>
            <a:r>
              <a:rPr lang="en-US" dirty="0" smtClean="0"/>
              <a:t>, </a:t>
            </a:r>
            <a:endParaRPr lang="en-US" dirty="0" smtClean="0"/>
          </a:p>
          <a:p>
            <a:r>
              <a:rPr lang="en-US" dirty="0" smtClean="0"/>
              <a:t>browsing</a:t>
            </a:r>
            <a:r>
              <a:rPr lang="en-US" dirty="0" smtClean="0"/>
              <a:t>, </a:t>
            </a:r>
            <a:endParaRPr lang="en-US" dirty="0" smtClean="0"/>
          </a:p>
          <a:p>
            <a:r>
              <a:rPr lang="en-US" dirty="0" smtClean="0"/>
              <a:t>uploading</a:t>
            </a:r>
            <a:r>
              <a:rPr lang="en-US" dirty="0" smtClean="0"/>
              <a:t>, </a:t>
            </a:r>
            <a:endParaRPr lang="en-US" dirty="0" smtClean="0"/>
          </a:p>
          <a:p>
            <a:r>
              <a:rPr lang="en-US" dirty="0" smtClean="0"/>
              <a:t>downloading,</a:t>
            </a:r>
          </a:p>
          <a:p>
            <a:r>
              <a:rPr lang="en-US" dirty="0" smtClean="0"/>
              <a:t> </a:t>
            </a:r>
            <a:r>
              <a:rPr lang="en-US" dirty="0" smtClean="0"/>
              <a:t>and deleting functions, as well as “hybrid natural and synthetic data </a:t>
            </a:r>
            <a:r>
              <a:rPr lang="en-US" dirty="0" smtClean="0"/>
              <a:t>coding.</a:t>
            </a:r>
          </a:p>
          <a:p>
            <a:r>
              <a:rPr lang="en-US" dirty="0" smtClean="0"/>
              <a:t>With MPEG-4, </a:t>
            </a:r>
            <a:endParaRPr lang="en-US" dirty="0" smtClean="0"/>
          </a:p>
          <a:p>
            <a:r>
              <a:rPr lang="en-US" dirty="0" smtClean="0"/>
              <a:t>multiple </a:t>
            </a:r>
            <a:r>
              <a:rPr lang="en-US" dirty="0" smtClean="0"/>
              <a:t>views, </a:t>
            </a:r>
            <a:endParaRPr lang="en-US" dirty="0" smtClean="0"/>
          </a:p>
          <a:p>
            <a:r>
              <a:rPr lang="en-US" dirty="0" smtClean="0"/>
              <a:t>layers,</a:t>
            </a:r>
          </a:p>
          <a:p>
            <a:r>
              <a:rPr lang="en-US" dirty="0" smtClean="0"/>
              <a:t> </a:t>
            </a:r>
            <a:r>
              <a:rPr lang="en-US" dirty="0" smtClean="0"/>
              <a:t>and multiple sound tracks of a scene, </a:t>
            </a:r>
            <a:endParaRPr lang="en-US" dirty="0" smtClean="0"/>
          </a:p>
          <a:p>
            <a:r>
              <a:rPr lang="en-US" dirty="0" smtClean="0"/>
              <a:t>as </a:t>
            </a:r>
            <a:r>
              <a:rPr lang="en-US" dirty="0" smtClean="0"/>
              <a:t>well as stereoscopic and 3-D views, are available, making virtual reality workable. MPEG-4 can adjust to varied download speeds, making it an attractive option for </a:t>
            </a:r>
            <a:r>
              <a:rPr lang="en-US" dirty="0" smtClean="0">
                <a:solidFill>
                  <a:srgbClr val="FF0000"/>
                </a:solidFill>
              </a:rPr>
              <a:t>delivery of video on the Web</a:t>
            </a:r>
            <a:r>
              <a:rPr lang="en-US" dirty="0" smtClean="0"/>
              <a:t>. The MPEG-4 AVC standard (Advanced Video </a:t>
            </a:r>
            <a:r>
              <a:rPr lang="en-US" dirty="0" smtClean="0"/>
              <a:t>Coding) </a:t>
            </a:r>
            <a:r>
              <a:rPr lang="en-US" dirty="0" smtClean="0"/>
              <a:t>requires the </a:t>
            </a:r>
            <a:r>
              <a:rPr lang="en-US" dirty="0" smtClean="0">
                <a:solidFill>
                  <a:srgbClr val="FF0000"/>
                </a:solidFill>
              </a:rPr>
              <a:t>H.264 codec for </a:t>
            </a:r>
            <a:r>
              <a:rPr lang="en-US" dirty="0" err="1" smtClean="0">
                <a:solidFill>
                  <a:srgbClr val="FF0000"/>
                </a:solidFill>
              </a:rPr>
              <a:t>Blu</a:t>
            </a:r>
            <a:r>
              <a:rPr lang="en-US" dirty="0" smtClean="0">
                <a:solidFill>
                  <a:srgbClr val="FF0000"/>
                </a:solidFill>
              </a:rPr>
              <a:t>-ray discs.</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Video Format Converters</a:t>
            </a:r>
            <a:endParaRPr lang="en-US" dirty="0"/>
          </a:p>
        </p:txBody>
      </p:sp>
      <p:sp>
        <p:nvSpPr>
          <p:cNvPr id="3" name="Content Placeholder 2"/>
          <p:cNvSpPr>
            <a:spLocks noGrp="1"/>
          </p:cNvSpPr>
          <p:nvPr>
            <p:ph sz="quarter" idx="1"/>
          </p:nvPr>
        </p:nvSpPr>
        <p:spPr/>
        <p:txBody>
          <a:bodyPr/>
          <a:lstStyle/>
          <a:p>
            <a:r>
              <a:rPr lang="en-US" dirty="0" smtClean="0"/>
              <a:t>Be prepared to produce </a:t>
            </a:r>
            <a:r>
              <a:rPr lang="en-US" dirty="0" smtClean="0">
                <a:solidFill>
                  <a:srgbClr val="FF0000"/>
                </a:solidFill>
              </a:rPr>
              <a:t>more than one version </a:t>
            </a:r>
            <a:r>
              <a:rPr lang="en-US" dirty="0" smtClean="0"/>
              <a:t>of your video (</a:t>
            </a:r>
            <a:r>
              <a:rPr lang="en-US" dirty="0" err="1" smtClean="0"/>
              <a:t>codecs</a:t>
            </a:r>
            <a:r>
              <a:rPr lang="en-US" dirty="0" smtClean="0"/>
              <a:t> in a container) to ensure that the </a:t>
            </a:r>
            <a:r>
              <a:rPr lang="en-US" dirty="0" smtClean="0">
                <a:solidFill>
                  <a:srgbClr val="FF0000"/>
                </a:solidFill>
              </a:rPr>
              <a:t>video will play on all the devices </a:t>
            </a:r>
            <a:r>
              <a:rPr lang="en-US" dirty="0" smtClean="0"/>
              <a:t>and in all the browsers necessary for your project’s distribution. </a:t>
            </a:r>
            <a:endParaRPr lang="en-US" dirty="0" smtClean="0"/>
          </a:p>
          <a:p>
            <a:r>
              <a:rPr lang="en-US" dirty="0" smtClean="0"/>
              <a:t>DVD </a:t>
            </a:r>
            <a:r>
              <a:rPr lang="en-US" dirty="0" smtClean="0"/>
              <a:t>video uses MPEG-2 compression. </a:t>
            </a:r>
            <a:endParaRPr lang="en-US" dirty="0" smtClean="0"/>
          </a:p>
          <a:p>
            <a:r>
              <a:rPr lang="en-US" dirty="0" err="1" smtClean="0"/>
              <a:t>Blu</a:t>
            </a:r>
            <a:r>
              <a:rPr lang="en-US" dirty="0" smtClean="0"/>
              <a:t>-ray </a:t>
            </a:r>
            <a:r>
              <a:rPr lang="en-US" dirty="0" smtClean="0"/>
              <a:t>video uses MPEG-4 AVC compression. </a:t>
            </a:r>
            <a:endParaRPr lang="en-US" dirty="0" smtClean="0"/>
          </a:p>
          <a:p>
            <a:pPr lvl="1"/>
            <a:r>
              <a:rPr lang="en-US" dirty="0" smtClean="0">
                <a:solidFill>
                  <a:srgbClr val="7030A0"/>
                </a:solidFill>
              </a:rPr>
              <a:t>simply click </a:t>
            </a:r>
            <a:r>
              <a:rPr lang="en-US" dirty="0" smtClean="0">
                <a:solidFill>
                  <a:srgbClr val="7030A0"/>
                </a:solidFill>
              </a:rPr>
              <a:t>“Save for DVD” or “Save for </a:t>
            </a:r>
            <a:r>
              <a:rPr lang="en-US" dirty="0" err="1" smtClean="0">
                <a:solidFill>
                  <a:srgbClr val="7030A0"/>
                </a:solidFill>
              </a:rPr>
              <a:t>Blu</a:t>
            </a:r>
            <a:r>
              <a:rPr lang="en-US" dirty="0" smtClean="0">
                <a:solidFill>
                  <a:srgbClr val="7030A0"/>
                </a:solidFill>
              </a:rPr>
              <a:t>-ray</a:t>
            </a:r>
            <a:r>
              <a:rPr lang="en-US" dirty="0" smtClean="0">
                <a:solidFill>
                  <a:srgbClr val="7030A0"/>
                </a:solidFill>
              </a:rPr>
              <a:t>.”</a:t>
            </a:r>
          </a:p>
          <a:p>
            <a:pPr lvl="1">
              <a:buNone/>
            </a:pPr>
            <a:r>
              <a:rPr lang="en-US" dirty="0" smtClean="0">
                <a:solidFill>
                  <a:schemeClr val="tx1"/>
                </a:solidFill>
              </a:rPr>
              <a:t>But for </a:t>
            </a:r>
            <a:r>
              <a:rPr lang="en-US" dirty="0" smtClean="0">
                <a:solidFill>
                  <a:schemeClr val="tx1"/>
                </a:solidFill>
              </a:rPr>
              <a:t>iPod, </a:t>
            </a:r>
            <a:r>
              <a:rPr lang="en-US" dirty="0" smtClean="0">
                <a:solidFill>
                  <a:schemeClr val="tx1"/>
                </a:solidFill>
              </a:rPr>
              <a:t>android the video file will be saved in other formats.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Obtaining Video Clips</a:t>
            </a:r>
            <a:endParaRPr lang="en-US" dirty="0"/>
          </a:p>
        </p:txBody>
      </p:sp>
      <p:sp>
        <p:nvSpPr>
          <p:cNvPr id="3" name="Content Placeholder 2"/>
          <p:cNvSpPr>
            <a:spLocks noGrp="1"/>
          </p:cNvSpPr>
          <p:nvPr>
            <p:ph sz="quarter" idx="1"/>
          </p:nvPr>
        </p:nvSpPr>
        <p:spPr/>
        <p:txBody>
          <a:bodyPr/>
          <a:lstStyle/>
          <a:p>
            <a:r>
              <a:rPr lang="en-US" dirty="0" smtClean="0"/>
              <a:t>Materials </a:t>
            </a:r>
            <a:r>
              <a:rPr lang="en-US" dirty="0" smtClean="0"/>
              <a:t>produced by Federal agencies are in the </a:t>
            </a:r>
            <a:r>
              <a:rPr lang="en-US" dirty="0" smtClean="0">
                <a:solidFill>
                  <a:srgbClr val="FF0000"/>
                </a:solidFill>
              </a:rPr>
              <a:t>public domain and may be reproduced without permission. </a:t>
            </a:r>
            <a:endParaRPr lang="en-US" dirty="0" smtClean="0">
              <a:solidFill>
                <a:srgbClr val="FF0000"/>
              </a:solidFill>
            </a:endParaRPr>
          </a:p>
          <a:p>
            <a:r>
              <a:rPr lang="en-US" dirty="0" smtClean="0"/>
              <a:t>However</a:t>
            </a:r>
            <a:r>
              <a:rPr lang="en-US" dirty="0" smtClean="0"/>
              <a:t>, not all materials appearing on this web site are in the public domain... Items found in our holdings may be </a:t>
            </a:r>
            <a:r>
              <a:rPr lang="en-US" dirty="0" smtClean="0">
                <a:solidFill>
                  <a:srgbClr val="FF0000"/>
                </a:solidFill>
              </a:rPr>
              <a:t>copyrighted</a:t>
            </a:r>
            <a:r>
              <a:rPr lang="en-US" dirty="0" smtClean="0"/>
              <a:t>. </a:t>
            </a:r>
            <a:endParaRPr lang="en-US" dirty="0" smtClean="0"/>
          </a:p>
          <a:p>
            <a:r>
              <a:rPr lang="en-US" dirty="0" smtClean="0"/>
              <a:t>Please </a:t>
            </a:r>
            <a:r>
              <a:rPr lang="en-US" dirty="0" smtClean="0"/>
              <a:t>note that it is your responsibility to identify the </a:t>
            </a:r>
            <a:r>
              <a:rPr lang="en-US" dirty="0" smtClean="0">
                <a:solidFill>
                  <a:srgbClr val="FF0000"/>
                </a:solidFill>
              </a:rPr>
              <a:t>copyright owner </a:t>
            </a:r>
            <a:r>
              <a:rPr lang="en-US" dirty="0" smtClean="0"/>
              <a:t>and to obtain </a:t>
            </a:r>
            <a:r>
              <a:rPr lang="en-US" dirty="0" smtClean="0">
                <a:solidFill>
                  <a:srgbClr val="FF0000"/>
                </a:solidFill>
              </a:rPr>
              <a:t>permission</a:t>
            </a:r>
            <a:r>
              <a:rPr lang="en-US" dirty="0" smtClean="0"/>
              <a:t> before making use of this material in any way</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Shooting and Editing Video</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There are many considerations to keep in mind when setting up your production environment, depending on the capabilities of your camcorder</a:t>
            </a:r>
            <a:r>
              <a:rPr lang="en-US" dirty="0" smtClean="0"/>
              <a:t>:</a:t>
            </a:r>
          </a:p>
          <a:p>
            <a:pPr>
              <a:buNone/>
            </a:pPr>
            <a:r>
              <a:rPr lang="en-US" dirty="0" smtClean="0"/>
              <a:t>■ </a:t>
            </a:r>
            <a:r>
              <a:rPr lang="en-US" dirty="0" smtClean="0"/>
              <a:t>Fast processor(s) </a:t>
            </a:r>
            <a:endParaRPr lang="en-US" dirty="0" smtClean="0"/>
          </a:p>
          <a:p>
            <a:pPr>
              <a:buNone/>
            </a:pPr>
            <a:r>
              <a:rPr lang="en-US" dirty="0" smtClean="0"/>
              <a:t>■ </a:t>
            </a:r>
            <a:r>
              <a:rPr lang="en-US" dirty="0" smtClean="0"/>
              <a:t>Plenty of </a:t>
            </a:r>
            <a:r>
              <a:rPr lang="en-US" dirty="0" smtClean="0"/>
              <a:t>RAM</a:t>
            </a:r>
          </a:p>
          <a:p>
            <a:pPr>
              <a:buNone/>
            </a:pPr>
            <a:r>
              <a:rPr lang="en-US" dirty="0" smtClean="0"/>
              <a:t>■ </a:t>
            </a:r>
            <a:r>
              <a:rPr lang="en-US" dirty="0" smtClean="0"/>
              <a:t>Computer with FireWire (IEEE 1394 or </a:t>
            </a:r>
            <a:r>
              <a:rPr lang="en-US" dirty="0" err="1" smtClean="0"/>
              <a:t>i.Link</a:t>
            </a:r>
            <a:r>
              <a:rPr lang="en-US" dirty="0" smtClean="0"/>
              <a:t>) or USB connection and cables </a:t>
            </a:r>
            <a:endParaRPr lang="en-US" dirty="0" smtClean="0"/>
          </a:p>
          <a:p>
            <a:pPr>
              <a:buNone/>
            </a:pPr>
            <a:r>
              <a:rPr lang="en-US" dirty="0" smtClean="0"/>
              <a:t>■ </a:t>
            </a:r>
            <a:r>
              <a:rPr lang="en-US" dirty="0" smtClean="0"/>
              <a:t>Fast and big hard disk(s) </a:t>
            </a:r>
            <a:endParaRPr lang="en-US" dirty="0" smtClean="0"/>
          </a:p>
          <a:p>
            <a:pPr>
              <a:buNone/>
            </a:pPr>
            <a:r>
              <a:rPr lang="en-US" dirty="0" smtClean="0"/>
              <a:t>■ </a:t>
            </a:r>
            <a:r>
              <a:rPr lang="en-US" dirty="0" smtClean="0"/>
              <a:t>A second display to allow for more real estate for your editing software </a:t>
            </a:r>
            <a:endParaRPr lang="en-US" dirty="0" smtClean="0"/>
          </a:p>
          <a:p>
            <a:pPr>
              <a:buNone/>
            </a:pPr>
            <a:r>
              <a:rPr lang="en-US" dirty="0" smtClean="0"/>
              <a:t>■ </a:t>
            </a:r>
            <a:r>
              <a:rPr lang="en-US" dirty="0" smtClean="0"/>
              <a:t>External speakers </a:t>
            </a:r>
            <a:endParaRPr lang="en-US" dirty="0" smtClean="0"/>
          </a:p>
          <a:p>
            <a:pPr>
              <a:buNone/>
            </a:pPr>
            <a:r>
              <a:rPr lang="en-US" dirty="0" smtClean="0"/>
              <a:t>■ </a:t>
            </a:r>
            <a:r>
              <a:rPr lang="en-US" dirty="0" smtClean="0"/>
              <a:t>Nonlinear editing (NLE) software</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Shooting Platform</a:t>
            </a:r>
            <a:endParaRPr lang="en-US" dirty="0"/>
          </a:p>
        </p:txBody>
      </p:sp>
      <p:sp>
        <p:nvSpPr>
          <p:cNvPr id="3" name="Content Placeholder 2"/>
          <p:cNvSpPr>
            <a:spLocks noGrp="1"/>
          </p:cNvSpPr>
          <p:nvPr>
            <p:ph sz="quarter" idx="1"/>
          </p:nvPr>
        </p:nvSpPr>
        <p:spPr/>
        <p:txBody>
          <a:bodyPr>
            <a:normAutofit/>
          </a:bodyPr>
          <a:lstStyle/>
          <a:p>
            <a:r>
              <a:rPr lang="en-US" sz="1600" dirty="0" smtClean="0"/>
              <a:t>And invest in an e</a:t>
            </a:r>
            <a:r>
              <a:rPr lang="en-US" sz="1600" dirty="0" smtClean="0">
                <a:solidFill>
                  <a:srgbClr val="FF0000"/>
                </a:solidFill>
              </a:rPr>
              <a:t>xternal </a:t>
            </a:r>
            <a:r>
              <a:rPr lang="en-US" sz="1600" dirty="0" smtClean="0">
                <a:solidFill>
                  <a:srgbClr val="FF0000"/>
                </a:solidFill>
              </a:rPr>
              <a:t>microphone</a:t>
            </a:r>
            <a:r>
              <a:rPr lang="en-US" sz="1600" dirty="0" smtClean="0"/>
              <a:t>. </a:t>
            </a:r>
            <a:r>
              <a:rPr lang="en-US" sz="1600" dirty="0" smtClean="0"/>
              <a:t>It will give you better audio than the on-camera microphone during </a:t>
            </a:r>
            <a:r>
              <a:rPr lang="en-US" sz="1600" dirty="0" smtClean="0"/>
              <a:t>interviews</a:t>
            </a:r>
          </a:p>
          <a:p>
            <a:r>
              <a:rPr lang="en-US" sz="1600" dirty="0" smtClean="0"/>
              <a:t>Learn how to </a:t>
            </a:r>
            <a:r>
              <a:rPr lang="en-US" sz="1600" dirty="0" smtClean="0">
                <a:solidFill>
                  <a:srgbClr val="FF0000"/>
                </a:solidFill>
              </a:rPr>
              <a:t>connect the camera to your computer </a:t>
            </a:r>
            <a:r>
              <a:rPr lang="en-US" sz="1600" dirty="0" smtClean="0"/>
              <a:t>and how to access your video footage with </a:t>
            </a:r>
            <a:r>
              <a:rPr lang="en-US" sz="1600" dirty="0" smtClean="0">
                <a:solidFill>
                  <a:srgbClr val="FF0000"/>
                </a:solidFill>
              </a:rPr>
              <a:t>nonlinear editing software</a:t>
            </a:r>
            <a:r>
              <a:rPr lang="en-US" sz="1600" dirty="0" smtClean="0"/>
              <a:t>. Learn how to use the editing software</a:t>
            </a:r>
            <a:r>
              <a:rPr lang="en-US" sz="1600" dirty="0" smtClean="0"/>
              <a:t>.</a:t>
            </a:r>
          </a:p>
          <a:p>
            <a:r>
              <a:rPr lang="en-US" sz="1600" dirty="0" smtClean="0"/>
              <a:t>Many </a:t>
            </a:r>
            <a:r>
              <a:rPr lang="en-US" sz="1600" dirty="0" smtClean="0">
                <a:solidFill>
                  <a:srgbClr val="FF0000"/>
                </a:solidFill>
              </a:rPr>
              <a:t>digital camcorders</a:t>
            </a:r>
            <a:r>
              <a:rPr lang="en-US" sz="1600" dirty="0" smtClean="0"/>
              <a:t> will allow you to choose </a:t>
            </a:r>
            <a:r>
              <a:rPr lang="en-US" sz="1600" dirty="0" smtClean="0">
                <a:solidFill>
                  <a:srgbClr val="FF0000"/>
                </a:solidFill>
              </a:rPr>
              <a:t>4:3 or 16:9 </a:t>
            </a:r>
            <a:r>
              <a:rPr lang="en-US" sz="1600" dirty="0" smtClean="0"/>
              <a:t>aspect ratios for your recording, one or the other</a:t>
            </a:r>
            <a:r>
              <a:rPr lang="en-US" sz="1600" dirty="0" smtClean="0"/>
              <a:t>. You should learn to apply effects on it.</a:t>
            </a:r>
          </a:p>
          <a:p>
            <a:endParaRPr lang="en-US" sz="2400" dirty="0"/>
          </a:p>
        </p:txBody>
      </p:sp>
      <p:pic>
        <p:nvPicPr>
          <p:cNvPr id="4" name="Picture 3" descr="safe area.png"/>
          <p:cNvPicPr>
            <a:picLocks noChangeAspect="1"/>
          </p:cNvPicPr>
          <p:nvPr/>
        </p:nvPicPr>
        <p:blipFill>
          <a:blip r:embed="rId2"/>
          <a:stretch>
            <a:fillRect/>
          </a:stretch>
        </p:blipFill>
        <p:spPr>
          <a:xfrm>
            <a:off x="533400" y="3200400"/>
            <a:ext cx="8173336" cy="32199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video works and is displayed</a:t>
            </a:r>
            <a:endParaRPr lang="en-US" dirty="0"/>
          </a:p>
        </p:txBody>
      </p:sp>
      <p:sp>
        <p:nvSpPr>
          <p:cNvPr id="3" name="Content Placeholder 2"/>
          <p:cNvSpPr>
            <a:spLocks noGrp="1"/>
          </p:cNvSpPr>
          <p:nvPr>
            <p:ph sz="quarter" idx="1"/>
          </p:nvPr>
        </p:nvSpPr>
        <p:spPr/>
        <p:txBody>
          <a:bodyPr>
            <a:normAutofit/>
          </a:bodyPr>
          <a:lstStyle/>
          <a:p>
            <a:r>
              <a:rPr lang="en-US" dirty="0" smtClean="0"/>
              <a:t>When light reflected from an object passes through a video camera lens, that light is converted into an electronic signal by a special sensor called </a:t>
            </a:r>
            <a:r>
              <a:rPr lang="en-US" dirty="0" smtClean="0">
                <a:solidFill>
                  <a:srgbClr val="FF0000"/>
                </a:solidFill>
              </a:rPr>
              <a:t>a charge-coupled device (CCD). </a:t>
            </a:r>
          </a:p>
          <a:p>
            <a:r>
              <a:rPr lang="en-US" dirty="0" smtClean="0"/>
              <a:t>Top-quality broadcast cameras and even camcorders may have as many as three CCDs (one for each color of red, green, and blue) to enhance the resolution of the camera and the quality of the image.</a:t>
            </a:r>
            <a:endParaRPr lang="en-US" dirty="0"/>
          </a:p>
        </p:txBody>
      </p:sp>
      <p:pic>
        <p:nvPicPr>
          <p:cNvPr id="4" name="Picture 3" descr="digital-camera-work (1).jpg"/>
          <p:cNvPicPr>
            <a:picLocks noChangeAspect="1"/>
          </p:cNvPicPr>
          <p:nvPr/>
        </p:nvPicPr>
        <p:blipFill>
          <a:blip r:embed="rId2"/>
          <a:stretch>
            <a:fillRect/>
          </a:stretch>
        </p:blipFill>
        <p:spPr>
          <a:xfrm>
            <a:off x="6288888" y="4953000"/>
            <a:ext cx="2596277" cy="1671638"/>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Storyboarding</a:t>
            </a:r>
            <a:endParaRPr lang="en-US" dirty="0"/>
          </a:p>
        </p:txBody>
      </p:sp>
      <p:sp>
        <p:nvSpPr>
          <p:cNvPr id="3" name="Content Placeholder 2"/>
          <p:cNvSpPr>
            <a:spLocks noGrp="1"/>
          </p:cNvSpPr>
          <p:nvPr>
            <p:ph sz="quarter" idx="1"/>
          </p:nvPr>
        </p:nvSpPr>
        <p:spPr/>
        <p:txBody>
          <a:bodyPr/>
          <a:lstStyle/>
          <a:p>
            <a:r>
              <a:rPr lang="en-US" dirty="0" smtClean="0"/>
              <a:t>Take the time to structure your production by writing it down and then engineer a sequential group of drawings </a:t>
            </a:r>
            <a:endParaRPr lang="en-US" dirty="0" smtClean="0"/>
          </a:p>
          <a:p>
            <a:r>
              <a:rPr lang="en-US" dirty="0" smtClean="0"/>
              <a:t>showing </a:t>
            </a:r>
            <a:r>
              <a:rPr lang="en-US" dirty="0" smtClean="0"/>
              <a:t>camera and scene, </a:t>
            </a:r>
            <a:endParaRPr lang="en-US" dirty="0" smtClean="0"/>
          </a:p>
          <a:p>
            <a:r>
              <a:rPr lang="en-US" dirty="0" smtClean="0"/>
              <a:t>shooting </a:t>
            </a:r>
            <a:r>
              <a:rPr lang="en-US" dirty="0" smtClean="0"/>
              <a:t>angles</a:t>
            </a:r>
            <a:r>
              <a:rPr lang="en-US" dirty="0" smtClean="0"/>
              <a:t>,</a:t>
            </a:r>
          </a:p>
          <a:p>
            <a:r>
              <a:rPr lang="en-US" dirty="0" smtClean="0"/>
              <a:t>lighting</a:t>
            </a:r>
            <a:r>
              <a:rPr lang="en-US" dirty="0" smtClean="0"/>
              <a:t>, action, </a:t>
            </a:r>
            <a:endParaRPr lang="en-US" dirty="0" smtClean="0"/>
          </a:p>
          <a:p>
            <a:r>
              <a:rPr lang="en-US" dirty="0" smtClean="0"/>
              <a:t>special </a:t>
            </a:r>
            <a:r>
              <a:rPr lang="en-US" dirty="0" smtClean="0"/>
              <a:t>effects, </a:t>
            </a:r>
            <a:endParaRPr lang="en-US" dirty="0" smtClean="0"/>
          </a:p>
          <a:p>
            <a:r>
              <a:rPr lang="en-US" dirty="0" smtClean="0"/>
              <a:t>and </a:t>
            </a:r>
            <a:r>
              <a:rPr lang="en-US" dirty="0" smtClean="0"/>
              <a:t>how objects move through from start to finish.</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Lighting</a:t>
            </a:r>
            <a:endParaRPr lang="en-US" dirty="0"/>
          </a:p>
        </p:txBody>
      </p:sp>
      <p:sp>
        <p:nvSpPr>
          <p:cNvPr id="3" name="Content Placeholder 2"/>
          <p:cNvSpPr>
            <a:spLocks noGrp="1"/>
          </p:cNvSpPr>
          <p:nvPr>
            <p:ph sz="quarter" idx="1"/>
          </p:nvPr>
        </p:nvSpPr>
        <p:spPr/>
        <p:txBody>
          <a:bodyPr/>
          <a:lstStyle/>
          <a:p>
            <a:r>
              <a:rPr lang="en-US" dirty="0" smtClean="0"/>
              <a:t>differentiation </a:t>
            </a:r>
            <a:r>
              <a:rPr lang="en-US" dirty="0" smtClean="0"/>
              <a:t>between shots taken with an expensive studio-grade video camera and an inexpensive </a:t>
            </a:r>
            <a:r>
              <a:rPr lang="en-US" dirty="0" smtClean="0"/>
              <a:t>camcorder for the viewers</a:t>
            </a:r>
          </a:p>
          <a:p>
            <a:r>
              <a:rPr lang="en-US" dirty="0" smtClean="0"/>
              <a:t>Using </a:t>
            </a:r>
            <a:r>
              <a:rPr lang="en-US" dirty="0" smtClean="0"/>
              <a:t>a simple floodlight kit, or even just being sure that daylight illuminates the room, can improve your image.</a:t>
            </a:r>
            <a:endParaRPr lang="en-US" dirty="0"/>
          </a:p>
        </p:txBody>
      </p:sp>
      <p:pic>
        <p:nvPicPr>
          <p:cNvPr id="4" name="Picture 3" descr="maxresdefault (1).jpg"/>
          <p:cNvPicPr>
            <a:picLocks noChangeAspect="1"/>
          </p:cNvPicPr>
          <p:nvPr/>
        </p:nvPicPr>
        <p:blipFill>
          <a:blip r:embed="rId2"/>
          <a:stretch>
            <a:fillRect/>
          </a:stretch>
        </p:blipFill>
        <p:spPr>
          <a:xfrm>
            <a:off x="4343400" y="4038600"/>
            <a:ext cx="4165600" cy="2343150"/>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Chroma Keys</a:t>
            </a:r>
            <a:endParaRPr lang="en-US" dirty="0"/>
          </a:p>
        </p:txBody>
      </p:sp>
      <p:sp>
        <p:nvSpPr>
          <p:cNvPr id="3" name="Content Placeholder 2"/>
          <p:cNvSpPr>
            <a:spLocks noGrp="1"/>
          </p:cNvSpPr>
          <p:nvPr>
            <p:ph sz="quarter" idx="1"/>
          </p:nvPr>
        </p:nvSpPr>
        <p:spPr/>
        <p:txBody>
          <a:bodyPr/>
          <a:lstStyle/>
          <a:p>
            <a:r>
              <a:rPr lang="en-US" dirty="0" smtClean="0"/>
              <a:t>Chroma keys allow you to choose a </a:t>
            </a:r>
            <a:r>
              <a:rPr lang="en-US" dirty="0" smtClean="0">
                <a:solidFill>
                  <a:srgbClr val="FF0000"/>
                </a:solidFill>
              </a:rPr>
              <a:t>color</a:t>
            </a:r>
            <a:r>
              <a:rPr lang="en-US" dirty="0" smtClean="0"/>
              <a:t> or range of colors that become </a:t>
            </a:r>
            <a:r>
              <a:rPr lang="en-US" dirty="0" smtClean="0">
                <a:solidFill>
                  <a:srgbClr val="FF0000"/>
                </a:solidFill>
              </a:rPr>
              <a:t>transparent</a:t>
            </a:r>
            <a:r>
              <a:rPr lang="en-US" dirty="0" smtClean="0"/>
              <a:t>, allowing the video image to be seen “through</a:t>
            </a:r>
            <a:r>
              <a:rPr lang="en-US" dirty="0" smtClean="0"/>
              <a:t>” the </a:t>
            </a:r>
            <a:r>
              <a:rPr lang="en-US" dirty="0" smtClean="0"/>
              <a:t>computer image. </a:t>
            </a:r>
            <a:endParaRPr lang="en-US" dirty="0" smtClean="0"/>
          </a:p>
          <a:p>
            <a:r>
              <a:rPr lang="en-US" sz="2400" dirty="0" smtClean="0"/>
              <a:t>Examples are newscast’s </a:t>
            </a:r>
            <a:r>
              <a:rPr lang="en-US" sz="2400" dirty="0" smtClean="0"/>
              <a:t>weather </a:t>
            </a:r>
            <a:r>
              <a:rPr lang="en-US" sz="2400" dirty="0" smtClean="0"/>
              <a:t>person who is using weather map, and star track film.</a:t>
            </a:r>
          </a:p>
          <a:p>
            <a:endParaRPr lang="en-US" dirty="0"/>
          </a:p>
        </p:txBody>
      </p:sp>
      <p:pic>
        <p:nvPicPr>
          <p:cNvPr id="4" name="Picture 3" descr="220px-Star_trek_first_contact_poster.jpg"/>
          <p:cNvPicPr>
            <a:picLocks noChangeAspect="1"/>
          </p:cNvPicPr>
          <p:nvPr/>
        </p:nvPicPr>
        <p:blipFill>
          <a:blip r:embed="rId2"/>
          <a:stretch>
            <a:fillRect/>
          </a:stretch>
        </p:blipFill>
        <p:spPr>
          <a:xfrm>
            <a:off x="2971800" y="3733800"/>
            <a:ext cx="1960098" cy="2895600"/>
          </a:xfrm>
          <a:prstGeom prst="rect">
            <a:avLst/>
          </a:prstGeom>
        </p:spPr>
      </p:pic>
      <p:pic>
        <p:nvPicPr>
          <p:cNvPr id="5" name="Picture 4" descr="large_lkQgAaI9s2j2Lhlkie8I9RcWYEX.jpg"/>
          <p:cNvPicPr>
            <a:picLocks noChangeAspect="1"/>
          </p:cNvPicPr>
          <p:nvPr/>
        </p:nvPicPr>
        <p:blipFill>
          <a:blip r:embed="rId3"/>
          <a:stretch>
            <a:fillRect/>
          </a:stretch>
        </p:blipFill>
        <p:spPr>
          <a:xfrm>
            <a:off x="5334000" y="3657600"/>
            <a:ext cx="1981200" cy="2971800"/>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Composition</a:t>
            </a:r>
            <a:endParaRPr lang="en-US" dirty="0"/>
          </a:p>
        </p:txBody>
      </p:sp>
      <p:sp>
        <p:nvSpPr>
          <p:cNvPr id="3" name="Content Placeholder 2"/>
          <p:cNvSpPr>
            <a:spLocks noGrp="1"/>
          </p:cNvSpPr>
          <p:nvPr>
            <p:ph sz="quarter" idx="1"/>
          </p:nvPr>
        </p:nvSpPr>
        <p:spPr/>
        <p:txBody>
          <a:bodyPr>
            <a:normAutofit/>
          </a:bodyPr>
          <a:lstStyle/>
          <a:p>
            <a:r>
              <a:rPr lang="en-US" sz="2400" dirty="0" smtClean="0"/>
              <a:t>Keep </a:t>
            </a:r>
            <a:r>
              <a:rPr lang="en-US" sz="2400" dirty="0" smtClean="0">
                <a:solidFill>
                  <a:srgbClr val="FF0000"/>
                </a:solidFill>
              </a:rPr>
              <a:t>the camera still instead of panning </a:t>
            </a:r>
            <a:r>
              <a:rPr lang="en-US" sz="2400" dirty="0" smtClean="0"/>
              <a:t>and zooming; let the subject add the motion to your shot, walking, turning, talking. Beware of excessive backlighting—shooting with a window or a bright sky in the </a:t>
            </a:r>
            <a:r>
              <a:rPr lang="en-US" sz="2400" dirty="0" smtClean="0"/>
              <a:t>background</a:t>
            </a:r>
          </a:p>
          <a:p>
            <a:r>
              <a:rPr lang="en-US" sz="2400" dirty="0" smtClean="0"/>
              <a:t>Many cameras automatically set </a:t>
            </a:r>
            <a:r>
              <a:rPr lang="en-US" sz="2400" dirty="0" smtClean="0">
                <a:solidFill>
                  <a:srgbClr val="FF0000"/>
                </a:solidFill>
              </a:rPr>
              <a:t>white balance </a:t>
            </a:r>
            <a:r>
              <a:rPr lang="en-US" sz="2400" dirty="0" smtClean="0"/>
              <a:t>with best guesses, but they also offer adjustable settings for daylight, shady, cloudy, tungsten, and fluorescent lighting conditions. Try to get the white balance correct when </a:t>
            </a:r>
            <a:r>
              <a:rPr lang="en-US" sz="2400" dirty="0" smtClean="0"/>
              <a:t>shooting.</a:t>
            </a:r>
            <a:endParaRPr lang="en-US" sz="2400" dirty="0" smtClean="0"/>
          </a:p>
          <a:p>
            <a:pPr>
              <a:buNone/>
            </a:pPr>
            <a:endParaRPr lang="en-US" sz="2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Titles and Text</a:t>
            </a:r>
            <a:endParaRPr lang="en-US" dirty="0"/>
          </a:p>
        </p:txBody>
      </p:sp>
      <p:sp>
        <p:nvSpPr>
          <p:cNvPr id="3" name="Content Placeholder 2"/>
          <p:cNvSpPr>
            <a:spLocks noGrp="1"/>
          </p:cNvSpPr>
          <p:nvPr>
            <p:ph sz="quarter" idx="1"/>
          </p:nvPr>
        </p:nvSpPr>
        <p:spPr>
          <a:xfrm>
            <a:off x="301752" y="1527048"/>
            <a:ext cx="8503920" cy="5330952"/>
          </a:xfrm>
        </p:spPr>
        <p:txBody>
          <a:bodyPr>
            <a:normAutofit fontScale="62500" lnSpcReduction="20000"/>
          </a:bodyPr>
          <a:lstStyle/>
          <a:p>
            <a:pPr>
              <a:buNone/>
            </a:pPr>
            <a:r>
              <a:rPr lang="en-US" dirty="0" smtClean="0"/>
              <a:t>■ </a:t>
            </a:r>
            <a:r>
              <a:rPr lang="en-US" sz="2900" dirty="0" smtClean="0"/>
              <a:t>Fonts for </a:t>
            </a:r>
            <a:r>
              <a:rPr lang="en-US" sz="2900" dirty="0" smtClean="0">
                <a:solidFill>
                  <a:srgbClr val="FF0000"/>
                </a:solidFill>
              </a:rPr>
              <a:t>titles should be plain</a:t>
            </a:r>
            <a:r>
              <a:rPr lang="en-US" sz="2900" dirty="0" smtClean="0"/>
              <a:t>, </a:t>
            </a:r>
            <a:r>
              <a:rPr lang="en-US" sz="2900" dirty="0" smtClean="0">
                <a:solidFill>
                  <a:srgbClr val="FF0000"/>
                </a:solidFill>
              </a:rPr>
              <a:t>sans serif</a:t>
            </a:r>
            <a:r>
              <a:rPr lang="en-US" sz="2900" dirty="0" smtClean="0"/>
              <a:t>, and bold enough to be easily read. </a:t>
            </a:r>
            <a:endParaRPr lang="en-US" sz="2900" dirty="0" smtClean="0"/>
          </a:p>
          <a:p>
            <a:pPr>
              <a:buNone/>
            </a:pPr>
            <a:r>
              <a:rPr lang="en-US" sz="2900" dirty="0" smtClean="0"/>
              <a:t>■ </a:t>
            </a:r>
            <a:r>
              <a:rPr lang="en-US" sz="2900" dirty="0" smtClean="0"/>
              <a:t>When you are laying text onto a </a:t>
            </a:r>
            <a:r>
              <a:rPr lang="en-US" sz="2900" dirty="0" smtClean="0">
                <a:solidFill>
                  <a:srgbClr val="FF0000"/>
                </a:solidFill>
              </a:rPr>
              <a:t>dark background, use white or a light color for the text. </a:t>
            </a:r>
            <a:endParaRPr lang="en-US" sz="2900" dirty="0" smtClean="0">
              <a:solidFill>
                <a:srgbClr val="FF0000"/>
              </a:solidFill>
            </a:endParaRPr>
          </a:p>
          <a:p>
            <a:pPr>
              <a:buNone/>
            </a:pPr>
            <a:r>
              <a:rPr lang="en-US" sz="2900" dirty="0" smtClean="0"/>
              <a:t>■ </a:t>
            </a:r>
            <a:r>
              <a:rPr lang="en-US" sz="2900" dirty="0" smtClean="0"/>
              <a:t>Use a </a:t>
            </a:r>
            <a:r>
              <a:rPr lang="en-US" sz="2900" dirty="0" smtClean="0">
                <a:solidFill>
                  <a:srgbClr val="FF0000"/>
                </a:solidFill>
              </a:rPr>
              <a:t>drop shadow</a:t>
            </a:r>
            <a:r>
              <a:rPr lang="en-US" sz="2900" dirty="0" smtClean="0"/>
              <a:t> to help separate the text from the background image. </a:t>
            </a:r>
            <a:endParaRPr lang="en-US" sz="2900" dirty="0" smtClean="0"/>
          </a:p>
          <a:p>
            <a:pPr>
              <a:buNone/>
            </a:pPr>
            <a:r>
              <a:rPr lang="en-US" sz="2900" dirty="0" smtClean="0"/>
              <a:t>■ </a:t>
            </a:r>
            <a:r>
              <a:rPr lang="en-US" sz="2900" dirty="0" smtClean="0">
                <a:solidFill>
                  <a:srgbClr val="FF0000"/>
                </a:solidFill>
              </a:rPr>
              <a:t>Do not kern</a:t>
            </a:r>
            <a:r>
              <a:rPr lang="en-US" sz="2900" dirty="0" smtClean="0"/>
              <a:t> your letters </a:t>
            </a:r>
            <a:r>
              <a:rPr lang="en-US" sz="2900" dirty="0" smtClean="0">
                <a:solidFill>
                  <a:srgbClr val="FF0000"/>
                </a:solidFill>
              </a:rPr>
              <a:t>too tightly</a:t>
            </a:r>
            <a:r>
              <a:rPr lang="en-US" sz="2900" dirty="0" smtClean="0">
                <a:solidFill>
                  <a:srgbClr val="FF0000"/>
                </a:solidFill>
              </a:rPr>
              <a:t>.</a:t>
            </a:r>
          </a:p>
          <a:p>
            <a:pPr>
              <a:buNone/>
            </a:pPr>
            <a:r>
              <a:rPr lang="en-US" sz="2900" dirty="0" smtClean="0"/>
              <a:t> </a:t>
            </a:r>
            <a:r>
              <a:rPr lang="en-US" sz="2900" dirty="0" smtClean="0"/>
              <a:t>■ If you use underlining or drawn graphics, always make </a:t>
            </a:r>
            <a:r>
              <a:rPr lang="en-US" sz="2900" dirty="0" smtClean="0">
                <a:solidFill>
                  <a:srgbClr val="FF0000"/>
                </a:solidFill>
              </a:rPr>
              <a:t>your lines at least two pixels wide</a:t>
            </a:r>
            <a:r>
              <a:rPr lang="en-US" sz="2900" dirty="0" smtClean="0"/>
              <a:t>. If you use a one-pixel-wide line (or a width measured in an odd number of pixels), the </a:t>
            </a:r>
            <a:r>
              <a:rPr lang="en-US" sz="2900" dirty="0" smtClean="0">
                <a:solidFill>
                  <a:srgbClr val="FF0000"/>
                </a:solidFill>
              </a:rPr>
              <a:t>line may flicker when transferred to video </a:t>
            </a:r>
            <a:r>
              <a:rPr lang="en-US" sz="2900" dirty="0" smtClean="0"/>
              <a:t>due to </a:t>
            </a:r>
            <a:r>
              <a:rPr lang="en-US" sz="2900" dirty="0" smtClean="0">
                <a:solidFill>
                  <a:srgbClr val="FF0000"/>
                </a:solidFill>
              </a:rPr>
              <a:t>interlacing</a:t>
            </a:r>
            <a:r>
              <a:rPr lang="en-US" sz="2900" dirty="0" smtClean="0">
                <a:solidFill>
                  <a:srgbClr val="FF0000"/>
                </a:solidFill>
              </a:rPr>
              <a:t>.</a:t>
            </a:r>
          </a:p>
          <a:p>
            <a:pPr>
              <a:buNone/>
            </a:pPr>
            <a:r>
              <a:rPr lang="en-US" sz="2900" dirty="0" smtClean="0"/>
              <a:t>■ </a:t>
            </a:r>
            <a:r>
              <a:rPr lang="en-US" sz="2900" dirty="0" smtClean="0"/>
              <a:t>Use </a:t>
            </a:r>
            <a:r>
              <a:rPr lang="en-US" sz="2900" dirty="0" smtClean="0">
                <a:solidFill>
                  <a:srgbClr val="FF0000"/>
                </a:solidFill>
              </a:rPr>
              <a:t>parallel lines, boxes, and tight concentric circles sparingly</a:t>
            </a:r>
            <a:r>
              <a:rPr lang="en-US" sz="2900" dirty="0" smtClean="0"/>
              <a:t>. When you use them, </a:t>
            </a:r>
            <a:r>
              <a:rPr lang="en-US" sz="2900" dirty="0" smtClean="0">
                <a:solidFill>
                  <a:srgbClr val="FF0000"/>
                </a:solidFill>
              </a:rPr>
              <a:t>draw them large and with thick lines</a:t>
            </a:r>
            <a:r>
              <a:rPr lang="en-US" sz="2900" dirty="0" smtClean="0"/>
              <a:t>.</a:t>
            </a:r>
          </a:p>
          <a:p>
            <a:pPr>
              <a:buNone/>
            </a:pPr>
            <a:r>
              <a:rPr lang="en-US" sz="2900" dirty="0" smtClean="0"/>
              <a:t>■ </a:t>
            </a:r>
            <a:r>
              <a:rPr lang="en-US" sz="2900" dirty="0" smtClean="0">
                <a:solidFill>
                  <a:srgbClr val="FF0000"/>
                </a:solidFill>
              </a:rPr>
              <a:t>Avoid colors like bright reds and magenta </a:t>
            </a:r>
            <a:r>
              <a:rPr lang="en-US" sz="2900" dirty="0" smtClean="0"/>
              <a:t>that are too “hot”; they might twinkle and buzz. </a:t>
            </a:r>
            <a:endParaRPr lang="en-US" sz="2900" dirty="0" smtClean="0"/>
          </a:p>
          <a:p>
            <a:pPr>
              <a:buNone/>
            </a:pPr>
            <a:r>
              <a:rPr lang="en-US" sz="2900" dirty="0" smtClean="0"/>
              <a:t>■ </a:t>
            </a:r>
            <a:r>
              <a:rPr lang="en-US" sz="2900" dirty="0" smtClean="0"/>
              <a:t>Neighboring colors should be markedly different in intensity. For example, use a light blue and a dark red, </a:t>
            </a:r>
            <a:r>
              <a:rPr lang="en-US" sz="2900" dirty="0" smtClean="0">
                <a:solidFill>
                  <a:srgbClr val="FF0000"/>
                </a:solidFill>
              </a:rPr>
              <a:t>but not a medium blue and a medium red</a:t>
            </a:r>
            <a:r>
              <a:rPr lang="en-US" sz="2900" dirty="0" smtClean="0"/>
              <a:t>. </a:t>
            </a:r>
            <a:endParaRPr lang="en-US" sz="2900" dirty="0" smtClean="0"/>
          </a:p>
          <a:p>
            <a:pPr>
              <a:buNone/>
            </a:pPr>
            <a:r>
              <a:rPr lang="en-US" sz="2900" dirty="0" smtClean="0"/>
              <a:t>■ </a:t>
            </a:r>
            <a:r>
              <a:rPr lang="en-US" sz="2900" dirty="0" smtClean="0">
                <a:solidFill>
                  <a:srgbClr val="FF0000"/>
                </a:solidFill>
              </a:rPr>
              <a:t>Keep your graphics and titles within the safe area of the screen.</a:t>
            </a:r>
            <a:r>
              <a:rPr lang="en-US" sz="2900" dirty="0" smtClean="0"/>
              <a:t> Remember that CRT televisions </a:t>
            </a:r>
            <a:r>
              <a:rPr lang="en-US" sz="2900" dirty="0" smtClean="0"/>
              <a:t>overscan</a:t>
            </a:r>
          </a:p>
          <a:p>
            <a:pPr>
              <a:buNone/>
            </a:pPr>
            <a:r>
              <a:rPr lang="en-US" sz="2900" dirty="0" smtClean="0"/>
              <a:t>■ </a:t>
            </a:r>
            <a:r>
              <a:rPr lang="en-US" sz="2900" dirty="0" smtClean="0">
                <a:solidFill>
                  <a:srgbClr val="FF0000"/>
                </a:solidFill>
              </a:rPr>
              <a:t>Bring titles on slowly, keep them on screen for a sufficient time</a:t>
            </a:r>
            <a:r>
              <a:rPr lang="en-US" sz="2900" dirty="0" smtClean="0"/>
              <a:t>, and then fade them out. </a:t>
            </a:r>
            <a:endParaRPr lang="en-US" sz="2900" dirty="0" smtClean="0"/>
          </a:p>
          <a:p>
            <a:pPr>
              <a:buNone/>
            </a:pPr>
            <a:r>
              <a:rPr lang="en-US" sz="2900" dirty="0" smtClean="0"/>
              <a:t>■ </a:t>
            </a:r>
            <a:r>
              <a:rPr lang="en-US" sz="2900" dirty="0" smtClean="0">
                <a:solidFill>
                  <a:srgbClr val="FF0000"/>
                </a:solidFill>
              </a:rPr>
              <a:t>Avoid making busy title screens; </a:t>
            </a:r>
            <a:r>
              <a:rPr lang="en-US" sz="2900" dirty="0" smtClean="0"/>
              <a:t>use </a:t>
            </a:r>
            <a:r>
              <a:rPr lang="en-US" sz="2900" dirty="0" smtClean="0"/>
              <a:t>more pages or a longer sequence instead.</a:t>
            </a:r>
            <a:endParaRPr lang="en-US" sz="29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Nonlinear Editing (NLE)</a:t>
            </a:r>
            <a:endParaRPr lang="en-US" dirty="0"/>
          </a:p>
        </p:txBody>
      </p:sp>
      <p:sp>
        <p:nvSpPr>
          <p:cNvPr id="3" name="Content Placeholder 2"/>
          <p:cNvSpPr>
            <a:spLocks noGrp="1"/>
          </p:cNvSpPr>
          <p:nvPr>
            <p:ph sz="quarter" idx="1"/>
          </p:nvPr>
        </p:nvSpPr>
        <p:spPr>
          <a:xfrm>
            <a:off x="301752" y="1527048"/>
            <a:ext cx="8503920" cy="5330952"/>
          </a:xfrm>
        </p:spPr>
        <p:txBody>
          <a:bodyPr>
            <a:normAutofit/>
          </a:bodyPr>
          <a:lstStyle/>
          <a:p>
            <a:r>
              <a:rPr lang="en-US" b="1" dirty="0" smtClean="0">
                <a:solidFill>
                  <a:srgbClr val="FF0000"/>
                </a:solidFill>
                <a:latin typeface="Shonar Bangla" pitchFamily="34" charset="0"/>
                <a:cs typeface="Shonar Bangla" pitchFamily="34" charset="0"/>
              </a:rPr>
              <a:t>Non</a:t>
            </a:r>
            <a:r>
              <a:rPr lang="en-US" dirty="0" smtClean="0">
                <a:solidFill>
                  <a:srgbClr val="FF0000"/>
                </a:solidFill>
                <a:latin typeface="Shonar Bangla" pitchFamily="34" charset="0"/>
                <a:cs typeface="Shonar Bangla" pitchFamily="34" charset="0"/>
              </a:rPr>
              <a:t>-destructive </a:t>
            </a:r>
            <a:r>
              <a:rPr lang="en-US" b="1" dirty="0" smtClean="0">
                <a:solidFill>
                  <a:srgbClr val="FF0000"/>
                </a:solidFill>
                <a:latin typeface="Shonar Bangla" pitchFamily="34" charset="0"/>
                <a:cs typeface="Shonar Bangla" pitchFamily="34" charset="0"/>
              </a:rPr>
              <a:t>editing</a:t>
            </a:r>
            <a:r>
              <a:rPr lang="en-US" dirty="0" smtClean="0">
                <a:solidFill>
                  <a:srgbClr val="FF0000"/>
                </a:solidFill>
                <a:latin typeface="Shonar Bangla" pitchFamily="34" charset="0"/>
                <a:cs typeface="Shonar Bangla" pitchFamily="34" charset="0"/>
              </a:rPr>
              <a:t> </a:t>
            </a:r>
            <a:r>
              <a:rPr lang="en-US" dirty="0" smtClean="0">
                <a:latin typeface="Shonar Bangla" pitchFamily="34" charset="0"/>
                <a:cs typeface="Shonar Bangla" pitchFamily="34" charset="0"/>
              </a:rPr>
              <a:t>is a form of audio, video, or image </a:t>
            </a:r>
            <a:r>
              <a:rPr lang="en-US" b="1" dirty="0" smtClean="0">
                <a:latin typeface="Shonar Bangla" pitchFamily="34" charset="0"/>
                <a:cs typeface="Shonar Bangla" pitchFamily="34" charset="0"/>
              </a:rPr>
              <a:t>editing</a:t>
            </a:r>
            <a:r>
              <a:rPr lang="en-US" dirty="0" smtClean="0">
                <a:latin typeface="Shonar Bangla" pitchFamily="34" charset="0"/>
                <a:cs typeface="Shonar Bangla" pitchFamily="34" charset="0"/>
              </a:rPr>
              <a:t> </a:t>
            </a:r>
            <a:r>
              <a:rPr lang="en-US" dirty="0" smtClean="0">
                <a:latin typeface="Shonar Bangla" pitchFamily="34" charset="0"/>
                <a:cs typeface="Shonar Bangla" pitchFamily="34" charset="0"/>
              </a:rPr>
              <a:t>which is modified </a:t>
            </a:r>
            <a:r>
              <a:rPr lang="en-US" dirty="0" smtClean="0">
                <a:latin typeface="Shonar Bangla" pitchFamily="34" charset="0"/>
                <a:cs typeface="Shonar Bangla" pitchFamily="34" charset="0"/>
              </a:rPr>
              <a:t>by specialized software. </a:t>
            </a:r>
            <a:endParaRPr lang="en-US" b="1" dirty="0" smtClean="0">
              <a:latin typeface="Shonar Bangla" pitchFamily="34" charset="0"/>
              <a:cs typeface="Shonar Bangla" pitchFamily="34" charset="0"/>
            </a:endParaRPr>
          </a:p>
          <a:p>
            <a:r>
              <a:rPr lang="en-US" dirty="0" smtClean="0">
                <a:latin typeface="Shonar Bangla" pitchFamily="34" charset="0"/>
                <a:cs typeface="Shonar Bangla" pitchFamily="34" charset="0"/>
              </a:rPr>
              <a:t>Top-of-the-line </a:t>
            </a:r>
            <a:r>
              <a:rPr lang="en-US" dirty="0" smtClean="0">
                <a:latin typeface="Shonar Bangla" pitchFamily="34" charset="0"/>
                <a:cs typeface="Shonar Bangla" pitchFamily="34" charset="0"/>
              </a:rPr>
              <a:t>nonlinear editing (NLE) software includes </a:t>
            </a:r>
            <a:r>
              <a:rPr lang="en-US" dirty="0" smtClean="0">
                <a:solidFill>
                  <a:srgbClr val="FF0000"/>
                </a:solidFill>
                <a:latin typeface="Shonar Bangla" pitchFamily="34" charset="0"/>
                <a:cs typeface="Shonar Bangla" pitchFamily="34" charset="0"/>
              </a:rPr>
              <a:t>Adobe’s Premiere, Apple’s Final Cut, and </a:t>
            </a:r>
            <a:r>
              <a:rPr lang="en-US" dirty="0" err="1" smtClean="0">
                <a:solidFill>
                  <a:srgbClr val="FF0000"/>
                </a:solidFill>
                <a:latin typeface="Shonar Bangla" pitchFamily="34" charset="0"/>
                <a:cs typeface="Shonar Bangla" pitchFamily="34" charset="0"/>
              </a:rPr>
              <a:t>Avid’s</a:t>
            </a:r>
            <a:r>
              <a:rPr lang="en-US" dirty="0" smtClean="0">
                <a:solidFill>
                  <a:srgbClr val="FF0000"/>
                </a:solidFill>
                <a:latin typeface="Shonar Bangla" pitchFamily="34" charset="0"/>
                <a:cs typeface="Shonar Bangla" pitchFamily="34" charset="0"/>
              </a:rPr>
              <a:t> Media Composer</a:t>
            </a:r>
            <a:r>
              <a:rPr lang="en-US" smtClean="0">
                <a:solidFill>
                  <a:srgbClr val="FF0000"/>
                </a:solidFill>
                <a:latin typeface="Shonar Bangla" pitchFamily="34" charset="0"/>
                <a:cs typeface="Shonar Bangla" pitchFamily="34" charset="0"/>
              </a:rPr>
              <a:t>,</a:t>
            </a:r>
            <a:r>
              <a:rPr lang="en-US" smtClean="0">
                <a:latin typeface="Shonar Bangla" pitchFamily="34" charset="0"/>
                <a:cs typeface="Shonar Bangla" pitchFamily="34" charset="0"/>
              </a:rPr>
              <a:t> </a:t>
            </a:r>
            <a:r>
              <a:rPr lang="en-US" smtClean="0">
                <a:latin typeface="Shonar Bangla" pitchFamily="34" charset="0"/>
                <a:cs typeface="Shonar Bangla" pitchFamily="34" charset="0"/>
              </a:rPr>
              <a:t>with </a:t>
            </a:r>
            <a:r>
              <a:rPr lang="en-US" dirty="0" smtClean="0">
                <a:latin typeface="Shonar Bangla" pitchFamily="34" charset="0"/>
                <a:cs typeface="Shonar Bangla" pitchFamily="34" charset="0"/>
              </a:rPr>
              <a:t>fast and powerful computers (</a:t>
            </a:r>
            <a:r>
              <a:rPr lang="en-US" dirty="0" smtClean="0">
                <a:solidFill>
                  <a:srgbClr val="FF0000"/>
                </a:solidFill>
                <a:latin typeface="Shonar Bangla" pitchFamily="34" charset="0"/>
                <a:cs typeface="Shonar Bangla" pitchFamily="34" charset="0"/>
              </a:rPr>
              <a:t>six gigabytes of RAM recommended</a:t>
            </a:r>
            <a:r>
              <a:rPr lang="en-US" dirty="0" smtClean="0">
                <a:latin typeface="Shonar Bangla" pitchFamily="34" charset="0"/>
                <a:cs typeface="Shonar Bangla" pitchFamily="34" charset="0"/>
              </a:rPr>
              <a:t>) and dedicated file servers.</a:t>
            </a:r>
          </a:p>
          <a:p>
            <a:r>
              <a:rPr lang="en-US" dirty="0" smtClean="0">
                <a:solidFill>
                  <a:srgbClr val="FF0000"/>
                </a:solidFill>
                <a:latin typeface="Shonar Bangla" pitchFamily="34" charset="0"/>
                <a:cs typeface="Shonar Bangla" pitchFamily="34" charset="0"/>
              </a:rPr>
              <a:t>Remember </a:t>
            </a:r>
            <a:r>
              <a:rPr lang="en-US" dirty="0" smtClean="0">
                <a:solidFill>
                  <a:srgbClr val="FF0000"/>
                </a:solidFill>
                <a:latin typeface="Shonar Bangla" pitchFamily="34" charset="0"/>
                <a:cs typeface="Shonar Bangla" pitchFamily="34" charset="0"/>
              </a:rPr>
              <a:t>not to edit and re-edit and re-edit again</a:t>
            </a:r>
            <a:r>
              <a:rPr lang="en-US" dirty="0" smtClean="0">
                <a:latin typeface="Shonar Bangla" pitchFamily="34" charset="0"/>
                <a:cs typeface="Shonar Bangla" pitchFamily="34" charset="0"/>
              </a:rPr>
              <a:t>. The video </a:t>
            </a:r>
            <a:r>
              <a:rPr lang="en-US" dirty="0" err="1" smtClean="0">
                <a:latin typeface="Shonar Bangla" pitchFamily="34" charset="0"/>
                <a:cs typeface="Shonar Bangla" pitchFamily="34" charset="0"/>
              </a:rPr>
              <a:t>codecs</a:t>
            </a:r>
            <a:r>
              <a:rPr lang="en-US" dirty="0" smtClean="0">
                <a:latin typeface="Shonar Bangla" pitchFamily="34" charset="0"/>
                <a:cs typeface="Shonar Bangla" pitchFamily="34" charset="0"/>
              </a:rPr>
              <a:t> used are </a:t>
            </a:r>
            <a:r>
              <a:rPr lang="en-US" dirty="0" err="1" smtClean="0">
                <a:latin typeface="Shonar Bangla" pitchFamily="34" charset="0"/>
                <a:cs typeface="Shonar Bangla" pitchFamily="34" charset="0"/>
              </a:rPr>
              <a:t>lossy</a:t>
            </a:r>
            <a:r>
              <a:rPr lang="en-US" dirty="0" smtClean="0">
                <a:latin typeface="Shonar Bangla" pitchFamily="34" charset="0"/>
                <a:cs typeface="Shonar Bangla" pitchFamily="34" charset="0"/>
              </a:rPr>
              <a:t>, so each time you finalize a file, it will be less true than the original material—this is called </a:t>
            </a:r>
            <a:r>
              <a:rPr lang="en-US" dirty="0" smtClean="0">
                <a:solidFill>
                  <a:srgbClr val="FF0000"/>
                </a:solidFill>
                <a:latin typeface="Shonar Bangla" pitchFamily="34" charset="0"/>
                <a:cs typeface="Shonar Bangla" pitchFamily="34" charset="0"/>
              </a:rPr>
              <a:t>generation loss</a:t>
            </a:r>
            <a:r>
              <a:rPr lang="en-US" dirty="0" smtClean="0">
                <a:latin typeface="Shonar Bangla" pitchFamily="34" charset="0"/>
                <a:cs typeface="Shonar Bangla" pitchFamily="34" charset="0"/>
              </a:rPr>
              <a:t>. Because NLE software works with </a:t>
            </a:r>
            <a:r>
              <a:rPr lang="en-US" dirty="0" smtClean="0">
                <a:solidFill>
                  <a:srgbClr val="FF0000"/>
                </a:solidFill>
                <a:latin typeface="Shonar Bangla" pitchFamily="34" charset="0"/>
                <a:cs typeface="Shonar Bangla" pitchFamily="34" charset="0"/>
              </a:rPr>
              <a:t>EDLs (edit decision lists)</a:t>
            </a:r>
            <a:r>
              <a:rPr lang="en-US" dirty="0" smtClean="0">
                <a:latin typeface="Shonar Bangla" pitchFamily="34" charset="0"/>
                <a:cs typeface="Shonar Bangla" pitchFamily="34" charset="0"/>
              </a:rPr>
              <a:t> based upon the raw source video, be sure you have sufficient disk space to store your original footage.</a:t>
            </a:r>
            <a:endParaRPr lang="en-US" dirty="0">
              <a:latin typeface="Shonar Bangla" pitchFamily="34" charset="0"/>
              <a:cs typeface="Shonar Bangl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Analog Video</a:t>
            </a:r>
            <a:endParaRPr lang="en-US" dirty="0">
              <a:solidFill>
                <a:schemeClr val="tx1"/>
              </a:solidFill>
            </a:endParaRPr>
          </a:p>
        </p:txBody>
      </p:sp>
      <p:sp>
        <p:nvSpPr>
          <p:cNvPr id="3" name="Content Placeholder 2"/>
          <p:cNvSpPr>
            <a:spLocks noGrp="1"/>
          </p:cNvSpPr>
          <p:nvPr>
            <p:ph sz="quarter" idx="1"/>
          </p:nvPr>
        </p:nvSpPr>
        <p:spPr/>
        <p:txBody>
          <a:bodyPr/>
          <a:lstStyle/>
          <a:p>
            <a:pPr>
              <a:buNone/>
            </a:pPr>
            <a:r>
              <a:rPr lang="en-US" dirty="0" smtClean="0"/>
              <a:t>• </a:t>
            </a:r>
            <a:r>
              <a:rPr lang="en-US" sz="2400" dirty="0" smtClean="0"/>
              <a:t>In an analog system, the output of the CCD is processed by the camera into </a:t>
            </a:r>
            <a:r>
              <a:rPr lang="en-US" sz="2400" dirty="0" smtClean="0">
                <a:solidFill>
                  <a:srgbClr val="FF0000"/>
                </a:solidFill>
              </a:rPr>
              <a:t>three channels of color information </a:t>
            </a:r>
            <a:r>
              <a:rPr lang="en-US" sz="2400" dirty="0" smtClean="0"/>
              <a:t>and </a:t>
            </a:r>
            <a:r>
              <a:rPr lang="en-US" sz="2400" dirty="0" smtClean="0">
                <a:solidFill>
                  <a:srgbClr val="FF0000"/>
                </a:solidFill>
              </a:rPr>
              <a:t>synchronization pulses </a:t>
            </a:r>
            <a:r>
              <a:rPr lang="en-US" sz="2400" dirty="0" smtClean="0"/>
              <a:t>(sync) and the </a:t>
            </a:r>
            <a:r>
              <a:rPr lang="en-US" sz="2400" dirty="0" smtClean="0">
                <a:solidFill>
                  <a:srgbClr val="FF0000"/>
                </a:solidFill>
              </a:rPr>
              <a:t>signals are recorded onto magnetic tape</a:t>
            </a:r>
            <a:r>
              <a:rPr lang="en-US" sz="2400" dirty="0" smtClean="0"/>
              <a:t>. </a:t>
            </a:r>
          </a:p>
          <a:p>
            <a:r>
              <a:rPr lang="en-US" sz="2400" dirty="0" smtClean="0"/>
              <a:t>There are several video standards for managing analog CCD output, each dealing with the amount of separation between the </a:t>
            </a:r>
            <a:r>
              <a:rPr lang="en-US" sz="2400" dirty="0" smtClean="0">
                <a:solidFill>
                  <a:srgbClr val="FF0000"/>
                </a:solidFill>
              </a:rPr>
              <a:t>components—the more separation of the color information</a:t>
            </a:r>
            <a:r>
              <a:rPr lang="en-US" sz="2400" dirty="0" smtClean="0"/>
              <a:t>, </a:t>
            </a:r>
            <a:r>
              <a:rPr lang="en-US" sz="2400" dirty="0" smtClean="0">
                <a:solidFill>
                  <a:srgbClr val="FF0000"/>
                </a:solidFill>
              </a:rPr>
              <a:t>the higher the quality of the image</a:t>
            </a:r>
            <a:r>
              <a:rPr lang="en-US" sz="2400" dirty="0" smtClean="0"/>
              <a:t> (and the more expensive the equipment).</a:t>
            </a:r>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Analog Video</a:t>
            </a:r>
            <a:endParaRPr lang="en-US" dirty="0">
              <a:solidFill>
                <a:schemeClr val="tx1"/>
              </a:solidFill>
            </a:endParaRPr>
          </a:p>
        </p:txBody>
      </p:sp>
      <p:sp>
        <p:nvSpPr>
          <p:cNvPr id="3" name="Content Placeholder 2"/>
          <p:cNvSpPr>
            <a:spLocks noGrp="1"/>
          </p:cNvSpPr>
          <p:nvPr>
            <p:ph sz="quarter" idx="1"/>
          </p:nvPr>
        </p:nvSpPr>
        <p:spPr/>
        <p:txBody>
          <a:bodyPr>
            <a:normAutofit fontScale="77500" lnSpcReduction="20000"/>
          </a:bodyPr>
          <a:lstStyle/>
          <a:p>
            <a:r>
              <a:rPr lang="en-US" dirty="0" smtClean="0">
                <a:solidFill>
                  <a:srgbClr val="FF0000"/>
                </a:solidFill>
              </a:rPr>
              <a:t>component </a:t>
            </a:r>
          </a:p>
          <a:p>
            <a:pPr>
              <a:buNone/>
            </a:pPr>
            <a:r>
              <a:rPr lang="en-US" dirty="0" smtClean="0"/>
              <a:t>	If each channel of </a:t>
            </a:r>
            <a:r>
              <a:rPr lang="en-US" dirty="0" smtClean="0">
                <a:solidFill>
                  <a:srgbClr val="FF0000"/>
                </a:solidFill>
              </a:rPr>
              <a:t>color information is transmitted </a:t>
            </a:r>
            <a:r>
              <a:rPr lang="en-US" dirty="0" smtClean="0"/>
              <a:t>as a </a:t>
            </a:r>
            <a:r>
              <a:rPr lang="en-US" dirty="0" smtClean="0">
                <a:solidFill>
                  <a:srgbClr val="FF0000"/>
                </a:solidFill>
              </a:rPr>
              <a:t>separate signal</a:t>
            </a:r>
            <a:r>
              <a:rPr lang="en-US" dirty="0" smtClean="0"/>
              <a:t> on its own conductor, the signal output is called component (separate red, green, and blue channels), which is the preferred method for </a:t>
            </a:r>
            <a:r>
              <a:rPr lang="en-US" dirty="0" smtClean="0">
                <a:solidFill>
                  <a:srgbClr val="FF0000"/>
                </a:solidFill>
              </a:rPr>
              <a:t>higher-quality</a:t>
            </a:r>
            <a:r>
              <a:rPr lang="en-US" dirty="0" smtClean="0"/>
              <a:t> and </a:t>
            </a:r>
            <a:r>
              <a:rPr lang="en-US" dirty="0" smtClean="0">
                <a:solidFill>
                  <a:srgbClr val="FF0000"/>
                </a:solidFill>
              </a:rPr>
              <a:t>professional video work</a:t>
            </a:r>
            <a:r>
              <a:rPr lang="en-US" dirty="0" smtClean="0"/>
              <a:t>. </a:t>
            </a:r>
          </a:p>
          <a:p>
            <a:r>
              <a:rPr lang="en-US" dirty="0" smtClean="0">
                <a:solidFill>
                  <a:srgbClr val="FF0000"/>
                </a:solidFill>
              </a:rPr>
              <a:t>Separate Video </a:t>
            </a:r>
            <a:r>
              <a:rPr lang="en-US" dirty="0" smtClean="0"/>
              <a:t>	</a:t>
            </a:r>
          </a:p>
          <a:p>
            <a:pPr>
              <a:buNone/>
            </a:pPr>
            <a:r>
              <a:rPr lang="en-US" dirty="0" smtClean="0"/>
              <a:t>	Lower in quality is the signal that makes up Separate Video (S-Video), using </a:t>
            </a:r>
            <a:r>
              <a:rPr lang="en-US" dirty="0" smtClean="0">
                <a:solidFill>
                  <a:srgbClr val="FF0000"/>
                </a:solidFill>
              </a:rPr>
              <a:t>two channels</a:t>
            </a:r>
            <a:r>
              <a:rPr lang="en-US" dirty="0" smtClean="0"/>
              <a:t> that carry luminance and chrominance information. </a:t>
            </a:r>
          </a:p>
          <a:p>
            <a:r>
              <a:rPr lang="en-US" dirty="0" smtClean="0">
                <a:solidFill>
                  <a:srgbClr val="FF0000"/>
                </a:solidFill>
              </a:rPr>
              <a:t>composite</a:t>
            </a:r>
            <a:r>
              <a:rPr lang="en-US" dirty="0" smtClean="0"/>
              <a:t> 	</a:t>
            </a:r>
          </a:p>
          <a:p>
            <a:pPr>
              <a:buNone/>
            </a:pPr>
            <a:r>
              <a:rPr lang="en-US" dirty="0" smtClean="0"/>
              <a:t>	The least separation (and thus the </a:t>
            </a:r>
            <a:r>
              <a:rPr lang="en-US" dirty="0" smtClean="0">
                <a:solidFill>
                  <a:srgbClr val="FF0000"/>
                </a:solidFill>
              </a:rPr>
              <a:t>lowest quality for a video signal) </a:t>
            </a:r>
            <a:r>
              <a:rPr lang="en-US" dirty="0" smtClean="0"/>
              <a:t>is composite, when </a:t>
            </a:r>
            <a:r>
              <a:rPr lang="en-US" dirty="0" smtClean="0">
                <a:solidFill>
                  <a:srgbClr val="FF0000"/>
                </a:solidFill>
              </a:rPr>
              <a:t>all the signals are mixed together and carried on a single cable</a:t>
            </a:r>
            <a:r>
              <a:rPr lang="en-US" dirty="0" smtClean="0"/>
              <a:t> as a composite of the three color channels and the sync signal. The composite signal yields</a:t>
            </a:r>
            <a:r>
              <a:rPr lang="en-US" dirty="0" smtClean="0">
                <a:solidFill>
                  <a:srgbClr val="FF0000"/>
                </a:solidFill>
              </a:rPr>
              <a:t> less-precise color </a:t>
            </a:r>
            <a:r>
              <a:rPr lang="en-US" dirty="0" smtClean="0"/>
              <a:t>definition, which cannot be manipulated or color-corrected as much </a:t>
            </a:r>
            <a:r>
              <a:rPr lang="en-US" dirty="0" smtClean="0">
                <a:solidFill>
                  <a:srgbClr val="FF0000"/>
                </a:solidFill>
              </a:rPr>
              <a:t>as S-Video or component signals</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Analog video</a:t>
            </a:r>
            <a:endParaRPr lang="en-US" dirty="0"/>
          </a:p>
        </p:txBody>
      </p:sp>
      <p:sp>
        <p:nvSpPr>
          <p:cNvPr id="3" name="Content Placeholder 2"/>
          <p:cNvSpPr>
            <a:spLocks noGrp="1"/>
          </p:cNvSpPr>
          <p:nvPr>
            <p:ph sz="quarter" idx="1"/>
          </p:nvPr>
        </p:nvSpPr>
        <p:spPr>
          <a:xfrm>
            <a:off x="301752" y="1527048"/>
            <a:ext cx="8503920" cy="4873752"/>
          </a:xfrm>
        </p:spPr>
        <p:txBody>
          <a:bodyPr>
            <a:normAutofit fontScale="85000" lnSpcReduction="20000"/>
          </a:bodyPr>
          <a:lstStyle/>
          <a:p>
            <a:r>
              <a:rPr lang="en-US" dirty="0" smtClean="0"/>
              <a:t>The analog video and audio signals are written to tape by a spinning recording head that changes the local magnetic properties of the tape’s surface in a series of long diagonal stripes. Because the head is canted or tilted at a slight angle compared with the path of the tape, it follows a helical (spiral) path, which is called </a:t>
            </a:r>
            <a:r>
              <a:rPr lang="en-US" dirty="0" smtClean="0">
                <a:solidFill>
                  <a:srgbClr val="FF0000"/>
                </a:solidFill>
              </a:rPr>
              <a:t>helical scan </a:t>
            </a:r>
            <a:r>
              <a:rPr lang="en-US" dirty="0" smtClean="0"/>
              <a:t>recording. </a:t>
            </a:r>
          </a:p>
          <a:p>
            <a:r>
              <a:rPr lang="en-US" dirty="0" smtClean="0"/>
              <a:t>Each stripe represents information for one field of a video frame. A single video frame is made up of two fields that are </a:t>
            </a:r>
            <a:r>
              <a:rPr lang="en-US" dirty="0" smtClean="0">
                <a:solidFill>
                  <a:srgbClr val="FF0000"/>
                </a:solidFill>
              </a:rPr>
              <a:t>interlaced</a:t>
            </a:r>
            <a:r>
              <a:rPr lang="en-US" dirty="0" smtClean="0"/>
              <a:t>. </a:t>
            </a:r>
          </a:p>
          <a:p>
            <a:r>
              <a:rPr lang="en-US" dirty="0" smtClean="0"/>
              <a:t>sound is recorded helically between the </a:t>
            </a:r>
            <a:r>
              <a:rPr lang="en-US" dirty="0" smtClean="0">
                <a:solidFill>
                  <a:srgbClr val="FF0000"/>
                </a:solidFill>
              </a:rPr>
              <a:t>video tracks</a:t>
            </a:r>
            <a:r>
              <a:rPr lang="en-US" dirty="0" smtClean="0"/>
              <a:t>. At the bottom of the tape is a control track containing the pulses used to regulate speed. </a:t>
            </a:r>
          </a:p>
          <a:p>
            <a:r>
              <a:rPr lang="en-US" dirty="0" smtClean="0">
                <a:solidFill>
                  <a:srgbClr val="FF0000"/>
                </a:solidFill>
              </a:rPr>
              <a:t>Tracking</a:t>
            </a:r>
            <a:r>
              <a:rPr lang="en-US" dirty="0" smtClean="0"/>
              <a:t> is the fine adjustment of the tape during playback so that the tracks are properly aligned as the tape moves across the playback head.</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Analog video</a:t>
            </a:r>
            <a:endParaRPr lang="en-US" dirty="0"/>
          </a:p>
        </p:txBody>
      </p:sp>
      <p:pic>
        <p:nvPicPr>
          <p:cNvPr id="4" name="Content Placeholder 3" descr="220px-VHS_head_drum_2.jpg"/>
          <p:cNvPicPr>
            <a:picLocks noGrp="1" noChangeAspect="1"/>
          </p:cNvPicPr>
          <p:nvPr>
            <p:ph sz="quarter" idx="1"/>
          </p:nvPr>
        </p:nvPicPr>
        <p:blipFill>
          <a:blip r:embed="rId2"/>
          <a:stretch>
            <a:fillRect/>
          </a:stretch>
        </p:blipFill>
        <p:spPr>
          <a:xfrm>
            <a:off x="6019800" y="4267200"/>
            <a:ext cx="2336800" cy="1752600"/>
          </a:xfrm>
        </p:spPr>
      </p:pic>
      <p:pic>
        <p:nvPicPr>
          <p:cNvPr id="6" name="Picture 5" descr="Vhswrcol.jpg"/>
          <p:cNvPicPr>
            <a:picLocks noChangeAspect="1"/>
          </p:cNvPicPr>
          <p:nvPr/>
        </p:nvPicPr>
        <p:blipFill>
          <a:blip r:embed="rId3"/>
          <a:stretch>
            <a:fillRect/>
          </a:stretch>
        </p:blipFill>
        <p:spPr>
          <a:xfrm>
            <a:off x="5410200" y="1447800"/>
            <a:ext cx="3451316" cy="2590800"/>
          </a:xfrm>
          <a:prstGeom prst="rect">
            <a:avLst/>
          </a:prstGeom>
        </p:spPr>
      </p:pic>
      <p:pic>
        <p:nvPicPr>
          <p:cNvPr id="7" name="Picture 6" descr="slide_2.jpg"/>
          <p:cNvPicPr>
            <a:picLocks noChangeAspect="1"/>
          </p:cNvPicPr>
          <p:nvPr/>
        </p:nvPicPr>
        <p:blipFill>
          <a:blip r:embed="rId4"/>
          <a:srcRect t="53333" r="28333" b="8889"/>
          <a:stretch>
            <a:fillRect/>
          </a:stretch>
        </p:blipFill>
        <p:spPr>
          <a:xfrm>
            <a:off x="381000" y="4114800"/>
            <a:ext cx="5204012" cy="2057400"/>
          </a:xfrm>
          <a:prstGeom prst="rect">
            <a:avLst/>
          </a:prstGeom>
        </p:spPr>
      </p:pic>
      <p:pic>
        <p:nvPicPr>
          <p:cNvPr id="8" name="Picture 7" descr="Untitled.png"/>
          <p:cNvPicPr>
            <a:picLocks noChangeAspect="1"/>
          </p:cNvPicPr>
          <p:nvPr/>
        </p:nvPicPr>
        <p:blipFill>
          <a:blip r:embed="rId5"/>
          <a:stretch>
            <a:fillRect/>
          </a:stretch>
        </p:blipFill>
        <p:spPr>
          <a:xfrm>
            <a:off x="228600" y="1905000"/>
            <a:ext cx="5105400" cy="13716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Video Display</a:t>
            </a:r>
            <a:endParaRPr lang="en-US" dirty="0">
              <a:solidFill>
                <a:schemeClr val="tx1"/>
              </a:solidFill>
            </a:endParaRPr>
          </a:p>
        </p:txBody>
      </p:sp>
      <p:sp>
        <p:nvSpPr>
          <p:cNvPr id="3" name="Content Placeholder 2"/>
          <p:cNvSpPr>
            <a:spLocks noGrp="1"/>
          </p:cNvSpPr>
          <p:nvPr>
            <p:ph sz="quarter" idx="1"/>
          </p:nvPr>
        </p:nvSpPr>
        <p:spPr>
          <a:xfrm>
            <a:off x="228600" y="1295400"/>
            <a:ext cx="8503920" cy="5562600"/>
          </a:xfrm>
        </p:spPr>
        <p:txBody>
          <a:bodyPr>
            <a:normAutofit/>
          </a:bodyPr>
          <a:lstStyle/>
          <a:p>
            <a:pPr>
              <a:buNone/>
            </a:pPr>
            <a:r>
              <a:rPr lang="en-US" dirty="0" smtClean="0"/>
              <a:t>1</a:t>
            </a:r>
            <a:r>
              <a:rPr lang="en-US" sz="2000" dirty="0" smtClean="0"/>
              <a:t>. </a:t>
            </a:r>
            <a:r>
              <a:rPr lang="en-US" sz="2000" dirty="0" smtClean="0">
                <a:solidFill>
                  <a:srgbClr val="FF0000"/>
                </a:solidFill>
              </a:rPr>
              <a:t>Progressive scan :</a:t>
            </a:r>
          </a:p>
          <a:p>
            <a:pPr>
              <a:buNone/>
            </a:pPr>
            <a:r>
              <a:rPr lang="en-US" sz="2000" dirty="0" smtClean="0"/>
              <a:t> • used in computer monitors and digital televisions.</a:t>
            </a:r>
          </a:p>
          <a:p>
            <a:pPr>
              <a:buNone/>
            </a:pPr>
            <a:r>
              <a:rPr lang="en-US" sz="2000" dirty="0" smtClean="0"/>
              <a:t> • displays all the horizontal lines of a picture at one time as a single frame.</a:t>
            </a:r>
          </a:p>
          <a:p>
            <a:pPr>
              <a:buNone/>
            </a:pPr>
            <a:r>
              <a:rPr lang="en-US" sz="2000" dirty="0" smtClean="0">
                <a:solidFill>
                  <a:srgbClr val="FF0000"/>
                </a:solidFill>
              </a:rPr>
              <a:t> 2. Interlaced scan : </a:t>
            </a:r>
          </a:p>
          <a:p>
            <a:pPr>
              <a:buNone/>
            </a:pPr>
            <a:r>
              <a:rPr lang="en-US" sz="2000" dirty="0" smtClean="0"/>
              <a:t>• used in standard television formats </a:t>
            </a:r>
          </a:p>
          <a:p>
            <a:pPr>
              <a:buNone/>
            </a:pPr>
            <a:r>
              <a:rPr lang="en-US" sz="2000" dirty="0" smtClean="0"/>
              <a:t>• displays only half of the horizontal lines at a time (the first field, containing the odd-numbered lines, is displayed, followed by the second field, containing the even-numbered lines)</a:t>
            </a:r>
          </a:p>
          <a:p>
            <a:pPr>
              <a:buNone/>
            </a:pPr>
            <a:endParaRPr lang="en-US" sz="2000" dirty="0" smtClean="0"/>
          </a:p>
          <a:p>
            <a:pPr>
              <a:buNone/>
            </a:pPr>
            <a:endParaRPr lang="en-US" sz="2000" dirty="0"/>
          </a:p>
        </p:txBody>
      </p:sp>
      <p:pic>
        <p:nvPicPr>
          <p:cNvPr id="4" name="Picture 3" descr="1080i-vs-1080p.gif"/>
          <p:cNvPicPr>
            <a:picLocks noChangeAspect="1"/>
          </p:cNvPicPr>
          <p:nvPr/>
        </p:nvPicPr>
        <p:blipFill>
          <a:blip r:embed="rId2"/>
          <a:stretch>
            <a:fillRect/>
          </a:stretch>
        </p:blipFill>
        <p:spPr>
          <a:xfrm>
            <a:off x="381000" y="4495800"/>
            <a:ext cx="3886200" cy="2085975"/>
          </a:xfrm>
          <a:prstGeom prst="rect">
            <a:avLst/>
          </a:prstGeom>
        </p:spPr>
      </p:pic>
      <p:pic>
        <p:nvPicPr>
          <p:cNvPr id="5" name="Picture 4" descr="be6ca45610.jpg"/>
          <p:cNvPicPr>
            <a:picLocks noChangeAspect="1"/>
          </p:cNvPicPr>
          <p:nvPr/>
        </p:nvPicPr>
        <p:blipFill>
          <a:blip r:embed="rId3"/>
          <a:stretch>
            <a:fillRect/>
          </a:stretch>
        </p:blipFill>
        <p:spPr>
          <a:xfrm>
            <a:off x="4343399" y="4648200"/>
            <a:ext cx="4630291" cy="1674622"/>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solidFill>
              </a:rPr>
              <a:t>Video Signal Broadcast</a:t>
            </a:r>
            <a:endParaRPr lang="en-US" dirty="0">
              <a:solidFill>
                <a:schemeClr val="tx1"/>
              </a:solidFill>
            </a:endParaRPr>
          </a:p>
        </p:txBody>
      </p:sp>
      <p:sp>
        <p:nvSpPr>
          <p:cNvPr id="3" name="Content Placeholder 2"/>
          <p:cNvSpPr>
            <a:spLocks noGrp="1"/>
          </p:cNvSpPr>
          <p:nvPr>
            <p:ph sz="quarter" idx="1"/>
          </p:nvPr>
        </p:nvSpPr>
        <p:spPr/>
        <p:txBody>
          <a:bodyPr>
            <a:normAutofit fontScale="85000" lnSpcReduction="10000"/>
          </a:bodyPr>
          <a:lstStyle/>
          <a:p>
            <a:r>
              <a:rPr lang="en-US" dirty="0" smtClean="0"/>
              <a:t> </a:t>
            </a:r>
            <a:r>
              <a:rPr lang="en-US" dirty="0" smtClean="0">
                <a:solidFill>
                  <a:srgbClr val="FF0000"/>
                </a:solidFill>
              </a:rPr>
              <a:t>NTSC</a:t>
            </a:r>
          </a:p>
          <a:p>
            <a:pPr>
              <a:buNone/>
            </a:pPr>
            <a:r>
              <a:rPr lang="en-US" dirty="0" smtClean="0"/>
              <a:t>• National Television Standards Committee (1952)</a:t>
            </a:r>
          </a:p>
          <a:p>
            <a:pPr>
              <a:buNone/>
            </a:pPr>
            <a:r>
              <a:rPr lang="en-US" dirty="0" smtClean="0"/>
              <a:t> – Standards for coding information into an electronic signal, to make a TV picture </a:t>
            </a:r>
          </a:p>
          <a:p>
            <a:pPr>
              <a:buNone/>
            </a:pPr>
            <a:r>
              <a:rPr lang="en-US" dirty="0" smtClean="0"/>
              <a:t>– US, Japan</a:t>
            </a:r>
          </a:p>
          <a:p>
            <a:pPr>
              <a:buNone/>
            </a:pPr>
            <a:r>
              <a:rPr lang="en-US" dirty="0" smtClean="0"/>
              <a:t>• Frame of video: 525 horizontal scan lines each field taking 1/30 of a second to draw.</a:t>
            </a:r>
          </a:p>
          <a:p>
            <a:pPr>
              <a:buNone/>
            </a:pPr>
            <a:r>
              <a:rPr lang="en-US" dirty="0" smtClean="0"/>
              <a:t>• 60 frames per second</a:t>
            </a:r>
          </a:p>
          <a:p>
            <a:pPr>
              <a:buNone/>
            </a:pPr>
            <a:r>
              <a:rPr lang="en-US" dirty="0" smtClean="0"/>
              <a:t>• Two passes drawing (Interlacing) </a:t>
            </a:r>
          </a:p>
          <a:p>
            <a:pPr>
              <a:buNone/>
            </a:pPr>
            <a:r>
              <a:rPr lang="en-US" dirty="0" smtClean="0"/>
              <a:t>– Odd-numbered lines followed by even-numbered (60 Hz) </a:t>
            </a:r>
          </a:p>
          <a:p>
            <a:pPr>
              <a:buNone/>
            </a:pPr>
            <a:r>
              <a:rPr lang="en-US" dirty="0" smtClean="0"/>
              <a:t>(Technically, the speed is actually 29.97 Hz.)</a:t>
            </a:r>
          </a:p>
          <a:p>
            <a:pPr>
              <a:buNone/>
            </a:pPr>
            <a:r>
              <a:rPr lang="en-US" dirty="0" smtClean="0"/>
              <a:t>– Helps prevent flicker</a:t>
            </a:r>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391</TotalTime>
  <Words>2746</Words>
  <Application>Microsoft Office PowerPoint</Application>
  <PresentationFormat>On-screen Show (4:3)</PresentationFormat>
  <Paragraphs>205</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Civic</vt:lpstr>
      <vt:lpstr>CHAPTER 6 Video</vt:lpstr>
      <vt:lpstr>Video Concept</vt:lpstr>
      <vt:lpstr>How video works and is displayed</vt:lpstr>
      <vt:lpstr>Analog Video</vt:lpstr>
      <vt:lpstr>Analog Video</vt:lpstr>
      <vt:lpstr>Analog video</vt:lpstr>
      <vt:lpstr> Analog video</vt:lpstr>
      <vt:lpstr>Video Display</vt:lpstr>
      <vt:lpstr>Video Signal Broadcast</vt:lpstr>
      <vt:lpstr>Video Signal Broadcast</vt:lpstr>
      <vt:lpstr>Digital Video</vt:lpstr>
      <vt:lpstr>Digital Video</vt:lpstr>
      <vt:lpstr>HDTV</vt:lpstr>
      <vt:lpstr>File Size and Formats</vt:lpstr>
      <vt:lpstr>File Size and Formats</vt:lpstr>
      <vt:lpstr>File Size and Formats</vt:lpstr>
      <vt:lpstr>Displays : CRT</vt:lpstr>
      <vt:lpstr>Displays : Flat screen displays </vt:lpstr>
      <vt:lpstr>Overscan, Underscan and the Safe Title Area</vt:lpstr>
      <vt:lpstr>Digital Video Containers</vt:lpstr>
      <vt:lpstr>Safe title area</vt:lpstr>
      <vt:lpstr>Codecs</vt:lpstr>
      <vt:lpstr>MPEG</vt:lpstr>
      <vt:lpstr>MPEG</vt:lpstr>
      <vt:lpstr>MPEG</vt:lpstr>
      <vt:lpstr>Video Format Converters</vt:lpstr>
      <vt:lpstr>Obtaining Video Clips</vt:lpstr>
      <vt:lpstr>Shooting and Editing Video</vt:lpstr>
      <vt:lpstr>The Shooting Platform</vt:lpstr>
      <vt:lpstr>Storyboarding</vt:lpstr>
      <vt:lpstr>Lighting</vt:lpstr>
      <vt:lpstr>Chroma Keys</vt:lpstr>
      <vt:lpstr>Composition</vt:lpstr>
      <vt:lpstr>Titles and Text</vt:lpstr>
      <vt:lpstr>Nonlinear Editing (NLE)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 Video</dc:title>
  <dc:creator>laptop care</dc:creator>
  <cp:lastModifiedBy>laptop care</cp:lastModifiedBy>
  <cp:revision>59</cp:revision>
  <dcterms:created xsi:type="dcterms:W3CDTF">2019-05-07T18:15:39Z</dcterms:created>
  <dcterms:modified xsi:type="dcterms:W3CDTF">2019-05-13T20:07:40Z</dcterms:modified>
</cp:coreProperties>
</file>