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7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8CC08-72C0-4CAD-B8EA-2CA9AA9859D8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768D8-2EC8-45DA-8B98-812DAD4D2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15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74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53DBA-44EF-429A-BB7D-40EC38FE5862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F36A-1E1C-4AEE-B20E-C213682F5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61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53DBA-44EF-429A-BB7D-40EC38FE5862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F36A-1E1C-4AEE-B20E-C213682F5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39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53DBA-44EF-429A-BB7D-40EC38FE5862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F36A-1E1C-4AEE-B20E-C213682F5B7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4435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53DBA-44EF-429A-BB7D-40EC38FE5862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F36A-1E1C-4AEE-B20E-C213682F5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46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53DBA-44EF-429A-BB7D-40EC38FE5862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F36A-1E1C-4AEE-B20E-C213682F5B7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1399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53DBA-44EF-429A-BB7D-40EC38FE5862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F36A-1E1C-4AEE-B20E-C213682F5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37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53DBA-44EF-429A-BB7D-40EC38FE5862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F36A-1E1C-4AEE-B20E-C213682F5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09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53DBA-44EF-429A-BB7D-40EC38FE5862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F36A-1E1C-4AEE-B20E-C213682F5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6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53DBA-44EF-429A-BB7D-40EC38FE5862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F36A-1E1C-4AEE-B20E-C213682F5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9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53DBA-44EF-429A-BB7D-40EC38FE5862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F36A-1E1C-4AEE-B20E-C213682F5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9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53DBA-44EF-429A-BB7D-40EC38FE5862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F36A-1E1C-4AEE-B20E-C213682F5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17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53DBA-44EF-429A-BB7D-40EC38FE5862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F36A-1E1C-4AEE-B20E-C213682F5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23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53DBA-44EF-429A-BB7D-40EC38FE5862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F36A-1E1C-4AEE-B20E-C213682F5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8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53DBA-44EF-429A-BB7D-40EC38FE5862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F36A-1E1C-4AEE-B20E-C213682F5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35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53DBA-44EF-429A-BB7D-40EC38FE5862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F36A-1E1C-4AEE-B20E-C213682F5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1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53DBA-44EF-429A-BB7D-40EC38FE5862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F36A-1E1C-4AEE-B20E-C213682F5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53DBA-44EF-429A-BB7D-40EC38FE5862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037F36A-1E1C-4AEE-B20E-C213682F5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5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 </a:t>
            </a:r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5&amp;6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Biological Basis</a:t>
            </a:r>
          </a:p>
          <a:p>
            <a:pPr marL="0" indent="0" algn="ctr">
              <a:buNone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Behavior </a:t>
            </a:r>
          </a:p>
          <a:p>
            <a:pPr marL="0" indent="0" algn="ctr">
              <a:buNone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(ENG-110)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90C8-4153-4658-BDC6-0C3F65EFDC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72944"/>
      </p:ext>
    </p:extLst>
  </p:cSld>
  <p:clrMapOvr>
    <a:masterClrMapping/>
  </p:clrMapOvr>
  <p:transition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7730"/>
            <a:ext cx="10515600" cy="582923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Frontal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lobes: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movement, speech production 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oversee and organize most other brain functions.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primary motor cortex which controls movements, and the prefrontal cortex, which is responsible for thinking, planning 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prefrontal cortex also contributes to mood, personality and self-awareness.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Parietal lobes: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 the primary somatosensory cortex which processes information related to touch.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Integrate vision and touch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90C8-4153-4658-BDC6-0C3F65EFDC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36190"/>
      </p:ext>
    </p:extLst>
  </p:cSld>
  <p:clrMapOvr>
    <a:masterClrMapping/>
  </p:clrMapOvr>
  <p:transition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Temporal </a:t>
            </a:r>
            <a:r>
              <a:rPr lang="en-US" b="1" dirty="0"/>
              <a:t>lobes: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Contain </a:t>
            </a:r>
            <a:r>
              <a:rPr lang="en-US" dirty="0"/>
              <a:t>the primary auditory cortex which </a:t>
            </a:r>
            <a:r>
              <a:rPr lang="en-US" dirty="0" smtClean="0"/>
              <a:t>is responsible </a:t>
            </a:r>
            <a:r>
              <a:rPr lang="en-US" dirty="0"/>
              <a:t>for </a:t>
            </a:r>
            <a:r>
              <a:rPr lang="en-US" dirty="0" smtClean="0"/>
              <a:t>hearing.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Allows </a:t>
            </a:r>
            <a:r>
              <a:rPr lang="en-US" dirty="0"/>
              <a:t>us to understand </a:t>
            </a:r>
            <a:r>
              <a:rPr lang="en-US" dirty="0" smtClean="0"/>
              <a:t>language.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Storage of past memories.</a:t>
            </a:r>
          </a:p>
          <a:p>
            <a:r>
              <a:rPr lang="en-US" b="1" dirty="0" smtClean="0"/>
              <a:t>Occipital </a:t>
            </a:r>
            <a:r>
              <a:rPr lang="en-US" b="1" dirty="0"/>
              <a:t>lobes</a:t>
            </a:r>
            <a:r>
              <a:rPr lang="en-US" b="1" dirty="0" smtClean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Contain the primary visual cortex, which is </a:t>
            </a:r>
            <a:r>
              <a:rPr lang="en-US" dirty="0" smtClean="0"/>
              <a:t>responsible for </a:t>
            </a:r>
            <a:r>
              <a:rPr lang="en-US" dirty="0"/>
              <a:t>vision.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90C8-4153-4658-BDC6-0C3F65EFDC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5991"/>
      </p:ext>
    </p:extLst>
  </p:cSld>
  <p:clrMapOvr>
    <a:masterClrMapping/>
  </p:clrMapOvr>
  <p:transition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655" y="979170"/>
            <a:ext cx="10907395" cy="5060315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Basal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Ganglia: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of structures buried deep inside the brain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help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control movement.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Limbic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set of interconnected brain regions devoted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emotion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motivation, smell and memory.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limbic system are the amygdala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hippocampus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amygdala plays a role in fear, anger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excitement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hippocampus plays a role in memory,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especially spatial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memory, and helps us to convert short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 memories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long term memories.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90C8-4153-4658-BDC6-0C3F65EFDC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38622"/>
      </p:ext>
    </p:extLst>
  </p:cSld>
  <p:clrMapOvr>
    <a:masterClrMapping/>
  </p:clrMapOvr>
  <p:transition>
    <p:blind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Brain Stem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 Consists of several structures, including: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Reticular </a:t>
            </a:r>
            <a:r>
              <a:rPr lang="en-US" b="1" dirty="0"/>
              <a:t>activating system </a:t>
            </a:r>
            <a:r>
              <a:rPr lang="en-US" dirty="0"/>
              <a:t>– plays a role in </a:t>
            </a:r>
            <a:r>
              <a:rPr lang="en-US" dirty="0" smtClean="0"/>
              <a:t>arousal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Cerebellum</a:t>
            </a:r>
            <a:r>
              <a:rPr lang="en-US" dirty="0" smtClean="0"/>
              <a:t> </a:t>
            </a:r>
            <a:r>
              <a:rPr lang="en-US" dirty="0"/>
              <a:t>– plays a role in balance and </a:t>
            </a:r>
            <a:r>
              <a:rPr lang="en-US" dirty="0" smtClean="0"/>
              <a:t>coordination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Pons</a:t>
            </a:r>
            <a:r>
              <a:rPr lang="en-US" dirty="0" smtClean="0"/>
              <a:t> </a:t>
            </a:r>
            <a:r>
              <a:rPr lang="en-US" dirty="0"/>
              <a:t>– involved in sleep and </a:t>
            </a:r>
            <a:r>
              <a:rPr lang="en-US" dirty="0" smtClean="0"/>
              <a:t>dreaming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Medulla </a:t>
            </a:r>
            <a:r>
              <a:rPr lang="en-US" dirty="0"/>
              <a:t>– controls vital functions, such as </a:t>
            </a:r>
            <a:r>
              <a:rPr lang="en-US" dirty="0" smtClean="0"/>
              <a:t>breathing, heart rate and blood pressure.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90C8-4153-4658-BDC6-0C3F65EFDC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20090"/>
      </p:ext>
    </p:extLst>
  </p:cSld>
  <p:clrMapOvr>
    <a:masterClrMapping/>
  </p:clrMapOvr>
  <p:transition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Spinal </a:t>
            </a:r>
            <a:r>
              <a:rPr lang="en-US" dirty="0" smtClean="0"/>
              <a:t>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Extends </a:t>
            </a:r>
            <a:r>
              <a:rPr lang="en-US" dirty="0"/>
              <a:t>from the brain stem to the lower back.</a:t>
            </a:r>
          </a:p>
          <a:p>
            <a:r>
              <a:rPr lang="en-US" dirty="0" smtClean="0"/>
              <a:t>Conveys </a:t>
            </a:r>
            <a:r>
              <a:rPr lang="en-US" dirty="0"/>
              <a:t>information between the brain and the rest </a:t>
            </a:r>
            <a:r>
              <a:rPr lang="en-US" dirty="0" smtClean="0"/>
              <a:t>of the </a:t>
            </a:r>
            <a:r>
              <a:rPr lang="en-US" dirty="0"/>
              <a:t>body.</a:t>
            </a:r>
          </a:p>
          <a:p>
            <a:r>
              <a:rPr lang="en-US" dirty="0" smtClean="0"/>
              <a:t>Made </a:t>
            </a:r>
            <a:r>
              <a:rPr lang="en-US" dirty="0"/>
              <a:t>up of </a:t>
            </a:r>
            <a:r>
              <a:rPr lang="en-US" b="1" dirty="0"/>
              <a:t>sensory neurons </a:t>
            </a:r>
            <a:r>
              <a:rPr lang="en-US" dirty="0"/>
              <a:t>which carry </a:t>
            </a:r>
            <a:r>
              <a:rPr lang="en-US" dirty="0" smtClean="0"/>
              <a:t>information toward </a:t>
            </a:r>
            <a:r>
              <a:rPr lang="en-US" dirty="0"/>
              <a:t>the brain and </a:t>
            </a:r>
            <a:r>
              <a:rPr lang="en-US" b="1" dirty="0"/>
              <a:t>motor neurons </a:t>
            </a:r>
            <a:r>
              <a:rPr lang="en-US" dirty="0"/>
              <a:t>which </a:t>
            </a:r>
            <a:r>
              <a:rPr lang="en-US" dirty="0" smtClean="0"/>
              <a:t>carry motor </a:t>
            </a:r>
            <a:r>
              <a:rPr lang="en-US" dirty="0"/>
              <a:t>commands from the brain to the body.</a:t>
            </a:r>
          </a:p>
          <a:p>
            <a:r>
              <a:rPr lang="en-US" dirty="0" smtClean="0"/>
              <a:t>The </a:t>
            </a:r>
            <a:r>
              <a:rPr lang="en-US" dirty="0"/>
              <a:t>spinal cord also consists of </a:t>
            </a:r>
            <a:r>
              <a:rPr lang="en-US" b="1" dirty="0"/>
              <a:t>interneurons</a:t>
            </a:r>
            <a:r>
              <a:rPr lang="en-US" dirty="0"/>
              <a:t> </a:t>
            </a:r>
            <a:r>
              <a:rPr lang="en-US" dirty="0" smtClean="0"/>
              <a:t>which connect </a:t>
            </a:r>
            <a:r>
              <a:rPr lang="en-US" dirty="0"/>
              <a:t>sensory and motor neurons.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90C8-4153-4658-BDC6-0C3F65EFDC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5424"/>
      </p:ext>
    </p:extLst>
  </p:cSld>
  <p:clrMapOvr>
    <a:masterClrMapping/>
  </p:clrMapOvr>
  <p:transition>
    <p:blind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Peripheral 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2970"/>
            <a:ext cx="10515600" cy="4441825"/>
          </a:xfrm>
        </p:spPr>
        <p:txBody>
          <a:bodyPr/>
          <a:lstStyle/>
          <a:p>
            <a:r>
              <a:rPr lang="en-US" dirty="0"/>
              <a:t>The peripheral nervous system is divided into:</a:t>
            </a:r>
          </a:p>
          <a:p>
            <a:r>
              <a:rPr lang="en-US" dirty="0" smtClean="0"/>
              <a:t>The </a:t>
            </a:r>
            <a:r>
              <a:rPr lang="en-US" b="1" dirty="0"/>
              <a:t>somatic nervous system </a:t>
            </a:r>
            <a:r>
              <a:rPr lang="en-US" dirty="0"/>
              <a:t>– controls </a:t>
            </a:r>
            <a:r>
              <a:rPr lang="en-US" dirty="0" smtClean="0"/>
              <a:t>voluntary movement</a:t>
            </a:r>
            <a:r>
              <a:rPr lang="en-US" dirty="0"/>
              <a:t>.</a:t>
            </a:r>
          </a:p>
          <a:p>
            <a:r>
              <a:rPr lang="en-US" dirty="0" smtClean="0"/>
              <a:t>The </a:t>
            </a:r>
            <a:r>
              <a:rPr lang="en-US" b="1" dirty="0"/>
              <a:t>autonomic nervous system </a:t>
            </a:r>
            <a:r>
              <a:rPr lang="en-US" dirty="0"/>
              <a:t>– controls </a:t>
            </a:r>
            <a:r>
              <a:rPr lang="en-US" dirty="0" smtClean="0"/>
              <a:t>involuntary actions </a:t>
            </a:r>
            <a:r>
              <a:rPr lang="en-US" dirty="0"/>
              <a:t>of our internal organs and glands</a:t>
            </a:r>
            <a:r>
              <a:rPr lang="en-US" dirty="0" smtClean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The autonomic nervous system, in turn, consists of two divisions: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b="1" dirty="0"/>
              <a:t>sympathetic nervous system </a:t>
            </a:r>
            <a:r>
              <a:rPr lang="en-US" dirty="0"/>
              <a:t>– mobilizes the </a:t>
            </a:r>
            <a:r>
              <a:rPr lang="en-US" dirty="0" smtClean="0"/>
              <a:t>fighter-flight </a:t>
            </a:r>
            <a:r>
              <a:rPr lang="en-US" dirty="0"/>
              <a:t>response.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b="1" dirty="0"/>
              <a:t>parasympathetic nervous system</a:t>
            </a:r>
            <a:r>
              <a:rPr lang="en-US" dirty="0"/>
              <a:t> – active during rest and digestion.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90C8-4153-4658-BDC6-0C3F65EFDC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49399"/>
      </p:ext>
    </p:extLst>
  </p:cSld>
  <p:clrMapOvr>
    <a:masterClrMapping/>
  </p:clrMapOvr>
  <p:transition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Human 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adult brain weighs about 3 pounds. </a:t>
            </a:r>
            <a:endParaRPr lang="en-US" dirty="0" smtClean="0"/>
          </a:p>
          <a:p>
            <a:r>
              <a:rPr lang="en-US" dirty="0"/>
              <a:t>The brain is </a:t>
            </a:r>
            <a:r>
              <a:rPr lang="en-US" dirty="0" smtClean="0"/>
              <a:t>soft jelly like structure – </a:t>
            </a:r>
            <a:r>
              <a:rPr lang="en-US" dirty="0"/>
              <a:t>feels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like </a:t>
            </a:r>
            <a:r>
              <a:rPr lang="en-US" dirty="0"/>
              <a:t>a ripe pear. </a:t>
            </a:r>
            <a:endParaRPr lang="en-US" dirty="0" smtClean="0"/>
          </a:p>
          <a:p>
            <a:r>
              <a:rPr lang="en-US" dirty="0"/>
              <a:t>Protected by the skull, </a:t>
            </a:r>
            <a:r>
              <a:rPr lang="en-US" dirty="0" smtClean="0"/>
              <a:t>the </a:t>
            </a:r>
            <a:r>
              <a:rPr lang="en-US" dirty="0"/>
              <a:t>meninges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and </a:t>
            </a:r>
            <a:r>
              <a:rPr lang="en-US" dirty="0"/>
              <a:t>cerebrospinal fluid.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90C8-4153-4658-BDC6-0C3F65EFDC86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050" y="1141324"/>
            <a:ext cx="4552950" cy="482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36401"/>
      </p:ext>
    </p:extLst>
  </p:cSld>
  <p:clrMapOvr>
    <a:masterClrMapping/>
  </p:clrMapOvr>
  <p:transition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Neurons: The Brain’s Communicators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brain contains about 100 billion neurons, </a:t>
            </a:r>
            <a:r>
              <a:rPr lang="en-US" dirty="0" smtClean="0"/>
              <a:t>or neural </a:t>
            </a:r>
            <a:r>
              <a:rPr lang="en-US" dirty="0"/>
              <a:t>cells.</a:t>
            </a:r>
          </a:p>
          <a:p>
            <a:r>
              <a:rPr lang="en-US" dirty="0" smtClean="0"/>
              <a:t>There </a:t>
            </a:r>
            <a:r>
              <a:rPr lang="en-US" dirty="0"/>
              <a:t>are more than 15 times as many neurons in </a:t>
            </a:r>
            <a:r>
              <a:rPr lang="en-US" dirty="0" smtClean="0"/>
              <a:t>the brain </a:t>
            </a:r>
            <a:r>
              <a:rPr lang="en-US" dirty="0"/>
              <a:t>as there are people on </a:t>
            </a:r>
            <a:r>
              <a:rPr lang="en-US" dirty="0" smtClean="0"/>
              <a:t>Earth!</a:t>
            </a:r>
          </a:p>
          <a:p>
            <a:r>
              <a:rPr lang="en-US" dirty="0" smtClean="0"/>
              <a:t>Each </a:t>
            </a:r>
            <a:r>
              <a:rPr lang="en-US" dirty="0"/>
              <a:t>neuron receives, processes, and </a:t>
            </a:r>
            <a:r>
              <a:rPr lang="en-US" dirty="0" smtClean="0"/>
              <a:t>transmits messages </a:t>
            </a:r>
            <a:r>
              <a:rPr lang="en-US" dirty="0"/>
              <a:t>to thousands of others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90C8-4153-4658-BDC6-0C3F65EFDC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76865"/>
      </p:ext>
    </p:extLst>
  </p:cSld>
  <p:clrMapOvr>
    <a:masterClrMapping/>
  </p:clrMapOvr>
  <p:transition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a </a:t>
            </a:r>
            <a:r>
              <a:rPr lang="en-US" dirty="0" smtClean="0"/>
              <a:t>Neuron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05" y="1173480"/>
            <a:ext cx="7946390" cy="5471795"/>
          </a:xfrm>
        </p:spPr>
        <p:txBody>
          <a:bodyPr>
            <a:normAutofit fontScale="97500"/>
          </a:bodyPr>
          <a:lstStyle/>
          <a:p>
            <a:r>
              <a:rPr lang="en-US" dirty="0"/>
              <a:t>Dendrites </a:t>
            </a:r>
            <a:r>
              <a:rPr lang="en-US" dirty="0" smtClean="0"/>
              <a:t>… </a:t>
            </a:r>
            <a:r>
              <a:rPr lang="en-US" dirty="0"/>
              <a:t>the “receivers”. They receive </a:t>
            </a:r>
            <a:r>
              <a:rPr lang="en-US" dirty="0" smtClean="0"/>
              <a:t>stimulation from </a:t>
            </a:r>
            <a:r>
              <a:rPr lang="en-US" dirty="0"/>
              <a:t>other </a:t>
            </a:r>
            <a:r>
              <a:rPr lang="en-US" dirty="0" smtClean="0"/>
              <a:t>neurons.</a:t>
            </a:r>
          </a:p>
          <a:p>
            <a:r>
              <a:rPr lang="en-US" dirty="0"/>
              <a:t>Cell body….. contains the nucleus and is responsible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for </a:t>
            </a:r>
            <a:r>
              <a:rPr lang="en-US" dirty="0"/>
              <a:t>the life processes of the cell </a:t>
            </a:r>
            <a:endParaRPr lang="en-US" dirty="0" smtClean="0"/>
          </a:p>
          <a:p>
            <a:r>
              <a:rPr lang="en-US" dirty="0" smtClean="0"/>
              <a:t>Axon ………a </a:t>
            </a:r>
            <a:r>
              <a:rPr lang="en-US" dirty="0"/>
              <a:t>long, narrow tube that carries </a:t>
            </a:r>
            <a:r>
              <a:rPr lang="en-US" dirty="0" smtClean="0"/>
              <a:t>the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/>
              <a:t>neural impulse toward the terminal branches. </a:t>
            </a:r>
            <a:endParaRPr lang="en-US" dirty="0" smtClean="0"/>
          </a:p>
          <a:p>
            <a:r>
              <a:rPr lang="en-US" dirty="0" smtClean="0"/>
              <a:t>Terminal button…..the "senders”. </a:t>
            </a:r>
            <a:r>
              <a:rPr lang="en-US" dirty="0"/>
              <a:t>They contain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chemicals that neurons </a:t>
            </a:r>
            <a:r>
              <a:rPr lang="en-US" dirty="0"/>
              <a:t>use to </a:t>
            </a:r>
            <a:r>
              <a:rPr lang="en-US" dirty="0" smtClean="0"/>
              <a:t>communicate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/>
              <a:t>with </a:t>
            </a:r>
            <a:r>
              <a:rPr lang="en-US" dirty="0" smtClean="0"/>
              <a:t>each other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90C8-4153-4658-BDC6-0C3F65EFDC86}" type="slidenum">
              <a:rPr lang="en-US" smtClean="0"/>
              <a:t>4</a:t>
            </a:fld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023" y="13970"/>
            <a:ext cx="4219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80925"/>
      </p:ext>
    </p:extLst>
  </p:cSld>
  <p:clrMapOvr>
    <a:masterClrMapping/>
  </p:clrMapOvr>
  <p:transition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296214"/>
            <a:ext cx="11353800" cy="6557817"/>
          </a:xfrm>
        </p:spPr>
        <p:txBody>
          <a:bodyPr>
            <a:normAutofit/>
          </a:bodyPr>
          <a:lstStyle/>
          <a:p>
            <a:r>
              <a:rPr lang="en-US" dirty="0" smtClean="0"/>
              <a:t>When neuron </a:t>
            </a:r>
            <a:r>
              <a:rPr lang="en-US" dirty="0"/>
              <a:t>is sufficiently stimulated,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tiny wave of </a:t>
            </a:r>
            <a:r>
              <a:rPr lang="en-US" dirty="0" smtClean="0"/>
              <a:t>electricity </a:t>
            </a:r>
            <a:r>
              <a:rPr lang="en-US" dirty="0"/>
              <a:t>is generated </a:t>
            </a:r>
            <a:r>
              <a:rPr lang="en-US" dirty="0" smtClean="0"/>
              <a:t>and</a:t>
            </a:r>
          </a:p>
          <a:p>
            <a:pPr marL="0" indent="0">
              <a:buNone/>
            </a:pPr>
            <a:r>
              <a:rPr lang="en-US" dirty="0" smtClean="0"/>
              <a:t>travels </a:t>
            </a:r>
            <a:r>
              <a:rPr lang="en-US" dirty="0"/>
              <a:t>along the axon to the terminal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branches. </a:t>
            </a:r>
            <a:r>
              <a:rPr lang="en-US" dirty="0"/>
              <a:t>This is known as </a:t>
            </a:r>
            <a:r>
              <a:rPr lang="en-US" dirty="0" smtClean="0"/>
              <a:t>“</a:t>
            </a:r>
            <a:r>
              <a:rPr lang="en-US" b="1" dirty="0" smtClean="0"/>
              <a:t>action potential</a:t>
            </a:r>
            <a:r>
              <a:rPr lang="en-US" dirty="0" smtClean="0"/>
              <a:t>”.</a:t>
            </a:r>
          </a:p>
          <a:p>
            <a:r>
              <a:rPr lang="en-US" dirty="0" smtClean="0"/>
              <a:t>When </a:t>
            </a:r>
            <a:r>
              <a:rPr lang="en-US" dirty="0"/>
              <a:t>the action potential </a:t>
            </a:r>
            <a:r>
              <a:rPr lang="en-US" dirty="0" smtClean="0"/>
              <a:t>reaches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terminal button, </a:t>
            </a:r>
            <a:r>
              <a:rPr lang="en-US" dirty="0" smtClean="0"/>
              <a:t>it triggers </a:t>
            </a:r>
            <a:r>
              <a:rPr lang="en-US" dirty="0"/>
              <a:t>the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release </a:t>
            </a:r>
            <a:r>
              <a:rPr lang="en-US" dirty="0"/>
              <a:t>of chemicals known as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“neurotransmitters”</a:t>
            </a:r>
          </a:p>
          <a:p>
            <a:r>
              <a:rPr lang="en-US" b="1" dirty="0" smtClean="0"/>
              <a:t>“Synapse”</a:t>
            </a:r>
            <a:r>
              <a:rPr lang="en-US" dirty="0" smtClean="0"/>
              <a:t> is a junction/space between </a:t>
            </a:r>
          </a:p>
          <a:p>
            <a:pPr marL="0" indent="0">
              <a:buNone/>
            </a:pPr>
            <a:r>
              <a:rPr lang="en-US" dirty="0" smtClean="0"/>
              <a:t>terminal button of one neuron and </a:t>
            </a:r>
          </a:p>
          <a:p>
            <a:pPr marL="0" indent="0">
              <a:buNone/>
            </a:pPr>
            <a:r>
              <a:rPr lang="en-US" dirty="0" smtClean="0"/>
              <a:t>dendrites of another neuron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90C8-4153-4658-BDC6-0C3F65EFDC86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3765" y="0"/>
            <a:ext cx="3658235" cy="685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8307"/>
      </p:ext>
    </p:extLst>
  </p:cSld>
  <p:clrMapOvr>
    <a:masterClrMapping/>
  </p:clrMapOvr>
  <p:transition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Divisions of the 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23242" cy="4351338"/>
          </a:xfrm>
        </p:spPr>
        <p:txBody>
          <a:bodyPr>
            <a:normAutofit/>
          </a:bodyPr>
          <a:lstStyle/>
          <a:p>
            <a:r>
              <a:rPr lang="en-US" dirty="0"/>
              <a:t>The nervous system can </a:t>
            </a:r>
            <a:r>
              <a:rPr lang="en-US" dirty="0" smtClean="0"/>
              <a:t>be divided </a:t>
            </a:r>
            <a:r>
              <a:rPr lang="en-US" dirty="0"/>
              <a:t>into two parts:</a:t>
            </a:r>
          </a:p>
          <a:p>
            <a:r>
              <a:rPr lang="en-US" dirty="0" smtClean="0"/>
              <a:t>The </a:t>
            </a:r>
            <a:r>
              <a:rPr lang="en-US" dirty="0"/>
              <a:t>central </a:t>
            </a:r>
            <a:r>
              <a:rPr lang="en-US" dirty="0" smtClean="0"/>
              <a:t>nervous system </a:t>
            </a:r>
            <a:r>
              <a:rPr lang="en-US" dirty="0"/>
              <a:t>(CNS) - made </a:t>
            </a:r>
            <a:r>
              <a:rPr lang="en-US" dirty="0" smtClean="0"/>
              <a:t>up of </a:t>
            </a:r>
            <a:r>
              <a:rPr lang="en-US" dirty="0"/>
              <a:t>the brain and </a:t>
            </a:r>
            <a:r>
              <a:rPr lang="en-US" dirty="0" smtClean="0"/>
              <a:t>spinal cord</a:t>
            </a:r>
            <a:r>
              <a:rPr lang="en-US" dirty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peripheral </a:t>
            </a:r>
            <a:r>
              <a:rPr lang="en-US" dirty="0" smtClean="0"/>
              <a:t>nervous system </a:t>
            </a:r>
            <a:r>
              <a:rPr lang="en-US" dirty="0"/>
              <a:t>(PNS) – </a:t>
            </a:r>
            <a:r>
              <a:rPr lang="en-US" dirty="0" smtClean="0"/>
              <a:t>consists of </a:t>
            </a:r>
          </a:p>
          <a:p>
            <a:pPr marL="0" indent="0">
              <a:buNone/>
            </a:pPr>
            <a:r>
              <a:rPr lang="en-US" dirty="0" smtClean="0"/>
              <a:t>neurons that </a:t>
            </a:r>
            <a:r>
              <a:rPr lang="en-US" dirty="0"/>
              <a:t>lie </a:t>
            </a:r>
            <a:r>
              <a:rPr lang="en-US" dirty="0" smtClean="0"/>
              <a:t>outside the </a:t>
            </a:r>
            <a:r>
              <a:rPr lang="en-US" dirty="0"/>
              <a:t>CNS.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90C8-4153-4658-BDC6-0C3F65EFDC86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184" y="4001294"/>
            <a:ext cx="3352800" cy="272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03636"/>
      </p:ext>
    </p:extLst>
  </p:cSld>
  <p:clrMapOvr>
    <a:masterClrMapping/>
  </p:clrMapOvr>
  <p:transition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Central 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central nervous system can be divided into different sections</a:t>
            </a:r>
            <a:r>
              <a:rPr lang="en-US" dirty="0" smtClean="0"/>
              <a:t>:</a:t>
            </a:r>
          </a:p>
          <a:p>
            <a:r>
              <a:rPr lang="en-US" b="1" dirty="0"/>
              <a:t>Brain</a:t>
            </a:r>
          </a:p>
          <a:p>
            <a:pPr lvl="1"/>
            <a:r>
              <a:rPr lang="en-US" dirty="0" smtClean="0"/>
              <a:t>Cerebral cortex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Basal </a:t>
            </a:r>
            <a:r>
              <a:rPr lang="en-US" dirty="0" smtClean="0"/>
              <a:t>ganglia</a:t>
            </a:r>
          </a:p>
          <a:p>
            <a:pPr lvl="1"/>
            <a:r>
              <a:rPr lang="en-US" dirty="0" smtClean="0"/>
              <a:t>Limbic system</a:t>
            </a:r>
          </a:p>
          <a:p>
            <a:pPr lvl="1"/>
            <a:r>
              <a:rPr lang="en-US" dirty="0" smtClean="0"/>
              <a:t> Cerebellum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Brain stem</a:t>
            </a:r>
          </a:p>
          <a:p>
            <a:r>
              <a:rPr lang="en-US" b="1" dirty="0" smtClean="0"/>
              <a:t>Spinal </a:t>
            </a:r>
            <a:r>
              <a:rPr lang="en-US" b="1" dirty="0"/>
              <a:t>cord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90C8-4153-4658-BDC6-0C3F65EFDC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98231"/>
      </p:ext>
    </p:extLst>
  </p:cSld>
  <p:clrMapOvr>
    <a:masterClrMapping/>
  </p:clrMapOvr>
  <p:transition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Cerebral </a:t>
            </a:r>
            <a:r>
              <a:rPr lang="en-US" b="1" dirty="0" smtClean="0"/>
              <a:t>Cortex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004" y="1690689"/>
            <a:ext cx="7160652" cy="4529808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uppermost and largest area of </a:t>
            </a:r>
            <a:r>
              <a:rPr lang="en-US" dirty="0" smtClean="0"/>
              <a:t>the brain </a:t>
            </a:r>
            <a:r>
              <a:rPr lang="en-US" dirty="0"/>
              <a:t>is the cerebrum.</a:t>
            </a:r>
          </a:p>
          <a:p>
            <a:r>
              <a:rPr lang="en-US" dirty="0" smtClean="0"/>
              <a:t>The </a:t>
            </a:r>
            <a:r>
              <a:rPr lang="en-US" dirty="0"/>
              <a:t>outer surface of the cerebrum </a:t>
            </a:r>
            <a:r>
              <a:rPr lang="en-US" dirty="0" smtClean="0"/>
              <a:t>is the </a:t>
            </a:r>
            <a:r>
              <a:rPr lang="en-US" dirty="0"/>
              <a:t>cerebral cortex.</a:t>
            </a:r>
          </a:p>
          <a:p>
            <a:r>
              <a:rPr lang="en-US" dirty="0" smtClean="0"/>
              <a:t>The </a:t>
            </a:r>
            <a:r>
              <a:rPr lang="en-US" dirty="0"/>
              <a:t>cortex is divided into two </a:t>
            </a:r>
            <a:r>
              <a:rPr lang="en-US" dirty="0" smtClean="0"/>
              <a:t>halves known </a:t>
            </a:r>
            <a:r>
              <a:rPr lang="en-US" dirty="0"/>
              <a:t>as cerebral hemispheres.</a:t>
            </a:r>
          </a:p>
          <a:p>
            <a:r>
              <a:rPr lang="en-US" dirty="0" smtClean="0"/>
              <a:t>The </a:t>
            </a:r>
            <a:r>
              <a:rPr lang="en-US" dirty="0"/>
              <a:t>two hemispheres are </a:t>
            </a:r>
            <a:r>
              <a:rPr lang="en-US" dirty="0" smtClean="0"/>
              <a:t>connected by </a:t>
            </a:r>
            <a:r>
              <a:rPr lang="en-US" dirty="0"/>
              <a:t>the corpus callosum.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90C8-4153-4658-BDC6-0C3F65EFDC86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425" y="0"/>
            <a:ext cx="2880575" cy="3271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1424" y="3271235"/>
            <a:ext cx="2880575" cy="358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15681"/>
      </p:ext>
    </p:extLst>
  </p:cSld>
  <p:clrMapOvr>
    <a:masterClrMapping/>
  </p:clrMapOvr>
  <p:transition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90" y="231820"/>
            <a:ext cx="10766738" cy="5945143"/>
          </a:xfrm>
        </p:spPr>
        <p:txBody>
          <a:bodyPr>
            <a:normAutofit/>
          </a:bodyPr>
          <a:lstStyle/>
          <a:p>
            <a:r>
              <a:rPr lang="en-US" dirty="0"/>
              <a:t>The cerebral cortex is the part of the brain </a:t>
            </a:r>
            <a:r>
              <a:rPr lang="en-US" dirty="0" smtClean="0"/>
              <a:t>primarily responsible </a:t>
            </a:r>
            <a:r>
              <a:rPr lang="en-US" dirty="0"/>
              <a:t>for processes such as </a:t>
            </a:r>
            <a:r>
              <a:rPr lang="en-US" dirty="0" smtClean="0"/>
              <a:t>thinking, remembering</a:t>
            </a:r>
            <a:r>
              <a:rPr lang="en-US" dirty="0"/>
              <a:t>, planning and analyzing </a:t>
            </a:r>
            <a:r>
              <a:rPr lang="en-US" dirty="0" smtClean="0"/>
              <a:t>sensory information</a:t>
            </a:r>
            <a:r>
              <a:rPr lang="en-US" dirty="0"/>
              <a:t>.</a:t>
            </a:r>
          </a:p>
          <a:p>
            <a:r>
              <a:rPr lang="en-US" dirty="0" smtClean="0"/>
              <a:t>Each </a:t>
            </a:r>
            <a:r>
              <a:rPr lang="en-US" dirty="0"/>
              <a:t>hemisphere of the cerebral cortex</a:t>
            </a:r>
          </a:p>
          <a:p>
            <a:pPr marL="0" indent="0">
              <a:buNone/>
            </a:pPr>
            <a:r>
              <a:rPr lang="en-US" dirty="0"/>
              <a:t> is divided </a:t>
            </a:r>
            <a:r>
              <a:rPr lang="en-US" dirty="0" smtClean="0"/>
              <a:t>into four </a:t>
            </a:r>
            <a:r>
              <a:rPr lang="en-US" dirty="0"/>
              <a:t>regions called lobes</a:t>
            </a:r>
            <a:r>
              <a:rPr lang="en-US" dirty="0" smtClean="0"/>
              <a:t>:</a:t>
            </a:r>
          </a:p>
          <a:p>
            <a:pPr lvl="1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Frontal</a:t>
            </a:r>
          </a:p>
          <a:p>
            <a:pPr lvl="1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Parietal</a:t>
            </a:r>
          </a:p>
          <a:p>
            <a:pPr lvl="1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Temporal</a:t>
            </a:r>
          </a:p>
          <a:p>
            <a:pPr lvl="1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Occipital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90C8-4153-4658-BDC6-0C3F65EFDC86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305" y="1936750"/>
            <a:ext cx="4005580" cy="478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62801"/>
      </p:ext>
    </p:extLst>
  </p:cSld>
  <p:clrMapOvr>
    <a:masterClrMapping/>
  </p:clrMapOvr>
  <p:transition>
    <p:blinds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</TotalTime>
  <Words>820</Words>
  <Application>Microsoft Office PowerPoint</Application>
  <PresentationFormat>Widescreen</PresentationFormat>
  <Paragraphs>115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</vt:lpstr>
      <vt:lpstr>Wingdings 3</vt:lpstr>
      <vt:lpstr>Facet</vt:lpstr>
      <vt:lpstr>PowerPoint Presentation</vt:lpstr>
      <vt:lpstr>The Human Brain</vt:lpstr>
      <vt:lpstr>Neurons: The Brain’s Communicators </vt:lpstr>
      <vt:lpstr>Structure of a Neuron</vt:lpstr>
      <vt:lpstr>PowerPoint Presentation</vt:lpstr>
      <vt:lpstr>The Divisions of the Nervous System</vt:lpstr>
      <vt:lpstr>The Central Nervous System</vt:lpstr>
      <vt:lpstr>The Cerebral Cortex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Spinal Cord</vt:lpstr>
      <vt:lpstr>The Peripheral Nervous System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Nouman Awan</dc:creator>
  <cp:lastModifiedBy>Nouman Awan</cp:lastModifiedBy>
  <cp:revision>4</cp:revision>
  <dcterms:created xsi:type="dcterms:W3CDTF">2020-05-03T09:41:12Z</dcterms:created>
  <dcterms:modified xsi:type="dcterms:W3CDTF">2020-05-04T17:51:10Z</dcterms:modified>
</cp:coreProperties>
</file>