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2" r:id="rId3"/>
    <p:sldId id="281" r:id="rId4"/>
    <p:sldId id="282" r:id="rId5"/>
    <p:sldId id="283" r:id="rId6"/>
    <p:sldId id="284" r:id="rId7"/>
    <p:sldId id="257" r:id="rId8"/>
    <p:sldId id="258" r:id="rId9"/>
    <p:sldId id="260" r:id="rId10"/>
    <p:sldId id="265" r:id="rId11"/>
    <p:sldId id="267" r:id="rId12"/>
    <p:sldId id="268" r:id="rId13"/>
    <p:sldId id="270" r:id="rId14"/>
    <p:sldId id="272" r:id="rId15"/>
    <p:sldId id="288" r:id="rId16"/>
    <p:sldId id="274" r:id="rId17"/>
    <p:sldId id="275" r:id="rId18"/>
    <p:sldId id="285" r:id="rId19"/>
    <p:sldId id="276" r:id="rId20"/>
    <p:sldId id="287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08" autoAdjust="0"/>
  </p:normalViewPr>
  <p:slideViewPr>
    <p:cSldViewPr snapToGrid="0">
      <p:cViewPr varScale="1">
        <p:scale>
          <a:sx n="81" d="100"/>
          <a:sy n="81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254FD-5639-4385-9130-97E6A0825BE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E22A-09BE-4F5A-A7F9-BC21220C5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EA352-90A9-4ACF-A7F3-A903A8EDCFBE}" type="slidenum">
              <a:rPr lang="en-US"/>
              <a:pPr/>
              <a:t>10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 can be classified by their level in the organization, particularly for traditionally structured organizations (those shaped like a pyramid) (see </a:t>
            </a:r>
            <a:r>
              <a:rPr lang="en-US" b="1" dirty="0"/>
              <a:t>Exhibit 1.2</a:t>
            </a:r>
            <a:r>
              <a:rPr lang="en-US" dirty="0"/>
              <a:t>).</a:t>
            </a:r>
          </a:p>
          <a:p>
            <a:r>
              <a:rPr lang="en-US" dirty="0"/>
              <a:t>1. </a:t>
            </a:r>
            <a:r>
              <a:rPr lang="en-US" b="1" dirty="0"/>
              <a:t>First-line managers</a:t>
            </a:r>
            <a:r>
              <a:rPr lang="en-US" dirty="0"/>
              <a:t> are the lowest level of management. They’re often called supervisors.</a:t>
            </a:r>
          </a:p>
          <a:p>
            <a:r>
              <a:rPr lang="en-US" dirty="0"/>
              <a:t>2. </a:t>
            </a:r>
            <a:r>
              <a:rPr lang="en-US" b="1" dirty="0"/>
              <a:t>Middle managers</a:t>
            </a:r>
            <a:r>
              <a:rPr lang="en-US" dirty="0"/>
              <a:t> include all levels of management between the first-line level and the top level of the organization.</a:t>
            </a:r>
          </a:p>
          <a:p>
            <a:r>
              <a:rPr lang="en-US" dirty="0"/>
              <a:t>3. </a:t>
            </a:r>
            <a:r>
              <a:rPr lang="en-US" b="1" dirty="0"/>
              <a:t>Top managers</a:t>
            </a:r>
            <a:r>
              <a:rPr lang="en-US" dirty="0"/>
              <a:t> include managers at or near the top of the organization who are responsible for making organization-wide decisions and establishing the plans and goals that affect the entire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E30E8-9889-4F47-AA6A-DC08B79F0B4C}" type="slidenum">
              <a:rPr lang="en-US"/>
              <a:pPr/>
              <a:t>11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 can be classified by their level in the organization, particularly for traditionally structured organizations (those shaped like a pyramid) (see </a:t>
            </a:r>
            <a:r>
              <a:rPr lang="en-US" b="1" dirty="0"/>
              <a:t>Exhibit 1.2</a:t>
            </a:r>
            <a:r>
              <a:rPr lang="en-US" dirty="0"/>
              <a:t>).</a:t>
            </a:r>
          </a:p>
          <a:p>
            <a:r>
              <a:rPr lang="en-US" dirty="0"/>
              <a:t>1. </a:t>
            </a:r>
            <a:r>
              <a:rPr lang="en-US" b="1" dirty="0"/>
              <a:t>First-line managers</a:t>
            </a:r>
            <a:r>
              <a:rPr lang="en-US" dirty="0"/>
              <a:t> are the lowest level of management. They’re often called supervisors.</a:t>
            </a:r>
          </a:p>
          <a:p>
            <a:r>
              <a:rPr lang="en-US" dirty="0"/>
              <a:t>2. </a:t>
            </a:r>
            <a:r>
              <a:rPr lang="en-US" b="1" dirty="0"/>
              <a:t>Middle managers</a:t>
            </a:r>
            <a:r>
              <a:rPr lang="en-US" dirty="0"/>
              <a:t> include all levels of management between the first-line level and the top level of the organization.</a:t>
            </a:r>
          </a:p>
          <a:p>
            <a:r>
              <a:rPr lang="en-US" dirty="0"/>
              <a:t>3. </a:t>
            </a:r>
            <a:r>
              <a:rPr lang="en-US" b="1" dirty="0"/>
              <a:t>Top managers</a:t>
            </a:r>
            <a:r>
              <a:rPr lang="en-US" dirty="0"/>
              <a:t> include managers at or near the top of the organization who are responsible for making organization-wide decisions and establishing the plans and goals that affect the entire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84227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6A2FB-9BCB-41A2-B38F-B335F8EED339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two managers’ jobs are alike. But management writers and researchers have developed some specific categorization schemes to describe what managers do. We’re going to look at three categorization schemes: functions, roles, and skills. </a:t>
            </a:r>
          </a:p>
          <a:p>
            <a:endParaRPr lang="en-US"/>
          </a:p>
          <a:p>
            <a:r>
              <a:rPr lang="en-US"/>
              <a:t>Henri Fayol, a French industrialist from the early part of the 1900s, proposed that managers perform five management functions: POCCC (plan, organize, command, coordinate, control). </a:t>
            </a:r>
          </a:p>
          <a:p>
            <a:r>
              <a:rPr lang="en-US"/>
              <a:t>1. These functions still provide the basis around which popular management textbooks are organized, but the functions have been condensed to four (see </a:t>
            </a:r>
            <a:r>
              <a:rPr lang="en-US" b="1"/>
              <a:t>Exhibit 1.4</a:t>
            </a:r>
            <a:r>
              <a:rPr lang="en-US"/>
              <a:t>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6A2FB-9BCB-41A2-B38F-B335F8EED339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two managers’ jobs are alike. But management writers and researchers have developed some specific categorization schemes to describe what managers do. We’re going to look at three categorization schemes: functions, roles, and skills. </a:t>
            </a:r>
          </a:p>
          <a:p>
            <a:endParaRPr lang="en-US"/>
          </a:p>
          <a:p>
            <a:r>
              <a:rPr lang="en-US"/>
              <a:t>Henri Fayol, a French industrialist from the early part of the 1900s, proposed that managers perform five management functions: POCCC (plan, organize, command, coordinate, control). </a:t>
            </a:r>
          </a:p>
          <a:p>
            <a:r>
              <a:rPr lang="en-US"/>
              <a:t>1. These functions still provide the basis around which popular management textbooks are organized, but the functions have been condensed to four (see </a:t>
            </a:r>
            <a:r>
              <a:rPr lang="en-US" b="1"/>
              <a:t>Exhibit 1.4</a:t>
            </a:r>
            <a:r>
              <a:rPr lang="en-US"/>
              <a:t>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2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0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3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465E58-90B0-4547-A0A9-2B9005008029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3019E7-94D9-41C0-925E-9B3DD289925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1260c130e22dccc8e65bde4820f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7"/>
          <p:cNvSpPr>
            <a:spLocks noGrp="1" noChangeArrowheads="1"/>
          </p:cNvSpPr>
          <p:nvPr>
            <p:ph type="title"/>
          </p:nvPr>
        </p:nvSpPr>
        <p:spPr>
          <a:xfrm>
            <a:off x="2004646" y="365126"/>
            <a:ext cx="9349154" cy="112370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Managerial 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F2C7-8CEA-4056-89F5-1158FC3AD19B}" type="slidenum">
              <a:rPr lang="en-US"/>
              <a:pPr/>
              <a:t>10</a:t>
            </a:fld>
            <a:endParaRPr lang="en-US"/>
          </a:p>
        </p:txBody>
      </p:sp>
      <p:pic>
        <p:nvPicPr>
          <p:cNvPr id="165897" name="Picture 9" descr="ex0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8775700" cy="36576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27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81908" y="365125"/>
            <a:ext cx="9571891" cy="13255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Types of Managers</a:t>
            </a:r>
          </a:p>
        </p:txBody>
      </p:sp>
      <p:sp>
        <p:nvSpPr>
          <p:cNvPr id="43013" name="Rectangle 1029"/>
          <p:cNvSpPr>
            <a:spLocks noGrp="1" noChangeArrowheads="1"/>
          </p:cNvSpPr>
          <p:nvPr>
            <p:ph idx="1"/>
          </p:nvPr>
        </p:nvSpPr>
        <p:spPr>
          <a:xfrm>
            <a:off x="1781908" y="1825625"/>
            <a:ext cx="9571892" cy="39069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First-line Managers</a:t>
            </a:r>
          </a:p>
          <a:p>
            <a:pPr lvl="1"/>
            <a:r>
              <a:rPr lang="en-US" b="1" dirty="0"/>
              <a:t>Are at the lowest level of management and manage the work of non managerial employees</a:t>
            </a:r>
          </a:p>
          <a:p>
            <a:r>
              <a:rPr lang="en-US" b="1" dirty="0"/>
              <a:t>Middle Managers</a:t>
            </a:r>
          </a:p>
          <a:p>
            <a:pPr lvl="1"/>
            <a:r>
              <a:rPr lang="en-US" b="1" dirty="0"/>
              <a:t>Manage the work of first-line managers</a:t>
            </a:r>
          </a:p>
          <a:p>
            <a:r>
              <a:rPr lang="en-US" b="1" dirty="0"/>
              <a:t>Top Managers</a:t>
            </a:r>
          </a:p>
          <a:p>
            <a:pPr lvl="1"/>
            <a:r>
              <a:rPr lang="en-US" b="1" dirty="0"/>
              <a:t>Are responsible for making organization-wide decisions and establishing plans and goals that affect the entire organization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DF3E-37C9-4653-82A6-11C699B381E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37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96857"/>
              </p:ext>
            </p:extLst>
          </p:nvPr>
        </p:nvGraphicFramePr>
        <p:xfrm>
          <a:off x="1417027" y="138357"/>
          <a:ext cx="8324850" cy="59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3" imgW="8322840" imgH="6040080" progId="">
                  <p:embed/>
                </p:oleObj>
              </mc:Choice>
              <mc:Fallback>
                <p:oleObj name="Clip" r:id="rId3" imgW="8322840" imgH="604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027" y="138357"/>
                        <a:ext cx="8324850" cy="594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567354" y="2570093"/>
            <a:ext cx="681110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process of coordinating and integrating work activities so that they’re completed efficiently and effectively with and through other people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67354" y="1554430"/>
            <a:ext cx="6811108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108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15815"/>
            <a:ext cx="8464062" cy="550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The </a:t>
            </a:r>
            <a:r>
              <a:rPr lang="en-US" sz="3200" b="1" i="1" u="sng" dirty="0"/>
              <a:t>process</a:t>
            </a:r>
            <a:r>
              <a:rPr lang="en-US" sz="3200" dirty="0"/>
              <a:t> refers to the ongoing functions or primary activities engaged in by managers.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u="sng" dirty="0" smtClean="0"/>
              <a:t>Coordinating</a:t>
            </a:r>
            <a:r>
              <a:rPr lang="en-US" sz="3200" dirty="0" smtClean="0"/>
              <a:t> </a:t>
            </a:r>
            <a:r>
              <a:rPr lang="en-US" sz="3200" dirty="0"/>
              <a:t>others’ work activities is what distinguishes a manager’s job from a </a:t>
            </a:r>
            <a:r>
              <a:rPr lang="en-US" sz="3200" dirty="0" smtClean="0"/>
              <a:t>non-managerial </a:t>
            </a:r>
            <a:r>
              <a:rPr lang="en-US" sz="3200" dirty="0"/>
              <a:t>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u="sng" dirty="0" smtClean="0"/>
              <a:t>Efficiency</a:t>
            </a:r>
            <a:r>
              <a:rPr lang="en-US" sz="3200" dirty="0" smtClean="0"/>
              <a:t> </a:t>
            </a:r>
            <a:r>
              <a:rPr lang="en-US" sz="3200" dirty="0"/>
              <a:t>is getting the most output from the least amount of input, the goal of which is to minimize resource </a:t>
            </a:r>
            <a:r>
              <a:rPr lang="en-US" sz="3200" dirty="0" smtClean="0"/>
              <a:t>costs.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u="sng" dirty="0" smtClean="0"/>
              <a:t>Effectiveness</a:t>
            </a:r>
            <a:r>
              <a:rPr lang="en-US" sz="3200" dirty="0" smtClean="0"/>
              <a:t> </a:t>
            </a:r>
            <a:r>
              <a:rPr lang="en-US" sz="3200" dirty="0"/>
              <a:t>is completing activities so that organizational goals are attained; often described as “doing the right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8123" y="1192923"/>
            <a:ext cx="445477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23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922584" y="365125"/>
            <a:ext cx="9431215" cy="13255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Management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3" name="Rectangle 1029"/>
          <p:cNvSpPr>
            <a:spLocks noGrp="1" noChangeArrowheads="1"/>
          </p:cNvSpPr>
          <p:nvPr>
            <p:ph idx="1"/>
          </p:nvPr>
        </p:nvSpPr>
        <p:spPr>
          <a:xfrm>
            <a:off x="1922584" y="1825625"/>
            <a:ext cx="9431216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Planning</a:t>
            </a:r>
          </a:p>
          <a:p>
            <a:pPr lvl="2"/>
            <a:r>
              <a:rPr lang="en-US" sz="2800" b="1" dirty="0"/>
              <a:t>Defining goals, establishing strategies to achieve goals, developing plans to integrate and coordinate activities</a:t>
            </a:r>
          </a:p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Organizing</a:t>
            </a:r>
          </a:p>
          <a:p>
            <a:pPr lvl="2"/>
            <a:r>
              <a:rPr lang="en-US" sz="2800" b="1" dirty="0"/>
              <a:t>Arranging work to accomplish organizational goals</a:t>
            </a:r>
          </a:p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Leading</a:t>
            </a:r>
          </a:p>
          <a:p>
            <a:pPr lvl="2"/>
            <a:r>
              <a:rPr lang="en-US" sz="2800" b="1" dirty="0"/>
              <a:t>Working with and through people to accomplish goals</a:t>
            </a:r>
          </a:p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Controlling</a:t>
            </a:r>
          </a:p>
          <a:p>
            <a:pPr lvl="2"/>
            <a:r>
              <a:rPr lang="en-US" sz="2800" b="1" dirty="0"/>
              <a:t>Monitoring, comparing, and correcting the work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AF2-6E36-4473-B614-0410FBD798A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80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365125"/>
            <a:ext cx="9478108" cy="1325563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 -2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2" y="1825625"/>
            <a:ext cx="9478108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Pervious Lecture Summary:</a:t>
            </a:r>
          </a:p>
          <a:p>
            <a:pPr lvl="1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Definition of Manager.</a:t>
            </a:r>
          </a:p>
          <a:p>
            <a:pPr lvl="1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Different Levels of Managers.</a:t>
            </a:r>
          </a:p>
          <a:p>
            <a:pPr lvl="1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 Management Means</a:t>
            </a:r>
          </a:p>
          <a:p>
            <a:pPr lvl="1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Four Functions of Management.</a:t>
            </a:r>
          </a:p>
          <a:p>
            <a:pPr marL="457200" lvl="1" indent="0">
              <a:buNone/>
            </a:pP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276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922584" y="365125"/>
            <a:ext cx="9431215" cy="13255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Management Roles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3" name="Rectangle 1029"/>
          <p:cNvSpPr>
            <a:spLocks noGrp="1" noChangeArrowheads="1"/>
          </p:cNvSpPr>
          <p:nvPr>
            <p:ph idx="1"/>
          </p:nvPr>
        </p:nvSpPr>
        <p:spPr>
          <a:xfrm>
            <a:off x="1922584" y="1825625"/>
            <a:ext cx="9431216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Interpersonal roles</a:t>
            </a:r>
          </a:p>
          <a:p>
            <a:pPr lvl="2"/>
            <a:r>
              <a:rPr lang="en-US" sz="4000" dirty="0"/>
              <a:t>Figurehead, leader, liaison</a:t>
            </a:r>
          </a:p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Informational roles</a:t>
            </a:r>
          </a:p>
          <a:p>
            <a:pPr lvl="2"/>
            <a:r>
              <a:rPr lang="en-US" sz="4000" dirty="0"/>
              <a:t>Monitor, disseminator, spokesperson</a:t>
            </a:r>
          </a:p>
          <a:p>
            <a:pPr lvl="1"/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Decisional roles</a:t>
            </a:r>
          </a:p>
          <a:p>
            <a:pPr lvl="2"/>
            <a:r>
              <a:rPr lang="en-US" sz="4000" dirty="0"/>
              <a:t>Entrepreneur, disturbance handler, resource allocator, negotiator</a:t>
            </a:r>
          </a:p>
          <a:p>
            <a:pPr lvl="1"/>
            <a:endParaRPr lang="en-US" sz="40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AF2-6E36-4473-B614-0410FBD798A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5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365125"/>
            <a:ext cx="9478108" cy="13255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Examples of Great Managerial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2" y="1699236"/>
            <a:ext cx="9478108" cy="435133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/>
              <a:t>The Egyptian Pyramid: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Approximately </a:t>
            </a:r>
            <a:r>
              <a:rPr lang="en-US" b="1" u="sng" dirty="0">
                <a:solidFill>
                  <a:srgbClr val="C00000"/>
                </a:solidFill>
              </a:rPr>
              <a:t>four thousand years B.C</a:t>
            </a:r>
            <a:r>
              <a:rPr lang="en-US" dirty="0"/>
              <a:t>., the Egyptians were building </a:t>
            </a:r>
            <a:r>
              <a:rPr lang="en-US" dirty="0" smtClean="0"/>
              <a:t>a civilization </a:t>
            </a:r>
            <a:r>
              <a:rPr lang="en-US" dirty="0"/>
              <a:t>edge on the rest of </a:t>
            </a:r>
            <a:r>
              <a:rPr lang="en-US" dirty="0" smtClean="0"/>
              <a:t>the world.</a:t>
            </a:r>
            <a:endParaRPr lang="en-US" dirty="0"/>
          </a:p>
          <a:p>
            <a:r>
              <a:rPr lang="en-US" dirty="0" smtClean="0"/>
              <a:t>Without </a:t>
            </a:r>
            <a:r>
              <a:rPr lang="en-US" dirty="0"/>
              <a:t>the service of cranes, bulldozers, or tea/coffee breaks, the Egyptians constructed </a:t>
            </a:r>
            <a:r>
              <a:rPr lang="en-US" dirty="0" smtClean="0"/>
              <a:t>huge structures </a:t>
            </a:r>
            <a:r>
              <a:rPr lang="en-US" dirty="0"/>
              <a:t>of admirable precision. </a:t>
            </a:r>
            <a:endParaRPr lang="en-US" dirty="0" smtClean="0"/>
          </a:p>
          <a:p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great </a:t>
            </a:r>
            <a:r>
              <a:rPr lang="en-US" b="1" u="sng" dirty="0" smtClean="0">
                <a:solidFill>
                  <a:srgbClr val="C00000"/>
                </a:solidFill>
              </a:rPr>
              <a:t>pyramid.</a:t>
            </a:r>
          </a:p>
          <a:p>
            <a:r>
              <a:rPr lang="en-US" dirty="0" smtClean="0"/>
              <a:t>It covers </a:t>
            </a:r>
            <a:r>
              <a:rPr lang="en-US" b="1" u="sng" dirty="0">
                <a:solidFill>
                  <a:srgbClr val="C00000"/>
                </a:solidFill>
              </a:rPr>
              <a:t>thirteen acres </a:t>
            </a:r>
            <a:r>
              <a:rPr lang="en-US" dirty="0" smtClean="0"/>
              <a:t>and contains </a:t>
            </a:r>
            <a:r>
              <a:rPr lang="en-US" b="1" u="sng" dirty="0">
                <a:solidFill>
                  <a:srgbClr val="C00000"/>
                </a:solidFill>
              </a:rPr>
              <a:t>2,300,000 stone blocks</a:t>
            </a:r>
            <a:r>
              <a:rPr lang="en-US" dirty="0"/>
              <a:t>. The blocks weigh about two and a half tons each and were cut to </a:t>
            </a:r>
            <a:r>
              <a:rPr lang="en-US" dirty="0" smtClean="0"/>
              <a:t>size many </a:t>
            </a:r>
            <a:r>
              <a:rPr lang="en-US" dirty="0"/>
              <a:t>miles away. The stones were transported and set in place by slave labor and precision planning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men </a:t>
            </a:r>
            <a:r>
              <a:rPr lang="en-US" dirty="0"/>
              <a:t>who built the </a:t>
            </a:r>
            <a:r>
              <a:rPr lang="en-US" dirty="0" smtClean="0"/>
              <a:t>lasting </a:t>
            </a:r>
            <a:r>
              <a:rPr lang="en-US" dirty="0"/>
              <a:t>structures of ancient Egypt not only knew how to use of human </a:t>
            </a:r>
            <a:r>
              <a:rPr lang="en-US" dirty="0" smtClean="0"/>
              <a:t>resources efficiently </a:t>
            </a:r>
            <a:r>
              <a:rPr lang="en-US" dirty="0"/>
              <a:t>but also knew how to manage </a:t>
            </a:r>
            <a:r>
              <a:rPr lang="en-US" b="1" u="sng" dirty="0">
                <a:solidFill>
                  <a:srgbClr val="C00000"/>
                </a:solidFill>
              </a:rPr>
              <a:t>100,000 workers in a twenty-year project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gyptian pyramids in sand desert and clear s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6" y="2157046"/>
            <a:ext cx="5245273" cy="3716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586154"/>
            <a:ext cx="5111261" cy="3751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012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568" y="365125"/>
            <a:ext cx="9642231" cy="13255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Great China </a:t>
            </a:r>
            <a:r>
              <a:rPr lang="en-US" b="1" dirty="0" smtClean="0">
                <a:solidFill>
                  <a:schemeClr val="bg1"/>
                </a:solidFill>
              </a:rPr>
              <a:t>Wall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568" y="1825625"/>
            <a:ext cx="9642232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Great China Wall built in the time period of </a:t>
            </a:r>
            <a:r>
              <a:rPr lang="en-US" b="1" u="sng" dirty="0">
                <a:solidFill>
                  <a:srgbClr val="C00000"/>
                </a:solidFill>
                <a:cs typeface="Aharoni" panose="02010803020104030203" pitchFamily="2" charset="-79"/>
              </a:rPr>
              <a:t>956 years </a:t>
            </a:r>
            <a:endParaRPr lang="en-US" b="1" u="sng" dirty="0" smtClean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b="1" u="sng" dirty="0">
                <a:solidFill>
                  <a:srgbClr val="C00000"/>
                </a:solidFill>
              </a:rPr>
              <a:t>6000 km long</a:t>
            </a:r>
            <a:r>
              <a:rPr lang="en-US" dirty="0"/>
              <a:t>. </a:t>
            </a:r>
            <a:r>
              <a:rPr lang="en-US" dirty="0" smtClean="0"/>
              <a:t>Its base </a:t>
            </a:r>
            <a:r>
              <a:rPr lang="en-US" dirty="0"/>
              <a:t>is </a:t>
            </a:r>
            <a:r>
              <a:rPr lang="en-US" b="1" u="sng" dirty="0">
                <a:solidFill>
                  <a:srgbClr val="C00000"/>
                </a:solidFill>
              </a:rPr>
              <a:t>20 feet wide and top 11 feet wide. 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height of China Wall is from </a:t>
            </a:r>
            <a:r>
              <a:rPr lang="en-US" b="1" u="sng" dirty="0">
                <a:solidFill>
                  <a:srgbClr val="C00000"/>
                </a:solidFill>
              </a:rPr>
              <a:t>7 to 37 feet</a:t>
            </a:r>
            <a:r>
              <a:rPr lang="en-US" dirty="0"/>
              <a:t>. The whole </a:t>
            </a:r>
            <a:r>
              <a:rPr lang="en-US" dirty="0" smtClean="0"/>
              <a:t>China wall </a:t>
            </a:r>
            <a:r>
              <a:rPr lang="en-US" dirty="0"/>
              <a:t>is made by hands. </a:t>
            </a:r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as united for 956 years, there should be some purposes due to </a:t>
            </a:r>
            <a:r>
              <a:rPr lang="en-US" dirty="0" smtClean="0"/>
              <a:t>which people </a:t>
            </a:r>
            <a:r>
              <a:rPr lang="en-US" dirty="0"/>
              <a:t>worked for a long time.</a:t>
            </a:r>
            <a:br>
              <a:rPr lang="en-US" dirty="0"/>
            </a:br>
            <a:r>
              <a:rPr lang="en-US" dirty="0" smtClean="0"/>
              <a:t>According </a:t>
            </a:r>
            <a:r>
              <a:rPr lang="en-US" dirty="0"/>
              <a:t>to history, the purpose of china wall was:</a:t>
            </a:r>
            <a:br>
              <a:rPr lang="en-US" dirty="0"/>
            </a:br>
            <a:r>
              <a:rPr lang="en-US" dirty="0"/>
              <a:t>• To mark territories</a:t>
            </a:r>
            <a:br>
              <a:rPr lang="en-US" dirty="0"/>
            </a:br>
            <a:r>
              <a:rPr lang="en-US" dirty="0"/>
              <a:t>• To defend the area</a:t>
            </a:r>
            <a:br>
              <a:rPr lang="en-US" dirty="0"/>
            </a:br>
            <a:r>
              <a:rPr lang="en-US" dirty="0"/>
              <a:t>• To protect silk road </a:t>
            </a:r>
          </a:p>
        </p:txBody>
      </p:sp>
    </p:spTree>
    <p:extLst>
      <p:ext uri="{BB962C8B-B14F-4D97-AF65-F5344CB8AC3E}">
        <p14:creationId xmlns:p14="http://schemas.microsoft.com/office/powerpoint/2010/main" val="369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881514" y="331932"/>
            <a:ext cx="9202804" cy="5864102"/>
          </a:xfrm>
          <a:prstGeom prst="rect">
            <a:avLst/>
          </a:prstGeom>
          <a:gradFill rotWithShape="1">
            <a:gsLst>
              <a:gs pos="0">
                <a:srgbClr val="8AC2E8">
                  <a:gamma/>
                  <a:shade val="46275"/>
                  <a:invGamma/>
                </a:srgbClr>
              </a:gs>
              <a:gs pos="100000">
                <a:srgbClr val="8AC2E8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980126" y="1697029"/>
            <a:ext cx="2650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4000" u="sng" dirty="0">
              <a:latin typeface="Century Gothic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81514" y="3997252"/>
            <a:ext cx="396830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Prof.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Amad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Un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Nasar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881513" y="2940168"/>
            <a:ext cx="3968301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Program: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B.Com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5</a:t>
            </a:r>
            <a:r>
              <a:rPr lang="en-US" sz="2800" b="1" spc="50" baseline="3000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SS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81514" y="1377177"/>
            <a:ext cx="920280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Principles of Management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1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urist Walking on The Great Wall of China, :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20" y="187863"/>
            <a:ext cx="5481050" cy="416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9" y="1747032"/>
            <a:ext cx="6242304" cy="4160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21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585" y="500062"/>
            <a:ext cx="9431215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we study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584" y="1825625"/>
            <a:ext cx="9431216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Modern management ensures to create </a:t>
            </a:r>
            <a:r>
              <a:rPr lang="en-US" dirty="0" smtClean="0"/>
              <a:t>competitive advantage </a:t>
            </a:r>
            <a:r>
              <a:rPr lang="en-US" dirty="0"/>
              <a:t>through </a:t>
            </a:r>
            <a:r>
              <a:rPr lang="en-US" dirty="0" smtClean="0"/>
              <a:t>People:</a:t>
            </a:r>
          </a:p>
          <a:p>
            <a:pPr marL="514350" indent="-514350">
              <a:buAutoNum type="alphaUcPeriod"/>
            </a:pPr>
            <a:r>
              <a:rPr lang="en-US" dirty="0" smtClean="0"/>
              <a:t>Top-performing </a:t>
            </a:r>
            <a:r>
              <a:rPr lang="en-US" dirty="0"/>
              <a:t>companies recognize the importance of the way they treat their work forces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B. These </a:t>
            </a:r>
            <a:r>
              <a:rPr lang="en-US" dirty="0"/>
              <a:t>companies use ideas such as employee satisfaction, selective recruiting, performance </a:t>
            </a:r>
            <a:r>
              <a:rPr lang="en-US" dirty="0" smtClean="0"/>
              <a:t>based high </a:t>
            </a:r>
            <a:r>
              <a:rPr lang="en-US" dirty="0"/>
              <a:t>wages , reduction of status differences, sharing information, self-managed teams, and </a:t>
            </a:r>
            <a:r>
              <a:rPr lang="en-US" dirty="0" smtClean="0"/>
              <a:t>training and </a:t>
            </a:r>
            <a:r>
              <a:rPr lang="en-US" dirty="0"/>
              <a:t>skill development .</a:t>
            </a:r>
            <a:br>
              <a:rPr lang="en-US" dirty="0"/>
            </a:br>
            <a:r>
              <a:rPr lang="en-US" dirty="0" smtClean="0"/>
              <a:t>C. Investing </a:t>
            </a:r>
            <a:r>
              <a:rPr lang="en-US" dirty="0"/>
              <a:t>in people will create long-lasting competitive advantages that are difficult for </a:t>
            </a:r>
            <a:r>
              <a:rPr lang="en-US" dirty="0" smtClean="0"/>
              <a:t>other companies </a:t>
            </a:r>
            <a:r>
              <a:rPr lang="en-US" dirty="0"/>
              <a:t>to duplicate.</a:t>
            </a:r>
            <a:br>
              <a:rPr lang="en-US" dirty="0"/>
            </a:b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322" y="365125"/>
            <a:ext cx="9208477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we study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322" y="1825625"/>
            <a:ext cx="9208478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D. Sound management practices can produce substantial advantages in sales, revenues, and </a:t>
            </a:r>
            <a:r>
              <a:rPr lang="en-US" dirty="0" smtClean="0"/>
              <a:t>customer satisfaction.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E. Poorly performing companies that adopted management techniques as simple as </a:t>
            </a:r>
            <a:r>
              <a:rPr lang="en-US" dirty="0" smtClean="0"/>
              <a:t>setting expectations</a:t>
            </a:r>
            <a:r>
              <a:rPr lang="en-US" dirty="0"/>
              <a:t>, coaching, and rewarding were able to substantially improve return on investment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F. Good management can increase customer satisfaction because employees tend to treat customers</a:t>
            </a:r>
            <a:br>
              <a:rPr lang="en-US" dirty="0"/>
            </a:br>
            <a:r>
              <a:rPr lang="en-US" dirty="0"/>
              <a:t>the same way that their managers treat them</a:t>
            </a:r>
          </a:p>
        </p:txBody>
      </p:sp>
    </p:spTree>
    <p:extLst>
      <p:ext uri="{BB962C8B-B14F-4D97-AF65-F5344CB8AC3E}">
        <p14:creationId xmlns:p14="http://schemas.microsoft.com/office/powerpoint/2010/main" val="15123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36277"/>
              </p:ext>
            </p:extLst>
          </p:nvPr>
        </p:nvGraphicFramePr>
        <p:xfrm>
          <a:off x="1672389" y="1275347"/>
          <a:ext cx="9853862" cy="3852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415"/>
                <a:gridCol w="3691333"/>
                <a:gridCol w="1997242"/>
                <a:gridCol w="2237872"/>
              </a:tblGrid>
              <a:tr h="814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kern="1400" dirty="0" smtClean="0">
                          <a:effectLst/>
                        </a:rPr>
                        <a:t>SUBJECT</a:t>
                      </a:r>
                      <a:endParaRPr lang="en-US" sz="2400" kern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Principles </a:t>
                      </a:r>
                      <a:r>
                        <a:rPr lang="en-US" sz="2400" dirty="0">
                          <a:effectLst/>
                        </a:rPr>
                        <a:t>of Management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kern="1400" dirty="0" smtClean="0">
                          <a:effectLst/>
                        </a:rPr>
                        <a:t>Course </a:t>
                      </a:r>
                      <a:r>
                        <a:rPr lang="en-US" sz="2400" kern="1400" dirty="0" err="1" smtClean="0">
                          <a:effectLst/>
                        </a:rPr>
                        <a:t>B.Com</a:t>
                      </a:r>
                      <a:r>
                        <a:rPr lang="en-US" sz="2400" kern="1400" baseline="0" dirty="0" smtClean="0">
                          <a:effectLst/>
                        </a:rPr>
                        <a:t> 5</a:t>
                      </a:r>
                      <a:r>
                        <a:rPr lang="en-US" sz="2400" kern="1400" baseline="30000" dirty="0" smtClean="0">
                          <a:effectLst/>
                        </a:rPr>
                        <a:t>th</a:t>
                      </a:r>
                      <a:r>
                        <a:rPr lang="en-US" sz="2400" kern="1400" baseline="0" dirty="0" smtClean="0">
                          <a:effectLst/>
                        </a:rPr>
                        <a:t> SS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kern="1400" dirty="0" smtClean="0">
                          <a:effectLst/>
                        </a:rPr>
                        <a:t>Credits:       3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</a:tr>
              <a:tr h="2843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kern="1400" dirty="0">
                          <a:effectLst/>
                        </a:rPr>
                        <a:t>REFERNCE MATERIAL: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effectLst/>
                        </a:rPr>
                        <a:t>Management by Robbins, S.P. &amp; Coulter, Mary, Prentice Hall; 10th Edition (November 3, 2008). ISBN-10: 0132090716 </a:t>
                      </a:r>
                      <a:endParaRPr lang="en-US" sz="2000" b="1" dirty="0" smtClean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effectLst/>
                        </a:rPr>
                        <a:t>Fundamentals of Management by Robbins, S.P. &amp; </a:t>
                      </a:r>
                      <a:r>
                        <a:rPr lang="en-US" sz="2000" b="1" dirty="0" err="1">
                          <a:effectLst/>
                        </a:rPr>
                        <a:t>DeCenzo</a:t>
                      </a:r>
                      <a:r>
                        <a:rPr lang="en-US" sz="2000" b="1" dirty="0">
                          <a:effectLst/>
                        </a:rPr>
                        <a:t>, David A, Prentice Hall; 7th Edition (January 13, 2010). ISBN-13: </a:t>
                      </a:r>
                      <a:r>
                        <a:rPr lang="en-US" sz="2000" b="1" dirty="0" smtClean="0">
                          <a:effectLst/>
                        </a:rPr>
                        <a:t>978-0132090711</a:t>
                      </a:r>
                    </a:p>
                    <a:p>
                      <a:pPr marL="0" marR="0" lvl="0" indent="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effectLst/>
                        </a:rPr>
                        <a:t>Principles of Management by Charles W. L. Hill and Steven </a:t>
                      </a:r>
                      <a:r>
                        <a:rPr lang="en-US" sz="2000" b="1" dirty="0" err="1">
                          <a:effectLst/>
                        </a:rPr>
                        <a:t>McShane</a:t>
                      </a:r>
                      <a:r>
                        <a:rPr lang="en-US" sz="2000" b="1" dirty="0">
                          <a:effectLst/>
                        </a:rPr>
                        <a:t>, McGraw-Hill/Irwin; 1st Edition (2006). ISBN-10: 0073530123 </a:t>
                      </a: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2388" y="697831"/>
            <a:ext cx="986589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 OUTLINE </a:t>
            </a:r>
            <a:endParaRPr 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2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80448"/>
              </p:ext>
            </p:extLst>
          </p:nvPr>
        </p:nvGraphicFramePr>
        <p:xfrm>
          <a:off x="1804738" y="144377"/>
          <a:ext cx="9950114" cy="5931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494"/>
                <a:gridCol w="5913577"/>
                <a:gridCol w="1533043"/>
              </a:tblGrid>
              <a:tr h="285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Weekly Plan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Chapter /%age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Introduction to Managers and Management: What as Management and What Do Managers Do?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Defining Management, Management Functions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[TB2: Ch. 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Weekly Plan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Chapter /%age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Management Roles, Management Skills, History of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Organizational Culture and Environment: The Manager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[TB2: Ch. 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Weekly Plan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Chapter /%age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Omnipotent or Symbolic? The Organizations Culture, The Environment - Defining Environment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Specific 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[TB1: Ch. 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Weekly Plan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Chapter /%age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General Environment, Influence on Management Practice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 Making The Essence of Managers Job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[TB1: Ch. 3]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Weekly Plan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Chapter /%age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Decision Making Process, The Rational Decision Maker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 Making Styles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[TB1: Ch. 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Weekly Plan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Chapter /%age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2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02779"/>
              </p:ext>
            </p:extLst>
          </p:nvPr>
        </p:nvGraphicFramePr>
        <p:xfrm>
          <a:off x="1973179" y="348914"/>
          <a:ext cx="9721516" cy="537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104"/>
                <a:gridCol w="5240589"/>
                <a:gridCol w="1497823"/>
              </a:tblGrid>
              <a:tr h="884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Week 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Analyzing Decision Alternatives Certainty, Risk Uncertainty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Planning: The Foundations of Planning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[TB1: Ch. 6]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4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The Definition of Planning, Purposes of Planning, Types of Plans, Contingency Factors on Planning, Objectives The Foundation for Planning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[TB2: Ch. 3]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5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MID-TERM EXAM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4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Multiplicity of Objectives, Real Versus Stated Objectives Traditional Objective Set- ting, Management by Objectives, Organization Structure and Design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[TB2: Ch. 3]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84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Week 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Defining Organization Structure and Design, Building, The Vertical Dimension of Organizations, Building the Horizontal Dimension of Organizations, The Contingency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6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59146"/>
              </p:ext>
            </p:extLst>
          </p:nvPr>
        </p:nvGraphicFramePr>
        <p:xfrm>
          <a:off x="1863970" y="152399"/>
          <a:ext cx="9495691" cy="5895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808"/>
                <a:gridCol w="5118854"/>
                <a:gridCol w="1463029"/>
              </a:tblGrid>
              <a:tr h="581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Week 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Defining Organization Structure and Design, Building, The Vertical Dimension of Organizations, Building the Horizontal Dimension of Organizations, The Contingency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77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Approach to Organization Design, Application of Organization DESIGN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Motivation: Motivating Employees, What is Motivation? Contemporary Approaches to Motivation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[TB2: Ch. 10]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581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Contemporary Issues in Motivation, From Theory to Practice: Suggestions for Motivating Employees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Leadership: Managers Verses Leaders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[TB2: Ch. 10]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581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Trait Theories, Behavioral Theories, Contingency Theories, Emerging Approaches to Leadership Contemporary Issues in Leadership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effectLst/>
                        </a:rPr>
                        <a:t>[TB2: Ch. 11]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3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77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Week 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Communication: Communication and Interpersonal Skills Understanding Communication, Communication Styles of Men And Women, Feedback Skills, Delegation Skills Conflict Management Skills, Negotiation Skills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REVISION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COURSE COMPLETION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[TB2: Ch. 12]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58140" y="2438442"/>
            <a:ext cx="9521675" cy="218521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Management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845" y="365125"/>
            <a:ext cx="9653955" cy="134644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Objectives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4" y="1825625"/>
            <a:ext cx="9653955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Introduction to Managers and its Levels.</a:t>
            </a:r>
          </a:p>
          <a:p>
            <a:r>
              <a:rPr lang="en-US" sz="4000" b="1" dirty="0" smtClean="0"/>
              <a:t>What is Term Management</a:t>
            </a:r>
            <a:r>
              <a:rPr lang="en-US" sz="4000" b="1" dirty="0"/>
              <a:t> </a:t>
            </a:r>
            <a:r>
              <a:rPr lang="en-US" sz="4000" b="1" dirty="0" smtClean="0"/>
              <a:t>?</a:t>
            </a:r>
          </a:p>
          <a:p>
            <a:r>
              <a:rPr lang="en-US" sz="4000" b="1" dirty="0" smtClean="0"/>
              <a:t>Major four functions </a:t>
            </a:r>
            <a:r>
              <a:rPr lang="en-US" sz="4000" b="1" dirty="0"/>
              <a:t>of </a:t>
            </a:r>
            <a:r>
              <a:rPr lang="en-US" sz="4000" b="1" dirty="0" smtClean="0"/>
              <a:t>Management</a:t>
            </a:r>
            <a:endParaRPr lang="en-US" sz="4000" b="1" dirty="0"/>
          </a:p>
          <a:p>
            <a:r>
              <a:rPr lang="en-US" sz="4000" b="1" dirty="0"/>
              <a:t>Recognize the </a:t>
            </a:r>
            <a:r>
              <a:rPr lang="en-US" sz="4000" b="1" dirty="0" smtClean="0"/>
              <a:t>different Roles of Managers.</a:t>
            </a:r>
          </a:p>
          <a:p>
            <a:r>
              <a:rPr lang="en-US" sz="4000" b="1" dirty="0" smtClean="0"/>
              <a:t>Examples of Management.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739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22895"/>
              </p:ext>
            </p:extLst>
          </p:nvPr>
        </p:nvGraphicFramePr>
        <p:xfrm>
          <a:off x="1874960" y="173527"/>
          <a:ext cx="8324850" cy="59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3" imgW="8322840" imgH="6040080" progId="">
                  <p:embed/>
                </p:oleObj>
              </mc:Choice>
              <mc:Fallback>
                <p:oleObj name="Clip" r:id="rId3" imgW="8322840" imgH="604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60" y="173527"/>
                        <a:ext cx="8324850" cy="59459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6646" y="1676400"/>
            <a:ext cx="71276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WHO ARE MANAGERS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646" y="2239108"/>
            <a:ext cx="7127631" cy="341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Manager</a:t>
            </a:r>
          </a:p>
          <a:p>
            <a:pPr lvl="1"/>
            <a:r>
              <a:rPr lang="en-US" sz="3600" b="1" dirty="0"/>
              <a:t>Someone who works with and through other people by coordinating their work activities in order to accomplish organizational goals</a:t>
            </a:r>
          </a:p>
        </p:txBody>
      </p:sp>
    </p:spTree>
    <p:extLst>
      <p:ext uri="{BB962C8B-B14F-4D97-AF65-F5344CB8AC3E}">
        <p14:creationId xmlns:p14="http://schemas.microsoft.com/office/powerpoint/2010/main" val="14095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</TotalTime>
  <Words>1383</Words>
  <Application>Microsoft Office PowerPoint</Application>
  <PresentationFormat>Widescreen</PresentationFormat>
  <Paragraphs>198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Calibri</vt:lpstr>
      <vt:lpstr>Calibri Light</vt:lpstr>
      <vt:lpstr>Century Gothic</vt:lpstr>
      <vt:lpstr>Symbol</vt:lpstr>
      <vt:lpstr>Times New Roman</vt:lpstr>
      <vt:lpstr>Wingdings</vt:lpstr>
      <vt:lpstr>Retrospect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Management</vt:lpstr>
      <vt:lpstr>Objectives </vt:lpstr>
      <vt:lpstr>PowerPoint Presentation</vt:lpstr>
      <vt:lpstr>Managerial Levels</vt:lpstr>
      <vt:lpstr>Types of Managers</vt:lpstr>
      <vt:lpstr>PowerPoint Presentation</vt:lpstr>
      <vt:lpstr>PowerPoint Presentation</vt:lpstr>
      <vt:lpstr>Management Functions</vt:lpstr>
      <vt:lpstr>Lecture -2</vt:lpstr>
      <vt:lpstr>Management Roles</vt:lpstr>
      <vt:lpstr>Examples of Great Managerial Work</vt:lpstr>
      <vt:lpstr>PowerPoint Presentation</vt:lpstr>
      <vt:lpstr>Great China Wall</vt:lpstr>
      <vt:lpstr>PowerPoint Presentation</vt:lpstr>
      <vt:lpstr>Why we study Management</vt:lpstr>
      <vt:lpstr>Why we study 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ZUH</dc:creator>
  <cp:lastModifiedBy>Reader</cp:lastModifiedBy>
  <cp:revision>32</cp:revision>
  <dcterms:created xsi:type="dcterms:W3CDTF">2020-03-27T18:34:14Z</dcterms:created>
  <dcterms:modified xsi:type="dcterms:W3CDTF">2020-10-30T10:24:43Z</dcterms:modified>
</cp:coreProperties>
</file>