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966" autoAdjust="0"/>
  </p:normalViewPr>
  <p:slideViewPr>
    <p:cSldViewPr snapToGrid="0" snapToObjects="1">
      <p:cViewPr varScale="1">
        <p:scale>
          <a:sx n="111" d="100"/>
          <a:sy n="11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F5B2-A9D7-5046-8322-56FE7206283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74C160-B458-C542-9506-9BA0F7E2241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F5B2-A9D7-5046-8322-56FE7206283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C160-B458-C542-9506-9BA0F7E22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F5B2-A9D7-5046-8322-56FE7206283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C160-B458-C542-9506-9BA0F7E22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F5B2-A9D7-5046-8322-56FE7206283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C160-B458-C542-9506-9BA0F7E22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F5B2-A9D7-5046-8322-56FE7206283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C160-B458-C542-9506-9BA0F7E22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F5B2-A9D7-5046-8322-56FE7206283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C160-B458-C542-9506-9BA0F7E2241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F5B2-A9D7-5046-8322-56FE7206283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C160-B458-C542-9506-9BA0F7E2241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F5B2-A9D7-5046-8322-56FE7206283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C160-B458-C542-9506-9BA0F7E22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F5B2-A9D7-5046-8322-56FE7206283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C160-B458-C542-9506-9BA0F7E22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F5B2-A9D7-5046-8322-56FE7206283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C160-B458-C542-9506-9BA0F7E22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F5B2-A9D7-5046-8322-56FE7206283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C160-B458-C542-9506-9BA0F7E22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EF8F5B2-A9D7-5046-8322-56FE7206283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674C160-B458-C542-9506-9BA0F7E2241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46744"/>
            <a:ext cx="7315200" cy="1388468"/>
          </a:xfrm>
        </p:spPr>
        <p:txBody>
          <a:bodyPr/>
          <a:lstStyle/>
          <a:p>
            <a:r>
              <a:rPr lang="en-US" dirty="0" smtClean="0"/>
              <a:t>Diffusion of Innovation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1356" y="3287357"/>
            <a:ext cx="3897805" cy="29949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33" y="3287357"/>
            <a:ext cx="3897805" cy="299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570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70499"/>
            <a:ext cx="7315200" cy="549138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²"/>
            </a:pPr>
            <a:r>
              <a:rPr lang="en-US" sz="2800" dirty="0"/>
              <a:t>Innovation</a:t>
            </a:r>
          </a:p>
          <a:p>
            <a:pPr>
              <a:buFont typeface="Wingdings" charset="2"/>
              <a:buChar char="²"/>
            </a:pPr>
            <a:r>
              <a:rPr lang="en-US" sz="2800" dirty="0" smtClean="0"/>
              <a:t>Adoption</a:t>
            </a:r>
          </a:p>
          <a:p>
            <a:pPr>
              <a:buFont typeface="Wingdings" charset="2"/>
              <a:buChar char="²"/>
            </a:pPr>
            <a:r>
              <a:rPr lang="en-US" sz="2800" dirty="0" smtClean="0"/>
              <a:t>Diffusion</a:t>
            </a:r>
          </a:p>
          <a:p>
            <a:pPr>
              <a:buFont typeface="Wingdings" charset="2"/>
              <a:buChar char="²"/>
            </a:pPr>
            <a:r>
              <a:rPr lang="en-US" sz="2800" dirty="0" smtClean="0"/>
              <a:t>Social System</a:t>
            </a:r>
          </a:p>
          <a:p>
            <a:pPr>
              <a:buFont typeface="Wingdings" charset="2"/>
              <a:buChar char="²"/>
            </a:pPr>
            <a:r>
              <a:rPr lang="en-US" sz="2800" dirty="0" smtClean="0"/>
              <a:t>Social Change</a:t>
            </a:r>
          </a:p>
          <a:p>
            <a:pPr>
              <a:buFont typeface="Wingdings" charset="2"/>
              <a:buChar char="²"/>
            </a:pPr>
            <a:r>
              <a:rPr lang="en-US" sz="2800" dirty="0" err="1" smtClean="0"/>
              <a:t>Homophily</a:t>
            </a:r>
            <a:endParaRPr lang="en-US" sz="2800" dirty="0" smtClean="0"/>
          </a:p>
          <a:p>
            <a:pPr>
              <a:buFont typeface="Wingdings" charset="2"/>
              <a:buChar char="²"/>
            </a:pPr>
            <a:r>
              <a:rPr lang="en-US" sz="2800" dirty="0" err="1" smtClean="0"/>
              <a:t>Heterophily</a:t>
            </a:r>
            <a:endParaRPr lang="en-US" sz="2800" dirty="0" smtClean="0"/>
          </a:p>
          <a:p>
            <a:pPr>
              <a:buFont typeface="Wingdings" charset="2"/>
              <a:buChar char="²"/>
            </a:pPr>
            <a:r>
              <a:rPr lang="en-US" sz="2800" dirty="0" smtClean="0"/>
              <a:t>Empathy </a:t>
            </a:r>
          </a:p>
          <a:p>
            <a:pPr>
              <a:buFont typeface="Wingdings" charset="2"/>
              <a:buChar char="²"/>
            </a:pPr>
            <a:r>
              <a:rPr lang="en-US" sz="2800" dirty="0" smtClean="0"/>
              <a:t>Communication Channel</a:t>
            </a:r>
          </a:p>
          <a:p>
            <a:pPr>
              <a:buFont typeface="Wingdings" charset="2"/>
              <a:buChar char="²"/>
            </a:pPr>
            <a:r>
              <a:rPr lang="en-US" sz="2800" dirty="0" smtClean="0"/>
              <a:t>Time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76268" y="510536"/>
            <a:ext cx="7315200" cy="6599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/>
              <a:t>Basic Terms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49748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8796" y="915353"/>
            <a:ext cx="8586798" cy="58430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" charset="2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Innovation</a:t>
            </a:r>
          </a:p>
          <a:p>
            <a:pPr marL="45720" indent="0" algn="just">
              <a:lnSpc>
                <a:spcPct val="120000"/>
              </a:lnSpc>
              <a:buFont typeface="Wingdings" charset="2"/>
              <a:buNone/>
            </a:pPr>
            <a:r>
              <a:rPr lang="en-US" sz="2600" dirty="0" smtClean="0">
                <a:latin typeface="Times New Roman"/>
                <a:cs typeface="Times New Roman"/>
              </a:rPr>
              <a:t>An idea, practice or object that is perceived as new by an individual or other unit of adoption is known as Innovation.</a:t>
            </a:r>
          </a:p>
          <a:p>
            <a:pPr marL="45720" indent="0" algn="just">
              <a:lnSpc>
                <a:spcPct val="120000"/>
              </a:lnSpc>
              <a:buFont typeface="Wingdings" charset="2"/>
              <a:buNone/>
            </a:pPr>
            <a:endParaRPr lang="en-US" sz="1600" dirty="0" smtClean="0">
              <a:latin typeface="Times New Roman"/>
              <a:cs typeface="Times New Roman"/>
            </a:endParaRPr>
          </a:p>
          <a:p>
            <a:pPr marL="45720" indent="0" algn="ctr">
              <a:buFont typeface="Wingdings" charset="2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Adoption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en-US" sz="2600" dirty="0">
                <a:latin typeface="Times New Roman"/>
                <a:cs typeface="Times New Roman"/>
              </a:rPr>
              <a:t>Adoption Is a decision to make full use of an innovation as the best course of action available.</a:t>
            </a:r>
          </a:p>
          <a:p>
            <a:pPr marL="45720" indent="0" algn="just">
              <a:buFont typeface="Wingdings" charset="2"/>
              <a:buNone/>
            </a:pPr>
            <a:endParaRPr lang="en-US" sz="1600" dirty="0" smtClean="0">
              <a:latin typeface="Times New Roman"/>
              <a:cs typeface="Times New Roman"/>
            </a:endParaRPr>
          </a:p>
          <a:p>
            <a:pPr marL="45720" indent="0" algn="ctr">
              <a:buFont typeface="Wingdings" charset="2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Diffusion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en-US" sz="2600" dirty="0">
                <a:latin typeface="Times New Roman"/>
                <a:cs typeface="Times New Roman"/>
              </a:rPr>
              <a:t>Diffusion is the process by which an innovation is communicated through certain channels over time among the members of a social system.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29578" y="0"/>
            <a:ext cx="7315200" cy="569501"/>
          </a:xfrm>
        </p:spPr>
        <p:txBody>
          <a:bodyPr>
            <a:normAutofit/>
          </a:bodyPr>
          <a:lstStyle/>
          <a:p>
            <a:pPr algn="r"/>
            <a:r>
              <a:rPr lang="en-US" sz="2400" b="1" dirty="0" smtClean="0"/>
              <a:t>Continued</a:t>
            </a:r>
            <a:r>
              <a:rPr lang="is-IS" sz="2400" b="1" dirty="0" smtClean="0"/>
              <a:t>…....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94175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514" y="535441"/>
            <a:ext cx="8915204" cy="3000957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Social System</a:t>
            </a:r>
            <a:endParaRPr lang="en-US" sz="2800" b="1" dirty="0">
              <a:solidFill>
                <a:srgbClr val="FF0000"/>
              </a:solidFill>
            </a:endParaRPr>
          </a:p>
          <a:p>
            <a:pPr marL="45720" indent="0" algn="just">
              <a:lnSpc>
                <a:spcPct val="110000"/>
              </a:lnSpc>
              <a:buNone/>
            </a:pPr>
            <a:r>
              <a:rPr lang="en-US" sz="2600" dirty="0">
                <a:latin typeface="Times New Roman"/>
                <a:cs typeface="Times New Roman"/>
              </a:rPr>
              <a:t>It is defined as a set of interrelated units that are engaged in joint problem solving to accomplish a common goal. The members or units of a social system may be individuals, informal groups, organizations and / or subsystems. The social system constitutes a boundary within which an innovation diffuses</a:t>
            </a:r>
            <a:r>
              <a:rPr lang="en-US" sz="2600" dirty="0" smtClean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1673" y="3536398"/>
            <a:ext cx="8828045" cy="3200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20000"/>
              </a:lnSpc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Social Change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600" dirty="0" smtClean="0">
                <a:latin typeface="Times New Roman"/>
                <a:cs typeface="Times New Roman"/>
              </a:rPr>
              <a:t>is any change in the social system.</a:t>
            </a:r>
          </a:p>
          <a:p>
            <a:pPr marL="45720" indent="0" algn="ctr">
              <a:lnSpc>
                <a:spcPct val="120000"/>
              </a:lnSpc>
              <a:buFont typeface="Wingdings" charset="2"/>
              <a:buNone/>
            </a:pP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Homphily</a:t>
            </a:r>
            <a:endParaRPr lang="en-US" sz="28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10000"/>
              </a:lnSpc>
              <a:buFont typeface="Wingdings" charset="2"/>
              <a:buNone/>
            </a:pPr>
            <a:r>
              <a:rPr lang="en-US" sz="2600" dirty="0" smtClean="0">
                <a:latin typeface="Times New Roman"/>
                <a:cs typeface="Times New Roman"/>
              </a:rPr>
              <a:t>When characteristics like education, beliefs, and  social system are same among farmers and extension agent, then this condition is called </a:t>
            </a:r>
            <a:r>
              <a:rPr lang="en-US" sz="2600" dirty="0" err="1" smtClean="0">
                <a:latin typeface="Times New Roman"/>
                <a:cs typeface="Times New Roman"/>
              </a:rPr>
              <a:t>homophily</a:t>
            </a:r>
            <a:r>
              <a:rPr lang="en-US" sz="2600" dirty="0" smtClean="0">
                <a:latin typeface="Times New Roman"/>
                <a:cs typeface="Times New Roman"/>
              </a:rPr>
              <a:t>. In this situation there exist strong coordination among both.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9578" y="0"/>
            <a:ext cx="7315200" cy="569501"/>
          </a:xfrm>
        </p:spPr>
        <p:txBody>
          <a:bodyPr>
            <a:normAutofit/>
          </a:bodyPr>
          <a:lstStyle/>
          <a:p>
            <a:pPr algn="r"/>
            <a:r>
              <a:rPr lang="en-US" sz="2400" b="1" dirty="0" smtClean="0"/>
              <a:t>Continued</a:t>
            </a:r>
            <a:r>
              <a:rPr lang="is-IS" sz="2400" b="1" dirty="0" smtClean="0"/>
              <a:t>…....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10643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578" y="0"/>
            <a:ext cx="7315200" cy="569501"/>
          </a:xfrm>
        </p:spPr>
        <p:txBody>
          <a:bodyPr>
            <a:normAutofit/>
          </a:bodyPr>
          <a:lstStyle/>
          <a:p>
            <a:pPr algn="r"/>
            <a:r>
              <a:rPr lang="en-US" sz="2400" b="1" dirty="0" smtClean="0"/>
              <a:t>Continued</a:t>
            </a:r>
            <a:r>
              <a:rPr lang="is-IS" sz="2400" b="1" dirty="0" smtClean="0"/>
              <a:t>…....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33" y="869586"/>
            <a:ext cx="8828045" cy="5867005"/>
          </a:xfrm>
        </p:spPr>
        <p:txBody>
          <a:bodyPr/>
          <a:lstStyle/>
          <a:p>
            <a:pPr marL="45720" indent="0" algn="ctr">
              <a:lnSpc>
                <a:spcPct val="110000"/>
              </a:lnSpc>
              <a:buNone/>
            </a:pP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Heterophily</a:t>
            </a:r>
            <a:endParaRPr lang="en-US" sz="28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10000"/>
              </a:lnSpc>
              <a:buNone/>
            </a:pPr>
            <a:r>
              <a:rPr lang="en-US" sz="2800" dirty="0">
                <a:latin typeface="Times New Roman"/>
                <a:cs typeface="Times New Roman"/>
              </a:rPr>
              <a:t>When </a:t>
            </a:r>
            <a:r>
              <a:rPr lang="en-US" sz="2800" dirty="0" smtClean="0">
                <a:latin typeface="Times New Roman"/>
                <a:cs typeface="Times New Roman"/>
              </a:rPr>
              <a:t>characteristics </a:t>
            </a:r>
            <a:r>
              <a:rPr lang="en-US" sz="2800" dirty="0">
                <a:latin typeface="Times New Roman"/>
                <a:cs typeface="Times New Roman"/>
              </a:rPr>
              <a:t>like education, beliefs</a:t>
            </a:r>
            <a:r>
              <a:rPr lang="en-US" sz="2800" dirty="0" smtClean="0">
                <a:latin typeface="Times New Roman"/>
                <a:cs typeface="Times New Roman"/>
              </a:rPr>
              <a:t>, and </a:t>
            </a:r>
            <a:r>
              <a:rPr lang="en-US" sz="2800" dirty="0">
                <a:latin typeface="Times New Roman"/>
                <a:cs typeface="Times New Roman"/>
              </a:rPr>
              <a:t>social system are </a:t>
            </a:r>
            <a:r>
              <a:rPr lang="en-US" sz="2800" dirty="0" smtClean="0">
                <a:latin typeface="Times New Roman"/>
                <a:cs typeface="Times New Roman"/>
              </a:rPr>
              <a:t>different among </a:t>
            </a:r>
            <a:r>
              <a:rPr lang="en-US" sz="2800" dirty="0">
                <a:latin typeface="Times New Roman"/>
                <a:cs typeface="Times New Roman"/>
              </a:rPr>
              <a:t>farmers and extension agent, then this condition is called </a:t>
            </a:r>
            <a:r>
              <a:rPr lang="en-US" sz="2800" dirty="0" err="1" smtClean="0">
                <a:latin typeface="Times New Roman"/>
                <a:cs typeface="Times New Roman"/>
              </a:rPr>
              <a:t>heterophily</a:t>
            </a:r>
            <a:r>
              <a:rPr lang="en-US" sz="2800" dirty="0" smtClean="0">
                <a:latin typeface="Times New Roman"/>
                <a:cs typeface="Times New Roman"/>
              </a:rPr>
              <a:t>. </a:t>
            </a:r>
            <a:r>
              <a:rPr lang="en-US" sz="2800" dirty="0">
                <a:latin typeface="Times New Roman"/>
                <a:cs typeface="Times New Roman"/>
              </a:rPr>
              <a:t>In this situation there </a:t>
            </a:r>
            <a:r>
              <a:rPr lang="en-US" sz="2800" dirty="0" smtClean="0">
                <a:latin typeface="Times New Roman"/>
                <a:cs typeface="Times New Roman"/>
              </a:rPr>
              <a:t>is weak coordination </a:t>
            </a:r>
            <a:r>
              <a:rPr lang="en-US" sz="2800" dirty="0">
                <a:latin typeface="Times New Roman"/>
                <a:cs typeface="Times New Roman"/>
              </a:rPr>
              <a:t>among both</a:t>
            </a:r>
            <a:r>
              <a:rPr lang="en-US" sz="2800" dirty="0" smtClean="0">
                <a:latin typeface="Times New Roman"/>
                <a:cs typeface="Times New Roman"/>
              </a:rPr>
              <a:t>.</a:t>
            </a:r>
          </a:p>
          <a:p>
            <a:pPr marL="45720" indent="0" algn="ctr">
              <a:lnSpc>
                <a:spcPct val="110000"/>
              </a:lnSpc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Empathy</a:t>
            </a:r>
          </a:p>
          <a:p>
            <a:pPr marL="45720" indent="0" algn="just">
              <a:lnSpc>
                <a:spcPct val="110000"/>
              </a:lnSpc>
              <a:buNone/>
            </a:pPr>
            <a:r>
              <a:rPr lang="en-US" sz="2800" dirty="0" smtClean="0">
                <a:latin typeface="Times New Roman"/>
                <a:cs typeface="Times New Roman"/>
              </a:rPr>
              <a:t>When </a:t>
            </a:r>
            <a:r>
              <a:rPr lang="en-US" sz="2800" dirty="0" err="1" smtClean="0">
                <a:latin typeface="Times New Roman"/>
                <a:cs typeface="Times New Roman"/>
              </a:rPr>
              <a:t>heterophily</a:t>
            </a:r>
            <a:r>
              <a:rPr lang="en-US" sz="2800" dirty="0" smtClean="0">
                <a:latin typeface="Times New Roman"/>
                <a:cs typeface="Times New Roman"/>
              </a:rPr>
              <a:t> condition exist, in this situation extension agent tries to consider himself/herself at the level of farming community. In this case extension agent tries to retain condition of </a:t>
            </a:r>
            <a:r>
              <a:rPr lang="en-US" sz="2800" dirty="0" err="1" smtClean="0">
                <a:latin typeface="Times New Roman"/>
                <a:cs typeface="Times New Roman"/>
              </a:rPr>
              <a:t>homophily</a:t>
            </a:r>
            <a:r>
              <a:rPr lang="en-US" sz="2800" dirty="0" smtClean="0">
                <a:latin typeface="Times New Roman"/>
                <a:cs typeface="Times New Roman"/>
              </a:rPr>
              <a:t> this situation is known as empathy.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7871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255" y="569501"/>
            <a:ext cx="8603425" cy="6169789"/>
          </a:xfrm>
        </p:spPr>
        <p:txBody>
          <a:bodyPr>
            <a:normAutofit/>
          </a:bodyPr>
          <a:lstStyle/>
          <a:p>
            <a:pPr marL="45720" indent="0">
              <a:lnSpc>
                <a:spcPct val="110000"/>
              </a:lnSpc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Communication Channel</a:t>
            </a:r>
          </a:p>
          <a:p>
            <a:pPr>
              <a:lnSpc>
                <a:spcPct val="110000"/>
              </a:lnSpc>
            </a:pPr>
            <a:r>
              <a:rPr lang="en-US" sz="2600" dirty="0" smtClean="0">
                <a:latin typeface="Times New Roman"/>
                <a:cs typeface="Times New Roman"/>
              </a:rPr>
              <a:t>A </a:t>
            </a:r>
            <a:r>
              <a:rPr lang="en-US" sz="2600" dirty="0">
                <a:latin typeface="Times New Roman"/>
                <a:cs typeface="Times New Roman"/>
              </a:rPr>
              <a:t>communication channel is the means by which messages get from one individual to another. </a:t>
            </a:r>
            <a:endParaRPr lang="en-US" sz="2600" dirty="0" smtClean="0">
              <a:latin typeface="Times New Roman"/>
              <a:cs typeface="Times New Roman"/>
            </a:endParaRPr>
          </a:p>
          <a:p>
            <a:pPr>
              <a:lnSpc>
                <a:spcPct val="110000"/>
              </a:lnSpc>
            </a:pPr>
            <a:r>
              <a:rPr lang="en-US" sz="2600" dirty="0">
                <a:latin typeface="Times New Roman"/>
                <a:cs typeface="Times New Roman"/>
              </a:rPr>
              <a:t>The following classification of channels would </a:t>
            </a:r>
            <a:r>
              <a:rPr lang="en-US" sz="2600" dirty="0" smtClean="0">
                <a:latin typeface="Times New Roman"/>
                <a:cs typeface="Times New Roman"/>
              </a:rPr>
              <a:t>be helpful  for the communicator:</a:t>
            </a:r>
          </a:p>
          <a:p>
            <a:pPr marL="45720" indent="0">
              <a:lnSpc>
                <a:spcPct val="110000"/>
              </a:lnSpc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lang="en-US"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) Interpersonal channels </a:t>
            </a:r>
            <a:r>
              <a:rPr lang="en-US" sz="2800" dirty="0">
                <a:latin typeface="Times New Roman"/>
                <a:cs typeface="Times New Roman"/>
              </a:rPr>
              <a:t> </a:t>
            </a:r>
            <a:endParaRPr lang="en-GB" sz="2800" dirty="0">
              <a:latin typeface="Times New Roman"/>
              <a:cs typeface="Times New Roman"/>
            </a:endParaRPr>
          </a:p>
          <a:p>
            <a:pPr>
              <a:lnSpc>
                <a:spcPct val="110000"/>
              </a:lnSpc>
            </a:pPr>
            <a:r>
              <a:rPr lang="en-US" sz="2600" dirty="0">
                <a:latin typeface="Times New Roman"/>
                <a:cs typeface="Times New Roman"/>
              </a:rPr>
              <a:t>It refers to those which are used for face to face communication between two or more </a:t>
            </a:r>
            <a:r>
              <a:rPr lang="en-US" sz="2600" dirty="0" smtClean="0">
                <a:latin typeface="Times New Roman"/>
                <a:cs typeface="Times New Roman"/>
              </a:rPr>
              <a:t>individuals.</a:t>
            </a:r>
            <a:endParaRPr lang="en-GB" sz="2600" dirty="0">
              <a:latin typeface="Times New Roman"/>
              <a:cs typeface="Times New Roman"/>
            </a:endParaRPr>
          </a:p>
          <a:p>
            <a:pPr marL="45720" indent="0">
              <a:lnSpc>
                <a:spcPct val="110000"/>
              </a:lnSpc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lang="en-US"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) Mass media </a:t>
            </a:r>
            <a:r>
              <a:rPr lang="en-US" sz="28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channels</a:t>
            </a:r>
            <a:r>
              <a:rPr lang="en-US"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  </a:t>
            </a:r>
            <a:endParaRPr lang="en-GB" sz="280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lnSpc>
                <a:spcPct val="110000"/>
              </a:lnSpc>
            </a:pPr>
            <a:r>
              <a:rPr lang="en-US" sz="2600" dirty="0">
                <a:latin typeface="Times New Roman"/>
                <a:cs typeface="Times New Roman"/>
              </a:rPr>
              <a:t>These enable the messages to reach a larger, diverse audience simultaneously in a relatively shorter time. e.g. Radio and T.V</a:t>
            </a:r>
            <a:r>
              <a:rPr lang="en-US" sz="2600" dirty="0" smtClean="0">
                <a:latin typeface="Times New Roman"/>
                <a:cs typeface="Times New Roman"/>
              </a:rPr>
              <a:t>.</a:t>
            </a:r>
            <a:endParaRPr lang="en-GB" sz="2600" dirty="0">
              <a:latin typeface="Times New Roman"/>
              <a:cs typeface="Times New Roman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29578" y="0"/>
            <a:ext cx="7315200" cy="5695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2400" b="1" dirty="0" smtClean="0"/>
              <a:t>Continued</a:t>
            </a:r>
            <a:r>
              <a:rPr lang="is-IS" sz="2400" b="1" dirty="0" smtClean="0"/>
              <a:t>…....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71598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372" y="569500"/>
            <a:ext cx="8727405" cy="6288499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en-US"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iii) </a:t>
            </a:r>
            <a:r>
              <a:rPr lang="en-US" sz="2800" b="1" dirty="0" err="1">
                <a:solidFill>
                  <a:srgbClr val="0000FF"/>
                </a:solidFill>
                <a:latin typeface="Times New Roman"/>
                <a:cs typeface="Times New Roman"/>
              </a:rPr>
              <a:t>Localite</a:t>
            </a:r>
            <a:r>
              <a:rPr lang="en-US"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 channels </a:t>
            </a:r>
            <a:r>
              <a:rPr lang="en-US" dirty="0">
                <a:solidFill>
                  <a:srgbClr val="FF0000"/>
                </a:solidFill>
                <a:latin typeface="Times New Roman"/>
                <a:cs typeface="Times New Roman"/>
              </a:rPr>
              <a:t> </a:t>
            </a:r>
            <a:endParaRPr lang="en-GB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r>
              <a:rPr lang="en-US" sz="2600" dirty="0">
                <a:latin typeface="Times New Roman"/>
                <a:cs typeface="Times New Roman"/>
              </a:rPr>
              <a:t>They originate within the social system of the receiver e.g. neighbors, relatives, opinion leaders etc.</a:t>
            </a:r>
            <a:endParaRPr lang="en-GB" sz="2600" dirty="0">
              <a:latin typeface="Times New Roman"/>
              <a:cs typeface="Times New Roman"/>
            </a:endParaRPr>
          </a:p>
          <a:p>
            <a:pPr marL="45720" indent="0">
              <a:buNone/>
            </a:pPr>
            <a:r>
              <a:rPr lang="en-US"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iv) Cosmopolite </a:t>
            </a:r>
            <a:r>
              <a:rPr lang="en-US" sz="28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channels </a:t>
            </a:r>
          </a:p>
          <a:p>
            <a:r>
              <a:rPr lang="en-US" sz="2600" dirty="0">
                <a:latin typeface="Times New Roman"/>
                <a:cs typeface="Times New Roman"/>
              </a:rPr>
              <a:t>They originate outside a particular social system. </a:t>
            </a:r>
            <a:r>
              <a:rPr lang="en-US" sz="2600" dirty="0" err="1">
                <a:latin typeface="Times New Roman"/>
                <a:cs typeface="Times New Roman"/>
              </a:rPr>
              <a:t>eg</a:t>
            </a:r>
            <a:r>
              <a:rPr lang="en-US" sz="2600" dirty="0">
                <a:latin typeface="Times New Roman"/>
                <a:cs typeface="Times New Roman"/>
              </a:rPr>
              <a:t>: Extension  worker, sales personnel etc.</a:t>
            </a:r>
            <a:endParaRPr lang="en-GB" sz="2600" dirty="0">
              <a:latin typeface="Times New Roman"/>
              <a:cs typeface="Times New Roman"/>
            </a:endParaRPr>
          </a:p>
          <a:p>
            <a:pPr marL="4572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Time</a:t>
            </a:r>
            <a:endParaRPr lang="en-GB" sz="28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r>
              <a:rPr lang="en-US" sz="2600" dirty="0" smtClean="0">
                <a:latin typeface="Times New Roman"/>
                <a:cs typeface="Times New Roman"/>
              </a:rPr>
              <a:t>It </a:t>
            </a:r>
            <a:r>
              <a:rPr lang="en-US" sz="2600" dirty="0">
                <a:latin typeface="Times New Roman"/>
                <a:cs typeface="Times New Roman"/>
              </a:rPr>
              <a:t>is an important element in the diffusion process. </a:t>
            </a:r>
            <a:endParaRPr lang="en-US" sz="2600" dirty="0" smtClean="0">
              <a:latin typeface="Times New Roman"/>
              <a:cs typeface="Times New Roman"/>
            </a:endParaRPr>
          </a:p>
          <a:p>
            <a:r>
              <a:rPr lang="en-US" sz="2600" dirty="0" smtClean="0">
                <a:latin typeface="Times New Roman"/>
                <a:cs typeface="Times New Roman"/>
              </a:rPr>
              <a:t>Time </a:t>
            </a:r>
            <a:r>
              <a:rPr lang="en-US" sz="2600" dirty="0">
                <a:latin typeface="Times New Roman"/>
                <a:cs typeface="Times New Roman"/>
              </a:rPr>
              <a:t>does not exist independently of events, but it is an aspect of every activity. </a:t>
            </a:r>
            <a:endParaRPr lang="en-US" sz="2600" dirty="0" smtClean="0">
              <a:latin typeface="Times New Roman"/>
              <a:cs typeface="Times New Roman"/>
            </a:endParaRPr>
          </a:p>
          <a:p>
            <a:r>
              <a:rPr lang="en-US" sz="2600" dirty="0" smtClean="0">
                <a:latin typeface="Times New Roman"/>
                <a:cs typeface="Times New Roman"/>
              </a:rPr>
              <a:t>The </a:t>
            </a:r>
            <a:r>
              <a:rPr lang="en-US" sz="2600" dirty="0">
                <a:latin typeface="Times New Roman"/>
                <a:cs typeface="Times New Roman"/>
              </a:rPr>
              <a:t>time dimension is involved in diffusion  </a:t>
            </a:r>
            <a:endParaRPr lang="en-US" sz="2600" dirty="0" smtClean="0">
              <a:latin typeface="Times New Roman"/>
              <a:cs typeface="Times New Roman"/>
            </a:endParaRPr>
          </a:p>
          <a:p>
            <a:pPr marL="617220" indent="-571500">
              <a:buAutoNum type="romanLcParenBoth"/>
            </a:pPr>
            <a:r>
              <a:rPr lang="en-US" sz="2600" dirty="0" smtClean="0">
                <a:latin typeface="Times New Roman"/>
                <a:cs typeface="Times New Roman"/>
              </a:rPr>
              <a:t>in </a:t>
            </a:r>
            <a:r>
              <a:rPr lang="en-US" sz="2600" dirty="0">
                <a:latin typeface="Times New Roman"/>
                <a:cs typeface="Times New Roman"/>
              </a:rPr>
              <a:t>the innovation - decision process, </a:t>
            </a:r>
            <a:endParaRPr lang="en-US" sz="2600" dirty="0" smtClean="0">
              <a:latin typeface="Times New Roman"/>
              <a:cs typeface="Times New Roman"/>
            </a:endParaRPr>
          </a:p>
          <a:p>
            <a:pPr marL="617220" indent="-571500">
              <a:buAutoNum type="romanLcParenBoth"/>
            </a:pPr>
            <a:r>
              <a:rPr lang="en-US" sz="2600" dirty="0" smtClean="0">
                <a:latin typeface="Times New Roman"/>
                <a:cs typeface="Times New Roman"/>
              </a:rPr>
              <a:t>in </a:t>
            </a:r>
            <a:r>
              <a:rPr lang="en-US" sz="2600" dirty="0">
                <a:latin typeface="Times New Roman"/>
                <a:cs typeface="Times New Roman"/>
              </a:rPr>
              <a:t>the innovativeness of an individual or other unit of adoption, </a:t>
            </a:r>
            <a:r>
              <a:rPr lang="en-US" sz="2600" dirty="0" smtClean="0">
                <a:latin typeface="Times New Roman"/>
                <a:cs typeface="Times New Roman"/>
              </a:rPr>
              <a:t> </a:t>
            </a:r>
          </a:p>
          <a:p>
            <a:pPr marL="617220" indent="-571500">
              <a:buAutoNum type="romanLcParenBoth"/>
            </a:pPr>
            <a:r>
              <a:rPr lang="en-US" sz="2600" dirty="0" smtClean="0">
                <a:latin typeface="Times New Roman"/>
                <a:cs typeface="Times New Roman"/>
              </a:rPr>
              <a:t>innovation's </a:t>
            </a:r>
            <a:r>
              <a:rPr lang="en-US" sz="2600" dirty="0">
                <a:latin typeface="Times New Roman"/>
                <a:cs typeface="Times New Roman"/>
              </a:rPr>
              <a:t>rate of adoption in a system</a:t>
            </a:r>
            <a:r>
              <a:rPr lang="en-US" sz="2600" dirty="0" smtClean="0">
                <a:latin typeface="Times New Roman"/>
                <a:cs typeface="Times New Roman"/>
              </a:rPr>
              <a:t>.</a:t>
            </a:r>
            <a:endParaRPr lang="en-GB" sz="2600" dirty="0">
              <a:latin typeface="Times New Roman"/>
              <a:cs typeface="Times New Roman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29578" y="0"/>
            <a:ext cx="7315200" cy="5695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2400" b="1" dirty="0" smtClean="0"/>
              <a:t>Continued</a:t>
            </a:r>
            <a:r>
              <a:rPr lang="is-IS" sz="2400" b="1" dirty="0" smtClean="0"/>
              <a:t>…....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21526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13769"/>
            <a:ext cx="9144000" cy="66455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Elements in the diffusion of </a:t>
            </a:r>
            <a:r>
              <a:rPr lang="en-US" sz="3200" b="1" dirty="0" smtClean="0"/>
              <a:t>innovations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582" y="2369365"/>
            <a:ext cx="8217927" cy="353952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600" dirty="0">
                <a:latin typeface="Times New Roman"/>
                <a:cs typeface="Times New Roman"/>
              </a:rPr>
              <a:t>The four main elements in diffusion of innovations </a:t>
            </a:r>
            <a:r>
              <a:rPr lang="en-US" sz="2600" dirty="0" smtClean="0">
                <a:latin typeface="Times New Roman"/>
                <a:cs typeface="Times New Roman"/>
              </a:rPr>
              <a:t>are:</a:t>
            </a:r>
            <a:endParaRPr lang="en-GB" sz="2600" dirty="0">
              <a:latin typeface="Times New Roman"/>
              <a:cs typeface="Times New Roman"/>
            </a:endParaRPr>
          </a:p>
          <a:p>
            <a:pPr marL="502920" lvl="0" indent="-457200">
              <a:buFont typeface="+mj-lt"/>
              <a:buAutoNum type="arabicPeriod"/>
            </a:pPr>
            <a:r>
              <a:rPr lang="en-US" sz="2600" dirty="0">
                <a:solidFill>
                  <a:srgbClr val="FF0000"/>
                </a:solidFill>
                <a:latin typeface="Times New Roman"/>
                <a:cs typeface="Times New Roman"/>
              </a:rPr>
              <a:t>Innovation</a:t>
            </a:r>
            <a:endParaRPr lang="en-GB" sz="2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502920" lvl="0" indent="-457200">
              <a:buFont typeface="+mj-lt"/>
              <a:buAutoNum type="arabicPeriod"/>
            </a:pPr>
            <a:r>
              <a:rPr lang="en-US" sz="2600" dirty="0">
                <a:solidFill>
                  <a:srgbClr val="FF0000"/>
                </a:solidFill>
                <a:latin typeface="Times New Roman"/>
                <a:cs typeface="Times New Roman"/>
              </a:rPr>
              <a:t>Communication channels</a:t>
            </a:r>
            <a:endParaRPr lang="en-GB" sz="2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502920" lvl="0" indent="-457200">
              <a:buFont typeface="+mj-lt"/>
              <a:buAutoNum type="arabicPeriod"/>
            </a:pPr>
            <a:r>
              <a:rPr lang="en-US" sz="2600" dirty="0">
                <a:solidFill>
                  <a:srgbClr val="FF0000"/>
                </a:solidFill>
                <a:latin typeface="Times New Roman"/>
                <a:cs typeface="Times New Roman"/>
              </a:rPr>
              <a:t>Time</a:t>
            </a:r>
            <a:endParaRPr lang="en-GB" sz="2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502920" lvl="0" indent="-457200">
              <a:buFont typeface="+mj-lt"/>
              <a:buAutoNum type="arabicPeriod"/>
            </a:pPr>
            <a:r>
              <a:rPr lang="en-US" sz="2600" dirty="0">
                <a:solidFill>
                  <a:srgbClr val="FF0000"/>
                </a:solidFill>
                <a:latin typeface="Times New Roman"/>
                <a:cs typeface="Times New Roman"/>
              </a:rPr>
              <a:t>Social system</a:t>
            </a:r>
            <a:r>
              <a:rPr lang="en-US" sz="2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lang="en-GB" sz="26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88633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713</TotalTime>
  <Words>359</Words>
  <Application>Microsoft Macintosh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Perspective</vt:lpstr>
      <vt:lpstr>Diffusion of Innovation</vt:lpstr>
      <vt:lpstr>PowerPoint Presentation</vt:lpstr>
      <vt:lpstr>Continued…....</vt:lpstr>
      <vt:lpstr>Continued…....</vt:lpstr>
      <vt:lpstr>Continued…....</vt:lpstr>
      <vt:lpstr>PowerPoint Presentation</vt:lpstr>
      <vt:lpstr>PowerPoint Presentation</vt:lpstr>
      <vt:lpstr>Elements in the diffusion of innovations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Diffusion of Innovation</dc:title>
  <dc:creator>Mohammed Yaseen</dc:creator>
  <cp:lastModifiedBy>Mohammed Yaseen</cp:lastModifiedBy>
  <cp:revision>22</cp:revision>
  <dcterms:created xsi:type="dcterms:W3CDTF">2020-04-16T15:25:41Z</dcterms:created>
  <dcterms:modified xsi:type="dcterms:W3CDTF">2020-04-20T06:15:37Z</dcterms:modified>
</cp:coreProperties>
</file>