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321" r:id="rId4"/>
    <p:sldId id="322" r:id="rId5"/>
    <p:sldId id="323" r:id="rId6"/>
    <p:sldId id="333" r:id="rId7"/>
    <p:sldId id="324" r:id="rId8"/>
    <p:sldId id="325" r:id="rId9"/>
    <p:sldId id="326" r:id="rId10"/>
    <p:sldId id="334"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4A198ED-B76D-4BA9-8378-44807AD7F640}"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328159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A198ED-B76D-4BA9-8378-44807AD7F640}"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501902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A198ED-B76D-4BA9-8378-44807AD7F640}"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4092975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A198ED-B76D-4BA9-8378-44807AD7F640}"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1487780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A198ED-B76D-4BA9-8378-44807AD7F640}" type="datetimeFigureOut">
              <a:rPr lang="en-US" smtClean="0"/>
              <a:t>3/26/2020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4142126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A198ED-B76D-4BA9-8378-44807AD7F640}"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234110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A198ED-B76D-4BA9-8378-44807AD7F640}" type="datetimeFigureOut">
              <a:rPr lang="en-US" smtClean="0"/>
              <a:t>3/26/2020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2239475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A198ED-B76D-4BA9-8378-44807AD7F640}" type="datetimeFigureOut">
              <a:rPr lang="en-US" smtClean="0"/>
              <a:t>3/26/2020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525580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198ED-B76D-4BA9-8378-44807AD7F640}" type="datetimeFigureOut">
              <a:rPr lang="en-US" smtClean="0"/>
              <a:t>3/26/2020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2448667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A198ED-B76D-4BA9-8378-44807AD7F640}"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192096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A198ED-B76D-4BA9-8378-44807AD7F640}" type="datetimeFigureOut">
              <a:rPr lang="en-US" smtClean="0"/>
              <a:t>3/26/2020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23612C-91AF-48CF-9CFA-32AF07D55A59}" type="slidenum">
              <a:rPr lang="en-US" smtClean="0"/>
              <a:t>‹#›</a:t>
            </a:fld>
            <a:endParaRPr lang="en-US"/>
          </a:p>
        </p:txBody>
      </p:sp>
    </p:spTree>
    <p:extLst>
      <p:ext uri="{BB962C8B-B14F-4D97-AF65-F5344CB8AC3E}">
        <p14:creationId xmlns:p14="http://schemas.microsoft.com/office/powerpoint/2010/main" val="172593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198ED-B76D-4BA9-8378-44807AD7F640}" type="datetimeFigureOut">
              <a:rPr lang="en-US" smtClean="0"/>
              <a:t>3/26/2020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3612C-91AF-48CF-9CFA-32AF07D55A59}" type="slidenum">
              <a:rPr lang="en-US" smtClean="0"/>
              <a:t>‹#›</a:t>
            </a:fld>
            <a:endParaRPr lang="en-US"/>
          </a:p>
        </p:txBody>
      </p:sp>
    </p:spTree>
    <p:extLst>
      <p:ext uri="{BB962C8B-B14F-4D97-AF65-F5344CB8AC3E}">
        <p14:creationId xmlns:p14="http://schemas.microsoft.com/office/powerpoint/2010/main" val="256467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I7lTq68JRmY?feature=oembed"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14438"/>
            <a:ext cx="9505950" cy="2387600"/>
          </a:xfrm>
        </p:spPr>
        <p:txBody>
          <a:bodyPr anchor="t">
            <a:normAutofit/>
          </a:bodyPr>
          <a:lstStyle/>
          <a:p>
            <a:pPr algn="l"/>
            <a:r>
              <a:rPr lang="en-US" sz="2800" dirty="0">
                <a:ln w="0"/>
                <a:effectLst>
                  <a:outerShdw blurRad="38100" dist="19050" dir="2700000" algn="tl" rotWithShape="0">
                    <a:schemeClr val="dk1">
                      <a:alpha val="40000"/>
                    </a:schemeClr>
                  </a:outerShdw>
                </a:effectLst>
                <a:latin typeface="Arial Black" panose="020B0A04020102020204" pitchFamily="34" charset="0"/>
              </a:rPr>
              <a:t>COLLEGE OF ENGINEERING AND TECHNOLOGY </a:t>
            </a:r>
            <a:br>
              <a:rPr lang="en-US" sz="2800" dirty="0">
                <a:ln w="0"/>
                <a:effectLst>
                  <a:outerShdw blurRad="38100" dist="19050" dir="2700000" algn="tl" rotWithShape="0">
                    <a:schemeClr val="dk1">
                      <a:alpha val="40000"/>
                    </a:schemeClr>
                  </a:outerShdw>
                </a:effectLst>
                <a:latin typeface="Arial Black" panose="020B0A04020102020204" pitchFamily="34" charset="0"/>
              </a:rPr>
            </a:br>
            <a:r>
              <a:rPr lang="en-US" sz="2800" dirty="0">
                <a:ln w="0"/>
                <a:effectLst>
                  <a:outerShdw blurRad="38100" dist="19050" dir="2700000" algn="tl" rotWithShape="0">
                    <a:schemeClr val="dk1">
                      <a:alpha val="40000"/>
                    </a:schemeClr>
                  </a:outerShdw>
                </a:effectLst>
                <a:latin typeface="Arial Black" panose="020B0A04020102020204" pitchFamily="34" charset="0"/>
              </a:rPr>
              <a:t>              UNIVERSITY OF SARGODHA </a:t>
            </a:r>
            <a:br>
              <a:rPr lang="en-US" sz="2800" dirty="0">
                <a:ln w="0"/>
                <a:effectLst>
                  <a:outerShdw blurRad="38100" dist="19050" dir="2700000" algn="tl" rotWithShape="0">
                    <a:schemeClr val="dk1">
                      <a:alpha val="40000"/>
                    </a:schemeClr>
                  </a:outerShdw>
                </a:effectLst>
              </a:rPr>
            </a:br>
            <a:br>
              <a:rPr lang="en-US" sz="2800" dirty="0">
                <a:ln w="0"/>
                <a:effectLst>
                  <a:outerShdw blurRad="38100" dist="19050" dir="2700000" algn="tl" rotWithShape="0">
                    <a:schemeClr val="dk1">
                      <a:alpha val="40000"/>
                    </a:schemeClr>
                  </a:outerShdw>
                </a:effectLst>
              </a:rPr>
            </a:br>
            <a:r>
              <a:rPr lang="en-US" sz="2800" u="sng" dirty="0">
                <a:ln w="0"/>
                <a:effectLst>
                  <a:outerShdw blurRad="38100" dist="19050" dir="2700000" algn="tl" rotWithShape="0">
                    <a:schemeClr val="dk1">
                      <a:alpha val="40000"/>
                    </a:schemeClr>
                  </a:outerShdw>
                </a:effectLst>
                <a:latin typeface="Arial Black" panose="020B0A04020102020204" pitchFamily="34" charset="0"/>
              </a:rPr>
              <a:t>Theory Of Structures (CT-226)</a:t>
            </a:r>
            <a:br>
              <a:rPr lang="en-US" sz="2800" u="sng" dirty="0">
                <a:ln w="0"/>
                <a:effectLst>
                  <a:outerShdw blurRad="38100" dist="19050" dir="2700000" algn="tl" rotWithShape="0">
                    <a:schemeClr val="dk1">
                      <a:alpha val="40000"/>
                    </a:schemeClr>
                  </a:outerShdw>
                </a:effectLst>
                <a:latin typeface="Arial Black" panose="020B0A04020102020204" pitchFamily="34" charset="0"/>
              </a:rPr>
            </a:br>
            <a:r>
              <a:rPr lang="en-US" sz="2800" u="sng" dirty="0">
                <a:ln w="0"/>
                <a:effectLst>
                  <a:outerShdw blurRad="38100" dist="19050" dir="2700000" algn="tl" rotWithShape="0">
                    <a:schemeClr val="dk1">
                      <a:alpha val="40000"/>
                    </a:schemeClr>
                  </a:outerShdw>
                </a:effectLst>
                <a:latin typeface="Arial Black" panose="020B0A04020102020204" pitchFamily="34" charset="0"/>
              </a:rPr>
              <a:t>(B.S TECHNOLOGY)</a:t>
            </a:r>
          </a:p>
        </p:txBody>
      </p:sp>
      <p:sp>
        <p:nvSpPr>
          <p:cNvPr id="3" name="Subtitle 2"/>
          <p:cNvSpPr>
            <a:spLocks noGrp="1"/>
          </p:cNvSpPr>
          <p:nvPr>
            <p:ph type="subTitle" idx="1"/>
          </p:nvPr>
        </p:nvSpPr>
        <p:spPr>
          <a:xfrm>
            <a:off x="208127" y="4051519"/>
            <a:ext cx="9144000" cy="2584450"/>
          </a:xfrm>
        </p:spPr>
        <p:txBody>
          <a:bodyPr>
            <a:normAutofit/>
          </a:bodyPr>
          <a:lstStyle/>
          <a:p>
            <a:pPr algn="just"/>
            <a:r>
              <a:rPr lang="en-US" b="1" dirty="0">
                <a:latin typeface="Bookman Old Style" panose="02050604050505020204" pitchFamily="18" charset="0"/>
              </a:rPr>
              <a:t>                     ONLINE LECTURE-1-PART-B</a:t>
            </a:r>
          </a:p>
          <a:p>
            <a:pPr algn="just"/>
            <a:r>
              <a:rPr lang="en-US" b="1" dirty="0">
                <a:latin typeface="Bookman Old Style" panose="02050604050505020204" pitchFamily="18" charset="0"/>
              </a:rPr>
              <a:t>                         </a:t>
            </a:r>
          </a:p>
          <a:p>
            <a:pPr algn="just"/>
            <a:r>
              <a:rPr lang="en-US" b="1" dirty="0">
                <a:latin typeface="Bookman Old Style" panose="02050604050505020204" pitchFamily="18" charset="0"/>
              </a:rPr>
              <a:t>                           </a:t>
            </a:r>
            <a:r>
              <a:rPr lang="en-US" b="1" u="sng" dirty="0">
                <a:latin typeface="Bookman Old Style" panose="02050604050505020204" pitchFamily="18" charset="0"/>
              </a:rPr>
              <a:t>Slopes and Deflections </a:t>
            </a:r>
          </a:p>
          <a:p>
            <a:pPr algn="l"/>
            <a:endParaRPr lang="en-US" b="1" dirty="0">
              <a:latin typeface="Bookman Old Style" panose="02050604050505020204" pitchFamily="18" charset="0"/>
            </a:endParaRPr>
          </a:p>
          <a:p>
            <a:pPr algn="l">
              <a:lnSpc>
                <a:spcPct val="10000"/>
              </a:lnSpc>
            </a:pPr>
            <a:r>
              <a:rPr lang="en-US" b="1" dirty="0">
                <a:latin typeface="Bookman Old Style" panose="02050604050505020204" pitchFamily="18" charset="0"/>
              </a:rPr>
              <a:t>Engr. Aqeel Ahmed</a:t>
            </a:r>
          </a:p>
          <a:p>
            <a:pPr algn="l">
              <a:lnSpc>
                <a:spcPct val="10000"/>
              </a:lnSpc>
            </a:pPr>
            <a:endParaRPr lang="en-US" sz="1200" b="1" dirty="0">
              <a:latin typeface="Bookman Old Style" panose="02050604050505020204" pitchFamily="18" charset="0"/>
            </a:endParaRPr>
          </a:p>
          <a:p>
            <a:pPr algn="l">
              <a:lnSpc>
                <a:spcPct val="10000"/>
              </a:lnSpc>
            </a:pPr>
            <a:endParaRPr lang="en-US" sz="1200" b="1" dirty="0">
              <a:latin typeface="Bookman Old Style" panose="02050604050505020204" pitchFamily="18" charset="0"/>
            </a:endParaRPr>
          </a:p>
          <a:p>
            <a:pPr algn="l">
              <a:lnSpc>
                <a:spcPct val="10000"/>
              </a:lnSpc>
            </a:pPr>
            <a:r>
              <a:rPr lang="en-US" b="1" dirty="0">
                <a:latin typeface="Bookman Old Style" panose="02050604050505020204" pitchFamily="18" charset="0"/>
              </a:rPr>
              <a:t>Lecturer, CET, UOS, Sargodha</a:t>
            </a:r>
          </a:p>
          <a:p>
            <a:pPr algn="l">
              <a:lnSpc>
                <a:spcPct val="10000"/>
              </a:lnSpc>
            </a:pPr>
            <a:endParaRPr lang="en-US" b="1" dirty="0">
              <a:latin typeface="Bookman Old Style" panose="02050604050505020204" pitchFamily="18"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8137" t="16851" r="30466" b="20166"/>
          <a:stretch/>
        </p:blipFill>
        <p:spPr>
          <a:xfrm>
            <a:off x="5176837" y="0"/>
            <a:ext cx="1100138" cy="10858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3337" y="2271720"/>
            <a:ext cx="4380536" cy="2571743"/>
          </a:xfrm>
          <a:prstGeom prst="rect">
            <a:avLst/>
          </a:prstGeom>
        </p:spPr>
      </p:pic>
      <p:sp>
        <p:nvSpPr>
          <p:cNvPr id="6" name="TextBox 5"/>
          <p:cNvSpPr txBox="1"/>
          <p:nvPr/>
        </p:nvSpPr>
        <p:spPr>
          <a:xfrm>
            <a:off x="1604962" y="3602038"/>
            <a:ext cx="2482685" cy="646331"/>
          </a:xfrm>
          <a:prstGeom prst="rect">
            <a:avLst/>
          </a:prstGeom>
          <a:noFill/>
        </p:spPr>
        <p:txBody>
          <a:bodyPr wrap="square" rtlCol="0">
            <a:spAutoFit/>
          </a:bodyPr>
          <a:lstStyle/>
          <a:p>
            <a:r>
              <a:rPr lang="en-US" b="1" dirty="0">
                <a:latin typeface="Bookman Old Style" panose="02050604050505020204" pitchFamily="18" charset="0"/>
              </a:rPr>
              <a:t>26-March-2020</a:t>
            </a:r>
          </a:p>
          <a:p>
            <a:endParaRPr lang="en-US" dirty="0"/>
          </a:p>
        </p:txBody>
      </p:sp>
    </p:spTree>
    <p:extLst>
      <p:ext uri="{BB962C8B-B14F-4D97-AF65-F5344CB8AC3E}">
        <p14:creationId xmlns:p14="http://schemas.microsoft.com/office/powerpoint/2010/main" val="3025122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624"/>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a:extLst>
              <a:ext uri="{FF2B5EF4-FFF2-40B4-BE49-F238E27FC236}">
                <a16:creationId xmlns:a16="http://schemas.microsoft.com/office/drawing/2014/main" id="{78C754B5-5D4E-49EB-9D3F-C4538C7E1617}"/>
              </a:ext>
            </a:extLst>
          </p:cNvPr>
          <p:cNvPicPr>
            <a:picLocks noChangeAspect="1"/>
          </p:cNvPicPr>
          <p:nvPr/>
        </p:nvPicPr>
        <p:blipFill>
          <a:blip r:embed="rId2"/>
          <a:stretch>
            <a:fillRect/>
          </a:stretch>
        </p:blipFill>
        <p:spPr>
          <a:xfrm>
            <a:off x="1004868" y="666748"/>
            <a:ext cx="10348932" cy="4748673"/>
          </a:xfrm>
          <a:prstGeom prst="rect">
            <a:avLst/>
          </a:prstGeom>
        </p:spPr>
      </p:pic>
    </p:spTree>
    <p:extLst>
      <p:ext uri="{BB962C8B-B14F-4D97-AF65-F5344CB8AC3E}">
        <p14:creationId xmlns:p14="http://schemas.microsoft.com/office/powerpoint/2010/main" val="2517156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a:extLst>
              <a:ext uri="{FF2B5EF4-FFF2-40B4-BE49-F238E27FC236}">
                <a16:creationId xmlns:a16="http://schemas.microsoft.com/office/drawing/2014/main" id="{290277F8-B3FF-4DC0-8CAC-B207E1B3F185}"/>
              </a:ext>
            </a:extLst>
          </p:cNvPr>
          <p:cNvPicPr>
            <a:picLocks noChangeAspect="1"/>
          </p:cNvPicPr>
          <p:nvPr/>
        </p:nvPicPr>
        <p:blipFill>
          <a:blip r:embed="rId2"/>
          <a:stretch>
            <a:fillRect/>
          </a:stretch>
        </p:blipFill>
        <p:spPr>
          <a:xfrm>
            <a:off x="1893630" y="285750"/>
            <a:ext cx="8179517" cy="5272049"/>
          </a:xfrm>
          <a:prstGeom prst="rect">
            <a:avLst/>
          </a:prstGeom>
        </p:spPr>
      </p:pic>
    </p:spTree>
    <p:extLst>
      <p:ext uri="{BB962C8B-B14F-4D97-AF65-F5344CB8AC3E}">
        <p14:creationId xmlns:p14="http://schemas.microsoft.com/office/powerpoint/2010/main" val="313784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
        <p:nvSpPr>
          <p:cNvPr id="4" name="Rectangle 3">
            <a:extLst>
              <a:ext uri="{FF2B5EF4-FFF2-40B4-BE49-F238E27FC236}">
                <a16:creationId xmlns:a16="http://schemas.microsoft.com/office/drawing/2014/main" id="{BF041359-1AD7-432F-9D87-3690D8DE47E8}"/>
              </a:ext>
            </a:extLst>
          </p:cNvPr>
          <p:cNvSpPr/>
          <p:nvPr/>
        </p:nvSpPr>
        <p:spPr>
          <a:xfrm>
            <a:off x="1263445" y="1397675"/>
            <a:ext cx="9665110" cy="2031325"/>
          </a:xfrm>
          <a:prstGeom prst="rect">
            <a:avLst/>
          </a:prstGeom>
        </p:spPr>
        <p:txBody>
          <a:bodyPr wrap="square">
            <a:spAutoFit/>
          </a:bodyPr>
          <a:lstStyle/>
          <a:p>
            <a:pPr algn="just" fontAlgn="base"/>
            <a:r>
              <a:rPr lang="en-US" b="1" dirty="0">
                <a:solidFill>
                  <a:srgbClr val="222222"/>
                </a:solidFill>
                <a:latin typeface="Times New Roman" panose="02020603050405020304" pitchFamily="18" charset="0"/>
                <a:cs typeface="Times New Roman" panose="02020603050405020304" pitchFamily="18" charset="0"/>
              </a:rPr>
              <a:t>SLOPE:  </a:t>
            </a:r>
            <a:r>
              <a:rPr lang="en-US" dirty="0">
                <a:solidFill>
                  <a:srgbClr val="222222"/>
                </a:solidFill>
                <a:latin typeface="Times New Roman" panose="02020603050405020304" pitchFamily="18" charset="0"/>
                <a:cs typeface="Times New Roman" panose="02020603050405020304" pitchFamily="18" charset="0"/>
              </a:rPr>
              <a:t>It is angular shift at any point of the beam between no load condition and loaded beam. Its value is different at different points on the length of the beam. It is represented by </a:t>
            </a:r>
            <a:r>
              <a:rPr lang="en-US" dirty="0" err="1">
                <a:solidFill>
                  <a:srgbClr val="222222"/>
                </a:solidFill>
                <a:latin typeface="Times New Roman" panose="02020603050405020304" pitchFamily="18" charset="0"/>
                <a:cs typeface="Times New Roman" panose="02020603050405020304" pitchFamily="18" charset="0"/>
              </a:rPr>
              <a:t>dy</a:t>
            </a:r>
            <a:r>
              <a:rPr lang="en-US" dirty="0">
                <a:solidFill>
                  <a:srgbClr val="222222"/>
                </a:solidFill>
                <a:latin typeface="Times New Roman" panose="02020603050405020304" pitchFamily="18" charset="0"/>
                <a:cs typeface="Times New Roman" panose="02020603050405020304" pitchFamily="18" charset="0"/>
              </a:rPr>
              <a:t>/dx or θ. Its units are radians. There is a maximum limit for slope for any loaded beam.</a:t>
            </a:r>
          </a:p>
          <a:p>
            <a:pPr algn="just" fontAlgn="base"/>
            <a:endParaRPr lang="en-US" dirty="0">
              <a:solidFill>
                <a:srgbClr val="222222"/>
              </a:solidFill>
              <a:latin typeface="Times New Roman" panose="02020603050405020304" pitchFamily="18" charset="0"/>
              <a:cs typeface="Times New Roman" panose="02020603050405020304" pitchFamily="18" charset="0"/>
            </a:endParaRPr>
          </a:p>
          <a:p>
            <a:pPr algn="just" fontAlgn="base"/>
            <a:r>
              <a:rPr lang="en-US" b="1" dirty="0">
                <a:solidFill>
                  <a:srgbClr val="222222"/>
                </a:solidFill>
                <a:latin typeface="Times New Roman" panose="02020603050405020304" pitchFamily="18" charset="0"/>
                <a:cs typeface="Times New Roman" panose="02020603050405020304" pitchFamily="18" charset="0"/>
              </a:rPr>
              <a:t>Deflection:</a:t>
            </a:r>
            <a:r>
              <a:rPr lang="en-US" dirty="0">
                <a:solidFill>
                  <a:srgbClr val="222222"/>
                </a:solidFill>
                <a:latin typeface="Times New Roman" panose="02020603050405020304" pitchFamily="18" charset="0"/>
                <a:cs typeface="Times New Roman" panose="02020603050405020304" pitchFamily="18" charset="0"/>
              </a:rPr>
              <a:t> It is the vertical shift of a point on the beam between no load condition and loaded beam. Its value is different at different points on the length of the beam. It is represented by y or 𝜹. Its units are mm. There is a  limit for maximum deflection for any loaded beam.</a:t>
            </a:r>
            <a:endParaRPr lang="en-US" b="0" i="0" dirty="0">
              <a:solidFill>
                <a:srgbClr val="22222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1633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624"/>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2" name="Picture 1">
            <a:extLst>
              <a:ext uri="{FF2B5EF4-FFF2-40B4-BE49-F238E27FC236}">
                <a16:creationId xmlns:a16="http://schemas.microsoft.com/office/drawing/2014/main" id="{5BF7D01B-D5EA-4CF2-BBCF-638B50F16786}"/>
              </a:ext>
            </a:extLst>
          </p:cNvPr>
          <p:cNvPicPr>
            <a:picLocks noChangeAspect="1"/>
          </p:cNvPicPr>
          <p:nvPr/>
        </p:nvPicPr>
        <p:blipFill>
          <a:blip r:embed="rId2"/>
          <a:stretch>
            <a:fillRect/>
          </a:stretch>
        </p:blipFill>
        <p:spPr>
          <a:xfrm>
            <a:off x="1486360" y="285750"/>
            <a:ext cx="8249879" cy="4939846"/>
          </a:xfrm>
          <a:prstGeom prst="rect">
            <a:avLst/>
          </a:prstGeom>
        </p:spPr>
      </p:pic>
    </p:spTree>
    <p:extLst>
      <p:ext uri="{BB962C8B-B14F-4D97-AF65-F5344CB8AC3E}">
        <p14:creationId xmlns:p14="http://schemas.microsoft.com/office/powerpoint/2010/main" val="12990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624"/>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a:extLst>
              <a:ext uri="{FF2B5EF4-FFF2-40B4-BE49-F238E27FC236}">
                <a16:creationId xmlns:a16="http://schemas.microsoft.com/office/drawing/2014/main" id="{32F7EA7F-AAB5-46F5-8561-8EF97174693D}"/>
              </a:ext>
            </a:extLst>
          </p:cNvPr>
          <p:cNvPicPr>
            <a:picLocks noChangeAspect="1"/>
          </p:cNvPicPr>
          <p:nvPr/>
        </p:nvPicPr>
        <p:blipFill>
          <a:blip r:embed="rId2"/>
          <a:stretch>
            <a:fillRect/>
          </a:stretch>
        </p:blipFill>
        <p:spPr>
          <a:xfrm>
            <a:off x="1932807" y="157624"/>
            <a:ext cx="7801126" cy="5545171"/>
          </a:xfrm>
          <a:prstGeom prst="rect">
            <a:avLst/>
          </a:prstGeom>
        </p:spPr>
      </p:pic>
    </p:spTree>
    <p:extLst>
      <p:ext uri="{BB962C8B-B14F-4D97-AF65-F5344CB8AC3E}">
        <p14:creationId xmlns:p14="http://schemas.microsoft.com/office/powerpoint/2010/main" val="2912920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624"/>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a:extLst>
              <a:ext uri="{FF2B5EF4-FFF2-40B4-BE49-F238E27FC236}">
                <a16:creationId xmlns:a16="http://schemas.microsoft.com/office/drawing/2014/main" id="{8AFE70C9-2018-41A8-A128-9597773D765B}"/>
              </a:ext>
            </a:extLst>
          </p:cNvPr>
          <p:cNvPicPr>
            <a:picLocks noChangeAspect="1"/>
          </p:cNvPicPr>
          <p:nvPr/>
        </p:nvPicPr>
        <p:blipFill>
          <a:blip r:embed="rId2"/>
          <a:stretch>
            <a:fillRect/>
          </a:stretch>
        </p:blipFill>
        <p:spPr>
          <a:xfrm>
            <a:off x="1242396" y="934679"/>
            <a:ext cx="5069913" cy="4897076"/>
          </a:xfrm>
          <a:prstGeom prst="rect">
            <a:avLst/>
          </a:prstGeom>
        </p:spPr>
      </p:pic>
      <p:pic>
        <p:nvPicPr>
          <p:cNvPr id="6" name="Picture 5">
            <a:extLst>
              <a:ext uri="{FF2B5EF4-FFF2-40B4-BE49-F238E27FC236}">
                <a16:creationId xmlns:a16="http://schemas.microsoft.com/office/drawing/2014/main" id="{4E9FF8A2-47B6-4AEF-B5F2-27317B38F217}"/>
              </a:ext>
            </a:extLst>
          </p:cNvPr>
          <p:cNvPicPr>
            <a:picLocks noChangeAspect="1"/>
          </p:cNvPicPr>
          <p:nvPr/>
        </p:nvPicPr>
        <p:blipFill>
          <a:blip r:embed="rId3"/>
          <a:stretch>
            <a:fillRect/>
          </a:stretch>
        </p:blipFill>
        <p:spPr>
          <a:xfrm>
            <a:off x="6981976" y="576472"/>
            <a:ext cx="3341888" cy="5255283"/>
          </a:xfrm>
          <a:prstGeom prst="rect">
            <a:avLst/>
          </a:prstGeom>
        </p:spPr>
      </p:pic>
    </p:spTree>
    <p:extLst>
      <p:ext uri="{BB962C8B-B14F-4D97-AF65-F5344CB8AC3E}">
        <p14:creationId xmlns:p14="http://schemas.microsoft.com/office/powerpoint/2010/main" val="2357287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624"/>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2" name="Picture 1">
            <a:extLst>
              <a:ext uri="{FF2B5EF4-FFF2-40B4-BE49-F238E27FC236}">
                <a16:creationId xmlns:a16="http://schemas.microsoft.com/office/drawing/2014/main" id="{9CDDF019-C250-4025-A964-1FCEBAFD314D}"/>
              </a:ext>
            </a:extLst>
          </p:cNvPr>
          <p:cNvPicPr>
            <a:picLocks noChangeAspect="1"/>
          </p:cNvPicPr>
          <p:nvPr/>
        </p:nvPicPr>
        <p:blipFill rotWithShape="1">
          <a:blip r:embed="rId2"/>
          <a:srcRect l="10304" t="10633" r="12360" b="6922"/>
          <a:stretch/>
        </p:blipFill>
        <p:spPr>
          <a:xfrm>
            <a:off x="2492477" y="0"/>
            <a:ext cx="6093388" cy="5801644"/>
          </a:xfrm>
          <a:prstGeom prst="rect">
            <a:avLst/>
          </a:prstGeom>
        </p:spPr>
      </p:pic>
    </p:spTree>
    <p:extLst>
      <p:ext uri="{BB962C8B-B14F-4D97-AF65-F5344CB8AC3E}">
        <p14:creationId xmlns:p14="http://schemas.microsoft.com/office/powerpoint/2010/main" val="2864347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624"/>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pic>
        <p:nvPicPr>
          <p:cNvPr id="2" name="Online Media 1" title="Solids: Lesson 53 - Slope and Deflection of Beams Intro">
            <a:hlinkClick r:id="" action="ppaction://media"/>
            <a:extLst>
              <a:ext uri="{FF2B5EF4-FFF2-40B4-BE49-F238E27FC236}">
                <a16:creationId xmlns:a16="http://schemas.microsoft.com/office/drawing/2014/main" id="{4881C1DD-8789-44B2-AB52-7FF5B801666D}"/>
              </a:ext>
            </a:extLst>
          </p:cNvPr>
          <p:cNvPicPr>
            <a:picLocks noRot="1" noChangeAspect="1"/>
          </p:cNvPicPr>
          <p:nvPr>
            <a:videoFile r:link="rId1"/>
          </p:nvPr>
        </p:nvPicPr>
        <p:blipFill>
          <a:blip r:embed="rId3"/>
          <a:stretch>
            <a:fillRect/>
          </a:stretch>
        </p:blipFill>
        <p:spPr>
          <a:xfrm>
            <a:off x="303043" y="157624"/>
            <a:ext cx="11585913" cy="6517076"/>
          </a:xfrm>
          <a:prstGeom prst="rect">
            <a:avLst/>
          </a:prstGeom>
        </p:spPr>
      </p:pic>
    </p:spTree>
    <p:extLst>
      <p:ext uri="{BB962C8B-B14F-4D97-AF65-F5344CB8AC3E}">
        <p14:creationId xmlns:p14="http://schemas.microsoft.com/office/powerpoint/2010/main" val="125342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624"/>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a:extLst>
              <a:ext uri="{FF2B5EF4-FFF2-40B4-BE49-F238E27FC236}">
                <a16:creationId xmlns:a16="http://schemas.microsoft.com/office/drawing/2014/main" id="{93B854A0-0036-4453-AAFE-D77EB3AA2EE6}"/>
              </a:ext>
            </a:extLst>
          </p:cNvPr>
          <p:cNvPicPr>
            <a:picLocks noChangeAspect="1"/>
          </p:cNvPicPr>
          <p:nvPr/>
        </p:nvPicPr>
        <p:blipFill>
          <a:blip r:embed="rId2"/>
          <a:stretch>
            <a:fillRect/>
          </a:stretch>
        </p:blipFill>
        <p:spPr>
          <a:xfrm>
            <a:off x="1128252" y="615822"/>
            <a:ext cx="10426449" cy="4974815"/>
          </a:xfrm>
          <a:prstGeom prst="rect">
            <a:avLst/>
          </a:prstGeom>
        </p:spPr>
      </p:pic>
    </p:spTree>
    <p:extLst>
      <p:ext uri="{BB962C8B-B14F-4D97-AF65-F5344CB8AC3E}">
        <p14:creationId xmlns:p14="http://schemas.microsoft.com/office/powerpoint/2010/main" val="1761569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624"/>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2" name="Picture 1">
            <a:extLst>
              <a:ext uri="{FF2B5EF4-FFF2-40B4-BE49-F238E27FC236}">
                <a16:creationId xmlns:a16="http://schemas.microsoft.com/office/drawing/2014/main" id="{0373AA9C-303C-43AC-AED7-928162463DAA}"/>
              </a:ext>
            </a:extLst>
          </p:cNvPr>
          <p:cNvPicPr>
            <a:picLocks noChangeAspect="1"/>
          </p:cNvPicPr>
          <p:nvPr/>
        </p:nvPicPr>
        <p:blipFill>
          <a:blip r:embed="rId2"/>
          <a:stretch>
            <a:fillRect/>
          </a:stretch>
        </p:blipFill>
        <p:spPr>
          <a:xfrm>
            <a:off x="1434127" y="157624"/>
            <a:ext cx="8803558" cy="5935431"/>
          </a:xfrm>
          <a:prstGeom prst="rect">
            <a:avLst/>
          </a:prstGeom>
        </p:spPr>
      </p:pic>
    </p:spTree>
    <p:extLst>
      <p:ext uri="{BB962C8B-B14F-4D97-AF65-F5344CB8AC3E}">
        <p14:creationId xmlns:p14="http://schemas.microsoft.com/office/powerpoint/2010/main" val="759717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176</Words>
  <Application>Microsoft Office PowerPoint</Application>
  <PresentationFormat>Widescreen</PresentationFormat>
  <Paragraphs>23</Paragraphs>
  <Slides>11</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Black</vt:lpstr>
      <vt:lpstr>Bookman Old Style</vt:lpstr>
      <vt:lpstr>Calibri</vt:lpstr>
      <vt:lpstr>Calibri Light</vt:lpstr>
      <vt:lpstr>Times New Roman</vt:lpstr>
      <vt:lpstr>Office Theme</vt:lpstr>
      <vt:lpstr>COLLEGE OF ENGINEERING AND TECHNOLOGY                UNIVERSITY OF SARGODHA   Theory Of Structures (CT-226) (B.S TECHNOLOGY)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Aqeel Ahmed</dc:creator>
  <cp:lastModifiedBy>Aqeel Ahmed</cp:lastModifiedBy>
  <cp:revision>210</cp:revision>
  <dcterms:created xsi:type="dcterms:W3CDTF">2018-08-25T12:15:03Z</dcterms:created>
  <dcterms:modified xsi:type="dcterms:W3CDTF">2020-03-26T04:48:21Z</dcterms:modified>
</cp:coreProperties>
</file>