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2" r:id="rId6"/>
    <p:sldId id="263" r:id="rId7"/>
    <p:sldId id="264" r:id="rId8"/>
    <p:sldId id="265" r:id="rId9"/>
    <p:sldId id="267" r:id="rId10"/>
    <p:sldId id="26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21DE6E92-EC85-483E-9F9D-3478496F18DE}" type="datetimeFigureOut">
              <a:rPr lang="en-US" smtClean="0"/>
              <a:t>4/6/2020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3C79DC0-5994-4547-B3A4-E92A6BD59FFD}"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1DE6E92-EC85-483E-9F9D-3478496F18DE}" type="datetimeFigureOut">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C79DC0-5994-4547-B3A4-E92A6BD59F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1DE6E92-EC85-483E-9F9D-3478496F18DE}" type="datetimeFigureOut">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C79DC0-5994-4547-B3A4-E92A6BD59FF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1DE6E92-EC85-483E-9F9D-3478496F18DE}" type="datetimeFigureOut">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C79DC0-5994-4547-B3A4-E92A6BD59F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1DE6E92-EC85-483E-9F9D-3478496F18DE}" type="datetimeFigureOut">
              <a:rPr lang="en-US" smtClean="0"/>
              <a:t>4/6/2020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3C79DC0-5994-4547-B3A4-E92A6BD59FF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1DE6E92-EC85-483E-9F9D-3478496F18DE}" type="datetimeFigureOut">
              <a:rPr lang="en-US"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C79DC0-5994-4547-B3A4-E92A6BD59FF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1DE6E92-EC85-483E-9F9D-3478496F18DE}" type="datetimeFigureOut">
              <a:rPr lang="en-US" smtClean="0"/>
              <a:t>4/6/2020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C79DC0-5994-4547-B3A4-E92A6BD59FF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1DE6E92-EC85-483E-9F9D-3478496F18DE}" type="datetimeFigureOut">
              <a:rPr lang="en-US" smtClean="0"/>
              <a:t>4/6/2020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C79DC0-5994-4547-B3A4-E92A6BD59F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DE6E92-EC85-483E-9F9D-3478496F18DE}" type="datetimeFigureOut">
              <a:rPr lang="en-US" smtClean="0"/>
              <a:t>4/6/2020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C79DC0-5994-4547-B3A4-E92A6BD59FF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1DE6E92-EC85-483E-9F9D-3478496F18DE}" type="datetimeFigureOut">
              <a:rPr lang="en-US"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C79DC0-5994-4547-B3A4-E92A6BD59FF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1DE6E92-EC85-483E-9F9D-3478496F18DE}" type="datetimeFigureOut">
              <a:rPr lang="en-US" smtClean="0"/>
              <a:t>4/6/2020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C79DC0-5994-4547-B3A4-E92A6BD59FF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1DE6E92-EC85-483E-9F9D-3478496F18DE}" type="datetimeFigureOut">
              <a:rPr lang="en-US" smtClean="0"/>
              <a:t>4/6/2020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3C79DC0-5994-4547-B3A4-E92A6BD59FF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byjus.com/maths/mean-median-mod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Fundamental Statistics</a:t>
            </a:r>
            <a:endParaRPr lang="en-US" dirty="0"/>
          </a:p>
        </p:txBody>
      </p:sp>
      <p:sp>
        <p:nvSpPr>
          <p:cNvPr id="3" name="Subtitle 2"/>
          <p:cNvSpPr>
            <a:spLocks noGrp="1"/>
          </p:cNvSpPr>
          <p:nvPr>
            <p:ph type="subTitle" idx="1"/>
          </p:nvPr>
        </p:nvSpPr>
        <p:spPr/>
        <p:txBody>
          <a:bodyPr/>
          <a:lstStyle/>
          <a:p>
            <a:r>
              <a:rPr lang="en-US" dirty="0" smtClean="0"/>
              <a:t>Empirical Relation between Mean Median and Mode</a:t>
            </a:r>
          </a:p>
          <a:p>
            <a:r>
              <a:rPr lang="en-US" dirty="0" smtClean="0"/>
              <a:t>06-04-2020</a:t>
            </a:r>
            <a:endParaRPr lang="en-US" dirty="0"/>
          </a:p>
        </p:txBody>
      </p:sp>
    </p:spTree>
    <p:extLst>
      <p:ext uri="{BB962C8B-B14F-4D97-AF65-F5344CB8AC3E}">
        <p14:creationId xmlns:p14="http://schemas.microsoft.com/office/powerpoint/2010/main" val="3683878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828800"/>
          </a:xfrm>
        </p:spPr>
        <p:txBody>
          <a:bodyPr>
            <a:normAutofit fontScale="90000"/>
          </a:bodyPr>
          <a:lstStyle/>
          <a:p>
            <a:r>
              <a:rPr lang="en-US" b="0" dirty="0">
                <a:effectLst/>
              </a:rPr>
              <a:t>Example Question Using the Mean, Median and Mode Relationship</a:t>
            </a:r>
            <a:br>
              <a:rPr lang="en-US" b="0" dirty="0">
                <a:effectLst/>
              </a:rPr>
            </a:br>
            <a:endParaRPr lang="en-US" dirty="0"/>
          </a:p>
        </p:txBody>
      </p:sp>
      <p:sp>
        <p:nvSpPr>
          <p:cNvPr id="3" name="Content Placeholder 2"/>
          <p:cNvSpPr>
            <a:spLocks noGrp="1"/>
          </p:cNvSpPr>
          <p:nvPr>
            <p:ph idx="1"/>
          </p:nvPr>
        </p:nvSpPr>
        <p:spPr>
          <a:xfrm>
            <a:off x="381000" y="1981200"/>
            <a:ext cx="8229600" cy="4709160"/>
          </a:xfrm>
        </p:spPr>
        <p:txBody>
          <a:bodyPr>
            <a:normAutofit fontScale="55000" lnSpcReduction="20000"/>
          </a:bodyPr>
          <a:lstStyle/>
          <a:p>
            <a:pPr marL="137160" indent="0">
              <a:buNone/>
            </a:pPr>
            <a:r>
              <a:rPr lang="en-US" sz="4400" b="1" dirty="0">
                <a:solidFill>
                  <a:srgbClr val="333333"/>
                </a:solidFill>
                <a:latin typeface="Times New Roman" pitchFamily="18" charset="0"/>
                <a:cs typeface="Times New Roman" pitchFamily="18" charset="0"/>
              </a:rPr>
              <a:t>Question: </a:t>
            </a:r>
            <a:r>
              <a:rPr lang="en-US" sz="4400" dirty="0">
                <a:solidFill>
                  <a:srgbClr val="333333"/>
                </a:solidFill>
                <a:latin typeface="Times New Roman" pitchFamily="18" charset="0"/>
                <a:cs typeface="Times New Roman" pitchFamily="18" charset="0"/>
              </a:rPr>
              <a:t>In a moderately skewed distribution, the median is 20 and the mean is 22.5. Using these values, find the approximate value of the </a:t>
            </a:r>
            <a:r>
              <a:rPr lang="en-US" sz="4400" dirty="0" smtClean="0">
                <a:solidFill>
                  <a:srgbClr val="333333"/>
                </a:solidFill>
                <a:latin typeface="Times New Roman" pitchFamily="18" charset="0"/>
                <a:cs typeface="Times New Roman" pitchFamily="18" charset="0"/>
              </a:rPr>
              <a:t>mode.</a:t>
            </a:r>
          </a:p>
          <a:p>
            <a:pPr marL="137160" indent="0">
              <a:buNone/>
            </a:pPr>
            <a:r>
              <a:rPr lang="en-US" sz="4400" b="1" dirty="0" smtClean="0">
                <a:solidFill>
                  <a:srgbClr val="333333"/>
                </a:solidFill>
                <a:latin typeface="Times New Roman" pitchFamily="18" charset="0"/>
                <a:cs typeface="Times New Roman" pitchFamily="18" charset="0"/>
              </a:rPr>
              <a:t>Solution</a:t>
            </a:r>
            <a:r>
              <a:rPr lang="en-US" sz="4400" b="1" dirty="0">
                <a:solidFill>
                  <a:srgbClr val="333333"/>
                </a:solidFill>
                <a:latin typeface="Times New Roman" pitchFamily="18" charset="0"/>
                <a:cs typeface="Times New Roman" pitchFamily="18" charset="0"/>
              </a:rPr>
              <a:t>:</a:t>
            </a:r>
            <a:endParaRPr lang="en-US" sz="4400" dirty="0">
              <a:solidFill>
                <a:srgbClr val="333333"/>
              </a:solidFill>
              <a:latin typeface="Times New Roman" pitchFamily="18" charset="0"/>
              <a:cs typeface="Times New Roman" pitchFamily="18" charset="0"/>
            </a:endParaRPr>
          </a:p>
          <a:p>
            <a:pPr marL="137160" indent="0">
              <a:buNone/>
            </a:pPr>
            <a:r>
              <a:rPr lang="en-US" sz="4400" dirty="0" smtClean="0">
                <a:solidFill>
                  <a:srgbClr val="333333"/>
                </a:solidFill>
                <a:latin typeface="Times New Roman" pitchFamily="18" charset="0"/>
                <a:cs typeface="Times New Roman" pitchFamily="18" charset="0"/>
              </a:rPr>
              <a:t>Given,	Mean </a:t>
            </a:r>
            <a:r>
              <a:rPr lang="en-US" sz="4400" dirty="0">
                <a:solidFill>
                  <a:srgbClr val="333333"/>
                </a:solidFill>
                <a:latin typeface="Times New Roman" pitchFamily="18" charset="0"/>
                <a:cs typeface="Times New Roman" pitchFamily="18" charset="0"/>
              </a:rPr>
              <a:t>= </a:t>
            </a:r>
            <a:r>
              <a:rPr lang="en-US" sz="4400" dirty="0" smtClean="0">
                <a:solidFill>
                  <a:srgbClr val="333333"/>
                </a:solidFill>
                <a:latin typeface="Times New Roman" pitchFamily="18" charset="0"/>
                <a:cs typeface="Times New Roman" pitchFamily="18" charset="0"/>
              </a:rPr>
              <a:t>22.5	   Median </a:t>
            </a:r>
            <a:r>
              <a:rPr lang="en-US" sz="4400" dirty="0">
                <a:solidFill>
                  <a:srgbClr val="333333"/>
                </a:solidFill>
                <a:latin typeface="Times New Roman" pitchFamily="18" charset="0"/>
                <a:cs typeface="Times New Roman" pitchFamily="18" charset="0"/>
              </a:rPr>
              <a:t>= </a:t>
            </a:r>
            <a:r>
              <a:rPr lang="en-US" sz="4400" dirty="0" smtClean="0">
                <a:solidFill>
                  <a:srgbClr val="333333"/>
                </a:solidFill>
                <a:latin typeface="Times New Roman" pitchFamily="18" charset="0"/>
                <a:cs typeface="Times New Roman" pitchFamily="18" charset="0"/>
              </a:rPr>
              <a:t>20		Mode </a:t>
            </a:r>
            <a:r>
              <a:rPr lang="en-US" sz="4400" dirty="0">
                <a:solidFill>
                  <a:srgbClr val="333333"/>
                </a:solidFill>
                <a:latin typeface="Times New Roman" pitchFamily="18" charset="0"/>
                <a:cs typeface="Times New Roman" pitchFamily="18" charset="0"/>
              </a:rPr>
              <a:t>= x</a:t>
            </a:r>
          </a:p>
          <a:p>
            <a:pPr marL="137160" indent="0">
              <a:buNone/>
            </a:pPr>
            <a:r>
              <a:rPr lang="en-US" sz="4400" dirty="0">
                <a:solidFill>
                  <a:srgbClr val="333333"/>
                </a:solidFill>
                <a:latin typeface="Times New Roman" pitchFamily="18" charset="0"/>
                <a:cs typeface="Times New Roman" pitchFamily="18" charset="0"/>
              </a:rPr>
              <a:t>Now, using the relationship between mean mode and median we get,</a:t>
            </a:r>
          </a:p>
          <a:p>
            <a:pPr marL="137160" indent="0">
              <a:buNone/>
            </a:pPr>
            <a:r>
              <a:rPr lang="en-US" sz="4400" dirty="0">
                <a:solidFill>
                  <a:srgbClr val="333333"/>
                </a:solidFill>
                <a:latin typeface="Times New Roman" pitchFamily="18" charset="0"/>
                <a:cs typeface="Times New Roman" pitchFamily="18" charset="0"/>
              </a:rPr>
              <a:t>(Mean – Mode) = 3 (Mean – Median)</a:t>
            </a:r>
          </a:p>
          <a:p>
            <a:pPr marL="137160" indent="0">
              <a:buNone/>
            </a:pPr>
            <a:r>
              <a:rPr lang="en-US" sz="4400" dirty="0">
                <a:solidFill>
                  <a:srgbClr val="333333"/>
                </a:solidFill>
                <a:latin typeface="Times New Roman" pitchFamily="18" charset="0"/>
                <a:cs typeface="Times New Roman" pitchFamily="18" charset="0"/>
              </a:rPr>
              <a:t>So,</a:t>
            </a:r>
          </a:p>
          <a:p>
            <a:pPr marL="137160" indent="0">
              <a:buNone/>
            </a:pPr>
            <a:r>
              <a:rPr lang="en-US" sz="4400" dirty="0">
                <a:solidFill>
                  <a:srgbClr val="333333"/>
                </a:solidFill>
                <a:latin typeface="Times New Roman" pitchFamily="18" charset="0"/>
                <a:cs typeface="Times New Roman" pitchFamily="18" charset="0"/>
              </a:rPr>
              <a:t>22.5 – x = 3 (22.5 – 20)</a:t>
            </a:r>
          </a:p>
          <a:p>
            <a:pPr marL="137160" indent="0">
              <a:buNone/>
            </a:pPr>
            <a:r>
              <a:rPr lang="en-US" sz="4400" dirty="0">
                <a:solidFill>
                  <a:srgbClr val="333333"/>
                </a:solidFill>
                <a:latin typeface="Times New Roman" pitchFamily="18" charset="0"/>
                <a:cs typeface="Times New Roman" pitchFamily="18" charset="0"/>
              </a:rPr>
              <a:t>22.5 – x = 7.5</a:t>
            </a:r>
          </a:p>
          <a:p>
            <a:pPr marL="137160" indent="0">
              <a:buNone/>
            </a:pPr>
            <a:r>
              <a:rPr lang="en-US" sz="4400" dirty="0" smtClean="0">
                <a:solidFill>
                  <a:srgbClr val="333333"/>
                </a:solidFill>
                <a:latin typeface="Times New Roman" pitchFamily="18" charset="0"/>
                <a:cs typeface="Times New Roman" pitchFamily="18" charset="0"/>
              </a:rPr>
              <a:t>x </a:t>
            </a:r>
            <a:r>
              <a:rPr lang="en-US" sz="4400" dirty="0">
                <a:solidFill>
                  <a:srgbClr val="333333"/>
                </a:solidFill>
                <a:latin typeface="Times New Roman" pitchFamily="18" charset="0"/>
                <a:cs typeface="Times New Roman" pitchFamily="18" charset="0"/>
              </a:rPr>
              <a:t>= 15</a:t>
            </a:r>
          </a:p>
          <a:p>
            <a:pPr marL="137160" indent="0">
              <a:buNone/>
            </a:pPr>
            <a:r>
              <a:rPr lang="en-US" sz="4400" b="1" dirty="0">
                <a:solidFill>
                  <a:srgbClr val="333333"/>
                </a:solidFill>
                <a:latin typeface="Times New Roman" pitchFamily="18" charset="0"/>
                <a:cs typeface="Times New Roman" pitchFamily="18" charset="0"/>
              </a:rPr>
              <a:t>So, Mode = 15.</a:t>
            </a:r>
            <a:endParaRPr lang="en-US" sz="4400" dirty="0">
              <a:solidFill>
                <a:srgbClr val="333333"/>
              </a:solidFill>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960422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Empirical Relation</a:t>
            </a:r>
            <a:endParaRPr lang="en-US" dirty="0"/>
          </a:p>
        </p:txBody>
      </p:sp>
      <p:sp>
        <p:nvSpPr>
          <p:cNvPr id="3" name="Content Placeholder 2"/>
          <p:cNvSpPr>
            <a:spLocks noGrp="1"/>
          </p:cNvSpPr>
          <p:nvPr>
            <p:ph idx="1"/>
          </p:nvPr>
        </p:nvSpPr>
        <p:spPr/>
        <p:txBody>
          <a:bodyPr/>
          <a:lstStyle/>
          <a:p>
            <a:r>
              <a:rPr lang="en-US" dirty="0"/>
              <a:t>In science, an </a:t>
            </a:r>
            <a:r>
              <a:rPr lang="en-US" b="1" dirty="0"/>
              <a:t>empirical relationship</a:t>
            </a:r>
            <a:r>
              <a:rPr lang="en-US" dirty="0"/>
              <a:t> </a:t>
            </a:r>
            <a:r>
              <a:rPr lang="en-US" b="1" dirty="0" smtClean="0"/>
              <a:t>is</a:t>
            </a:r>
            <a:r>
              <a:rPr lang="en-US" dirty="0"/>
              <a:t> a </a:t>
            </a:r>
            <a:r>
              <a:rPr lang="en-US" b="1" dirty="0"/>
              <a:t>relationship</a:t>
            </a:r>
            <a:r>
              <a:rPr lang="en-US" dirty="0"/>
              <a:t> or correlation that </a:t>
            </a:r>
            <a:r>
              <a:rPr lang="en-US" b="1" dirty="0"/>
              <a:t>is</a:t>
            </a:r>
            <a:r>
              <a:rPr lang="en-US" dirty="0"/>
              <a:t> supported by experiment and observation but not necessarily supported by </a:t>
            </a:r>
            <a:r>
              <a:rPr lang="en-US" dirty="0" smtClean="0"/>
              <a:t>theory</a:t>
            </a:r>
          </a:p>
          <a:p>
            <a:r>
              <a:rPr lang="en-US" dirty="0" smtClean="0"/>
              <a:t>For example newton’s theory</a:t>
            </a:r>
            <a:endParaRPr lang="en-US" dirty="0"/>
          </a:p>
        </p:txBody>
      </p:sp>
    </p:spTree>
    <p:extLst>
      <p:ext uri="{BB962C8B-B14F-4D97-AF65-F5344CB8AC3E}">
        <p14:creationId xmlns:p14="http://schemas.microsoft.com/office/powerpoint/2010/main" val="1596697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Empirical Relation</a:t>
            </a:r>
          </a:p>
        </p:txBody>
      </p:sp>
      <p:sp>
        <p:nvSpPr>
          <p:cNvPr id="3" name="Content Placeholder 2"/>
          <p:cNvSpPr>
            <a:spLocks noGrp="1"/>
          </p:cNvSpPr>
          <p:nvPr>
            <p:ph idx="1"/>
          </p:nvPr>
        </p:nvSpPr>
        <p:spPr/>
        <p:txBody>
          <a:bodyPr/>
          <a:lstStyle/>
          <a:p>
            <a:r>
              <a:rPr lang="en-US" dirty="0"/>
              <a:t>there exists a relation between mean, median, and mode. This </a:t>
            </a:r>
            <a:r>
              <a:rPr lang="en-US" dirty="0">
                <a:hlinkClick r:id="rId2"/>
              </a:rPr>
              <a:t>mean median and mode</a:t>
            </a:r>
            <a:r>
              <a:rPr lang="en-US" dirty="0"/>
              <a:t> relationship is known as the “</a:t>
            </a:r>
            <a:r>
              <a:rPr lang="en-US" b="1" dirty="0"/>
              <a:t>empirical relationship</a:t>
            </a:r>
            <a:endParaRPr lang="en-US" dirty="0"/>
          </a:p>
        </p:txBody>
      </p:sp>
    </p:spTree>
    <p:extLst>
      <p:ext uri="{BB962C8B-B14F-4D97-AF65-F5344CB8AC3E}">
        <p14:creationId xmlns:p14="http://schemas.microsoft.com/office/powerpoint/2010/main" val="2771659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Empirical Relation</a:t>
            </a:r>
          </a:p>
        </p:txBody>
      </p:sp>
      <p:sp>
        <p:nvSpPr>
          <p:cNvPr id="3" name="Content Placeholder 2"/>
          <p:cNvSpPr>
            <a:spLocks noGrp="1"/>
          </p:cNvSpPr>
          <p:nvPr>
            <p:ph idx="1"/>
          </p:nvPr>
        </p:nvSpPr>
        <p:spPr/>
        <p:txBody>
          <a:bodyPr/>
          <a:lstStyle/>
          <a:p>
            <a:r>
              <a:rPr lang="en-US" dirty="0"/>
              <a:t>In case of a moderately skewed distribution, the difference between mean and mode is almost equal to three times the difference between the mean and median. Thus, the empirical mean median mode relation is given as:</a:t>
            </a:r>
          </a:p>
          <a:p>
            <a:endParaRPr lang="en-US" dirty="0"/>
          </a:p>
          <a:p>
            <a:r>
              <a:rPr lang="en-US" dirty="0"/>
              <a:t>Mean – Mode = 3 (Mean – Median)</a:t>
            </a:r>
          </a:p>
        </p:txBody>
      </p:sp>
    </p:spTree>
    <p:extLst>
      <p:ext uri="{BB962C8B-B14F-4D97-AF65-F5344CB8AC3E}">
        <p14:creationId xmlns:p14="http://schemas.microsoft.com/office/powerpoint/2010/main" val="810771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1447800"/>
          </a:xfrm>
        </p:spPr>
        <p:txBody>
          <a:bodyPr>
            <a:noAutofit/>
          </a:bodyPr>
          <a:lstStyle/>
          <a:p>
            <a:r>
              <a:rPr lang="en-US" sz="4000" b="0" dirty="0">
                <a:effectLst/>
                <a:latin typeface="Times New Roman" pitchFamily="18" charset="0"/>
                <a:cs typeface="Times New Roman" pitchFamily="18" charset="0"/>
              </a:rPr>
              <a:t>Relationship btw mean median and </a:t>
            </a:r>
            <a:r>
              <a:rPr lang="en-US" sz="4000" b="0" dirty="0" smtClean="0">
                <a:effectLst/>
                <a:latin typeface="Times New Roman" pitchFamily="18" charset="0"/>
                <a:cs typeface="Times New Roman" pitchFamily="18" charset="0"/>
              </a:rPr>
              <a:t>mode</a:t>
            </a:r>
            <a:endParaRPr lang="en-US" sz="4000" dirty="0"/>
          </a:p>
        </p:txBody>
      </p:sp>
      <p:sp>
        <p:nvSpPr>
          <p:cNvPr id="3" name="Content Placeholder 2"/>
          <p:cNvSpPr>
            <a:spLocks noGrp="1"/>
          </p:cNvSpPr>
          <p:nvPr>
            <p:ph idx="1"/>
          </p:nvPr>
        </p:nvSpPr>
        <p:spPr>
          <a:xfrm>
            <a:off x="457200" y="2148840"/>
            <a:ext cx="8229600" cy="3870960"/>
          </a:xfrm>
        </p:spPr>
        <p:txBody>
          <a:bodyPr/>
          <a:lstStyle/>
          <a:p>
            <a:r>
              <a:rPr lang="en-US" dirty="0"/>
              <a:t>This is an approximate relation that holds when the distribution is symmetrical or moderately skewed. It does not hold when the distribution is too skewed. When the distribution is symmetric, this relation holds exactly because in that case, mean=median=mode.</a:t>
            </a:r>
          </a:p>
        </p:txBody>
      </p:sp>
    </p:spTree>
    <p:extLst>
      <p:ext uri="{BB962C8B-B14F-4D97-AF65-F5344CB8AC3E}">
        <p14:creationId xmlns:p14="http://schemas.microsoft.com/office/powerpoint/2010/main" val="4093725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b="0" dirty="0">
                <a:effectLst/>
                <a:latin typeface="Times New Roman" pitchFamily="18" charset="0"/>
                <a:cs typeface="Times New Roman" pitchFamily="18" charset="0"/>
              </a:rPr>
              <a:t>Relationship btw mean median and mode</a:t>
            </a:r>
            <a:endParaRPr lang="en-US" dirty="0"/>
          </a:p>
        </p:txBody>
      </p:sp>
      <p:sp>
        <p:nvSpPr>
          <p:cNvPr id="3" name="Content Placeholder 2"/>
          <p:cNvSpPr>
            <a:spLocks noGrp="1"/>
          </p:cNvSpPr>
          <p:nvPr>
            <p:ph idx="1"/>
          </p:nvPr>
        </p:nvSpPr>
        <p:spPr/>
        <p:txBody>
          <a:bodyPr>
            <a:normAutofit fontScale="92500"/>
          </a:bodyPr>
          <a:lstStyle/>
          <a:p>
            <a:r>
              <a:rPr lang="en-US" dirty="0"/>
              <a:t>A distribution in which the values of mean, median and mode coincide (i.e. mean = median = mode) is known as a symmetrical distribution. </a:t>
            </a:r>
            <a:endParaRPr lang="en-US" dirty="0" smtClean="0"/>
          </a:p>
          <a:p>
            <a:r>
              <a:rPr lang="en-US" dirty="0" smtClean="0"/>
              <a:t>Conversely</a:t>
            </a:r>
            <a:r>
              <a:rPr lang="en-US" dirty="0"/>
              <a:t>, when values of mean, median and mode are not equal the distribution is known as asymmetrical or skewed distribution. </a:t>
            </a:r>
            <a:endParaRPr lang="en-US" dirty="0" smtClean="0"/>
          </a:p>
          <a:p>
            <a:r>
              <a:rPr lang="en-US" dirty="0" smtClean="0"/>
              <a:t>In </a:t>
            </a:r>
            <a:r>
              <a:rPr lang="en-US" dirty="0"/>
              <a:t>case of symmetrical data, an empirical relation exist between the mean, median and mode. It enables to find the value of mean, median or mode provided the values of the other two </a:t>
            </a:r>
            <a:r>
              <a:rPr lang="en-US" dirty="0" smtClean="0"/>
              <a:t>given</a:t>
            </a:r>
            <a:endParaRPr lang="en-US" dirty="0"/>
          </a:p>
        </p:txBody>
      </p:sp>
    </p:spTree>
    <p:extLst>
      <p:ext uri="{BB962C8B-B14F-4D97-AF65-F5344CB8AC3E}">
        <p14:creationId xmlns:p14="http://schemas.microsoft.com/office/powerpoint/2010/main" val="1608343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a:bodyPr>
          <a:lstStyle/>
          <a:p>
            <a:r>
              <a:rPr lang="en-US" sz="4000" b="0" dirty="0">
                <a:effectLst/>
                <a:latin typeface="Times New Roman" pitchFamily="18" charset="0"/>
                <a:cs typeface="Times New Roman" pitchFamily="18" charset="0"/>
              </a:rPr>
              <a:t>Relationship btw mean median and mode</a:t>
            </a:r>
            <a:endParaRPr lang="en-US" dirty="0"/>
          </a:p>
        </p:txBody>
      </p:sp>
      <p:sp>
        <p:nvSpPr>
          <p:cNvPr id="3" name="Content Placeholder 2"/>
          <p:cNvSpPr>
            <a:spLocks noGrp="1"/>
          </p:cNvSpPr>
          <p:nvPr>
            <p:ph idx="1"/>
          </p:nvPr>
        </p:nvSpPr>
        <p:spPr/>
        <p:txBody>
          <a:bodyPr/>
          <a:lstStyle/>
          <a:p>
            <a:r>
              <a:rPr lang="en-US" dirty="0"/>
              <a:t>The empirical relationship should not be considered as a regular practice for calculating the value of mean, median and mode. This is not a formula and the relationship holds only for a moderately skewed distribution. </a:t>
            </a:r>
            <a:endParaRPr lang="en-US" dirty="0" smtClean="0"/>
          </a:p>
          <a:p>
            <a:r>
              <a:rPr lang="en-US" dirty="0" smtClean="0"/>
              <a:t>For </a:t>
            </a:r>
            <a:r>
              <a:rPr lang="en-US" dirty="0"/>
              <a:t>different frequency distribution :- </a:t>
            </a:r>
            <a:endParaRPr lang="en-US" dirty="0" smtClean="0"/>
          </a:p>
          <a:p>
            <a:r>
              <a:rPr lang="en-US" dirty="0" smtClean="0"/>
              <a:t>If </a:t>
            </a:r>
            <a:r>
              <a:rPr lang="en-US" dirty="0"/>
              <a:t>a frequency distribution has a symmetrical frequency curve, the mean, median, mode are equal.</a:t>
            </a:r>
          </a:p>
        </p:txBody>
      </p:sp>
    </p:spTree>
    <p:extLst>
      <p:ext uri="{BB962C8B-B14F-4D97-AF65-F5344CB8AC3E}">
        <p14:creationId xmlns:p14="http://schemas.microsoft.com/office/powerpoint/2010/main" val="1153555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3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0382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857460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28</TotalTime>
  <Words>309</Words>
  <Application>Microsoft Office PowerPoint</Application>
  <PresentationFormat>On-screen Show (4:3)</PresentationFormat>
  <Paragraphs>33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Apex</vt:lpstr>
      <vt:lpstr>Fundamental Statistics</vt:lpstr>
      <vt:lpstr>Empirical Relation</vt:lpstr>
      <vt:lpstr>Empirical Relation</vt:lpstr>
      <vt:lpstr>Empirical Relation</vt:lpstr>
      <vt:lpstr>Relationship btw mean median and mode</vt:lpstr>
      <vt:lpstr>Relationship btw mean median and mode</vt:lpstr>
      <vt:lpstr>Relationship btw mean median and mode</vt:lpstr>
      <vt:lpstr>PowerPoint Presentation</vt:lpstr>
      <vt:lpstr>PowerPoint Presentation</vt:lpstr>
      <vt:lpstr>Example Question Using the Mean, Median and Mode Relationship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 Statistics</dc:title>
  <dc:creator>lenovo</dc:creator>
  <cp:lastModifiedBy>lenovo</cp:lastModifiedBy>
  <cp:revision>4</cp:revision>
  <dcterms:created xsi:type="dcterms:W3CDTF">2020-04-06T07:58:20Z</dcterms:created>
  <dcterms:modified xsi:type="dcterms:W3CDTF">2020-04-06T08:27:56Z</dcterms:modified>
</cp:coreProperties>
</file>