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8"/>
  </p:notesMasterIdLst>
  <p:sldIdLst>
    <p:sldId id="327" r:id="rId2"/>
    <p:sldId id="325" r:id="rId3"/>
    <p:sldId id="314" r:id="rId4"/>
    <p:sldId id="256" r:id="rId5"/>
    <p:sldId id="338" r:id="rId6"/>
    <p:sldId id="341" r:id="rId7"/>
    <p:sldId id="342" r:id="rId8"/>
    <p:sldId id="343" r:id="rId9"/>
    <p:sldId id="347" r:id="rId10"/>
    <p:sldId id="344" r:id="rId11"/>
    <p:sldId id="257" r:id="rId12"/>
    <p:sldId id="261" r:id="rId13"/>
    <p:sldId id="262" r:id="rId14"/>
    <p:sldId id="346" r:id="rId15"/>
    <p:sldId id="264" r:id="rId16"/>
    <p:sldId id="329"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27FB5-9DC2-4CD3-BCE0-EE2BA5E39090}">
          <p14:sldIdLst>
            <p14:sldId id="327"/>
            <p14:sldId id="325"/>
            <p14:sldId id="314"/>
            <p14:sldId id="256"/>
            <p14:sldId id="338"/>
            <p14:sldId id="341"/>
            <p14:sldId id="342"/>
            <p14:sldId id="343"/>
            <p14:sldId id="347"/>
            <p14:sldId id="344"/>
            <p14:sldId id="257"/>
            <p14:sldId id="261"/>
            <p14:sldId id="262"/>
            <p14:sldId id="346"/>
            <p14:sldId id="264"/>
            <p14:sldId id="329"/>
          </p14:sldIdLst>
        </p14:section>
        <p14:section name="Untitled Section" id="{15FBEDD5-7809-4B27-8193-8E6ACF6D2E2A}">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9228" autoAdjust="0"/>
  </p:normalViewPr>
  <p:slideViewPr>
    <p:cSldViewPr>
      <p:cViewPr varScale="1">
        <p:scale>
          <a:sx n="66" d="100"/>
          <a:sy n="66" d="100"/>
        </p:scale>
        <p:origin x="876" y="84"/>
      </p:cViewPr>
      <p:guideLst>
        <p:guide orient="horz" pos="2160"/>
        <p:guide pos="3839"/>
      </p:guideLst>
    </p:cSldViewPr>
  </p:slideViewPr>
  <p:outlineViewPr>
    <p:cViewPr>
      <p:scale>
        <a:sx n="33" d="100"/>
        <a:sy n="33" d="100"/>
      </p:scale>
      <p:origin x="0" y="-32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E967-2C8A-4418-A4C7-E9AEDA6F0DC3}" type="datetimeFigureOut">
              <a:rPr lang="en-US" smtClean="0"/>
              <a:t>11/4/2020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233E7-D662-4388-8E3C-0D30765C3BFE}" type="slidenum">
              <a:rPr lang="en-US" smtClean="0"/>
              <a:t>‹#›</a:t>
            </a:fld>
            <a:endParaRPr lang="en-US"/>
          </a:p>
        </p:txBody>
      </p:sp>
    </p:spTree>
    <p:extLst>
      <p:ext uri="{BB962C8B-B14F-4D97-AF65-F5344CB8AC3E}">
        <p14:creationId xmlns:p14="http://schemas.microsoft.com/office/powerpoint/2010/main" val="141496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7A468D-7BD5-40FF-875C-17B7FE385E6B}" type="slidenum">
              <a:rPr lang="en-US" smtClean="0"/>
              <a:pPr/>
              <a:t>2</a:t>
            </a:fld>
            <a:endParaRPr lang="en-US"/>
          </a:p>
        </p:txBody>
      </p:sp>
    </p:spTree>
    <p:extLst>
      <p:ext uri="{BB962C8B-B14F-4D97-AF65-F5344CB8AC3E}">
        <p14:creationId xmlns:p14="http://schemas.microsoft.com/office/powerpoint/2010/main" val="159322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4</a:t>
            </a:fld>
            <a:endParaRPr lang="en-US"/>
          </a:p>
        </p:txBody>
      </p:sp>
    </p:spTree>
    <p:extLst>
      <p:ext uri="{BB962C8B-B14F-4D97-AF65-F5344CB8AC3E}">
        <p14:creationId xmlns:p14="http://schemas.microsoft.com/office/powerpoint/2010/main" val="1143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11</a:t>
            </a:fld>
            <a:endParaRPr lang="en-US"/>
          </a:p>
        </p:txBody>
      </p:sp>
    </p:spTree>
    <p:extLst>
      <p:ext uri="{BB962C8B-B14F-4D97-AF65-F5344CB8AC3E}">
        <p14:creationId xmlns:p14="http://schemas.microsoft.com/office/powerpoint/2010/main" val="417884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12</a:t>
            </a:fld>
            <a:endParaRPr lang="en-US"/>
          </a:p>
        </p:txBody>
      </p:sp>
    </p:spTree>
    <p:extLst>
      <p:ext uri="{BB962C8B-B14F-4D97-AF65-F5344CB8AC3E}">
        <p14:creationId xmlns:p14="http://schemas.microsoft.com/office/powerpoint/2010/main" val="388269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15</a:t>
            </a:fld>
            <a:endParaRPr lang="en-US"/>
          </a:p>
        </p:txBody>
      </p:sp>
    </p:spTree>
    <p:extLst>
      <p:ext uri="{BB962C8B-B14F-4D97-AF65-F5344CB8AC3E}">
        <p14:creationId xmlns:p14="http://schemas.microsoft.com/office/powerpoint/2010/main" val="52203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998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7118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2284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24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548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802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7306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652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18633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16087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51809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AA1B-AE58-423A-A191-EC85F87580CB}" type="slidenum">
              <a:rPr lang="en-US" smtClean="0"/>
              <a:t>‹#›</a:t>
            </a:fld>
            <a:endParaRPr lang="en-US"/>
          </a:p>
        </p:txBody>
      </p:sp>
    </p:spTree>
    <p:extLst>
      <p:ext uri="{BB962C8B-B14F-4D97-AF65-F5344CB8AC3E}">
        <p14:creationId xmlns:p14="http://schemas.microsoft.com/office/powerpoint/2010/main" val="14632523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825" cy="6858000"/>
          </a:xfrm>
        </p:spPr>
      </p:pic>
      <p:sp>
        <p:nvSpPr>
          <p:cNvPr id="4" name="Slide Number Placeholder 3"/>
          <p:cNvSpPr>
            <a:spLocks noGrp="1"/>
          </p:cNvSpPr>
          <p:nvPr>
            <p:ph type="sldNum" sz="quarter" idx="12"/>
          </p:nvPr>
        </p:nvSpPr>
        <p:spPr/>
        <p:txBody>
          <a:bodyPr/>
          <a:lstStyle/>
          <a:p>
            <a:fld id="{C781AA1B-AE58-423A-A191-EC85F87580CB}" type="slidenum">
              <a:rPr lang="en-US" smtClean="0"/>
              <a:t>1</a:t>
            </a:fld>
            <a:endParaRPr lang="en-US"/>
          </a:p>
        </p:txBody>
      </p:sp>
    </p:spTree>
    <p:extLst>
      <p:ext uri="{BB962C8B-B14F-4D97-AF65-F5344CB8AC3E}">
        <p14:creationId xmlns:p14="http://schemas.microsoft.com/office/powerpoint/2010/main" val="351748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CONTINUE…</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212" y="1524000"/>
            <a:ext cx="7581901" cy="4666607"/>
          </a:xfrm>
        </p:spPr>
      </p:pic>
      <p:sp>
        <p:nvSpPr>
          <p:cNvPr id="4" name="Slide Number Placeholder 3"/>
          <p:cNvSpPr>
            <a:spLocks noGrp="1"/>
          </p:cNvSpPr>
          <p:nvPr>
            <p:ph type="sldNum" sz="quarter" idx="12"/>
          </p:nvPr>
        </p:nvSpPr>
        <p:spPr/>
        <p:txBody>
          <a:bodyPr/>
          <a:lstStyle/>
          <a:p>
            <a:fld id="{C781AA1B-AE58-423A-A191-EC85F87580CB}" type="slidenum">
              <a:rPr lang="en-US" smtClean="0"/>
              <a:t>10</a:t>
            </a:fld>
            <a:endParaRPr lang="en-US"/>
          </a:p>
        </p:txBody>
      </p:sp>
    </p:spTree>
    <p:extLst>
      <p:ext uri="{BB962C8B-B14F-4D97-AF65-F5344CB8AC3E}">
        <p14:creationId xmlns:p14="http://schemas.microsoft.com/office/powerpoint/2010/main" val="2196126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401762"/>
          </a:xfrm>
        </p:spPr>
        <p:txBody>
          <a:bodyPr>
            <a:noAutofit/>
          </a:body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ROLE OF FAT IN FOOD INDUSTRY</a:t>
            </a:r>
            <a:endParaRPr lang="en-US" sz="4000" b="1" dirty="0">
              <a:solidFill>
                <a:srgbClr val="FF0000"/>
              </a:solidFill>
              <a:latin typeface="Times New Roman" pitchFamily="18" charset="0"/>
              <a:cs typeface="Times New Roman" pitchFamily="18" charset="0"/>
            </a:endParaRPr>
          </a:p>
        </p:txBody>
      </p:sp>
      <p:sp>
        <p:nvSpPr>
          <p:cNvPr id="3" name="Subtitle 2"/>
          <p:cNvSpPr>
            <a:spLocks noGrp="1"/>
          </p:cNvSpPr>
          <p:nvPr>
            <p:ph idx="1"/>
          </p:nvPr>
        </p:nvSpPr>
        <p:spPr>
          <a:xfrm>
            <a:off x="329379" y="1982057"/>
            <a:ext cx="11530066" cy="4739419"/>
          </a:xfrm>
        </p:spPr>
        <p:txBody>
          <a:bodyPr>
            <a:normAutofit/>
          </a:bodyPr>
          <a:lstStyle/>
          <a:p>
            <a:pPr marL="0" indent="0">
              <a:buNone/>
            </a:pPr>
            <a:r>
              <a:rPr lang="en-US" b="1" dirty="0" smtClean="0"/>
              <a:t>I </a:t>
            </a:r>
            <a:r>
              <a:rPr lang="en-US" b="1" dirty="0"/>
              <a:t>Fat/Oil used as medium of cooking</a:t>
            </a:r>
            <a:endParaRPr lang="en-US" dirty="0"/>
          </a:p>
          <a:p>
            <a:r>
              <a:rPr lang="en-US" dirty="0"/>
              <a:t>Fat is used in shallow and deep fat frying. Pan-frying is used to cook </a:t>
            </a:r>
            <a:r>
              <a:rPr lang="en-US" dirty="0" err="1"/>
              <a:t>chapathis</a:t>
            </a:r>
            <a:r>
              <a:rPr lang="en-US" dirty="0"/>
              <a:t>, </a:t>
            </a:r>
            <a:r>
              <a:rPr lang="en-US" dirty="0" err="1"/>
              <a:t>omelettes</a:t>
            </a:r>
            <a:r>
              <a:rPr lang="en-US" dirty="0"/>
              <a:t>, cutlets. Deep fat frying method is used in preparing snack and junk </a:t>
            </a:r>
            <a:r>
              <a:rPr lang="en-US" dirty="0" smtClean="0"/>
              <a:t>food</a:t>
            </a:r>
          </a:p>
          <a:p>
            <a:pPr marL="0" indent="0">
              <a:buNone/>
            </a:pPr>
            <a:endParaRPr lang="en-US" dirty="0"/>
          </a:p>
          <a:p>
            <a:pPr marL="0" indent="0">
              <a:lnSpc>
                <a:spcPct val="170000"/>
              </a:lnSpc>
              <a:spcBef>
                <a:spcPts val="0"/>
              </a:spcBef>
              <a:buNone/>
            </a:pPr>
            <a:endParaRPr lang="en-US" b="1" dirty="0">
              <a:solidFill>
                <a:schemeClr val="tx1"/>
              </a:solidFill>
            </a:endParaRPr>
          </a:p>
        </p:txBody>
      </p:sp>
      <p:sp>
        <p:nvSpPr>
          <p:cNvPr id="7" name="Slide Number Placeholder 6"/>
          <p:cNvSpPr>
            <a:spLocks noGrp="1"/>
          </p:cNvSpPr>
          <p:nvPr>
            <p:ph type="sldNum" sz="quarter" idx="12"/>
          </p:nvPr>
        </p:nvSpPr>
        <p:spPr/>
        <p:txBody>
          <a:bodyPr/>
          <a:lstStyle/>
          <a:p>
            <a:fld id="{C781AA1B-AE58-423A-A191-EC85F87580CB}"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2" y="3886200"/>
            <a:ext cx="3314700" cy="2209800"/>
          </a:xfrm>
          <a:prstGeom prst="rect">
            <a:avLst/>
          </a:prstGeom>
        </p:spPr>
      </p:pic>
      <p:pic>
        <p:nvPicPr>
          <p:cNvPr id="4" name="Picture 3"/>
          <p:cNvPicPr>
            <a:picLocks noChangeAspect="1"/>
          </p:cNvPicPr>
          <p:nvPr/>
        </p:nvPicPr>
        <p:blipFill>
          <a:blip r:embed="rId4"/>
          <a:stretch>
            <a:fillRect/>
          </a:stretch>
        </p:blipFill>
        <p:spPr>
          <a:xfrm>
            <a:off x="4646612" y="3926114"/>
            <a:ext cx="3139712" cy="2145978"/>
          </a:xfrm>
          <a:prstGeom prst="rect">
            <a:avLst/>
          </a:prstGeom>
        </p:spPr>
      </p:pic>
    </p:spTree>
    <p:extLst>
      <p:ext uri="{BB962C8B-B14F-4D97-AF65-F5344CB8AC3E}">
        <p14:creationId xmlns:p14="http://schemas.microsoft.com/office/powerpoint/2010/main" val="453004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3611"/>
            <a:ext cx="10969943" cy="1143000"/>
          </a:xfrm>
        </p:spPr>
        <p:txBody>
          <a:bodyPr>
            <a:noAutofit/>
          </a:body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ROLE OF FAT IN FOOD INDUSTRY</a:t>
            </a:r>
            <a:endParaRPr lang="en-US" sz="4000" dirty="0"/>
          </a:p>
        </p:txBody>
      </p:sp>
      <p:sp>
        <p:nvSpPr>
          <p:cNvPr id="3" name="Content Placeholder 2"/>
          <p:cNvSpPr>
            <a:spLocks noGrp="1"/>
          </p:cNvSpPr>
          <p:nvPr>
            <p:ph idx="1"/>
          </p:nvPr>
        </p:nvSpPr>
        <p:spPr>
          <a:xfrm>
            <a:off x="608012" y="1371600"/>
            <a:ext cx="10969943" cy="5029200"/>
          </a:xfrm>
        </p:spPr>
        <p:txBody>
          <a:bodyPr>
            <a:noAutofit/>
          </a:bodyPr>
          <a:lstStyle/>
          <a:p>
            <a:pPr marL="0" indent="0">
              <a:buNone/>
            </a:pPr>
            <a:r>
              <a:rPr lang="en-US" b="1" dirty="0" err="1" smtClean="0"/>
              <a:t>II.Fat</a:t>
            </a:r>
            <a:r>
              <a:rPr lang="en-US" b="1" dirty="0" smtClean="0"/>
              <a:t> </a:t>
            </a:r>
            <a:r>
              <a:rPr lang="en-US" b="1" dirty="0"/>
              <a:t>improves the texture of foods</a:t>
            </a:r>
            <a:endParaRPr lang="en-US" dirty="0"/>
          </a:p>
          <a:p>
            <a:pPr marL="0" indent="0">
              <a:buNone/>
            </a:pPr>
            <a:r>
              <a:rPr lang="en-US" dirty="0"/>
              <a:t>Fat plays an important role in the proper development of texture in cakes, biscuits and cookies. Its function is particularly important in pastry where there is no sugar to contribute to </a:t>
            </a:r>
            <a:r>
              <a:rPr lang="en-US" dirty="0" smtClean="0"/>
              <a:t>tenderness</a:t>
            </a:r>
            <a:endParaRPr lang="en-US" dirty="0"/>
          </a:p>
          <a:p>
            <a:r>
              <a:rPr lang="en-US" u="sng" dirty="0"/>
              <a:t>Fats help in leavening</a:t>
            </a:r>
          </a:p>
          <a:p>
            <a:pPr marL="0" indent="0">
              <a:buNone/>
            </a:pPr>
            <a:r>
              <a:rPr lang="en-US" dirty="0"/>
              <a:t>The role of fat in the leavening process is its ability to trap air during the mixing process. So the fat is indirectly responsible for the tenderness of the </a:t>
            </a:r>
            <a:r>
              <a:rPr lang="en-US" dirty="0" smtClean="0"/>
              <a:t>cake</a:t>
            </a:r>
          </a:p>
          <a:p>
            <a:pPr marL="0" indent="0">
              <a:buNone/>
            </a:pPr>
            <a:r>
              <a:rPr lang="en-US" dirty="0" smtClean="0"/>
              <a:t>Thus </a:t>
            </a:r>
            <a:r>
              <a:rPr lang="en-US" dirty="0"/>
              <a:t>fat contribute to the grain and volume of baked </a:t>
            </a:r>
            <a:r>
              <a:rPr lang="en-US" dirty="0" smtClean="0"/>
              <a:t>products</a:t>
            </a:r>
            <a:endParaRPr lang="en-US"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12</a:t>
            </a:fld>
            <a:endParaRPr lang="en-US" dirty="0"/>
          </a:p>
        </p:txBody>
      </p:sp>
    </p:spTree>
    <p:extLst>
      <p:ext uri="{BB962C8B-B14F-4D97-AF65-F5344CB8AC3E}">
        <p14:creationId xmlns:p14="http://schemas.microsoft.com/office/powerpoint/2010/main" val="3345229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7" y="0"/>
            <a:ext cx="10969943" cy="1143000"/>
          </a:xfrm>
        </p:spPr>
        <p:txBody>
          <a:bodyPr>
            <a:noAutofit/>
          </a:body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ROLE OF FAT IN FOOD INDUSTRY</a:t>
            </a:r>
            <a:endParaRPr lang="en-US" sz="4000" dirty="0"/>
          </a:p>
        </p:txBody>
      </p:sp>
      <p:sp>
        <p:nvSpPr>
          <p:cNvPr id="3" name="Content Placeholder 2"/>
          <p:cNvSpPr>
            <a:spLocks noGrp="1"/>
          </p:cNvSpPr>
          <p:nvPr>
            <p:ph idx="1"/>
          </p:nvPr>
        </p:nvSpPr>
        <p:spPr>
          <a:xfrm>
            <a:off x="172530" y="1143000"/>
            <a:ext cx="11274663" cy="4996089"/>
          </a:xfrm>
        </p:spPr>
        <p:txBody>
          <a:bodyPr>
            <a:normAutofit/>
          </a:bodyPr>
          <a:lstStyle/>
          <a:p>
            <a:r>
              <a:rPr lang="en-US" u="sng" dirty="0" smtClean="0"/>
              <a:t>Fat </a:t>
            </a:r>
            <a:r>
              <a:rPr lang="en-US" u="sng" dirty="0"/>
              <a:t>for smoothness</a:t>
            </a:r>
          </a:p>
          <a:p>
            <a:pPr marL="0" indent="0">
              <a:buNone/>
            </a:pPr>
            <a:r>
              <a:rPr lang="en-US" dirty="0"/>
              <a:t>They limit the size of water crystals and help in maintaining smooth </a:t>
            </a:r>
            <a:r>
              <a:rPr lang="en-US" dirty="0" smtClean="0"/>
              <a:t>texture</a:t>
            </a:r>
          </a:p>
          <a:p>
            <a:pPr marL="0" indent="0">
              <a:buNone/>
            </a:pPr>
            <a:r>
              <a:rPr lang="en-US" dirty="0" smtClean="0"/>
              <a:t>They </a:t>
            </a:r>
            <a:r>
              <a:rPr lang="en-US" dirty="0"/>
              <a:t>affect the smoothness of crystalline candies through the retardation of crystallization and the gelatinization of starch in starch thickened </a:t>
            </a:r>
            <a:r>
              <a:rPr lang="en-US" dirty="0" smtClean="0"/>
              <a:t>mixtures </a:t>
            </a:r>
            <a:r>
              <a:rPr lang="en-US" dirty="0"/>
              <a:t>Fat prevents lump formation and brings </a:t>
            </a:r>
            <a:r>
              <a:rPr lang="en-US" dirty="0" smtClean="0"/>
              <a:t>smoothness</a:t>
            </a:r>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C781AA1B-AE58-423A-A191-EC85F87580CB}"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3615644"/>
            <a:ext cx="2822720" cy="2119295"/>
          </a:xfrm>
          <a:prstGeom prst="rect">
            <a:avLst/>
          </a:prstGeom>
        </p:spPr>
      </p:pic>
    </p:spTree>
    <p:extLst>
      <p:ext uri="{BB962C8B-B14F-4D97-AF65-F5344CB8AC3E}">
        <p14:creationId xmlns:p14="http://schemas.microsoft.com/office/powerpoint/2010/main" val="188737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anose="02020603050405020304" pitchFamily="18" charset="0"/>
                <a:cs typeface="Times New Roman" panose="02020603050405020304" pitchFamily="18" charset="0"/>
              </a:rPr>
              <a:t>ROLE OF FAT IN FOOD INDUSTRY</a:t>
            </a:r>
            <a:endParaRPr lang="en-US" dirty="0"/>
          </a:p>
        </p:txBody>
      </p:sp>
      <p:sp>
        <p:nvSpPr>
          <p:cNvPr id="3" name="Content Placeholder 2"/>
          <p:cNvSpPr>
            <a:spLocks noGrp="1"/>
          </p:cNvSpPr>
          <p:nvPr>
            <p:ph idx="1"/>
          </p:nvPr>
        </p:nvSpPr>
        <p:spPr>
          <a:xfrm>
            <a:off x="837982" y="1371600"/>
            <a:ext cx="10512862" cy="4805363"/>
          </a:xfrm>
        </p:spPr>
        <p:txBody>
          <a:bodyPr/>
          <a:lstStyle/>
          <a:p>
            <a:r>
              <a:rPr lang="en-US" u="sng" dirty="0"/>
              <a:t>Fat as a shortening agent</a:t>
            </a:r>
          </a:p>
          <a:p>
            <a:pPr marL="0" indent="0">
              <a:buNone/>
            </a:pPr>
            <a:r>
              <a:rPr lang="en-US" dirty="0"/>
              <a:t>One of the most important function of fat is to shorten baked products which otherwise are solid masses firmly held together by strands of </a:t>
            </a:r>
            <a:r>
              <a:rPr lang="en-US" dirty="0" smtClean="0"/>
              <a:t>gluten</a:t>
            </a:r>
          </a:p>
          <a:p>
            <a:pPr marL="0" indent="0">
              <a:buNone/>
            </a:pPr>
            <a:r>
              <a:rPr lang="en-US" dirty="0" smtClean="0"/>
              <a:t>In </a:t>
            </a:r>
            <a:r>
              <a:rPr lang="en-US" dirty="0"/>
              <a:t>biscuits, a hard fat must be used so that fat can be distributed in small pieces to give the desired flakiness to the biscuits. Shortened cakes are made using a plastic fat, which combines readily with the ingredients in the flour mixture. Butter is used in puff </a:t>
            </a:r>
            <a:r>
              <a:rPr lang="en-US" dirty="0" smtClean="0"/>
              <a:t>pastry</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14</a:t>
            </a:fld>
            <a:endParaRPr lang="en-US"/>
          </a:p>
        </p:txBody>
      </p:sp>
      <p:pic>
        <p:nvPicPr>
          <p:cNvPr id="5" name="Picture 4"/>
          <p:cNvPicPr>
            <a:picLocks noChangeAspect="1"/>
          </p:cNvPicPr>
          <p:nvPr/>
        </p:nvPicPr>
        <p:blipFill>
          <a:blip r:embed="rId2"/>
          <a:stretch>
            <a:fillRect/>
          </a:stretch>
        </p:blipFill>
        <p:spPr>
          <a:xfrm>
            <a:off x="4113212" y="4710577"/>
            <a:ext cx="3063520" cy="1645774"/>
          </a:xfrm>
          <a:prstGeom prst="rect">
            <a:avLst/>
          </a:prstGeom>
        </p:spPr>
      </p:pic>
    </p:spTree>
    <p:extLst>
      <p:ext uri="{BB962C8B-B14F-4D97-AF65-F5344CB8AC3E}">
        <p14:creationId xmlns:p14="http://schemas.microsoft.com/office/powerpoint/2010/main" val="398103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400"/>
            <a:ext cx="10969943" cy="1143000"/>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ROLE OF</a:t>
            </a:r>
            <a:r>
              <a:rPr lang="en-US" sz="4000" b="1" dirty="0" smtClean="0">
                <a:solidFill>
                  <a:srgbClr val="FF0000"/>
                </a:solidFill>
                <a:latin typeface="Times New Roman" panose="02020603050405020304" pitchFamily="18" charset="0"/>
                <a:cs typeface="Times New Roman" panose="02020603050405020304" pitchFamily="18" charset="0"/>
              </a:rPr>
              <a:t> FAT IN FOOD INDUSTRY</a:t>
            </a:r>
            <a:endParaRPr lang="en-US" sz="4000" dirty="0"/>
          </a:p>
        </p:txBody>
      </p:sp>
      <p:sp>
        <p:nvSpPr>
          <p:cNvPr id="3" name="Content Placeholder 2"/>
          <p:cNvSpPr>
            <a:spLocks noGrp="1"/>
          </p:cNvSpPr>
          <p:nvPr>
            <p:ph idx="1"/>
          </p:nvPr>
        </p:nvSpPr>
        <p:spPr>
          <a:xfrm>
            <a:off x="609441" y="1371600"/>
            <a:ext cx="10969943" cy="5105399"/>
          </a:xfrm>
        </p:spPr>
        <p:txBody>
          <a:bodyPr>
            <a:noAutofit/>
          </a:bodyPr>
          <a:lstStyle/>
          <a:p>
            <a:pPr marL="0" indent="0">
              <a:buNone/>
            </a:pPr>
            <a:r>
              <a:rPr lang="en-US" b="1" dirty="0"/>
              <a:t>III</a:t>
            </a:r>
            <a:r>
              <a:rPr lang="en-US" b="1" dirty="0" smtClean="0"/>
              <a:t>. Fats </a:t>
            </a:r>
            <a:r>
              <a:rPr lang="en-US" b="1" dirty="0"/>
              <a:t>improve palatability</a:t>
            </a:r>
            <a:endParaRPr lang="en-US" dirty="0"/>
          </a:p>
          <a:p>
            <a:pPr marL="0" indent="0">
              <a:buNone/>
            </a:pPr>
            <a:r>
              <a:rPr lang="en-US" dirty="0"/>
              <a:t>Fat gives taste and flavor to the food </a:t>
            </a:r>
            <a:endParaRPr lang="en-US" dirty="0" smtClean="0"/>
          </a:p>
          <a:p>
            <a:pPr marL="0" indent="0">
              <a:buNone/>
            </a:pPr>
            <a:r>
              <a:rPr lang="en-US" dirty="0" smtClean="0"/>
              <a:t>Ghee </a:t>
            </a:r>
            <a:r>
              <a:rPr lang="en-US" dirty="0"/>
              <a:t>and butter when used in the recipe improve the </a:t>
            </a:r>
            <a:r>
              <a:rPr lang="en-US" dirty="0" smtClean="0"/>
              <a:t>flavor </a:t>
            </a:r>
          </a:p>
          <a:p>
            <a:pPr marL="0" indent="0">
              <a:buNone/>
            </a:pPr>
            <a:r>
              <a:rPr lang="en-US" dirty="0" smtClean="0"/>
              <a:t>The </a:t>
            </a:r>
            <a:r>
              <a:rPr lang="en-US" dirty="0"/>
              <a:t>ability of fats to take up or dissolve certain aromatic flavor substances is frequently used in food </a:t>
            </a:r>
            <a:r>
              <a:rPr lang="en-US" dirty="0" smtClean="0"/>
              <a:t>preparation </a:t>
            </a:r>
          </a:p>
          <a:p>
            <a:pPr marL="0" indent="0">
              <a:buNone/>
            </a:pPr>
            <a:r>
              <a:rPr lang="en-US" dirty="0" smtClean="0"/>
              <a:t>Onion</a:t>
            </a:r>
            <a:r>
              <a:rPr lang="en-US" dirty="0"/>
              <a:t>, ginger, garlic, peppers and other flavorful foods are cooked in oil so initially flavor can be incorporation into other foods. Aromatic fruit and other flavors are also dissolved by </a:t>
            </a:r>
            <a:r>
              <a:rPr lang="en-US" dirty="0" smtClean="0"/>
              <a:t>fat</a:t>
            </a:r>
          </a:p>
          <a:p>
            <a:pPr marL="0" indent="0">
              <a:buNone/>
            </a:pPr>
            <a:r>
              <a:rPr lang="en-US" dirty="0" smtClean="0"/>
              <a:t>Coloring </a:t>
            </a:r>
            <a:r>
              <a:rPr lang="en-US" dirty="0"/>
              <a:t>agents like turmeric, when added to oil helps in the distribution of color through out the </a:t>
            </a:r>
            <a:r>
              <a:rPr lang="en-US" dirty="0" smtClean="0"/>
              <a:t>food</a:t>
            </a:r>
            <a:endParaRPr lang="en-US" dirty="0"/>
          </a:p>
          <a:p>
            <a:pPr>
              <a:lnSpc>
                <a:spcPct val="150000"/>
              </a:lnSpc>
              <a:spcBef>
                <a:spcPts val="0"/>
              </a:spcBef>
            </a:pPr>
            <a:endParaRPr lang="en-US" sz="28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15</a:t>
            </a:fld>
            <a:endParaRPr lang="en-US"/>
          </a:p>
        </p:txBody>
      </p:sp>
    </p:spTree>
    <p:extLst>
      <p:ext uri="{BB962C8B-B14F-4D97-AF65-F5344CB8AC3E}">
        <p14:creationId xmlns:p14="http://schemas.microsoft.com/office/powerpoint/2010/main" val="298033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ku.jpg"/>
          <p:cNvPicPr>
            <a:picLocks noGrp="1" noChangeAspect="1"/>
          </p:cNvPicPr>
          <p:nvPr>
            <p:ph idx="1"/>
          </p:nvPr>
        </p:nvPicPr>
        <p:blipFill>
          <a:blip r:embed="rId2"/>
          <a:stretch>
            <a:fillRect/>
          </a:stretch>
        </p:blipFill>
        <p:spPr>
          <a:xfrm>
            <a:off x="-1" y="0"/>
            <a:ext cx="12188825" cy="6857999"/>
          </a:xfrm>
        </p:spPr>
      </p:pic>
      <p:sp>
        <p:nvSpPr>
          <p:cNvPr id="5" name="TextBox 4"/>
          <p:cNvSpPr txBox="1"/>
          <p:nvPr/>
        </p:nvSpPr>
        <p:spPr>
          <a:xfrm>
            <a:off x="4646612" y="2895601"/>
            <a:ext cx="3505200" cy="1219200"/>
          </a:xfrm>
          <a:prstGeom prst="rect">
            <a:avLst/>
          </a:prstGeom>
          <a:noFill/>
        </p:spPr>
        <p:txBody>
          <a:bodyPr wrap="square" rtlCol="0">
            <a:prstTxWarp prst="textArchUp">
              <a:avLst/>
            </a:prstTxWarp>
            <a:spAutoFit/>
          </a:bodyPr>
          <a:lstStyle/>
          <a:p>
            <a:pPr algn="ctr"/>
            <a:r>
              <a:rPr lang="en-US" sz="6000" b="1" dirty="0">
                <a:ln>
                  <a:solidFill>
                    <a:schemeClr val="bg1"/>
                  </a:solidFill>
                </a:ln>
                <a:solidFill>
                  <a:schemeClr val="bg1"/>
                </a:solidFill>
                <a:latin typeface="Edwardian Script ITC" pitchFamily="66" charset="0"/>
                <a:cs typeface="Arial" pitchFamily="34" charset="0"/>
              </a:rPr>
              <a:t>Thank You </a:t>
            </a:r>
            <a:r>
              <a:rPr lang="en-US" sz="6000" b="1" dirty="0">
                <a:ln>
                  <a:solidFill>
                    <a:schemeClr val="tx1"/>
                  </a:solidFill>
                </a:ln>
                <a:solidFill>
                  <a:schemeClr val="bg1"/>
                </a:solidFill>
                <a:latin typeface="Arial Black" pitchFamily="34" charset="0"/>
                <a:cs typeface="Arial" pitchFamily="34" charset="0"/>
                <a:sym typeface="Wingdings" pitchFamily="2" charset="2"/>
              </a:rPr>
              <a:t></a:t>
            </a:r>
            <a:endParaRPr lang="en-US" sz="6000" b="1" dirty="0">
              <a:ln>
                <a:solidFill>
                  <a:schemeClr val="tx1"/>
                </a:solidFill>
              </a:ln>
              <a:solidFill>
                <a:schemeClr val="bg1"/>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fld id="{A12D6159-9E58-4331-9473-E5ECCE17E3C2}" type="slidenum">
              <a:rPr lang="en-US" sz="1400">
                <a:latin typeface="Times New Roman" panose="02020603050405020304" pitchFamily="18" charset="0"/>
                <a:cs typeface="Times New Roman" panose="02020603050405020304" pitchFamily="18" charset="0"/>
              </a:rPr>
              <a:pPr/>
              <a:t>16</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9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2588" y="-91701"/>
            <a:ext cx="12032111" cy="929640"/>
          </a:xfrm>
        </p:spPr>
        <p:txBody>
          <a:bodyPr>
            <a:noAutofit/>
          </a:bodyPr>
          <a:lstStyle/>
          <a:p>
            <a:pPr>
              <a:lnSpc>
                <a:spcPct val="150000"/>
              </a:lnSpc>
              <a:spcBef>
                <a:spcPts val="0"/>
              </a:spcBef>
            </a:pPr>
            <a:r>
              <a:rPr lang="en-US" sz="4000" b="1" dirty="0" smtClean="0">
                <a:solidFill>
                  <a:srgbClr val="0070C0"/>
                </a:solidFill>
                <a:effectLst/>
                <a:latin typeface="Times New Roman" panose="02020603050405020304" pitchFamily="18" charset="0"/>
                <a:cs typeface="Times New Roman" panose="02020603050405020304" pitchFamily="18" charset="0"/>
              </a:rPr>
              <a:t>FATS AND OILS </a:t>
            </a:r>
            <a:endParaRPr lang="en-US" sz="4000" b="1" dirty="0">
              <a:solidFill>
                <a:srgbClr val="0070C0"/>
              </a:solidFill>
              <a:effectLst/>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93742" y="720991"/>
            <a:ext cx="11738369" cy="6137009"/>
          </a:xfrm>
        </p:spPr>
        <p:txBody>
          <a:bodyPr>
            <a:noAutofit/>
          </a:bodyPr>
          <a:lstStyle/>
          <a:p>
            <a:pPr algn="ctr">
              <a:lnSpc>
                <a:spcPct val="150000"/>
              </a:lnSpc>
              <a:spcBef>
                <a:spcPts val="0"/>
              </a:spcBef>
            </a:pP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LECTURE 2 </a:t>
            </a:r>
            <a:r>
              <a:rPr lang="en-US"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FST-403</a:t>
            </a:r>
          </a:p>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B</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Sc. (Hons). Food and </a:t>
            </a:r>
            <a:r>
              <a:rPr lang="en-US" sz="2800" dirty="0" smtClean="0">
                <a:solidFill>
                  <a:srgbClr val="FF0000"/>
                </a:solidFill>
                <a:latin typeface="Times New Roman" panose="02020603050405020304" pitchFamily="18" charset="0"/>
                <a:cs typeface="Times New Roman" panose="02020603050405020304" pitchFamily="18" charset="0"/>
              </a:rPr>
              <a:t>Science and technology</a:t>
            </a:r>
            <a:endParaRPr lang="en-US" sz="2800" dirty="0" smtClean="0">
              <a:solidFill>
                <a:srgbClr val="FF0000"/>
              </a:solidFill>
              <a:latin typeface="Times New Roman" panose="02020603050405020304" pitchFamily="18" charset="0"/>
              <a:cs typeface="Times New Roman" panose="02020603050405020304" pitchFamily="18" charset="0"/>
            </a:endParaRPr>
          </a:p>
          <a:p>
            <a:pPr algn="ctr">
              <a:lnSpc>
                <a:spcPct val="150000"/>
              </a:lnSpc>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Semester-7</a:t>
            </a:r>
            <a:endParaRPr lang="en-US" sz="2800" b="1" dirty="0" smtClean="0">
              <a:solidFill>
                <a:prstClr val="black"/>
              </a:solidFill>
              <a:latin typeface="Times New Roman" pitchFamily="18" charset="0"/>
              <a:cs typeface="Times New Roman" pitchFamily="18" charset="0"/>
            </a:endParaRPr>
          </a:p>
          <a:p>
            <a:pPr lvl="0">
              <a:lnSpc>
                <a:spcPct val="170000"/>
              </a:lnSpc>
              <a:spcBef>
                <a:spcPts val="0"/>
              </a:spcBef>
            </a:pPr>
            <a:endParaRPr lang="en-US" sz="2800" b="1" dirty="0" smtClean="0">
              <a:solidFill>
                <a:srgbClr val="FF0000"/>
              </a:solidFill>
              <a:latin typeface="Times New Roman" pitchFamily="18" charset="0"/>
              <a:cs typeface="Times New Roman" pitchFamily="18" charset="0"/>
            </a:endParaRPr>
          </a:p>
          <a:p>
            <a:pPr lvl="0">
              <a:lnSpc>
                <a:spcPct val="170000"/>
              </a:lnSpc>
              <a:spcBef>
                <a:spcPts val="0"/>
              </a:spcBef>
            </a:pPr>
            <a:endParaRPr lang="en-US" sz="2800" b="1" dirty="0" smtClean="0">
              <a:solidFill>
                <a:srgbClr val="FF0000"/>
              </a:solidFill>
              <a:latin typeface="Times New Roman" pitchFamily="18" charset="0"/>
              <a:cs typeface="Times New Roman" pitchFamily="18" charset="0"/>
            </a:endParaRPr>
          </a:p>
          <a:p>
            <a:pPr lvl="0">
              <a:lnSpc>
                <a:spcPct val="100000"/>
              </a:lnSpc>
              <a:spcBef>
                <a:spcPts val="0"/>
              </a:spcBef>
            </a:pPr>
            <a:endParaRPr lang="en-US" sz="2800" b="1" dirty="0" smtClean="0">
              <a:solidFill>
                <a:srgbClr val="FF0000"/>
              </a:solidFill>
              <a:latin typeface="Times New Roman" pitchFamily="18" charset="0"/>
              <a:cs typeface="Times New Roman" pitchFamily="18" charset="0"/>
            </a:endParaRPr>
          </a:p>
          <a:p>
            <a:pPr lvl="0" algn="ctr">
              <a:lnSpc>
                <a:spcPct val="100000"/>
              </a:lnSpc>
              <a:spcBef>
                <a:spcPts val="0"/>
              </a:spcBef>
            </a:pPr>
            <a:r>
              <a:rPr lang="en-US" sz="2400" b="1" u="sng" dirty="0" smtClean="0">
                <a:latin typeface="Times New Roman" pitchFamily="18" charset="0"/>
                <a:cs typeface="Times New Roman" pitchFamily="18" charset="0"/>
              </a:rPr>
              <a:t>INSTITUTE </a:t>
            </a:r>
            <a:r>
              <a:rPr lang="en-US" sz="2400" b="1" u="sng" dirty="0">
                <a:latin typeface="Times New Roman" pitchFamily="18" charset="0"/>
                <a:cs typeface="Times New Roman" pitchFamily="18" charset="0"/>
              </a:rPr>
              <a:t>OF FOOD SCIENCE AND </a:t>
            </a:r>
            <a:r>
              <a:rPr lang="en-US" sz="2400" b="1" u="sng" dirty="0" smtClean="0">
                <a:latin typeface="Times New Roman" pitchFamily="18" charset="0"/>
                <a:cs typeface="Times New Roman" pitchFamily="18" charset="0"/>
              </a:rPr>
              <a:t>NUTRITION</a:t>
            </a:r>
          </a:p>
          <a:p>
            <a:pPr lvl="0" algn="ctr">
              <a:lnSpc>
                <a:spcPct val="100000"/>
              </a:lnSpc>
              <a:spcBef>
                <a:spcPts val="0"/>
              </a:spcBef>
            </a:pPr>
            <a:r>
              <a:rPr lang="en-US" sz="2400" b="1" u="sng" dirty="0" smtClean="0">
                <a:latin typeface="Times New Roman" pitchFamily="18" charset="0"/>
                <a:cs typeface="Times New Roman" pitchFamily="18" charset="0"/>
              </a:rPr>
              <a:t>UNIVERSITY </a:t>
            </a:r>
            <a:r>
              <a:rPr lang="en-US" sz="2400" b="1" u="sng" dirty="0">
                <a:latin typeface="Times New Roman" pitchFamily="18" charset="0"/>
                <a:cs typeface="Times New Roman" pitchFamily="18" charset="0"/>
              </a:rPr>
              <a:t>OF SARGODHA, </a:t>
            </a:r>
            <a:r>
              <a:rPr lang="en-US" sz="2400" b="1" u="sng" dirty="0" smtClean="0">
                <a:latin typeface="Times New Roman" pitchFamily="18" charset="0"/>
                <a:cs typeface="Times New Roman" pitchFamily="18" charset="0"/>
              </a:rPr>
              <a:t>SARGODHA</a:t>
            </a:r>
          </a:p>
          <a:p>
            <a:pPr lvl="0">
              <a:lnSpc>
                <a:spcPct val="170000"/>
              </a:lnSpc>
              <a:spcBef>
                <a:spcPts val="0"/>
              </a:spcBef>
            </a:pPr>
            <a:endParaRPr lang="en-US" sz="2400" b="1" u="sng" dirty="0">
              <a:solidFill>
                <a:prstClr val="black"/>
              </a:solidFill>
              <a:latin typeface="Times New Roman" pitchFamily="18" charset="0"/>
              <a:cs typeface="Times New Roman" pitchFamily="18"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9446339" y="6492877"/>
            <a:ext cx="2742486" cy="365125"/>
          </a:xfrm>
        </p:spPr>
        <p:txBody>
          <a:bodyPr/>
          <a:lstStyle/>
          <a:p>
            <a:fld id="{11F54D89-8ECD-48C2-BC8A-6587B8EE4BD1}" type="slidenum">
              <a:rPr lang="en-US" smtClean="0"/>
              <a:pPr/>
              <a:t>2</a:t>
            </a:fld>
            <a:endParaRPr lang="en-US"/>
          </a:p>
        </p:txBody>
      </p:sp>
      <p:pic>
        <p:nvPicPr>
          <p:cNvPr id="9" name="Picture 8" descr="C:\Users\Talha Computers\Desktop\788971.jpg"/>
          <p:cNvPicPr/>
          <p:nvPr/>
        </p:nvPicPr>
        <p:blipFill>
          <a:blip r:embed="rId3" cstate="print"/>
          <a:srcRect/>
          <a:stretch>
            <a:fillRect/>
          </a:stretch>
        </p:blipFill>
        <p:spPr bwMode="auto">
          <a:xfrm>
            <a:off x="5256212" y="3352800"/>
            <a:ext cx="1554075" cy="1592670"/>
          </a:xfrm>
          <a:prstGeom prst="rect">
            <a:avLst/>
          </a:prstGeom>
          <a:noFill/>
          <a:ln w="9525">
            <a:noFill/>
            <a:miter lim="800000"/>
            <a:headEnd/>
            <a:tailEnd/>
          </a:ln>
        </p:spPr>
      </p:pic>
    </p:spTree>
    <p:extLst>
      <p:ext uri="{BB962C8B-B14F-4D97-AF65-F5344CB8AC3E}">
        <p14:creationId xmlns:p14="http://schemas.microsoft.com/office/powerpoint/2010/main" val="32518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1295400"/>
          </a:xfrm>
        </p:spPr>
        <p:txBody>
          <a:bodyPr/>
          <a:lstStyle/>
          <a:p>
            <a:pPr algn="l"/>
            <a:r>
              <a:rPr lang="en-US" sz="4000" b="1" dirty="0" smtClean="0">
                <a:solidFill>
                  <a:srgbClr val="FF0000"/>
                </a:solidFill>
                <a:effectLst/>
                <a:latin typeface="Times New Roman" panose="02020603050405020304" pitchFamily="18" charset="0"/>
                <a:cs typeface="Times New Roman" panose="02020603050405020304" pitchFamily="18" charset="0"/>
              </a:rPr>
              <a:t>                         LECTURE OUTLINE</a:t>
            </a:r>
            <a:endParaRPr lang="en-US" sz="4000" b="1" dirty="0">
              <a:solidFill>
                <a:srgbClr val="FF0000"/>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5411" y="1273629"/>
            <a:ext cx="11734800" cy="5548700"/>
          </a:xfrm>
        </p:spPr>
        <p:txBody>
          <a:bodyPr>
            <a:noAutofit/>
          </a:bodyPr>
          <a:lstStyle/>
          <a:p>
            <a:pPr marL="457200" lvl="0" indent="-457200" algn="just">
              <a:lnSpc>
                <a:spcPct val="200000"/>
              </a:lnSpc>
              <a:spcBef>
                <a:spcPts val="0"/>
              </a:spcBef>
              <a:buFont typeface="Wingdings" pitchFamily="2" charset="2"/>
              <a:buChar char="§"/>
            </a:pPr>
            <a:endParaRPr lang="en-US" dirty="0" smtClean="0">
              <a:solidFill>
                <a:prstClr val="black"/>
              </a:solidFill>
              <a:latin typeface="Times New Roman" pitchFamily="18" charset="0"/>
              <a:cs typeface="Times New Roman" pitchFamily="18" charset="0"/>
            </a:endParaRP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Uses of fats and oils</a:t>
            </a: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Worldwide production</a:t>
            </a: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Consumption pattern</a:t>
            </a: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Role of fats in food industry</a:t>
            </a:r>
            <a:endParaRPr lang="en-US" dirty="0" smtClean="0">
              <a:solidFill>
                <a:prstClr val="black"/>
              </a:solidFill>
              <a:latin typeface="Times New Roman" pitchFamily="18" charset="0"/>
              <a:cs typeface="Times New Roman" pitchFamily="18" charset="0"/>
            </a:endParaRPr>
          </a:p>
          <a:p>
            <a:pPr marL="342900" lvl="0" indent="-342900" algn="l">
              <a:lnSpc>
                <a:spcPct val="200000"/>
              </a:lnSpc>
              <a:spcBef>
                <a:spcPts val="0"/>
              </a:spcBef>
              <a:buFont typeface="Arial" pitchFamily="34" charset="0"/>
              <a:buChar char="•"/>
            </a:pPr>
            <a:endParaRPr lang="en-US" dirty="0" smtClean="0">
              <a:solidFill>
                <a:prstClr val="black"/>
              </a:solidFill>
              <a:latin typeface="Times New Roman" pitchFamily="18" charset="0"/>
              <a:cs typeface="Times New Roman" pitchFamily="18" charset="0"/>
            </a:endParaRPr>
          </a:p>
          <a:p>
            <a:pPr algn="l">
              <a:lnSpc>
                <a:spcPct val="200000"/>
              </a:lnSpc>
              <a:spcBef>
                <a:spcPts val="0"/>
              </a:spcBef>
            </a:pP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3</a:t>
            </a:fld>
            <a:endParaRPr lang="en-US"/>
          </a:p>
        </p:txBody>
      </p:sp>
      <p:sp>
        <p:nvSpPr>
          <p:cNvPr id="4" name="TextBox 3"/>
          <p:cNvSpPr txBox="1"/>
          <p:nvPr/>
        </p:nvSpPr>
        <p:spPr>
          <a:xfrm>
            <a:off x="11477811" y="6477001"/>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1820817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0"/>
            <a:ext cx="12114213" cy="1143000"/>
          </a:xfrm>
        </p:spPr>
        <p:txBody>
          <a:bodyPr>
            <a:normAutofit/>
          </a:bodyPr>
          <a:lstStyle/>
          <a:p>
            <a:pPr algn="ctr">
              <a:lnSpc>
                <a:spcPct val="150000"/>
              </a:lnSpc>
            </a:pPr>
            <a:r>
              <a:rPr lang="en-US" sz="4000" b="1" dirty="0" smtClean="0">
                <a:solidFill>
                  <a:srgbClr val="FF0000"/>
                </a:solidFill>
                <a:latin typeface="Times New Roman" pitchFamily="18" charset="0"/>
                <a:cs typeface="Times New Roman" pitchFamily="18" charset="0"/>
              </a:rPr>
              <a:t>USES OF FATS AND OILS</a:t>
            </a:r>
            <a:endParaRPr lang="en-US" sz="4000" b="1" dirty="0">
              <a:solidFill>
                <a:srgbClr val="FF0000"/>
              </a:solidFill>
              <a:latin typeface="Times New Roman" pitchFamily="18" charset="0"/>
              <a:cs typeface="Times New Roman" pitchFamily="18" charset="0"/>
            </a:endParaRPr>
          </a:p>
        </p:txBody>
      </p:sp>
      <p:sp>
        <p:nvSpPr>
          <p:cNvPr id="3" name="Subtitle 2"/>
          <p:cNvSpPr>
            <a:spLocks noGrp="1"/>
          </p:cNvSpPr>
          <p:nvPr>
            <p:ph idx="1"/>
          </p:nvPr>
        </p:nvSpPr>
        <p:spPr>
          <a:xfrm>
            <a:off x="74611" y="1524000"/>
            <a:ext cx="12114213" cy="6019799"/>
          </a:xfrm>
        </p:spPr>
        <p:txBody>
          <a:bodyPr>
            <a:noAutofit/>
          </a:bodyPr>
          <a:lstStyle/>
          <a:p>
            <a:pPr marL="0" indent="0">
              <a:lnSpc>
                <a:spcPct val="100000"/>
              </a:lnSpc>
              <a:buNone/>
            </a:pPr>
            <a:r>
              <a:rPr lang="en-US" dirty="0"/>
              <a:t>Fats and oils are used throughout the world for both food applications and industrial </a:t>
            </a:r>
            <a:r>
              <a:rPr lang="en-US" dirty="0" smtClean="0"/>
              <a:t>uses</a:t>
            </a:r>
          </a:p>
          <a:p>
            <a:pPr marL="0" indent="0">
              <a:lnSpc>
                <a:spcPct val="100000"/>
              </a:lnSpc>
              <a:buNone/>
            </a:pPr>
            <a:r>
              <a:rPr lang="en-US" dirty="0"/>
              <a:t>They are consumed in </a:t>
            </a:r>
            <a:endParaRPr lang="en-US" dirty="0" smtClean="0"/>
          </a:p>
          <a:p>
            <a:pPr>
              <a:lnSpc>
                <a:spcPct val="100000"/>
              </a:lnSpc>
            </a:pPr>
            <a:r>
              <a:rPr lang="en-US" dirty="0"/>
              <a:t>b</a:t>
            </a:r>
            <a:r>
              <a:rPr lang="en-US" dirty="0" smtClean="0"/>
              <a:t>utter, shortening and margarine</a:t>
            </a:r>
          </a:p>
          <a:p>
            <a:pPr>
              <a:lnSpc>
                <a:spcPct val="100000"/>
              </a:lnSpc>
            </a:pPr>
            <a:r>
              <a:rPr lang="en-US" dirty="0" smtClean="0"/>
              <a:t>salad </a:t>
            </a:r>
            <a:r>
              <a:rPr lang="en-US" dirty="0"/>
              <a:t>oils, and cooking </a:t>
            </a:r>
            <a:r>
              <a:rPr lang="en-US" dirty="0" smtClean="0"/>
              <a:t>oils</a:t>
            </a:r>
          </a:p>
          <a:p>
            <a:pPr>
              <a:lnSpc>
                <a:spcPct val="100000"/>
              </a:lnSpc>
            </a:pPr>
            <a:r>
              <a:rPr lang="en-US" dirty="0" smtClean="0"/>
              <a:t> </a:t>
            </a:r>
            <a:r>
              <a:rPr lang="en-US" dirty="0"/>
              <a:t>animal </a:t>
            </a:r>
            <a:r>
              <a:rPr lang="en-US" dirty="0" smtClean="0"/>
              <a:t>feeds</a:t>
            </a:r>
          </a:p>
          <a:p>
            <a:pPr>
              <a:lnSpc>
                <a:spcPct val="100000"/>
              </a:lnSpc>
            </a:pPr>
            <a:r>
              <a:rPr lang="en-US" dirty="0"/>
              <a:t>s</a:t>
            </a:r>
            <a:r>
              <a:rPr lang="en-US" dirty="0" smtClean="0"/>
              <a:t>oaps and personal </a:t>
            </a:r>
            <a:r>
              <a:rPr lang="en-US" dirty="0"/>
              <a:t>care </a:t>
            </a:r>
            <a:r>
              <a:rPr lang="en-US" dirty="0" smtClean="0"/>
              <a:t>products</a:t>
            </a:r>
          </a:p>
          <a:p>
            <a:pPr>
              <a:lnSpc>
                <a:spcPct val="100000"/>
              </a:lnSpc>
            </a:pPr>
            <a:r>
              <a:rPr lang="en-US" dirty="0"/>
              <a:t>b</a:t>
            </a:r>
            <a:r>
              <a:rPr lang="en-US" dirty="0" smtClean="0"/>
              <a:t>iodiesel and paints </a:t>
            </a:r>
            <a:r>
              <a:rPr lang="en-US" dirty="0"/>
              <a:t>(made from alkyd </a:t>
            </a:r>
            <a:r>
              <a:rPr lang="en-US" dirty="0" smtClean="0"/>
              <a:t>resins)</a:t>
            </a:r>
          </a:p>
          <a:p>
            <a:pPr>
              <a:lnSpc>
                <a:spcPct val="100000"/>
              </a:lnSpc>
            </a:pPr>
            <a:r>
              <a:rPr lang="en-US" dirty="0" smtClean="0"/>
              <a:t>lubricants</a:t>
            </a:r>
            <a:r>
              <a:rPr lang="en-US" dirty="0"/>
              <a:t>, and greases</a:t>
            </a:r>
            <a:endParaRPr lang="en-US" sz="28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068" y="3775076"/>
            <a:ext cx="3914775" cy="2200275"/>
          </a:xfrm>
          <a:prstGeom prst="rect">
            <a:avLst/>
          </a:prstGeom>
        </p:spPr>
      </p:pic>
    </p:spTree>
    <p:extLst>
      <p:ext uri="{BB962C8B-B14F-4D97-AF65-F5344CB8AC3E}">
        <p14:creationId xmlns:p14="http://schemas.microsoft.com/office/powerpoint/2010/main" val="416450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latin typeface="Times New Roman" pitchFamily="18" charset="0"/>
                <a:cs typeface="Times New Roman" pitchFamily="18" charset="0"/>
              </a:rPr>
              <a:t>USES OF FATS AND OILS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0812" y="1295400"/>
            <a:ext cx="11811000" cy="5562600"/>
          </a:xfrm>
        </p:spPr>
        <p:txBody>
          <a:bodyPr>
            <a:normAutofit/>
          </a:bodyPr>
          <a:lstStyle/>
          <a:p>
            <a:pPr marL="0" indent="0" algn="just">
              <a:lnSpc>
                <a:spcPct val="150000"/>
              </a:lnSpc>
              <a:buNone/>
            </a:pPr>
            <a:r>
              <a:rPr lang="en-US" dirty="0"/>
              <a:t>The sources of fats and oils include </a:t>
            </a:r>
            <a:endParaRPr lang="en-US" dirty="0" smtClean="0"/>
          </a:p>
          <a:p>
            <a:pPr algn="just">
              <a:lnSpc>
                <a:spcPct val="150000"/>
              </a:lnSpc>
            </a:pPr>
            <a:r>
              <a:rPr lang="en-US" dirty="0" smtClean="0"/>
              <a:t>edible </a:t>
            </a:r>
            <a:r>
              <a:rPr lang="en-US" dirty="0"/>
              <a:t>vegetable </a:t>
            </a:r>
            <a:r>
              <a:rPr lang="en-US" dirty="0" smtClean="0"/>
              <a:t>oils</a:t>
            </a:r>
          </a:p>
          <a:p>
            <a:pPr algn="just">
              <a:lnSpc>
                <a:spcPct val="150000"/>
              </a:lnSpc>
            </a:pPr>
            <a:r>
              <a:rPr lang="en-US" dirty="0" smtClean="0"/>
              <a:t>palm oils</a:t>
            </a:r>
          </a:p>
          <a:p>
            <a:pPr algn="just">
              <a:lnSpc>
                <a:spcPct val="150000"/>
              </a:lnSpc>
            </a:pPr>
            <a:r>
              <a:rPr lang="en-US" dirty="0" smtClean="0"/>
              <a:t>industrial oils</a:t>
            </a:r>
          </a:p>
          <a:p>
            <a:pPr algn="just">
              <a:lnSpc>
                <a:spcPct val="150000"/>
              </a:lnSpc>
            </a:pPr>
            <a:r>
              <a:rPr lang="en-US" dirty="0" smtClean="0"/>
              <a:t>animal </a:t>
            </a:r>
            <a:r>
              <a:rPr lang="en-US" dirty="0"/>
              <a:t>fats, </a:t>
            </a:r>
            <a:r>
              <a:rPr lang="en-US" dirty="0" smtClean="0"/>
              <a:t>and</a:t>
            </a:r>
          </a:p>
          <a:p>
            <a:pPr algn="just">
              <a:lnSpc>
                <a:spcPct val="150000"/>
              </a:lnSpc>
            </a:pPr>
            <a:r>
              <a:rPr lang="en-US" dirty="0" smtClean="0"/>
              <a:t> </a:t>
            </a:r>
            <a:r>
              <a:rPr lang="en-US" dirty="0"/>
              <a:t>marine </a:t>
            </a:r>
            <a:r>
              <a:rPr lang="en-US" dirty="0" smtClean="0"/>
              <a:t>oils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12" y="2133600"/>
            <a:ext cx="3095625" cy="3048000"/>
          </a:xfrm>
          <a:prstGeom prst="rect">
            <a:avLst/>
          </a:prstGeom>
        </p:spPr>
      </p:pic>
    </p:spTree>
    <p:extLst>
      <p:ext uri="{BB962C8B-B14F-4D97-AF65-F5344CB8AC3E}">
        <p14:creationId xmlns:p14="http://schemas.microsoft.com/office/powerpoint/2010/main" val="17266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itchFamily="18" charset="0"/>
                <a:cs typeface="Times New Roman" pitchFamily="18" charset="0"/>
              </a:rPr>
              <a:t>USES OF FATS AND OILS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nSpc>
                <a:spcPct val="150000"/>
              </a:lnSpc>
            </a:pPr>
            <a:r>
              <a:rPr lang="en-US" dirty="0"/>
              <a:t>Food applications account for the major share (about three-fourths) of the worldwide consumption of fats and oils. However, there has been a continued shift from food to industrial consumption, particularly in </a:t>
            </a:r>
            <a:r>
              <a:rPr lang="en-US" dirty="0" smtClean="0"/>
              <a:t>biodiesel</a:t>
            </a:r>
          </a:p>
          <a:p>
            <a:pPr>
              <a:lnSpc>
                <a:spcPct val="150000"/>
              </a:lnSpc>
            </a:pPr>
            <a:r>
              <a:rPr lang="en-US" dirty="0"/>
              <a:t>In Europe and the United States, this has been due mainly to the increased use of rapeseed (canola) oil and soybean oil for biodiesel production</a:t>
            </a:r>
          </a:p>
        </p:txBody>
      </p:sp>
      <p:sp>
        <p:nvSpPr>
          <p:cNvPr id="4" name="Slide Number Placeholder 3"/>
          <p:cNvSpPr>
            <a:spLocks noGrp="1"/>
          </p:cNvSpPr>
          <p:nvPr>
            <p:ph type="sldNum" sz="quarter" idx="12"/>
          </p:nvPr>
        </p:nvSpPr>
        <p:spPr/>
        <p:txBody>
          <a:bodyPr/>
          <a:lstStyle/>
          <a:p>
            <a:fld id="{C781AA1B-AE58-423A-A191-EC85F87580CB}" type="slidenum">
              <a:rPr lang="en-US" smtClean="0"/>
              <a:t>6</a:t>
            </a:fld>
            <a:endParaRPr lang="en-US"/>
          </a:p>
        </p:txBody>
      </p:sp>
    </p:spTree>
    <p:extLst>
      <p:ext uri="{BB962C8B-B14F-4D97-AF65-F5344CB8AC3E}">
        <p14:creationId xmlns:p14="http://schemas.microsoft.com/office/powerpoint/2010/main" val="212082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WORLDWIDE </a:t>
            </a:r>
            <a:r>
              <a:rPr lang="en-US" sz="4000" b="1" dirty="0" smtClean="0">
                <a:solidFill>
                  <a:srgbClr val="FF0000"/>
                </a:solidFill>
                <a:latin typeface="Times New Roman" panose="02020603050405020304" pitchFamily="18" charset="0"/>
                <a:cs typeface="Times New Roman" panose="02020603050405020304" pitchFamily="18" charset="0"/>
              </a:rPr>
              <a:t>PRODUCTION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0813" y="1690690"/>
            <a:ext cx="12038012" cy="5030786"/>
          </a:xfrm>
        </p:spPr>
        <p:txBody>
          <a:bodyPr>
            <a:normAutofit/>
          </a:bodyPr>
          <a:lstStyle/>
          <a:p>
            <a:pPr algn="just">
              <a:lnSpc>
                <a:spcPct val="150000"/>
              </a:lnSpc>
            </a:pPr>
            <a:r>
              <a:rPr lang="en-US" dirty="0"/>
              <a:t>Global production of fats and oils is led by </a:t>
            </a:r>
            <a:r>
              <a:rPr lang="en-US" dirty="0" smtClean="0"/>
              <a:t>Asia</a:t>
            </a:r>
          </a:p>
          <a:p>
            <a:pPr algn="just">
              <a:lnSpc>
                <a:spcPct val="150000"/>
              </a:lnSpc>
            </a:pPr>
            <a:r>
              <a:rPr lang="en-US" dirty="0" smtClean="0"/>
              <a:t> </a:t>
            </a:r>
            <a:r>
              <a:rPr lang="en-US" dirty="0"/>
              <a:t>Indonesia is the world’s largest producer, and accounts for more than half of the global production of palm oil. </a:t>
            </a:r>
            <a:endParaRPr lang="en-US" dirty="0" smtClean="0"/>
          </a:p>
          <a:p>
            <a:pPr algn="just">
              <a:lnSpc>
                <a:spcPct val="150000"/>
              </a:lnSpc>
            </a:pPr>
            <a:r>
              <a:rPr lang="en-US" dirty="0" smtClean="0"/>
              <a:t>China </a:t>
            </a:r>
            <a:r>
              <a:rPr lang="en-US" dirty="0"/>
              <a:t>ranks second in total world production of fats and oils in 2018, and is a larger producer of soybean and rapeseed (canola) oils.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7</a:t>
            </a:fld>
            <a:endParaRPr lang="en-US"/>
          </a:p>
        </p:txBody>
      </p:sp>
    </p:spTree>
    <p:extLst>
      <p:ext uri="{BB962C8B-B14F-4D97-AF65-F5344CB8AC3E}">
        <p14:creationId xmlns:p14="http://schemas.microsoft.com/office/powerpoint/2010/main" val="409884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255134"/>
            <a:ext cx="10512862" cy="1325563"/>
          </a:xfrm>
        </p:spPr>
        <p:txBody>
          <a:bodyPr>
            <a:norm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CONTINUE…</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7982" y="1580697"/>
            <a:ext cx="10512862" cy="4596266"/>
          </a:xfrm>
        </p:spPr>
        <p:txBody>
          <a:bodyPr/>
          <a:lstStyle/>
          <a:p>
            <a:pPr algn="just">
              <a:lnSpc>
                <a:spcPct val="150000"/>
              </a:lnSpc>
            </a:pPr>
            <a:r>
              <a:rPr lang="en-US" dirty="0"/>
              <a:t>Malaysia ranks third in world production because of its place as the world’s second-largest palm oil producer. India also produces large volumes of canola and butter. Overall, Asia accounts for more than half of global fats and oils production in 2018.</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8</a:t>
            </a:fld>
            <a:endParaRPr lang="en-US"/>
          </a:p>
        </p:txBody>
      </p:sp>
    </p:spTree>
    <p:extLst>
      <p:ext uri="{BB962C8B-B14F-4D97-AF65-F5344CB8AC3E}">
        <p14:creationId xmlns:p14="http://schemas.microsoft.com/office/powerpoint/2010/main" val="159107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latin typeface="Times New Roman" panose="02020603050405020304" pitchFamily="18" charset="0"/>
                <a:cs typeface="Times New Roman" panose="02020603050405020304" pitchFamily="18" charset="0"/>
              </a:rPr>
              <a:t>WORLDWIDE CONSUMPTION</a:t>
            </a:r>
            <a:endParaRPr lang="en-US" dirty="0"/>
          </a:p>
        </p:txBody>
      </p:sp>
      <p:sp>
        <p:nvSpPr>
          <p:cNvPr id="3" name="Content Placeholder 2"/>
          <p:cNvSpPr>
            <a:spLocks noGrp="1"/>
          </p:cNvSpPr>
          <p:nvPr>
            <p:ph idx="1"/>
          </p:nvPr>
        </p:nvSpPr>
        <p:spPr/>
        <p:txBody>
          <a:bodyPr/>
          <a:lstStyle/>
          <a:p>
            <a:r>
              <a:rPr lang="en-US" dirty="0"/>
              <a:t>World consumption is also driven mainly by Asia, which accounts for almost 50% of the world total. </a:t>
            </a:r>
            <a:endParaRPr lang="en-US" dirty="0" smtClean="0"/>
          </a:p>
          <a:p>
            <a:r>
              <a:rPr lang="en-US" dirty="0" smtClean="0"/>
              <a:t>China </a:t>
            </a:r>
            <a:r>
              <a:rPr lang="en-US" dirty="0"/>
              <a:t>and India together make up almost 30% of the world total. Chinese demand is mainly for soybean oil, followed by palm and canola oils. India is a major consumer of canola oil, as well as palm oil and </a:t>
            </a:r>
            <a:r>
              <a:rPr lang="en-US" dirty="0" smtClean="0"/>
              <a:t>butter</a:t>
            </a:r>
          </a:p>
          <a:p>
            <a:r>
              <a:rPr lang="en-US" dirty="0"/>
              <a:t>The main consumers include India, Indonesia, and China, as well as the rest of Asia, Europe, and Africa</a:t>
            </a:r>
          </a:p>
        </p:txBody>
      </p:sp>
      <p:sp>
        <p:nvSpPr>
          <p:cNvPr id="4" name="Slide Number Placeholder 3"/>
          <p:cNvSpPr>
            <a:spLocks noGrp="1"/>
          </p:cNvSpPr>
          <p:nvPr>
            <p:ph type="sldNum" sz="quarter" idx="12"/>
          </p:nvPr>
        </p:nvSpPr>
        <p:spPr/>
        <p:txBody>
          <a:bodyPr/>
          <a:lstStyle/>
          <a:p>
            <a:fld id="{C781AA1B-AE58-423A-A191-EC85F87580CB}" type="slidenum">
              <a:rPr lang="en-US" smtClean="0"/>
              <a:t>9</a:t>
            </a:fld>
            <a:endParaRPr lang="en-US"/>
          </a:p>
        </p:txBody>
      </p:sp>
    </p:spTree>
    <p:extLst>
      <p:ext uri="{BB962C8B-B14F-4D97-AF65-F5344CB8AC3E}">
        <p14:creationId xmlns:p14="http://schemas.microsoft.com/office/powerpoint/2010/main" val="3270650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9074</TotalTime>
  <Words>806</Words>
  <Application>Microsoft Office PowerPoint</Application>
  <PresentationFormat>Custom</PresentationFormat>
  <Paragraphs>96</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Calibri Light</vt:lpstr>
      <vt:lpstr>Edwardian Script ITC</vt:lpstr>
      <vt:lpstr>Times New Roman</vt:lpstr>
      <vt:lpstr>Wingdings</vt:lpstr>
      <vt:lpstr>Office Theme</vt:lpstr>
      <vt:lpstr>PowerPoint Presentation</vt:lpstr>
      <vt:lpstr>FATS AND OILS </vt:lpstr>
      <vt:lpstr>                         LECTURE OUTLINE</vt:lpstr>
      <vt:lpstr>USES OF FATS AND OILS</vt:lpstr>
      <vt:lpstr>USES OF FATS AND OILS</vt:lpstr>
      <vt:lpstr>USES OF FATS AND OILS</vt:lpstr>
      <vt:lpstr>WORLDWIDE PRODUCTION</vt:lpstr>
      <vt:lpstr>CONTINUE…</vt:lpstr>
      <vt:lpstr>WORLDWIDE CONSUMPTION</vt:lpstr>
      <vt:lpstr>CONTINUE…</vt:lpstr>
      <vt:lpstr>ROLE OF FAT IN FOOD INDUSTRY</vt:lpstr>
      <vt:lpstr>ROLE OF FAT IN FOOD INDUSTRY</vt:lpstr>
      <vt:lpstr>ROLE OF FAT IN FOOD INDUSTRY</vt:lpstr>
      <vt:lpstr>ROLE OF FAT IN FOOD INDUSTRY</vt:lpstr>
      <vt:lpstr>ROLE OF FAT IN FOOD INDUSTRY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Dell</dc:creator>
  <cp:lastModifiedBy>Ushna Khalid</cp:lastModifiedBy>
  <cp:revision>127</cp:revision>
  <dcterms:created xsi:type="dcterms:W3CDTF">2016-11-19T17:38:05Z</dcterms:created>
  <dcterms:modified xsi:type="dcterms:W3CDTF">2020-11-03T23:07:38Z</dcterms:modified>
</cp:coreProperties>
</file>