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n.org/en/sections/universal-declaration/foundation-international-human-rights-law/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un.org/en/universal-declaration-human-rights/index.html" TargetMode="External"/><Relationship Id="rId2" Type="http://schemas.openxmlformats.org/officeDocument/2006/relationships/hyperlink" Target="https://www.un.org/en/charter-united-nations/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un.org/en/universal-declaration-human-rights/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hchr.org/en/professionalinterest/pages/ccpr.aspx" TargetMode="External"/><Relationship Id="rId2" Type="http://schemas.openxmlformats.org/officeDocument/2006/relationships/hyperlink" Target="http://www.ohchr.org/EN/UDHR/Pages/SearchByLang.aspx" TargetMode="External"/><Relationship Id="rId1" Type="http://schemas.openxmlformats.org/officeDocument/2006/relationships/slideLayout" Target="../slideLayouts/slideLayout2.xml"/><Relationship Id="rId4" Type="http://schemas.openxmlformats.org/officeDocument/2006/relationships/hyperlink" Target="http://www.ohchr.org/Documents/Publications/Compilation1.1en.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lstStyle/>
          <a:p>
            <a:r>
              <a:rPr lang="en-US" b="1" dirty="0" smtClean="0"/>
              <a:t>Human Rights</a:t>
            </a:r>
            <a:endParaRPr lang="en-US" b="1" dirty="0"/>
          </a:p>
        </p:txBody>
      </p:sp>
      <p:sp>
        <p:nvSpPr>
          <p:cNvPr id="3" name="Subtitle 2"/>
          <p:cNvSpPr>
            <a:spLocks noGrp="1"/>
          </p:cNvSpPr>
          <p:nvPr>
            <p:ph type="subTitle" idx="1"/>
          </p:nvPr>
        </p:nvSpPr>
        <p:spPr>
          <a:xfrm>
            <a:off x="1066800" y="2743200"/>
            <a:ext cx="7391400" cy="3124200"/>
          </a:xfrm>
        </p:spPr>
        <p:txBody>
          <a:bodyPr>
            <a:normAutofit/>
          </a:bodyPr>
          <a:lstStyle/>
          <a:p>
            <a:r>
              <a:rPr lang="en-US" b="1" dirty="0" smtClean="0"/>
              <a:t>What are Human Rights?</a:t>
            </a:r>
          </a:p>
          <a:p>
            <a:r>
              <a:rPr lang="en-US" dirty="0"/>
              <a:t>Human rights include the right to life and liberty, freedom from slavery and torture, freedom of opinion and expression, the right to work and education, and many more.  Everyone is entitled to these rights, without discrimination.</a:t>
            </a:r>
          </a:p>
        </p:txBody>
      </p:sp>
    </p:spTree>
    <p:extLst>
      <p:ext uri="{BB962C8B-B14F-4D97-AF65-F5344CB8AC3E}">
        <p14:creationId xmlns:p14="http://schemas.microsoft.com/office/powerpoint/2010/main" val="3149955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5410200"/>
          </a:xfrm>
        </p:spPr>
        <p:txBody>
          <a:bodyPr>
            <a:normAutofit/>
          </a:bodyPr>
          <a:lstStyle/>
          <a:p>
            <a:r>
              <a:rPr lang="en-US" b="1" dirty="0" smtClean="0"/>
              <a:t>No Unfair Detainment:</a:t>
            </a:r>
          </a:p>
          <a:p>
            <a:pPr marL="0" indent="0">
              <a:buNone/>
            </a:pPr>
            <a:r>
              <a:rPr lang="en-US" dirty="0" smtClean="0"/>
              <a:t>Nobody has the right to put us in prison without good reason and keep us there or to send us away from our country.</a:t>
            </a:r>
          </a:p>
          <a:p>
            <a:r>
              <a:rPr lang="en-US" b="1" dirty="0" smtClean="0"/>
              <a:t>Right to Trial:</a:t>
            </a:r>
          </a:p>
          <a:p>
            <a:pPr marL="0" indent="0">
              <a:buNone/>
            </a:pPr>
            <a:r>
              <a:rPr lang="en-US" dirty="0" smtClean="0"/>
              <a:t>If we are put on trial this should be in public. The people who try us should not let anyone tell them what to do.</a:t>
            </a:r>
            <a:endParaRPr lang="en-US" dirty="0"/>
          </a:p>
          <a:p>
            <a:r>
              <a:rPr lang="en-US" b="1" dirty="0" smtClean="0"/>
              <a:t>We are always innocent till proven guilty:</a:t>
            </a:r>
          </a:p>
          <a:p>
            <a:pPr marL="0" indent="0">
              <a:buNone/>
            </a:pPr>
            <a:r>
              <a:rPr lang="en-US" dirty="0" smtClean="0"/>
              <a:t>Nobody should be blamed for doing something until it is proven. When people say we did a bad thing we have the right to show it is not true.</a:t>
            </a:r>
            <a:endParaRPr lang="en-US" dirty="0"/>
          </a:p>
        </p:txBody>
      </p:sp>
    </p:spTree>
    <p:extLst>
      <p:ext uri="{BB962C8B-B14F-4D97-AF65-F5344CB8AC3E}">
        <p14:creationId xmlns:p14="http://schemas.microsoft.com/office/powerpoint/2010/main" val="222635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648200"/>
          </a:xfrm>
        </p:spPr>
        <p:txBody>
          <a:bodyPr/>
          <a:lstStyle/>
          <a:p>
            <a:r>
              <a:rPr lang="en-US" b="1" dirty="0" smtClean="0"/>
              <a:t>Right to Privacy:</a:t>
            </a:r>
          </a:p>
          <a:p>
            <a:pPr marL="0" indent="0">
              <a:buNone/>
            </a:pPr>
            <a:r>
              <a:rPr lang="en-US" dirty="0" smtClean="0"/>
              <a:t>Nobody has the right to come into our home, open our letters or bother us or our family without a good reason.</a:t>
            </a:r>
            <a:endParaRPr lang="en-US" dirty="0"/>
          </a:p>
          <a:p>
            <a:r>
              <a:rPr lang="en-US" b="1" dirty="0" smtClean="0"/>
              <a:t>Freedom to Move:</a:t>
            </a:r>
          </a:p>
          <a:p>
            <a:pPr marL="0" indent="0">
              <a:buNone/>
            </a:pPr>
            <a:r>
              <a:rPr lang="en-US" dirty="0" smtClean="0"/>
              <a:t>We have the right to go where we want in our own country and to travel as we wish.</a:t>
            </a:r>
          </a:p>
          <a:p>
            <a:r>
              <a:rPr lang="en-US" b="1" dirty="0" smtClean="0"/>
              <a:t>Right to a Nationality:</a:t>
            </a:r>
          </a:p>
          <a:p>
            <a:pPr marL="0" indent="0">
              <a:buNone/>
            </a:pPr>
            <a:r>
              <a:rPr lang="en-US" dirty="0" smtClean="0"/>
              <a:t>We all have the right to belong to a country.</a:t>
            </a:r>
            <a:endParaRPr lang="en-US" dirty="0"/>
          </a:p>
        </p:txBody>
      </p:sp>
    </p:spTree>
    <p:extLst>
      <p:ext uri="{BB962C8B-B14F-4D97-AF65-F5344CB8AC3E}">
        <p14:creationId xmlns:p14="http://schemas.microsoft.com/office/powerpoint/2010/main" val="185549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lstStyle/>
          <a:p>
            <a:r>
              <a:rPr lang="en-US" b="1" dirty="0" smtClean="0"/>
              <a:t>Marriage and Family:</a:t>
            </a:r>
          </a:p>
          <a:p>
            <a:pPr marL="0" indent="0">
              <a:buNone/>
            </a:pPr>
            <a:r>
              <a:rPr lang="en-US" dirty="0" smtClean="0"/>
              <a:t>Every group up has the right to marry. Men and women have the same rights when they are married and when they are separated.</a:t>
            </a:r>
            <a:endParaRPr lang="en-US" dirty="0"/>
          </a:p>
          <a:p>
            <a:r>
              <a:rPr lang="en-US" b="1" dirty="0" smtClean="0"/>
              <a:t>Right to Own Things:</a:t>
            </a:r>
          </a:p>
          <a:p>
            <a:pPr marL="0" indent="0">
              <a:buNone/>
            </a:pPr>
            <a:r>
              <a:rPr lang="en-US" dirty="0" smtClean="0"/>
              <a:t>Everyone has the right to own things or share them nobody should take our things from us without a good reason.</a:t>
            </a:r>
          </a:p>
          <a:p>
            <a:r>
              <a:rPr lang="en-US" b="1" dirty="0" smtClean="0"/>
              <a:t>Freedom of Thought:</a:t>
            </a:r>
          </a:p>
          <a:p>
            <a:pPr marL="0" indent="0">
              <a:buNone/>
            </a:pPr>
            <a:r>
              <a:rPr lang="en-US" dirty="0" smtClean="0"/>
              <a:t>We all have the right to believe in what we want to believe to have a religion or to change it.</a:t>
            </a:r>
            <a:endParaRPr lang="en-US" dirty="0"/>
          </a:p>
        </p:txBody>
      </p:sp>
    </p:spTree>
    <p:extLst>
      <p:ext uri="{BB962C8B-B14F-4D97-AF65-F5344CB8AC3E}">
        <p14:creationId xmlns:p14="http://schemas.microsoft.com/office/powerpoint/2010/main" val="3351974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5334000"/>
          </a:xfrm>
        </p:spPr>
        <p:txBody>
          <a:bodyPr>
            <a:normAutofit/>
          </a:bodyPr>
          <a:lstStyle/>
          <a:p>
            <a:r>
              <a:rPr lang="en-US" b="1" dirty="0" smtClean="0"/>
              <a:t>Freedom of Expression:</a:t>
            </a:r>
          </a:p>
          <a:p>
            <a:pPr marL="0" indent="0">
              <a:buNone/>
            </a:pPr>
            <a:r>
              <a:rPr lang="en-US" dirty="0" smtClean="0"/>
              <a:t>We all have the right to make up own mind to think what we like, to say what we think and to share our ideas.</a:t>
            </a:r>
            <a:endParaRPr lang="en-US" dirty="0"/>
          </a:p>
          <a:p>
            <a:r>
              <a:rPr lang="en-US" b="1" dirty="0" smtClean="0"/>
              <a:t>Right to Democracy:</a:t>
            </a:r>
          </a:p>
          <a:p>
            <a:pPr marL="0" indent="0">
              <a:buNone/>
            </a:pPr>
            <a:r>
              <a:rPr lang="en-US" dirty="0" smtClean="0"/>
              <a:t>We all has the right to take participate in the government of our country, and we also has a right to choose our leader.</a:t>
            </a:r>
          </a:p>
          <a:p>
            <a:r>
              <a:rPr lang="en-US" b="1" dirty="0" smtClean="0"/>
              <a:t>Social Security:</a:t>
            </a:r>
          </a:p>
          <a:p>
            <a:pPr marL="0" indent="0">
              <a:buNone/>
            </a:pPr>
            <a:r>
              <a:rPr lang="en-US" dirty="0" smtClean="0"/>
              <a:t>We all have the right to affordable housing, education and childcare, enough money to live on and medical help if we are ill or old.</a:t>
            </a:r>
            <a:endParaRPr lang="en-US" dirty="0"/>
          </a:p>
        </p:txBody>
      </p:sp>
    </p:spTree>
    <p:extLst>
      <p:ext uri="{BB962C8B-B14F-4D97-AF65-F5344CB8AC3E}">
        <p14:creationId xmlns:p14="http://schemas.microsoft.com/office/powerpoint/2010/main" val="2748196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72000"/>
          </a:xfrm>
        </p:spPr>
        <p:txBody>
          <a:bodyPr/>
          <a:lstStyle/>
          <a:p>
            <a:r>
              <a:rPr lang="en-US" b="1" dirty="0" smtClean="0"/>
              <a:t>Workers Right:</a:t>
            </a:r>
          </a:p>
          <a:p>
            <a:pPr marL="0" indent="0">
              <a:buNone/>
            </a:pPr>
            <a:r>
              <a:rPr lang="en-US" dirty="0" smtClean="0"/>
              <a:t>We has the right to do a job, to a fair wage of our work and can join a trade union.</a:t>
            </a:r>
            <a:endParaRPr lang="en-US" dirty="0"/>
          </a:p>
          <a:p>
            <a:r>
              <a:rPr lang="en-US" b="1" dirty="0" smtClean="0"/>
              <a:t>Right to Play:</a:t>
            </a:r>
          </a:p>
          <a:p>
            <a:pPr marL="0" indent="0">
              <a:buNone/>
            </a:pPr>
            <a:r>
              <a:rPr lang="en-US" dirty="0" smtClean="0"/>
              <a:t>We all have the right to rest from work and to relax.</a:t>
            </a:r>
            <a:endParaRPr lang="en-US" dirty="0"/>
          </a:p>
          <a:p>
            <a:r>
              <a:rPr lang="en-US" b="1" dirty="0" smtClean="0"/>
              <a:t>Right of Food and Shelter:</a:t>
            </a:r>
          </a:p>
          <a:p>
            <a:pPr marL="0" indent="0">
              <a:buNone/>
            </a:pPr>
            <a:r>
              <a:rPr lang="en-US" dirty="0" smtClean="0"/>
              <a:t>We all have the right to a good life. We all have the right to eat good food and lives in a good home.</a:t>
            </a:r>
          </a:p>
          <a:p>
            <a:endParaRPr lang="en-US" dirty="0"/>
          </a:p>
        </p:txBody>
      </p:sp>
    </p:spTree>
    <p:extLst>
      <p:ext uri="{BB962C8B-B14F-4D97-AF65-F5344CB8AC3E}">
        <p14:creationId xmlns:p14="http://schemas.microsoft.com/office/powerpoint/2010/main" val="1220801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5029200"/>
          </a:xfrm>
        </p:spPr>
        <p:txBody>
          <a:bodyPr/>
          <a:lstStyle/>
          <a:p>
            <a:r>
              <a:rPr lang="en-US" b="1" dirty="0" smtClean="0"/>
              <a:t>Right of Education:</a:t>
            </a:r>
          </a:p>
          <a:p>
            <a:pPr marL="0" indent="0">
              <a:buNone/>
            </a:pPr>
            <a:r>
              <a:rPr lang="en-US" dirty="0" smtClean="0"/>
              <a:t>Education is a right. Primary school should be free. Our Parents can choose what we learn.</a:t>
            </a:r>
            <a:endParaRPr lang="en-US" dirty="0"/>
          </a:p>
          <a:p>
            <a:r>
              <a:rPr lang="en-US" b="1" dirty="0" smtClean="0"/>
              <a:t>Responsibility:</a:t>
            </a:r>
          </a:p>
          <a:p>
            <a:pPr marL="0" indent="0">
              <a:buNone/>
            </a:pPr>
            <a:r>
              <a:rPr lang="en-US" dirty="0" smtClean="0"/>
              <a:t>We have a duty to other people and we protect their rights and freedoms.</a:t>
            </a:r>
            <a:endParaRPr lang="en-US" dirty="0"/>
          </a:p>
          <a:p>
            <a:r>
              <a:rPr lang="en-US" b="1" dirty="0" smtClean="0"/>
              <a:t>Copyright:</a:t>
            </a:r>
          </a:p>
          <a:p>
            <a:pPr marL="0" indent="0">
              <a:buNone/>
            </a:pPr>
            <a:r>
              <a:rPr lang="en-US" dirty="0" smtClean="0"/>
              <a:t>We all have right to our own way of life and to enjoy the good things that art, science and learning bring.</a:t>
            </a:r>
            <a:endParaRPr lang="en-US" dirty="0"/>
          </a:p>
        </p:txBody>
      </p:sp>
    </p:spTree>
    <p:extLst>
      <p:ext uri="{BB962C8B-B14F-4D97-AF65-F5344CB8AC3E}">
        <p14:creationId xmlns:p14="http://schemas.microsoft.com/office/powerpoint/2010/main" val="2890745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Current Human Rights Issue in Pakistan</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a:t>Human beings are born free but are encountering a number of issues that eventually snatch their freedom and make them slaves. </a:t>
            </a:r>
            <a:endParaRPr lang="en-US" dirty="0" smtClean="0"/>
          </a:p>
          <a:p>
            <a:r>
              <a:rPr lang="en-GB" b="1" dirty="0"/>
              <a:t>Religious Minorities ( Misuse of Blasphemy law</a:t>
            </a:r>
            <a:r>
              <a:rPr lang="en-GB" b="1" dirty="0" smtClean="0"/>
              <a:t>)</a:t>
            </a:r>
          </a:p>
          <a:p>
            <a:pPr marL="0" indent="0">
              <a:buNone/>
            </a:pPr>
            <a:r>
              <a:rPr lang="en-US" dirty="0"/>
              <a:t>Most of those facing blasphemy are members of religious minorities, often victimized by these charges due to personal disputes.</a:t>
            </a:r>
          </a:p>
          <a:p>
            <a:r>
              <a:rPr lang="en-US" b="1" dirty="0"/>
              <a:t>Attacks on civil society. </a:t>
            </a:r>
            <a:r>
              <a:rPr lang="en-US" dirty="0"/>
              <a:t>A civil society is a community of citizens linked by common interests, and in Pakistan some aspects of civil society are under attack. </a:t>
            </a:r>
            <a:endParaRPr lang="en-GB" b="1" dirty="0"/>
          </a:p>
          <a:p>
            <a:pPr marL="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4221539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en-US" b="1" dirty="0"/>
              <a:t>Freedom of Expression and Attacks on Civil Society</a:t>
            </a:r>
          </a:p>
          <a:p>
            <a:pPr marL="0" indent="0">
              <a:buNone/>
            </a:pPr>
            <a:r>
              <a:rPr lang="en-US" dirty="0"/>
              <a:t>Many journalists increasingly practice self-censorship, fearing retribution from security forces, military intelligence, and militant groups. Media outlets in 2016 remained under pressure to avoid reporting on or criticizing human rights violations in counterterrorism operations.</a:t>
            </a:r>
            <a:endParaRPr lang="en-GB" b="1" dirty="0"/>
          </a:p>
          <a:p>
            <a:r>
              <a:rPr lang="en-US" b="1" dirty="0"/>
              <a:t>Freedom of religion.</a:t>
            </a:r>
            <a:r>
              <a:rPr lang="en-US" dirty="0"/>
              <a:t> In 2017, there were at least 19 people on death row under blasphemy charges, many of whom were members of religious minorities in Pakistan. This situation, combined with many others, has put Pakistan at a severe level of ‘violations of religious freedom’ — religious minorities and atheists are at a higher risk than ever before</a:t>
            </a:r>
            <a:r>
              <a:rPr lang="en-US" dirty="0" smtClean="0"/>
              <a:t>.</a:t>
            </a:r>
            <a:endParaRPr lang="en-US" dirty="0"/>
          </a:p>
        </p:txBody>
      </p:sp>
    </p:spTree>
    <p:extLst>
      <p:ext uri="{BB962C8B-B14F-4D97-AF65-F5344CB8AC3E}">
        <p14:creationId xmlns:p14="http://schemas.microsoft.com/office/powerpoint/2010/main" val="1375221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r>
              <a:rPr lang="en-GB" b="1" dirty="0"/>
              <a:t>Women’s and Girls’ Rights</a:t>
            </a:r>
          </a:p>
          <a:p>
            <a:pPr marL="0" indent="0">
              <a:buNone/>
            </a:pPr>
            <a:r>
              <a:rPr lang="en-US" dirty="0"/>
              <a:t>Child marriage remains a serious concern in Pakistan, with 21 percent of girls marrying before the age of 18. Violence against women and girls—including rape, murder through so-called honor killings, acid attacks, domestic violence, and forced marriage—remained routine. Pakistani human rights NGOs estimate that there are about 1,000 “honor killings” every year</a:t>
            </a:r>
            <a:r>
              <a:rPr lang="en-US" dirty="0" smtClean="0"/>
              <a:t>.</a:t>
            </a:r>
          </a:p>
          <a:p>
            <a:pPr marL="0" indent="0">
              <a:buNone/>
            </a:pPr>
            <a:endParaRPr lang="en-US" dirty="0"/>
          </a:p>
          <a:p>
            <a:pPr marL="0" indent="0">
              <a:buNone/>
            </a:pPr>
            <a:r>
              <a:rPr lang="en-US" b="1" dirty="0"/>
              <a:t>Children’s rights.</a:t>
            </a:r>
            <a:r>
              <a:rPr lang="en-US" dirty="0"/>
              <a:t> Child marriage is a major concern in Pakistan, with 21 percent of girls under the age of 18 already married. Along with child marriages, lack of education also heavily impacts children in Pakistan.</a:t>
            </a:r>
          </a:p>
          <a:p>
            <a:endParaRPr lang="en-US" dirty="0"/>
          </a:p>
        </p:txBody>
      </p:sp>
    </p:spTree>
    <p:extLst>
      <p:ext uri="{BB962C8B-B14F-4D97-AF65-F5344CB8AC3E}">
        <p14:creationId xmlns:p14="http://schemas.microsoft.com/office/powerpoint/2010/main" val="538818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Human Rights can be Protected</a:t>
            </a:r>
            <a:endParaRPr lang="en-US" sz="4000" dirty="0"/>
          </a:p>
        </p:txBody>
      </p:sp>
      <p:sp>
        <p:nvSpPr>
          <p:cNvPr id="3" name="Content Placeholder 2"/>
          <p:cNvSpPr>
            <a:spLocks noGrp="1"/>
          </p:cNvSpPr>
          <p:nvPr>
            <p:ph idx="1"/>
          </p:nvPr>
        </p:nvSpPr>
        <p:spPr/>
        <p:txBody>
          <a:bodyPr/>
          <a:lstStyle/>
          <a:p>
            <a:r>
              <a:rPr lang="en-US" dirty="0" smtClean="0"/>
              <a:t>A fair and independent judicial system. </a:t>
            </a:r>
          </a:p>
          <a:p>
            <a:r>
              <a:rPr lang="en-US" dirty="0" smtClean="0"/>
              <a:t>By creating awareness among the people about their rights. </a:t>
            </a:r>
          </a:p>
          <a:p>
            <a:r>
              <a:rPr lang="en-US" dirty="0" smtClean="0"/>
              <a:t>Rights of the communities must be looked after.</a:t>
            </a:r>
            <a:endParaRPr lang="en-GB" dirty="0" smtClean="0"/>
          </a:p>
          <a:p>
            <a:pPr marL="0" indent="0">
              <a:buNone/>
            </a:pPr>
            <a:endParaRPr lang="en-US" dirty="0"/>
          </a:p>
        </p:txBody>
      </p:sp>
    </p:spTree>
    <p:extLst>
      <p:ext uri="{BB962C8B-B14F-4D97-AF65-F5344CB8AC3E}">
        <p14:creationId xmlns:p14="http://schemas.microsoft.com/office/powerpoint/2010/main" val="69807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Human Rights Law</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hlinkClick r:id="rId2"/>
              </a:rPr>
              <a:t>International human rights law</a:t>
            </a:r>
            <a:r>
              <a:rPr lang="en-US" dirty="0"/>
              <a:t> lays down the obligations of Governments to act in certain ways or to refrain from certain acts, in order to promote and protect human rights and </a:t>
            </a:r>
            <a:r>
              <a:rPr lang="en-US" dirty="0" smtClean="0"/>
              <a:t>fundamental </a:t>
            </a:r>
            <a:r>
              <a:rPr lang="en-US" dirty="0"/>
              <a:t>freedoms of individuals or groups</a:t>
            </a:r>
            <a:r>
              <a:rPr lang="en-US" dirty="0" smtClean="0"/>
              <a:t>.</a:t>
            </a:r>
          </a:p>
          <a:p>
            <a:pPr marL="0" indent="0">
              <a:buNone/>
            </a:pPr>
            <a:r>
              <a:rPr lang="en-US" dirty="0"/>
              <a:t>One of the great achievements of the United Nations is the creation of a comprehensive body of human rights law—a universal and internationally protected code to which all nations can subscribe and all people aspire. The United Nations has defined a broad range of internationally accepted rights, including civil, cultural, economic, political and social rights. It has also established mechanisms to promote and protect these rights and to assist states in carrying out their responsibilities.</a:t>
            </a:r>
          </a:p>
        </p:txBody>
      </p:sp>
    </p:spTree>
    <p:extLst>
      <p:ext uri="{BB962C8B-B14F-4D97-AF65-F5344CB8AC3E}">
        <p14:creationId xmlns:p14="http://schemas.microsoft.com/office/powerpoint/2010/main" val="1510295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066800"/>
            <a:ext cx="8229600" cy="4525963"/>
          </a:xfrm>
        </p:spPr>
        <p:txBody>
          <a:bodyPr>
            <a:normAutofit/>
          </a:bodyPr>
          <a:lstStyle/>
          <a:p>
            <a:pPr marL="0" indent="0">
              <a:buNone/>
            </a:pPr>
            <a:r>
              <a:rPr lang="en-US" dirty="0"/>
              <a:t>The foundations of this body of law are the </a:t>
            </a:r>
            <a:r>
              <a:rPr lang="en-US" dirty="0">
                <a:hlinkClick r:id="rId2"/>
              </a:rPr>
              <a:t>Charter</a:t>
            </a:r>
            <a:r>
              <a:rPr lang="en-US" dirty="0"/>
              <a:t> of the </a:t>
            </a:r>
            <a:r>
              <a:rPr lang="en-US" dirty="0">
                <a:hlinkClick r:id="rId3"/>
              </a:rPr>
              <a:t>United Nations and the Universal Declaration of Human Rights</a:t>
            </a:r>
            <a:r>
              <a:rPr lang="en-US" dirty="0"/>
              <a:t>, adopted by the General Assembly in 1945 and 1948, respectively.  Since then, the United Nations has gradually expanded human rights law to encompass specific standards for women, children, persons with disabilities, minorities and other vulnerable groups, who now possess rights that protect them from discrimination that had long been common in many societies.</a:t>
            </a:r>
          </a:p>
        </p:txBody>
      </p:sp>
    </p:spTree>
    <p:extLst>
      <p:ext uri="{BB962C8B-B14F-4D97-AF65-F5344CB8AC3E}">
        <p14:creationId xmlns:p14="http://schemas.microsoft.com/office/powerpoint/2010/main" val="154186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Universal Declaration of Human </a:t>
            </a:r>
            <a:r>
              <a:rPr lang="en-US" sz="3600" b="1" dirty="0" smtClean="0"/>
              <a:t>Rights</a:t>
            </a:r>
            <a:endParaRPr lang="en-US" sz="3600" b="1" dirty="0"/>
          </a:p>
        </p:txBody>
      </p:sp>
      <p:sp>
        <p:nvSpPr>
          <p:cNvPr id="3" name="Content Placeholder 2"/>
          <p:cNvSpPr>
            <a:spLocks noGrp="1"/>
          </p:cNvSpPr>
          <p:nvPr>
            <p:ph idx="1"/>
          </p:nvPr>
        </p:nvSpPr>
        <p:spPr/>
        <p:txBody>
          <a:bodyPr>
            <a:normAutofit/>
          </a:bodyPr>
          <a:lstStyle/>
          <a:p>
            <a:pPr marL="0" indent="0">
              <a:buNone/>
            </a:pPr>
            <a:r>
              <a:rPr lang="en-US" dirty="0">
                <a:hlinkClick r:id="rId2"/>
              </a:rPr>
              <a:t>The Universal Declaration of Human Rights (UDHR)</a:t>
            </a:r>
            <a:r>
              <a:rPr lang="en-US" dirty="0"/>
              <a:t> is a milestone document in the history of human rights. Drafted by representatives with different legal and cultural backgrounds from all regions of the world, the Declaration was proclaimed by the United Nations General Assembly in Paris on 10 December 1948 by General Assembly resolution 217 A (III) as a common standard of achievements for all peoples and all nations.</a:t>
            </a:r>
          </a:p>
        </p:txBody>
      </p:sp>
    </p:spTree>
    <p:extLst>
      <p:ext uri="{BB962C8B-B14F-4D97-AF65-F5344CB8AC3E}">
        <p14:creationId xmlns:p14="http://schemas.microsoft.com/office/powerpoint/2010/main" val="134164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33400" y="914400"/>
            <a:ext cx="8229600" cy="4953000"/>
          </a:xfrm>
        </p:spPr>
        <p:txBody>
          <a:bodyPr>
            <a:normAutofit lnSpcReduction="10000"/>
          </a:bodyPr>
          <a:lstStyle/>
          <a:p>
            <a:pPr marL="0" indent="0">
              <a:buNone/>
            </a:pPr>
            <a:r>
              <a:rPr lang="en-US" dirty="0"/>
              <a:t>It sets out, for the first time, fundamental human rights to be universally protected. Since its adoption in 1948, the UDHR has been translated into more than </a:t>
            </a:r>
            <a:r>
              <a:rPr lang="en-US" dirty="0">
                <a:hlinkClick r:id="rId2"/>
              </a:rPr>
              <a:t>500 languages</a:t>
            </a:r>
            <a:r>
              <a:rPr lang="en-US" dirty="0"/>
              <a:t> - the most translated document in the world - and has inspired the constitutions of many newly independent States and many new democracies. The UDHR, together with the </a:t>
            </a:r>
            <a:r>
              <a:rPr lang="en-US" dirty="0">
                <a:hlinkClick r:id="rId3"/>
              </a:rPr>
              <a:t>International Covenant on Civil and Political Rights</a:t>
            </a:r>
            <a:r>
              <a:rPr lang="en-US" dirty="0"/>
              <a:t> and its two </a:t>
            </a:r>
            <a:r>
              <a:rPr lang="en-US" dirty="0">
                <a:hlinkClick r:id="rId3"/>
              </a:rPr>
              <a:t>Optional Protocols</a:t>
            </a:r>
            <a:r>
              <a:rPr lang="en-US" dirty="0"/>
              <a:t> (on the complaints procedure and on the death penalty) and the International Covenant on Economic, Social and Cultural Rights and its Optional Protocol, form the so-called </a:t>
            </a:r>
            <a:r>
              <a:rPr lang="en-US" dirty="0">
                <a:hlinkClick r:id="rId4"/>
              </a:rPr>
              <a:t>International Bill of Human Rights</a:t>
            </a:r>
            <a:r>
              <a:rPr lang="en-US" dirty="0"/>
              <a:t>.</a:t>
            </a:r>
          </a:p>
        </p:txBody>
      </p:sp>
    </p:spTree>
    <p:extLst>
      <p:ext uri="{BB962C8B-B14F-4D97-AF65-F5344CB8AC3E}">
        <p14:creationId xmlns:p14="http://schemas.microsoft.com/office/powerpoint/2010/main" val="71634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Human Rights Constitution of Pakistan</a:t>
            </a:r>
            <a:endParaRPr lang="en-US" sz="3600" b="1" dirty="0"/>
          </a:p>
        </p:txBody>
      </p:sp>
      <p:sp>
        <p:nvSpPr>
          <p:cNvPr id="3" name="Content Placeholder 2"/>
          <p:cNvSpPr>
            <a:spLocks noGrp="1"/>
          </p:cNvSpPr>
          <p:nvPr>
            <p:ph idx="1"/>
          </p:nvPr>
        </p:nvSpPr>
        <p:spPr/>
        <p:txBody>
          <a:bodyPr>
            <a:normAutofit/>
          </a:bodyPr>
          <a:lstStyle/>
          <a:p>
            <a:pPr marL="0" indent="0">
              <a:buNone/>
            </a:pPr>
            <a:r>
              <a:rPr lang="en-US" dirty="0"/>
              <a:t>Constitution is the set of fundamental laws/principles may be written or unwritten on which a country is acknowledged to be governed.”</a:t>
            </a:r>
          </a:p>
          <a:p>
            <a:pPr marL="0" indent="0">
              <a:buNone/>
            </a:pPr>
            <a:r>
              <a:rPr lang="en-US" dirty="0" smtClean="0"/>
              <a:t>Human Rights came into force on 3</a:t>
            </a:r>
            <a:r>
              <a:rPr lang="en-US" baseline="30000" dirty="0" smtClean="0"/>
              <a:t>rd</a:t>
            </a:r>
            <a:r>
              <a:rPr lang="en-US" dirty="0" smtClean="0"/>
              <a:t> September 1953. When the first constitution </a:t>
            </a:r>
            <a:r>
              <a:rPr lang="en-US" dirty="0"/>
              <a:t>of Pakistan</a:t>
            </a:r>
            <a:r>
              <a:rPr lang="en-US" dirty="0" smtClean="0"/>
              <a:t> was made on 1956 then the International human rights law are the part of our constitution.</a:t>
            </a:r>
          </a:p>
          <a:p>
            <a:pPr marL="0" indent="0">
              <a:buNone/>
            </a:pPr>
            <a:r>
              <a:rPr lang="en-US" dirty="0" smtClean="0"/>
              <a:t>Universal Declaration of Human Rights having 30 articles and has been created especially for young people.</a:t>
            </a:r>
          </a:p>
          <a:p>
            <a:pPr marL="0" indent="0">
              <a:buNone/>
            </a:pPr>
            <a:endParaRPr lang="en-US" dirty="0"/>
          </a:p>
        </p:txBody>
      </p:sp>
    </p:spTree>
    <p:extLst>
      <p:ext uri="{BB962C8B-B14F-4D97-AF65-F5344CB8AC3E}">
        <p14:creationId xmlns:p14="http://schemas.microsoft.com/office/powerpoint/2010/main" val="2126878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Articles of Human Rights</a:t>
            </a:r>
            <a:endParaRPr lang="en-US" b="1" dirty="0"/>
          </a:p>
        </p:txBody>
      </p:sp>
      <p:sp>
        <p:nvSpPr>
          <p:cNvPr id="3" name="Content Placeholder 2"/>
          <p:cNvSpPr>
            <a:spLocks noGrp="1"/>
          </p:cNvSpPr>
          <p:nvPr>
            <p:ph idx="1"/>
          </p:nvPr>
        </p:nvSpPr>
        <p:spPr/>
        <p:txBody>
          <a:bodyPr/>
          <a:lstStyle/>
          <a:p>
            <a:r>
              <a:rPr lang="en-US" b="1" dirty="0" smtClean="0"/>
              <a:t>We are all born free &amp; equal:</a:t>
            </a:r>
          </a:p>
          <a:p>
            <a:pPr marL="0" indent="0">
              <a:buNone/>
            </a:pPr>
            <a:r>
              <a:rPr lang="en-US" dirty="0" smtClean="0"/>
              <a:t>We are all born free. We all have our own thoughts and ideas. We should all be treated in the same way.</a:t>
            </a:r>
          </a:p>
          <a:p>
            <a:r>
              <a:rPr lang="en-US" b="1" dirty="0" smtClean="0"/>
              <a:t>Don’t Discriminate:</a:t>
            </a:r>
          </a:p>
          <a:p>
            <a:pPr marL="0" indent="0">
              <a:buNone/>
            </a:pPr>
            <a:r>
              <a:rPr lang="en-US" dirty="0" smtClean="0"/>
              <a:t>These rights belong to everybody, whatever our differences.</a:t>
            </a:r>
            <a:endParaRPr lang="en-US" dirty="0"/>
          </a:p>
        </p:txBody>
      </p:sp>
    </p:spTree>
    <p:extLst>
      <p:ext uri="{BB962C8B-B14F-4D97-AF65-F5344CB8AC3E}">
        <p14:creationId xmlns:p14="http://schemas.microsoft.com/office/powerpoint/2010/main" val="13856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572000"/>
          </a:xfrm>
        </p:spPr>
        <p:txBody>
          <a:bodyPr/>
          <a:lstStyle/>
          <a:p>
            <a:r>
              <a:rPr lang="en-US" b="1" dirty="0" smtClean="0"/>
              <a:t>The Right of Life:</a:t>
            </a:r>
          </a:p>
          <a:p>
            <a:pPr marL="0" indent="0">
              <a:buNone/>
            </a:pPr>
            <a:r>
              <a:rPr lang="en-US" dirty="0" smtClean="0"/>
              <a:t>We all have the right to life and to live in freedom and safety.</a:t>
            </a:r>
          </a:p>
          <a:p>
            <a:r>
              <a:rPr lang="en-US" b="1" dirty="0" smtClean="0"/>
              <a:t>No Slavery:</a:t>
            </a:r>
          </a:p>
          <a:p>
            <a:pPr marL="0" indent="0">
              <a:buNone/>
            </a:pPr>
            <a:r>
              <a:rPr lang="en-US" dirty="0"/>
              <a:t>Nobody has any right to make us a slave. We cannot make anyone our slave.</a:t>
            </a:r>
          </a:p>
          <a:p>
            <a:r>
              <a:rPr lang="en-US" b="1" dirty="0" smtClean="0"/>
              <a:t>No Torture:</a:t>
            </a:r>
          </a:p>
          <a:p>
            <a:pPr marL="0" indent="0">
              <a:buNone/>
            </a:pPr>
            <a:r>
              <a:rPr lang="en-US" dirty="0" smtClean="0"/>
              <a:t>Nobody has any right to hurt us or to torture us.</a:t>
            </a:r>
          </a:p>
          <a:p>
            <a:pPr marL="0" indent="0">
              <a:buNone/>
            </a:pPr>
            <a:endParaRPr lang="en-US" dirty="0"/>
          </a:p>
        </p:txBody>
      </p:sp>
    </p:spTree>
    <p:extLst>
      <p:ext uri="{BB962C8B-B14F-4D97-AF65-F5344CB8AC3E}">
        <p14:creationId xmlns:p14="http://schemas.microsoft.com/office/powerpoint/2010/main" val="3386483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4876800"/>
          </a:xfrm>
        </p:spPr>
        <p:txBody>
          <a:bodyPr/>
          <a:lstStyle/>
          <a:p>
            <a:r>
              <a:rPr lang="en-US" b="1" dirty="0" smtClean="0"/>
              <a:t>Right where to Go:</a:t>
            </a:r>
          </a:p>
          <a:p>
            <a:pPr marL="0" indent="0">
              <a:buNone/>
            </a:pPr>
            <a:r>
              <a:rPr lang="en-US" dirty="0" smtClean="0"/>
              <a:t>I am a person like you! We have a right no matter where to go.</a:t>
            </a:r>
          </a:p>
          <a:p>
            <a:r>
              <a:rPr lang="en-US" b="1" dirty="0" smtClean="0"/>
              <a:t>All Equal before law:</a:t>
            </a:r>
          </a:p>
          <a:p>
            <a:pPr marL="0" indent="0">
              <a:buNone/>
            </a:pPr>
            <a:r>
              <a:rPr lang="en-US" dirty="0" smtClean="0"/>
              <a:t>The law is the same for everyone. It must treat us all fairly.</a:t>
            </a:r>
          </a:p>
          <a:p>
            <a:r>
              <a:rPr lang="en-US" b="1" dirty="0" smtClean="0"/>
              <a:t>Right Protected by Law:</a:t>
            </a:r>
          </a:p>
          <a:p>
            <a:pPr marL="0" indent="0">
              <a:buNone/>
            </a:pPr>
            <a:r>
              <a:rPr lang="en-US" dirty="0" smtClean="0"/>
              <a:t>We can all ask for the law to help us when we are not treated fairly.</a:t>
            </a:r>
            <a:endParaRPr lang="en-US" dirty="0"/>
          </a:p>
        </p:txBody>
      </p:sp>
    </p:spTree>
    <p:extLst>
      <p:ext uri="{BB962C8B-B14F-4D97-AF65-F5344CB8AC3E}">
        <p14:creationId xmlns:p14="http://schemas.microsoft.com/office/powerpoint/2010/main" val="3396573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282</TotalTime>
  <Words>942</Words>
  <Application>Microsoft Office PowerPoint</Application>
  <PresentationFormat>On-screen Show (4:3)</PresentationFormat>
  <Paragraphs>84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Human Rights</vt:lpstr>
      <vt:lpstr>International Human Rights Law</vt:lpstr>
      <vt:lpstr>PowerPoint Presentation</vt:lpstr>
      <vt:lpstr>Universal Declaration of Human Rights</vt:lpstr>
      <vt:lpstr>PowerPoint Presentation</vt:lpstr>
      <vt:lpstr>Human Rights Constitution of Pakistan</vt:lpstr>
      <vt:lpstr>Articles of Human Rights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Human Rights Issue in Pakistan</vt:lpstr>
      <vt:lpstr>PowerPoint Presentation</vt:lpstr>
      <vt:lpstr>PowerPoint Presentation</vt:lpstr>
      <vt:lpstr>How Human Rights can be Protected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Yasir Nawaz</dc:creator>
  <cp:lastModifiedBy>MyUserName</cp:lastModifiedBy>
  <cp:revision>132</cp:revision>
  <dcterms:created xsi:type="dcterms:W3CDTF">2006-08-16T00:00:00Z</dcterms:created>
  <dcterms:modified xsi:type="dcterms:W3CDTF">2020-04-14T18:29:52Z</dcterms:modified>
</cp:coreProperties>
</file>