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8" r:id="rId3"/>
    <p:sldId id="279" r:id="rId4"/>
    <p:sldId id="280" r:id="rId5"/>
    <p:sldId id="274" r:id="rId6"/>
    <p:sldId id="261" r:id="rId7"/>
    <p:sldId id="262" r:id="rId8"/>
    <p:sldId id="263" r:id="rId9"/>
    <p:sldId id="264" r:id="rId10"/>
    <p:sldId id="265" r:id="rId11"/>
    <p:sldId id="266" r:id="rId12"/>
    <p:sldId id="267" r:id="rId13"/>
    <p:sldId id="268" r:id="rId14"/>
    <p:sldId id="269" r:id="rId15"/>
    <p:sldId id="275" r:id="rId16"/>
    <p:sldId id="276" r:id="rId17"/>
    <p:sldId id="288" r:id="rId18"/>
    <p:sldId id="289" r:id="rId19"/>
    <p:sldId id="290" r:id="rId20"/>
    <p:sldId id="270" r:id="rId21"/>
    <p:sldId id="271" r:id="rId22"/>
    <p:sldId id="291" r:id="rId23"/>
    <p:sldId id="292" r:id="rId24"/>
    <p:sldId id="293" r:id="rId25"/>
    <p:sldId id="294" r:id="rId26"/>
    <p:sldId id="295" r:id="rId27"/>
    <p:sldId id="296" r:id="rId28"/>
    <p:sldId id="297" r:id="rId29"/>
    <p:sldId id="281" r:id="rId30"/>
    <p:sldId id="287"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ABF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62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329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92050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9028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417979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8132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3056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5784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1217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3896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5822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1919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0650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548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7327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6866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lumMod val="5000"/>
                <a:lumOff val="95000"/>
              </a:schemeClr>
            </a:gs>
            <a:gs pos="100000">
              <a:schemeClr val="bg2">
                <a:lumMod val="7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3CC09A-4890-40A4-B8C7-CD251A90E637}" type="datetimeFigureOut">
              <a:rPr kumimoji="0" lang="en-IN"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14-03-2017</a:t>
            </a:fld>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03D4E5-9EE8-4426-B579-999DC23156AB}" type="slidenum">
              <a:rPr kumimoji="0" lang="en-IN"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35333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1825624"/>
            <a:ext cx="11728361" cy="5032375"/>
          </a:xfrm>
        </p:spPr>
        <p:txBody>
          <a:bodyPr>
            <a:normAutofit/>
          </a:bodyPr>
          <a:lstStyle/>
          <a:p>
            <a:pPr marL="0" indent="0">
              <a:buNone/>
            </a:pPr>
            <a:r>
              <a:rPr lang="en-IN" sz="1800" b="1" dirty="0" smtClean="0"/>
              <a:t>COURSE CODE</a:t>
            </a:r>
            <a:r>
              <a:rPr lang="en-IN" sz="1800" dirty="0" smtClean="0"/>
              <a:t>:-</a:t>
            </a:r>
            <a:r>
              <a:rPr lang="en-IN" dirty="0" smtClean="0"/>
              <a:t>Bot 735</a:t>
            </a:r>
            <a:endParaRPr lang="en-IN" sz="1800" dirty="0" smtClean="0"/>
          </a:p>
          <a:p>
            <a:pPr marL="0" indent="0">
              <a:buNone/>
            </a:pPr>
            <a:r>
              <a:rPr lang="en-IN" sz="1800" b="1" dirty="0" smtClean="0"/>
              <a:t>COURSE TITLE</a:t>
            </a:r>
            <a:r>
              <a:rPr lang="en-IN" sz="1800" dirty="0" smtClean="0"/>
              <a:t>:-Food industrial waste management</a:t>
            </a:r>
          </a:p>
          <a:p>
            <a:pPr marL="0" indent="0">
              <a:buNone/>
            </a:pPr>
            <a:r>
              <a:rPr lang="en-IN" sz="1800" b="1" dirty="0" smtClean="0"/>
              <a:t>CREDIT HOUR</a:t>
            </a:r>
            <a:r>
              <a:rPr lang="en-IN" sz="1800" dirty="0" smtClean="0"/>
              <a:t>:-3(2+1)</a:t>
            </a:r>
          </a:p>
          <a:p>
            <a:pPr marL="0" indent="0">
              <a:buNone/>
            </a:pPr>
            <a:endParaRPr lang="en-IN" sz="1800" dirty="0"/>
          </a:p>
        </p:txBody>
      </p:sp>
      <p:sp>
        <p:nvSpPr>
          <p:cNvPr id="4" name="TextBox 3"/>
          <p:cNvSpPr txBox="1"/>
          <p:nvPr/>
        </p:nvSpPr>
        <p:spPr>
          <a:xfrm>
            <a:off x="283335" y="5293616"/>
            <a:ext cx="39151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(Dept. of Botany)</a:t>
            </a:r>
            <a:endParaRPr kumimoji="0" lang="en-IN"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TextBox 4"/>
          <p:cNvSpPr txBox="1"/>
          <p:nvPr/>
        </p:nvSpPr>
        <p:spPr>
          <a:xfrm>
            <a:off x="7521262" y="5254624"/>
            <a:ext cx="44904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smtClean="0">
                <a:ln>
                  <a:solidFill>
                    <a:prstClr val="black"/>
                  </a:solidFill>
                </a:ln>
                <a:solidFill>
                  <a:srgbClr val="FF0000"/>
                </a:solidFill>
                <a:effectLst/>
                <a:uLnTx/>
                <a:uFillTx/>
                <a:latin typeface="Century Gothic" panose="020B0502020202020204"/>
                <a:ea typeface="+mn-ea"/>
                <a:cs typeface="+mn-cs"/>
              </a:rPr>
              <a:t>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err="1" smtClean="0">
                <a:ln>
                  <a:solidFill>
                    <a:prstClr val="black"/>
                  </a:solidFill>
                </a:ln>
                <a:solidFill>
                  <a:srgbClr val="FF0000"/>
                </a:solidFill>
                <a:effectLst/>
                <a:uLnTx/>
                <a:uFillTx/>
                <a:latin typeface="Century Gothic" panose="020B0502020202020204"/>
                <a:ea typeface="+mn-ea"/>
                <a:cs typeface="+mn-cs"/>
              </a:rPr>
              <a:t>Dr.</a:t>
            </a:r>
            <a:r>
              <a:rPr kumimoji="0" lang="en-IN" sz="2800" b="1" i="0" u="none" strike="noStrike" kern="1200" cap="none" spc="0" normalizeH="0" baseline="0" noProof="0" dirty="0" smtClean="0">
                <a:ln>
                  <a:solidFill>
                    <a:prstClr val="black"/>
                  </a:solidFill>
                </a:ln>
                <a:solidFill>
                  <a:srgbClr val="FF0000"/>
                </a:solidFill>
                <a:effectLst/>
                <a:uLnTx/>
                <a:uFillTx/>
                <a:latin typeface="Century Gothic" panose="020B0502020202020204"/>
                <a:ea typeface="+mn-ea"/>
                <a:cs typeface="+mn-cs"/>
              </a:rPr>
              <a:t> Abdul Ghani</a:t>
            </a:r>
          </a:p>
        </p:txBody>
      </p:sp>
      <p:sp>
        <p:nvSpPr>
          <p:cNvPr id="7" name="TextBox 6"/>
          <p:cNvSpPr txBox="1"/>
          <p:nvPr/>
        </p:nvSpPr>
        <p:spPr>
          <a:xfrm>
            <a:off x="2434107" y="4929182"/>
            <a:ext cx="49068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smtClean="0">
                <a:ln>
                  <a:solidFill>
                    <a:srgbClr val="00B050"/>
                  </a:solidFill>
                </a:ln>
                <a:solidFill>
                  <a:srgbClr val="7030A0"/>
                </a:solidFill>
                <a:effectLst/>
                <a:uLnTx/>
                <a:uFillTx/>
                <a:latin typeface="Century Gothic" panose="020B0502020202020204"/>
                <a:ea typeface="+mn-ea"/>
                <a:cs typeface="+mn-cs"/>
              </a:rPr>
              <a:t>University of Sargodha</a:t>
            </a:r>
            <a:endParaRPr kumimoji="0" lang="en-IN" sz="2800" b="0" i="0" u="none" strike="noStrike" kern="1200" cap="none" spc="0" normalizeH="0" baseline="0" noProof="0" dirty="0">
              <a:ln>
                <a:solidFill>
                  <a:srgbClr val="00B050"/>
                </a:solidFill>
              </a:ln>
              <a:solidFill>
                <a:srgbClr val="7030A0"/>
              </a:solidFill>
              <a:effectLst/>
              <a:uLnTx/>
              <a:uFillTx/>
              <a:latin typeface="Century Gothic" panose="020B0502020202020204"/>
              <a:ea typeface="+mn-ea"/>
              <a:cs typeface="+mn-cs"/>
            </a:endParaRPr>
          </a:p>
        </p:txBody>
      </p:sp>
      <p:pic>
        <p:nvPicPr>
          <p:cNvPr id="8" name="Picture 7"/>
          <p:cNvPicPr>
            <a:picLocks noChangeAspect="1"/>
          </p:cNvPicPr>
          <p:nvPr/>
        </p:nvPicPr>
        <p:blipFill>
          <a:blip r:embed="rId2"/>
          <a:stretch>
            <a:fillRect/>
          </a:stretch>
        </p:blipFill>
        <p:spPr>
          <a:xfrm>
            <a:off x="7105919" y="1351377"/>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583096" y="153324"/>
            <a:ext cx="10310191" cy="1077218"/>
          </a:xfrm>
          <a:prstGeom prst="rect">
            <a:avLst/>
          </a:prstGeom>
        </p:spPr>
        <p:txBody>
          <a:bodyPr wrap="square">
            <a:spAutoFit/>
          </a:bodyPr>
          <a:lstStyle/>
          <a:p>
            <a:pPr algn="ctr">
              <a:defRPr/>
            </a:pPr>
            <a:r>
              <a:rPr lang="en-US" sz="3200" b="1" dirty="0" smtClean="0">
                <a:ln w="0">
                  <a:solidFill>
                    <a:schemeClr val="bg1"/>
                  </a:solidFill>
                </a:ln>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normalizeH="0" baseline="0" noProof="0" dirty="0" smtClean="0">
                <a:ln w="0">
                  <a:solidFill>
                    <a:schemeClr val="bg1"/>
                  </a:solidFill>
                </a:ln>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 INDUSTRIAL WASTES</a:t>
            </a:r>
            <a:endParaRPr kumimoji="0" lang="en-IN" sz="3200" b="1" i="0" u="none" strike="noStrike" kern="1200" normalizeH="0" baseline="0" noProof="0" dirty="0">
              <a:ln w="0">
                <a:solidFill>
                  <a:schemeClr val="bg1"/>
                </a:solidFill>
              </a:ln>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p:txBody>
      </p:sp>
      <p:pic>
        <p:nvPicPr>
          <p:cNvPr id="11" name="Content Placeholder 7" descr="Uos-logo.jpeg"/>
          <p:cNvPicPr>
            <a:picLocks noChangeAspect="1"/>
          </p:cNvPicPr>
          <p:nvPr/>
        </p:nvPicPr>
        <p:blipFill>
          <a:blip r:embed="rId3"/>
          <a:srcRect/>
          <a:stretch>
            <a:fillRect/>
          </a:stretch>
        </p:blipFill>
        <p:spPr bwMode="auto">
          <a:xfrm>
            <a:off x="3643602" y="2799177"/>
            <a:ext cx="25146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922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3381" y="333708"/>
            <a:ext cx="3347391" cy="646331"/>
          </a:xfrm>
          <a:prstGeom prst="rect">
            <a:avLst/>
          </a:prstGeom>
        </p:spPr>
        <p:txBody>
          <a:bodyPr wrap="none">
            <a:spAutoFit/>
          </a:bodyPr>
          <a:lstStyle/>
          <a:p>
            <a:pPr>
              <a:spcBef>
                <a:spcPct val="0"/>
              </a:spcBef>
              <a:buClr>
                <a:srgbClr val="EAEAEA"/>
              </a:buClr>
            </a:pPr>
            <a:r>
              <a:rPr lang="en-US" altLang="en-US" sz="3600" b="1" dirty="0">
                <a:ln>
                  <a:solidFill>
                    <a:schemeClr val="bg1"/>
                  </a:solidFill>
                </a:ln>
                <a:solidFill>
                  <a:srgbClr val="00B050"/>
                </a:solidFill>
              </a:rPr>
              <a:t>4= Institutional</a:t>
            </a:r>
          </a:p>
        </p:txBody>
      </p:sp>
      <p:graphicFrame>
        <p:nvGraphicFramePr>
          <p:cNvPr id="3" name="Table 2"/>
          <p:cNvGraphicFramePr>
            <a:graphicFrameLocks noGrp="1"/>
          </p:cNvGraphicFramePr>
          <p:nvPr>
            <p:extLst>
              <p:ext uri="{D42A27DB-BD31-4B8C-83A1-F6EECF244321}">
                <p14:modId xmlns:p14="http://schemas.microsoft.com/office/powerpoint/2010/main" val="1661421860"/>
              </p:ext>
            </p:extLst>
          </p:nvPr>
        </p:nvGraphicFramePr>
        <p:xfrm>
          <a:off x="515155" y="2717441"/>
          <a:ext cx="4314421" cy="657343"/>
        </p:xfrm>
        <a:graphic>
          <a:graphicData uri="http://schemas.openxmlformats.org/drawingml/2006/table">
            <a:tbl>
              <a:tblPr>
                <a:tableStyleId>{327F97BB-C833-4FB7-BDE5-3F7075034690}</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4" name="Rectangle 3"/>
          <p:cNvSpPr/>
          <p:nvPr/>
        </p:nvSpPr>
        <p:spPr>
          <a:xfrm>
            <a:off x="1627651" y="1302793"/>
            <a:ext cx="9126208" cy="1200329"/>
          </a:xfrm>
          <a:prstGeom prst="rect">
            <a:avLst/>
          </a:prstGeom>
        </p:spPr>
        <p:txBody>
          <a:bodyPr wrap="square">
            <a:spAutoFit/>
          </a:bodyPr>
          <a:lstStyle/>
          <a:p>
            <a:pPr algn="ctr"/>
            <a:r>
              <a:rPr lang="en-US" sz="2400" dirty="0">
                <a:ln>
                  <a:solidFill>
                    <a:srgbClr val="FF0000"/>
                  </a:solidFill>
                </a:ln>
                <a:solidFill>
                  <a:srgbClr val="00B0F0"/>
                </a:solidFill>
                <a:latin typeface="Palatino-Roman"/>
              </a:rPr>
              <a:t>The Waste generated from Schools, </a:t>
            </a:r>
            <a:r>
              <a:rPr lang="en-US" sz="2400" dirty="0" smtClean="0">
                <a:ln>
                  <a:solidFill>
                    <a:srgbClr val="FF0000"/>
                  </a:solidFill>
                </a:ln>
                <a:solidFill>
                  <a:srgbClr val="00B0F0"/>
                </a:solidFill>
                <a:latin typeface="Palatino-Roman"/>
              </a:rPr>
              <a:t>hospitals, prisons</a:t>
            </a:r>
            <a:r>
              <a:rPr lang="en-US" sz="2400" dirty="0">
                <a:ln>
                  <a:solidFill>
                    <a:srgbClr val="FF0000"/>
                  </a:solidFill>
                </a:ln>
                <a:solidFill>
                  <a:srgbClr val="00B0F0"/>
                </a:solidFill>
                <a:latin typeface="Palatino-Roman"/>
              </a:rPr>
              <a:t>, government</a:t>
            </a:r>
          </a:p>
          <a:p>
            <a:pPr algn="ctr"/>
            <a:r>
              <a:rPr lang="en-US" sz="2400" dirty="0" err="1">
                <a:ln>
                  <a:solidFill>
                    <a:srgbClr val="FF0000"/>
                  </a:solidFill>
                </a:ln>
                <a:solidFill>
                  <a:srgbClr val="00B0F0"/>
                </a:solidFill>
                <a:latin typeface="Palatino-Roman"/>
              </a:rPr>
              <a:t>centres</a:t>
            </a:r>
            <a:r>
              <a:rPr lang="en-US" sz="2400" dirty="0">
                <a:ln>
                  <a:solidFill>
                    <a:srgbClr val="FF0000"/>
                  </a:solidFill>
                </a:ln>
                <a:solidFill>
                  <a:srgbClr val="00B0F0"/>
                </a:solidFill>
                <a:latin typeface="Palatino-Roman"/>
              </a:rPr>
              <a:t> are called </a:t>
            </a:r>
            <a:r>
              <a:rPr lang="en-US" sz="2400" dirty="0" smtClean="0">
                <a:ln>
                  <a:solidFill>
                    <a:srgbClr val="FF0000"/>
                  </a:solidFill>
                </a:ln>
                <a:solidFill>
                  <a:srgbClr val="00B0F0"/>
                </a:solidFill>
                <a:latin typeface="Palatino-Roman"/>
              </a:rPr>
              <a:t>institutional wastes.</a:t>
            </a:r>
            <a:endParaRPr lang="en-US" sz="2400" dirty="0"/>
          </a:p>
        </p:txBody>
      </p:sp>
      <p:sp>
        <p:nvSpPr>
          <p:cNvPr id="5" name="Rectangle 4"/>
          <p:cNvSpPr/>
          <p:nvPr/>
        </p:nvSpPr>
        <p:spPr>
          <a:xfrm>
            <a:off x="1876023" y="3772161"/>
            <a:ext cx="9045262" cy="1384995"/>
          </a:xfrm>
          <a:prstGeom prst="rect">
            <a:avLst/>
          </a:prstGeom>
        </p:spPr>
        <p:txBody>
          <a:bodyPr wrap="square">
            <a:spAutoFit/>
          </a:bodyPr>
          <a:lstStyle/>
          <a:p>
            <a:pPr algn="ctr"/>
            <a:r>
              <a:rPr lang="en-US" sz="2800" dirty="0">
                <a:solidFill>
                  <a:srgbClr val="FF33CC"/>
                </a:solidFill>
              </a:rPr>
              <a:t>Same as </a:t>
            </a:r>
            <a:r>
              <a:rPr lang="en-US" sz="2800" dirty="0" smtClean="0">
                <a:solidFill>
                  <a:srgbClr val="FF33CC"/>
                </a:solidFill>
              </a:rPr>
              <a:t>commercial Paper</a:t>
            </a:r>
            <a:r>
              <a:rPr lang="en-US" sz="2800" dirty="0">
                <a:solidFill>
                  <a:srgbClr val="FF33CC"/>
                </a:solidFill>
              </a:rPr>
              <a:t>, cardboard, plastics</a:t>
            </a:r>
            <a:r>
              <a:rPr lang="en-US" sz="2800" dirty="0"/>
              <a:t>,</a:t>
            </a:r>
          </a:p>
          <a:p>
            <a:pPr algn="ctr"/>
            <a:r>
              <a:rPr lang="en-US" sz="2800" dirty="0">
                <a:solidFill>
                  <a:srgbClr val="002060"/>
                </a:solidFill>
              </a:rPr>
              <a:t>wood, food wastes, </a:t>
            </a:r>
            <a:r>
              <a:rPr lang="en-US" sz="2800" dirty="0" smtClean="0">
                <a:solidFill>
                  <a:srgbClr val="002060"/>
                </a:solidFill>
              </a:rPr>
              <a:t>glass, metals</a:t>
            </a:r>
            <a:r>
              <a:rPr lang="en-US" sz="2800" dirty="0">
                <a:solidFill>
                  <a:srgbClr val="002060"/>
                </a:solidFill>
              </a:rPr>
              <a:t>, special wastes,</a:t>
            </a:r>
          </a:p>
          <a:p>
            <a:pPr algn="ctr"/>
            <a:r>
              <a:rPr lang="en-US" sz="2800" dirty="0">
                <a:solidFill>
                  <a:srgbClr val="002060"/>
                </a:solidFill>
              </a:rPr>
              <a:t>hazardous </a:t>
            </a:r>
            <a:r>
              <a:rPr lang="en-US" sz="2800" dirty="0" smtClean="0">
                <a:solidFill>
                  <a:srgbClr val="002060"/>
                </a:solidFill>
              </a:rPr>
              <a:t>wastes</a:t>
            </a:r>
            <a:endParaRPr lang="en-US" sz="2800" dirty="0">
              <a:solidFill>
                <a:srgbClr val="002060"/>
              </a:solidFill>
            </a:endParaRPr>
          </a:p>
        </p:txBody>
      </p:sp>
    </p:spTree>
    <p:extLst>
      <p:ext uri="{BB962C8B-B14F-4D97-AF65-F5344CB8AC3E}">
        <p14:creationId xmlns:p14="http://schemas.microsoft.com/office/powerpoint/2010/main" val="423570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051" y="243556"/>
            <a:ext cx="6412333" cy="584775"/>
          </a:xfrm>
          <a:prstGeom prst="rect">
            <a:avLst/>
          </a:prstGeom>
        </p:spPr>
        <p:txBody>
          <a:bodyPr wrap="none">
            <a:spAutoFit/>
          </a:bodyPr>
          <a:lstStyle/>
          <a:p>
            <a:pPr>
              <a:spcBef>
                <a:spcPct val="0"/>
              </a:spcBef>
              <a:buClr>
                <a:srgbClr val="EAEAEA"/>
              </a:buClr>
            </a:pPr>
            <a:r>
              <a:rPr lang="en-US" altLang="en-US" sz="3200" b="1" dirty="0">
                <a:ln>
                  <a:solidFill>
                    <a:schemeClr val="bg1"/>
                  </a:solidFill>
                </a:ln>
                <a:solidFill>
                  <a:srgbClr val="FFFF00"/>
                </a:solidFill>
              </a:rPr>
              <a:t>5= Construction and demolition</a:t>
            </a:r>
          </a:p>
        </p:txBody>
      </p:sp>
      <p:graphicFrame>
        <p:nvGraphicFramePr>
          <p:cNvPr id="3" name="Table 2"/>
          <p:cNvGraphicFramePr>
            <a:graphicFrameLocks noGrp="1"/>
          </p:cNvGraphicFramePr>
          <p:nvPr>
            <p:extLst>
              <p:ext uri="{D42A27DB-BD31-4B8C-83A1-F6EECF244321}">
                <p14:modId xmlns:p14="http://schemas.microsoft.com/office/powerpoint/2010/main" val="2452480516"/>
              </p:ext>
            </p:extLst>
          </p:nvPr>
        </p:nvGraphicFramePr>
        <p:xfrm>
          <a:off x="528034" y="2485622"/>
          <a:ext cx="4314421" cy="657343"/>
        </p:xfrm>
        <a:graphic>
          <a:graphicData uri="http://schemas.openxmlformats.org/drawingml/2006/table">
            <a:tbl>
              <a:tblPr>
                <a:tableStyleId>{18603FDC-E32A-4AB5-989C-0864C3EAD2B8}</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4" name="Rectangle 3"/>
          <p:cNvSpPr/>
          <p:nvPr/>
        </p:nvSpPr>
        <p:spPr>
          <a:xfrm>
            <a:off x="1780497" y="1151414"/>
            <a:ext cx="8960481" cy="1200329"/>
          </a:xfrm>
          <a:prstGeom prst="rect">
            <a:avLst/>
          </a:prstGeom>
        </p:spPr>
        <p:txBody>
          <a:bodyPr wrap="square">
            <a:spAutoFit/>
          </a:bodyPr>
          <a:lstStyle/>
          <a:p>
            <a:pPr algn="ctr"/>
            <a:r>
              <a:rPr lang="en-US" sz="2400" dirty="0">
                <a:ln>
                  <a:solidFill>
                    <a:srgbClr val="FF0000"/>
                  </a:solidFill>
                </a:ln>
                <a:solidFill>
                  <a:srgbClr val="00B0F0"/>
                </a:solidFill>
                <a:latin typeface="Palatino-Roman"/>
              </a:rPr>
              <a:t>The Waste generated from New construction </a:t>
            </a:r>
            <a:r>
              <a:rPr lang="en-US" sz="2400" dirty="0" smtClean="0">
                <a:ln>
                  <a:solidFill>
                    <a:srgbClr val="FF0000"/>
                  </a:solidFill>
                </a:ln>
                <a:solidFill>
                  <a:srgbClr val="00B0F0"/>
                </a:solidFill>
                <a:latin typeface="Palatino-Roman"/>
              </a:rPr>
              <a:t>sites, road </a:t>
            </a:r>
            <a:r>
              <a:rPr lang="en-US" sz="2400" dirty="0">
                <a:ln>
                  <a:solidFill>
                    <a:srgbClr val="FF0000"/>
                  </a:solidFill>
                </a:ln>
                <a:solidFill>
                  <a:srgbClr val="00B0F0"/>
                </a:solidFill>
                <a:latin typeface="Palatino-Roman"/>
              </a:rPr>
              <a:t>repair, </a:t>
            </a:r>
            <a:r>
              <a:rPr lang="en-US" sz="2400" dirty="0" smtClean="0">
                <a:ln>
                  <a:solidFill>
                    <a:srgbClr val="FF0000"/>
                  </a:solidFill>
                </a:ln>
                <a:solidFill>
                  <a:srgbClr val="00B0F0"/>
                </a:solidFill>
                <a:latin typeface="Palatino-Roman"/>
              </a:rPr>
              <a:t>demolition of building </a:t>
            </a:r>
            <a:r>
              <a:rPr lang="en-US" sz="2400" dirty="0">
                <a:ln>
                  <a:solidFill>
                    <a:srgbClr val="FF0000"/>
                  </a:solidFill>
                </a:ln>
                <a:solidFill>
                  <a:srgbClr val="00B0F0"/>
                </a:solidFill>
                <a:latin typeface="Palatino-Roman"/>
              </a:rPr>
              <a:t>are </a:t>
            </a:r>
            <a:r>
              <a:rPr lang="en-US" sz="2400" dirty="0" smtClean="0">
                <a:ln>
                  <a:solidFill>
                    <a:srgbClr val="FF0000"/>
                  </a:solidFill>
                </a:ln>
                <a:solidFill>
                  <a:srgbClr val="00B0F0"/>
                </a:solidFill>
                <a:latin typeface="Palatino-Roman"/>
              </a:rPr>
              <a:t>called construction and demolition wastes.</a:t>
            </a:r>
            <a:endParaRPr lang="en-US" sz="2400" dirty="0"/>
          </a:p>
        </p:txBody>
      </p:sp>
      <p:sp>
        <p:nvSpPr>
          <p:cNvPr id="5" name="Rectangle 4"/>
          <p:cNvSpPr/>
          <p:nvPr/>
        </p:nvSpPr>
        <p:spPr>
          <a:xfrm>
            <a:off x="2930337" y="3389170"/>
            <a:ext cx="7205335" cy="584775"/>
          </a:xfrm>
          <a:prstGeom prst="rect">
            <a:avLst/>
          </a:prstGeom>
        </p:spPr>
        <p:txBody>
          <a:bodyPr wrap="square">
            <a:spAutoFit/>
          </a:bodyPr>
          <a:lstStyle/>
          <a:p>
            <a:r>
              <a:rPr lang="en-US" sz="3200" dirty="0">
                <a:solidFill>
                  <a:srgbClr val="FF0000"/>
                </a:solidFill>
              </a:rPr>
              <a:t>Wood, steel, concrete, </a:t>
            </a:r>
            <a:r>
              <a:rPr lang="en-US" sz="3200" dirty="0" smtClean="0">
                <a:solidFill>
                  <a:srgbClr val="FF0000"/>
                </a:solidFill>
              </a:rPr>
              <a:t>dirt, etc.</a:t>
            </a:r>
            <a:endParaRPr lang="en-US" sz="32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560" y="3973945"/>
            <a:ext cx="4483100" cy="2711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986" y="3973945"/>
            <a:ext cx="3913746" cy="2711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924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3526" y="307951"/>
            <a:ext cx="3185487" cy="646331"/>
          </a:xfrm>
          <a:prstGeom prst="rect">
            <a:avLst/>
          </a:prstGeom>
        </p:spPr>
        <p:txBody>
          <a:bodyPr wrap="none">
            <a:spAutoFit/>
          </a:bodyPr>
          <a:lstStyle/>
          <a:p>
            <a:pPr>
              <a:spcBef>
                <a:spcPct val="0"/>
              </a:spcBef>
              <a:buClr>
                <a:srgbClr val="EAEAEA"/>
              </a:buClr>
            </a:pPr>
            <a:r>
              <a:rPr lang="en-US" altLang="en-US" sz="3600" b="1" dirty="0">
                <a:ln>
                  <a:solidFill>
                    <a:schemeClr val="bg1"/>
                  </a:solidFill>
                </a:ln>
                <a:solidFill>
                  <a:srgbClr val="FF33CC"/>
                </a:solidFill>
              </a:rPr>
              <a:t>6= Municipal </a:t>
            </a:r>
          </a:p>
        </p:txBody>
      </p:sp>
      <p:graphicFrame>
        <p:nvGraphicFramePr>
          <p:cNvPr id="3" name="Table 2"/>
          <p:cNvGraphicFramePr>
            <a:graphicFrameLocks noGrp="1"/>
          </p:cNvGraphicFramePr>
          <p:nvPr>
            <p:extLst>
              <p:ext uri="{D42A27DB-BD31-4B8C-83A1-F6EECF244321}">
                <p14:modId xmlns:p14="http://schemas.microsoft.com/office/powerpoint/2010/main" val="2062186251"/>
              </p:ext>
            </p:extLst>
          </p:nvPr>
        </p:nvGraphicFramePr>
        <p:xfrm>
          <a:off x="528034" y="2485622"/>
          <a:ext cx="4314421" cy="657343"/>
        </p:xfrm>
        <a:graphic>
          <a:graphicData uri="http://schemas.openxmlformats.org/drawingml/2006/table">
            <a:tbl>
              <a:tblPr>
                <a:tableStyleId>{638B1855-1B75-4FBE-930C-398BA8C253C6}</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4" name="Rectangle 3"/>
          <p:cNvSpPr/>
          <p:nvPr/>
        </p:nvSpPr>
        <p:spPr>
          <a:xfrm>
            <a:off x="1734354" y="1032337"/>
            <a:ext cx="9238445" cy="1384995"/>
          </a:xfrm>
          <a:prstGeom prst="rect">
            <a:avLst/>
          </a:prstGeom>
        </p:spPr>
        <p:txBody>
          <a:bodyPr wrap="square">
            <a:spAutoFit/>
          </a:bodyPr>
          <a:lstStyle/>
          <a:p>
            <a:pPr algn="ctr"/>
            <a:r>
              <a:rPr lang="en-US" sz="2800" dirty="0">
                <a:ln>
                  <a:solidFill>
                    <a:srgbClr val="FF0000"/>
                  </a:solidFill>
                </a:ln>
                <a:solidFill>
                  <a:srgbClr val="00B0F0"/>
                </a:solidFill>
                <a:latin typeface="Palatino-Roman"/>
              </a:rPr>
              <a:t>The Waste generated from Street </a:t>
            </a:r>
            <a:r>
              <a:rPr lang="en-US" sz="2800" dirty="0" smtClean="0">
                <a:ln>
                  <a:solidFill>
                    <a:srgbClr val="FF0000"/>
                  </a:solidFill>
                </a:ln>
                <a:solidFill>
                  <a:srgbClr val="00B0F0"/>
                </a:solidFill>
                <a:latin typeface="Palatino-Roman"/>
              </a:rPr>
              <a:t>cleaning areas and</a:t>
            </a:r>
            <a:r>
              <a:rPr lang="en-US" sz="2800" dirty="0"/>
              <a:t> </a:t>
            </a:r>
            <a:r>
              <a:rPr lang="en-US" sz="2800" dirty="0">
                <a:ln>
                  <a:solidFill>
                    <a:srgbClr val="FF0000"/>
                  </a:solidFill>
                </a:ln>
                <a:solidFill>
                  <a:srgbClr val="00B0F0"/>
                </a:solidFill>
              </a:rPr>
              <a:t>consisting of everyday items that are discarded by the public</a:t>
            </a:r>
            <a:r>
              <a:rPr lang="en-US" sz="2800" dirty="0" smtClean="0">
                <a:ln>
                  <a:solidFill>
                    <a:srgbClr val="FF0000"/>
                  </a:solidFill>
                </a:ln>
                <a:solidFill>
                  <a:srgbClr val="00B0F0"/>
                </a:solidFill>
                <a:latin typeface="Palatino-Roman"/>
              </a:rPr>
              <a:t> are </a:t>
            </a:r>
            <a:r>
              <a:rPr lang="en-US" sz="2800" dirty="0">
                <a:ln>
                  <a:solidFill>
                    <a:srgbClr val="FF0000"/>
                  </a:solidFill>
                </a:ln>
                <a:solidFill>
                  <a:srgbClr val="00B0F0"/>
                </a:solidFill>
                <a:latin typeface="Palatino-Roman"/>
              </a:rPr>
              <a:t>called </a:t>
            </a:r>
            <a:r>
              <a:rPr lang="en-US" sz="2800" dirty="0" smtClean="0">
                <a:ln>
                  <a:solidFill>
                    <a:srgbClr val="FF0000"/>
                  </a:solidFill>
                </a:ln>
                <a:solidFill>
                  <a:srgbClr val="00B0F0"/>
                </a:solidFill>
                <a:latin typeface="Palatino-Roman"/>
              </a:rPr>
              <a:t>municipal wastes.</a:t>
            </a:r>
            <a:endParaRPr lang="en-US" sz="2800" dirty="0"/>
          </a:p>
        </p:txBody>
      </p:sp>
      <p:sp>
        <p:nvSpPr>
          <p:cNvPr id="9" name="Rectangle 8"/>
          <p:cNvSpPr/>
          <p:nvPr/>
        </p:nvSpPr>
        <p:spPr>
          <a:xfrm>
            <a:off x="2236630" y="3385795"/>
            <a:ext cx="9955369" cy="1200329"/>
          </a:xfrm>
          <a:prstGeom prst="rect">
            <a:avLst/>
          </a:prstGeom>
        </p:spPr>
        <p:txBody>
          <a:bodyPr wrap="square">
            <a:spAutoFit/>
          </a:bodyPr>
          <a:lstStyle/>
          <a:p>
            <a:r>
              <a:rPr lang="en-US" sz="2400" dirty="0">
                <a:ln>
                  <a:solidFill>
                    <a:schemeClr val="tx1"/>
                  </a:solidFill>
                </a:ln>
                <a:solidFill>
                  <a:srgbClr val="00B050"/>
                </a:solidFill>
              </a:rPr>
              <a:t>Street sweepings, </a:t>
            </a:r>
            <a:r>
              <a:rPr lang="en-US" sz="2400" dirty="0" smtClean="0">
                <a:ln>
                  <a:solidFill>
                    <a:schemeClr val="tx1"/>
                  </a:solidFill>
                </a:ln>
                <a:solidFill>
                  <a:srgbClr val="00B050"/>
                </a:solidFill>
              </a:rPr>
              <a:t>landscape and </a:t>
            </a:r>
            <a:r>
              <a:rPr lang="en-US" sz="2400" dirty="0">
                <a:ln>
                  <a:solidFill>
                    <a:schemeClr val="tx1"/>
                  </a:solidFill>
                </a:ln>
                <a:solidFill>
                  <a:srgbClr val="00B050"/>
                </a:solidFill>
              </a:rPr>
              <a:t>tree trimmings, general</a:t>
            </a:r>
          </a:p>
          <a:p>
            <a:r>
              <a:rPr lang="en-US" sz="2400" dirty="0" smtClean="0">
                <a:ln>
                  <a:solidFill>
                    <a:schemeClr val="tx1"/>
                  </a:solidFill>
                </a:ln>
                <a:solidFill>
                  <a:srgbClr val="00B050"/>
                </a:solidFill>
              </a:rPr>
              <a:t>wastes </a:t>
            </a:r>
            <a:r>
              <a:rPr lang="en-US" sz="2400" dirty="0">
                <a:ln>
                  <a:solidFill>
                    <a:schemeClr val="tx1"/>
                  </a:solidFill>
                </a:ln>
                <a:solidFill>
                  <a:srgbClr val="00B050"/>
                </a:solidFill>
              </a:rPr>
              <a:t>from parks, </a:t>
            </a:r>
            <a:r>
              <a:rPr lang="en-US" sz="2400" dirty="0" smtClean="0">
                <a:ln>
                  <a:solidFill>
                    <a:schemeClr val="tx1"/>
                  </a:solidFill>
                </a:ln>
                <a:solidFill>
                  <a:srgbClr val="00B050"/>
                </a:solidFill>
              </a:rPr>
              <a:t>beaches and </a:t>
            </a:r>
            <a:r>
              <a:rPr lang="en-US" sz="2400" dirty="0">
                <a:ln>
                  <a:solidFill>
                    <a:schemeClr val="tx1"/>
                  </a:solidFill>
                </a:ln>
                <a:solidFill>
                  <a:srgbClr val="00B050"/>
                </a:solidFill>
              </a:rPr>
              <a:t>other recreational area,</a:t>
            </a:r>
          </a:p>
          <a:p>
            <a:r>
              <a:rPr lang="en-US" sz="2400" dirty="0" smtClean="0">
                <a:ln>
                  <a:solidFill>
                    <a:schemeClr val="tx1"/>
                  </a:solidFill>
                </a:ln>
                <a:solidFill>
                  <a:srgbClr val="00B050"/>
                </a:solidFill>
              </a:rPr>
              <a:t>Sludge.</a:t>
            </a:r>
            <a:endParaRPr lang="en-US" sz="2400" dirty="0">
              <a:ln>
                <a:solidFill>
                  <a:schemeClr val="tx1"/>
                </a:solidFill>
              </a:ln>
              <a:solidFill>
                <a:srgbClr val="00B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519" y="4586124"/>
            <a:ext cx="6667500" cy="2138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561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4180" y="320830"/>
            <a:ext cx="4743606" cy="584775"/>
          </a:xfrm>
          <a:prstGeom prst="rect">
            <a:avLst/>
          </a:prstGeom>
        </p:spPr>
        <p:txBody>
          <a:bodyPr wrap="none">
            <a:spAutoFit/>
          </a:bodyPr>
          <a:lstStyle/>
          <a:p>
            <a:pPr>
              <a:spcBef>
                <a:spcPct val="0"/>
              </a:spcBef>
              <a:buClr>
                <a:srgbClr val="EAEAEA"/>
              </a:buClr>
            </a:pPr>
            <a:r>
              <a:rPr lang="en-US" altLang="en-US" sz="3200" b="1" dirty="0">
                <a:solidFill>
                  <a:srgbClr val="002060"/>
                </a:solidFill>
              </a:rPr>
              <a:t>7= </a:t>
            </a:r>
            <a:r>
              <a:rPr lang="en-US" altLang="en-US" sz="3200" b="1" dirty="0" smtClean="0">
                <a:solidFill>
                  <a:srgbClr val="002060"/>
                </a:solidFill>
              </a:rPr>
              <a:t>Services </a:t>
            </a:r>
            <a:r>
              <a:rPr lang="en-US" altLang="en-US" sz="3200" b="1" dirty="0">
                <a:solidFill>
                  <a:srgbClr val="002060"/>
                </a:solidFill>
              </a:rPr>
              <a:t>(Parks etc.)</a:t>
            </a:r>
          </a:p>
        </p:txBody>
      </p:sp>
      <p:graphicFrame>
        <p:nvGraphicFramePr>
          <p:cNvPr id="3" name="Table 2"/>
          <p:cNvGraphicFramePr>
            <a:graphicFrameLocks noGrp="1"/>
          </p:cNvGraphicFramePr>
          <p:nvPr>
            <p:extLst>
              <p:ext uri="{D42A27DB-BD31-4B8C-83A1-F6EECF244321}">
                <p14:modId xmlns:p14="http://schemas.microsoft.com/office/powerpoint/2010/main" val="537405215"/>
              </p:ext>
            </p:extLst>
          </p:nvPr>
        </p:nvGraphicFramePr>
        <p:xfrm>
          <a:off x="528034" y="2485622"/>
          <a:ext cx="4314421" cy="657343"/>
        </p:xfrm>
        <a:graphic>
          <a:graphicData uri="http://schemas.openxmlformats.org/drawingml/2006/table">
            <a:tbl>
              <a:tblPr>
                <a:tableStyleId>{18603FDC-E32A-4AB5-989C-0864C3EAD2B8}</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4" name="Rectangle 3"/>
          <p:cNvSpPr/>
          <p:nvPr/>
        </p:nvSpPr>
        <p:spPr>
          <a:xfrm>
            <a:off x="2621785" y="1264156"/>
            <a:ext cx="8840411" cy="1200329"/>
          </a:xfrm>
          <a:prstGeom prst="rect">
            <a:avLst/>
          </a:prstGeom>
        </p:spPr>
        <p:txBody>
          <a:bodyPr wrap="square">
            <a:spAutoFit/>
          </a:bodyPr>
          <a:lstStyle/>
          <a:p>
            <a:pPr algn="ctr"/>
            <a:r>
              <a:rPr lang="en-US" sz="2400" dirty="0">
                <a:ln>
                  <a:solidFill>
                    <a:srgbClr val="FF0000"/>
                  </a:solidFill>
                </a:ln>
                <a:solidFill>
                  <a:srgbClr val="FF33CC"/>
                </a:solidFill>
                <a:latin typeface="Palatino-Roman"/>
              </a:rPr>
              <a:t>The Waste generated from </a:t>
            </a:r>
            <a:r>
              <a:rPr lang="en-US" sz="2400" dirty="0" smtClean="0">
                <a:ln>
                  <a:solidFill>
                    <a:srgbClr val="FF0000"/>
                  </a:solidFill>
                </a:ln>
                <a:solidFill>
                  <a:srgbClr val="FF33CC"/>
                </a:solidFill>
                <a:latin typeface="Palatino-Roman"/>
              </a:rPr>
              <a:t>parks, beaches</a:t>
            </a:r>
            <a:r>
              <a:rPr lang="en-US" sz="2400" dirty="0">
                <a:ln>
                  <a:solidFill>
                    <a:srgbClr val="FF0000"/>
                  </a:solidFill>
                </a:ln>
                <a:solidFill>
                  <a:srgbClr val="FF33CC"/>
                </a:solidFill>
                <a:latin typeface="Palatino-Roman"/>
              </a:rPr>
              <a:t>, </a:t>
            </a:r>
            <a:r>
              <a:rPr lang="en-US" sz="2400" dirty="0" smtClean="0">
                <a:ln>
                  <a:solidFill>
                    <a:srgbClr val="FF0000"/>
                  </a:solidFill>
                </a:ln>
                <a:solidFill>
                  <a:srgbClr val="FF33CC"/>
                </a:solidFill>
                <a:latin typeface="Palatino-Roman"/>
              </a:rPr>
              <a:t> other recreational </a:t>
            </a:r>
            <a:r>
              <a:rPr lang="en-US" sz="2400" dirty="0">
                <a:ln>
                  <a:solidFill>
                    <a:srgbClr val="FF0000"/>
                  </a:solidFill>
                </a:ln>
                <a:solidFill>
                  <a:srgbClr val="FF33CC"/>
                </a:solidFill>
                <a:latin typeface="Palatino-Roman"/>
              </a:rPr>
              <a:t>areas, </a:t>
            </a:r>
            <a:r>
              <a:rPr lang="en-US" sz="2400" dirty="0" smtClean="0">
                <a:ln>
                  <a:solidFill>
                    <a:srgbClr val="FF0000"/>
                  </a:solidFill>
                </a:ln>
                <a:solidFill>
                  <a:srgbClr val="FF33CC"/>
                </a:solidFill>
                <a:latin typeface="Palatino-Roman"/>
              </a:rPr>
              <a:t>water and </a:t>
            </a:r>
            <a:r>
              <a:rPr lang="en-US" sz="2400" dirty="0">
                <a:ln>
                  <a:solidFill>
                    <a:srgbClr val="FF0000"/>
                  </a:solidFill>
                </a:ln>
                <a:solidFill>
                  <a:srgbClr val="FF33CC"/>
                </a:solidFill>
                <a:latin typeface="Palatino-Roman"/>
              </a:rPr>
              <a:t>wastewater </a:t>
            </a:r>
            <a:r>
              <a:rPr lang="en-US" sz="2400" dirty="0" smtClean="0">
                <a:ln>
                  <a:solidFill>
                    <a:srgbClr val="FF0000"/>
                  </a:solidFill>
                </a:ln>
                <a:solidFill>
                  <a:srgbClr val="FF33CC"/>
                </a:solidFill>
                <a:latin typeface="Palatino-Roman"/>
              </a:rPr>
              <a:t>treatment plants </a:t>
            </a:r>
            <a:r>
              <a:rPr lang="en-US" sz="2400" dirty="0">
                <a:ln>
                  <a:solidFill>
                    <a:srgbClr val="FF0000"/>
                  </a:solidFill>
                </a:ln>
                <a:solidFill>
                  <a:srgbClr val="FF33CC"/>
                </a:solidFill>
                <a:latin typeface="Palatino-Roman"/>
              </a:rPr>
              <a:t>are </a:t>
            </a:r>
            <a:r>
              <a:rPr lang="en-US" sz="2400" dirty="0" smtClean="0">
                <a:ln>
                  <a:solidFill>
                    <a:srgbClr val="FF0000"/>
                  </a:solidFill>
                </a:ln>
                <a:solidFill>
                  <a:srgbClr val="FF33CC"/>
                </a:solidFill>
                <a:latin typeface="Palatino-Roman"/>
              </a:rPr>
              <a:t>called service wastes.</a:t>
            </a:r>
            <a:endParaRPr lang="en-US" sz="2400" dirty="0">
              <a:solidFill>
                <a:srgbClr val="FF33CC"/>
              </a:solidFill>
            </a:endParaRPr>
          </a:p>
        </p:txBody>
      </p:sp>
      <p:sp>
        <p:nvSpPr>
          <p:cNvPr id="5" name="Rectangle 4"/>
          <p:cNvSpPr/>
          <p:nvPr/>
        </p:nvSpPr>
        <p:spPr>
          <a:xfrm>
            <a:off x="2519359" y="3447022"/>
            <a:ext cx="9045262" cy="954107"/>
          </a:xfrm>
          <a:prstGeom prst="rect">
            <a:avLst/>
          </a:prstGeom>
        </p:spPr>
        <p:txBody>
          <a:bodyPr wrap="square">
            <a:spAutoFit/>
          </a:bodyPr>
          <a:lstStyle/>
          <a:p>
            <a:pPr algn="ctr"/>
            <a:r>
              <a:rPr lang="en-US" sz="2800" dirty="0" smtClean="0">
                <a:solidFill>
                  <a:srgbClr val="FF33CC"/>
                </a:solidFill>
              </a:rPr>
              <a:t>General wastes </a:t>
            </a:r>
            <a:r>
              <a:rPr lang="en-US" sz="2800" dirty="0">
                <a:solidFill>
                  <a:srgbClr val="FF33CC"/>
                </a:solidFill>
              </a:rPr>
              <a:t>from parks, </a:t>
            </a:r>
            <a:r>
              <a:rPr lang="en-US" sz="2800" dirty="0" smtClean="0">
                <a:solidFill>
                  <a:srgbClr val="FF33CC"/>
                </a:solidFill>
              </a:rPr>
              <a:t>beaches, and </a:t>
            </a:r>
            <a:r>
              <a:rPr lang="en-US" sz="2800" dirty="0">
                <a:solidFill>
                  <a:srgbClr val="FF33CC"/>
                </a:solidFill>
              </a:rPr>
              <a:t>other recreational </a:t>
            </a:r>
            <a:r>
              <a:rPr lang="en-US" sz="2800" dirty="0" smtClean="0">
                <a:solidFill>
                  <a:srgbClr val="FF33CC"/>
                </a:solidFill>
              </a:rPr>
              <a:t>area, sludge</a:t>
            </a:r>
            <a:endParaRPr lang="en-US" sz="2800" dirty="0">
              <a:solidFill>
                <a:srgbClr val="FF33CC"/>
              </a:solidFill>
            </a:endParaRPr>
          </a:p>
        </p:txBody>
      </p:sp>
    </p:spTree>
    <p:extLst>
      <p:ext uri="{BB962C8B-B14F-4D97-AF65-F5344CB8AC3E}">
        <p14:creationId xmlns:p14="http://schemas.microsoft.com/office/powerpoint/2010/main" val="420519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1640" y="307951"/>
            <a:ext cx="3623108" cy="707886"/>
          </a:xfrm>
          <a:prstGeom prst="rect">
            <a:avLst/>
          </a:prstGeom>
        </p:spPr>
        <p:txBody>
          <a:bodyPr wrap="none">
            <a:spAutoFit/>
          </a:bodyPr>
          <a:lstStyle/>
          <a:p>
            <a:pPr>
              <a:spcBef>
                <a:spcPct val="0"/>
              </a:spcBef>
              <a:buClr>
                <a:srgbClr val="EAEAEA"/>
              </a:buClr>
            </a:pPr>
            <a:r>
              <a:rPr lang="en-US" altLang="en-US" sz="4000" b="1" dirty="0">
                <a:ln>
                  <a:solidFill>
                    <a:schemeClr val="bg1"/>
                  </a:solidFill>
                </a:ln>
                <a:solidFill>
                  <a:srgbClr val="C00000"/>
                </a:solidFill>
              </a:rPr>
              <a:t>8= Agriculture</a:t>
            </a:r>
          </a:p>
        </p:txBody>
      </p:sp>
      <p:graphicFrame>
        <p:nvGraphicFramePr>
          <p:cNvPr id="3" name="Table 2"/>
          <p:cNvGraphicFramePr>
            <a:graphicFrameLocks noGrp="1"/>
          </p:cNvGraphicFramePr>
          <p:nvPr>
            <p:extLst>
              <p:ext uri="{D42A27DB-BD31-4B8C-83A1-F6EECF244321}">
                <p14:modId xmlns:p14="http://schemas.microsoft.com/office/powerpoint/2010/main" val="2018410934"/>
              </p:ext>
            </p:extLst>
          </p:nvPr>
        </p:nvGraphicFramePr>
        <p:xfrm>
          <a:off x="540913" y="2725284"/>
          <a:ext cx="4314421" cy="657343"/>
        </p:xfrm>
        <a:graphic>
          <a:graphicData uri="http://schemas.openxmlformats.org/drawingml/2006/table">
            <a:tbl>
              <a:tblPr>
                <a:tableStyleId>{E269D01E-BC32-4049-B463-5C60D7B0CCD2}</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4" name="Rectangle 3"/>
          <p:cNvSpPr/>
          <p:nvPr/>
        </p:nvSpPr>
        <p:spPr>
          <a:xfrm>
            <a:off x="2442692" y="1280203"/>
            <a:ext cx="8233893" cy="1384995"/>
          </a:xfrm>
          <a:prstGeom prst="rect">
            <a:avLst/>
          </a:prstGeom>
        </p:spPr>
        <p:txBody>
          <a:bodyPr wrap="square">
            <a:spAutoFit/>
          </a:bodyPr>
          <a:lstStyle/>
          <a:p>
            <a:pPr algn="ctr"/>
            <a:r>
              <a:rPr lang="en-US" sz="2800" dirty="0">
                <a:ln>
                  <a:solidFill>
                    <a:srgbClr val="FF0000"/>
                  </a:solidFill>
                </a:ln>
                <a:solidFill>
                  <a:srgbClr val="FFFF00"/>
                </a:solidFill>
                <a:latin typeface="Palatino-Roman"/>
              </a:rPr>
              <a:t>The Waste generated from Crops, </a:t>
            </a:r>
            <a:r>
              <a:rPr lang="en-US" sz="2800" dirty="0" smtClean="0">
                <a:ln>
                  <a:solidFill>
                    <a:srgbClr val="FF0000"/>
                  </a:solidFill>
                </a:ln>
                <a:solidFill>
                  <a:srgbClr val="FFFF00"/>
                </a:solidFill>
                <a:latin typeface="Palatino-Roman"/>
              </a:rPr>
              <a:t>orchards, vineyards</a:t>
            </a:r>
            <a:r>
              <a:rPr lang="en-US" sz="2800" dirty="0">
                <a:ln>
                  <a:solidFill>
                    <a:srgbClr val="FF0000"/>
                  </a:solidFill>
                </a:ln>
                <a:solidFill>
                  <a:srgbClr val="FFFF00"/>
                </a:solidFill>
                <a:latin typeface="Palatino-Roman"/>
              </a:rPr>
              <a:t>, </a:t>
            </a:r>
            <a:r>
              <a:rPr lang="en-US" sz="2800" dirty="0" smtClean="0">
                <a:ln>
                  <a:solidFill>
                    <a:srgbClr val="FF0000"/>
                  </a:solidFill>
                </a:ln>
                <a:solidFill>
                  <a:srgbClr val="FFFF00"/>
                </a:solidFill>
                <a:latin typeface="Palatino-Roman"/>
              </a:rPr>
              <a:t>dairies, feedlots</a:t>
            </a:r>
            <a:r>
              <a:rPr lang="en-US" sz="2800" dirty="0">
                <a:ln>
                  <a:solidFill>
                    <a:srgbClr val="FF0000"/>
                  </a:solidFill>
                </a:ln>
                <a:solidFill>
                  <a:srgbClr val="FFFF00"/>
                </a:solidFill>
                <a:latin typeface="Palatino-Roman"/>
              </a:rPr>
              <a:t>, farms are called </a:t>
            </a:r>
            <a:r>
              <a:rPr lang="en-US" sz="2800" dirty="0" smtClean="0">
                <a:ln>
                  <a:solidFill>
                    <a:srgbClr val="FF0000"/>
                  </a:solidFill>
                </a:ln>
                <a:solidFill>
                  <a:srgbClr val="FFFF00"/>
                </a:solidFill>
                <a:latin typeface="Palatino-Roman"/>
              </a:rPr>
              <a:t>agricultural wastes.</a:t>
            </a:r>
            <a:endParaRPr lang="en-US" sz="2800" dirty="0">
              <a:solidFill>
                <a:srgbClr val="FFFF00"/>
              </a:solidFill>
            </a:endParaRPr>
          </a:p>
        </p:txBody>
      </p:sp>
      <p:sp>
        <p:nvSpPr>
          <p:cNvPr id="5" name="Rectangle 4"/>
          <p:cNvSpPr/>
          <p:nvPr/>
        </p:nvSpPr>
        <p:spPr>
          <a:xfrm>
            <a:off x="1369452" y="3627326"/>
            <a:ext cx="10380371" cy="1384995"/>
          </a:xfrm>
          <a:prstGeom prst="rect">
            <a:avLst/>
          </a:prstGeom>
        </p:spPr>
        <p:txBody>
          <a:bodyPr wrap="square">
            <a:spAutoFit/>
          </a:bodyPr>
          <a:lstStyle/>
          <a:p>
            <a:r>
              <a:rPr lang="en-US" sz="2800" dirty="0">
                <a:solidFill>
                  <a:schemeClr val="tx1">
                    <a:lumMod val="75000"/>
                    <a:lumOff val="25000"/>
                  </a:schemeClr>
                </a:solidFill>
              </a:rPr>
              <a:t>Spoiled food </a:t>
            </a:r>
            <a:r>
              <a:rPr lang="en-US" sz="2800" dirty="0" smtClean="0">
                <a:solidFill>
                  <a:schemeClr val="tx1">
                    <a:lumMod val="75000"/>
                    <a:lumOff val="25000"/>
                  </a:schemeClr>
                </a:solidFill>
              </a:rPr>
              <a:t>wastes, agricultural wastes(Chemicals, pesticides, herbicides, fungicides), hazardous wastes(Residue of toxic chemicals).</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2842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2835" y="204920"/>
            <a:ext cx="5592383" cy="1200329"/>
          </a:xfrm>
          <a:prstGeom prst="rect">
            <a:avLst/>
          </a:prstGeom>
        </p:spPr>
        <p:txBody>
          <a:bodyPr wrap="square">
            <a:spAutoFit/>
          </a:bodyPr>
          <a:lstStyle/>
          <a:p>
            <a:r>
              <a:rPr lang="en-US" altLang="en-US" sz="3600" b="1" dirty="0" smtClean="0">
                <a:ln w="0">
                  <a:solidFill>
                    <a:schemeClr val="tx1"/>
                  </a:solidFill>
                </a:ln>
                <a:solidFill>
                  <a:schemeClr val="accent1"/>
                </a:solidFill>
                <a:effectLst>
                  <a:outerShdw blurRad="38100" dist="25400" dir="5400000" algn="ctr" rotWithShape="0">
                    <a:srgbClr val="6E747A">
                      <a:alpha val="43000"/>
                    </a:srgbClr>
                  </a:outerShdw>
                </a:effectLst>
              </a:rPr>
              <a:t>9= </a:t>
            </a:r>
            <a:r>
              <a:rPr lang="en-US" sz="3600" b="1" dirty="0" smtClean="0">
                <a:ln w="0">
                  <a:solidFill>
                    <a:schemeClr val="tx1"/>
                  </a:solidFill>
                </a:ln>
                <a:solidFill>
                  <a:schemeClr val="accent1"/>
                </a:solidFill>
                <a:effectLst>
                  <a:outerShdw blurRad="38100" dist="25400" dir="5400000" algn="ctr" rotWithShape="0">
                    <a:srgbClr val="6E747A">
                      <a:alpha val="43000"/>
                    </a:srgbClr>
                  </a:outerShdw>
                </a:effectLst>
              </a:rPr>
              <a:t>Slaughter House </a:t>
            </a:r>
            <a:r>
              <a:rPr lang="en-US" sz="3600" b="1" dirty="0">
                <a:ln w="0">
                  <a:solidFill>
                    <a:schemeClr val="tx1"/>
                  </a:solidFill>
                </a:ln>
                <a:solidFill>
                  <a:schemeClr val="accent1"/>
                </a:solidFill>
                <a:effectLst>
                  <a:outerShdw blurRad="38100" dist="25400" dir="5400000" algn="ctr" rotWithShape="0">
                    <a:srgbClr val="6E747A">
                      <a:alpha val="43000"/>
                    </a:srgbClr>
                  </a:outerShdw>
                </a:effectLst>
              </a:rPr>
              <a:t/>
            </a:r>
            <a:br>
              <a:rPr lang="en-US" sz="3600" b="1" dirty="0">
                <a:ln w="0">
                  <a:solidFill>
                    <a:schemeClr val="tx1"/>
                  </a:solidFill>
                </a:ln>
                <a:solidFill>
                  <a:schemeClr val="accent1"/>
                </a:solidFill>
                <a:effectLst>
                  <a:outerShdw blurRad="38100" dist="25400" dir="5400000" algn="ctr" rotWithShape="0">
                    <a:srgbClr val="6E747A">
                      <a:alpha val="43000"/>
                    </a:srgbClr>
                  </a:outerShdw>
                </a:effectLst>
              </a:rPr>
            </a:br>
            <a:r>
              <a:rPr lang="en-US" altLang="en-US" sz="3600" b="1" dirty="0" smtClean="0">
                <a:ln w="0">
                  <a:solidFill>
                    <a:schemeClr val="tx1"/>
                  </a:solidFill>
                </a:ln>
                <a:solidFill>
                  <a:schemeClr val="accent1"/>
                </a:solidFill>
                <a:effectLst>
                  <a:outerShdw blurRad="38100" dist="25400" dir="5400000" algn="ctr" rotWithShape="0">
                    <a:srgbClr val="6E747A">
                      <a:alpha val="43000"/>
                    </a:srgbClr>
                  </a:outerShdw>
                </a:effectLst>
              </a:rPr>
              <a:t> </a:t>
            </a:r>
            <a:endParaRPr lang="en-US" sz="3600" b="1"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751528" y="1070766"/>
            <a:ext cx="10440472" cy="707886"/>
          </a:xfrm>
          <a:prstGeom prst="rect">
            <a:avLst/>
          </a:prstGeom>
        </p:spPr>
        <p:txBody>
          <a:bodyPr wrap="square">
            <a:spAutoFit/>
          </a:bodyPr>
          <a:lstStyle/>
          <a:p>
            <a:pPr algn="ctr"/>
            <a:r>
              <a:rPr lang="en-US" sz="2000" dirty="0" smtClean="0">
                <a:ln>
                  <a:solidFill>
                    <a:srgbClr val="7030A0"/>
                  </a:solidFill>
                </a:ln>
                <a:solidFill>
                  <a:srgbClr val="0070C0"/>
                </a:solidFill>
                <a:latin typeface="Arial" panose="020B0604020202020204" pitchFamily="34" charset="0"/>
                <a:cs typeface="Arial" panose="020B0604020202020204" pitchFamily="34" charset="0"/>
              </a:rPr>
              <a:t>These waste </a:t>
            </a:r>
            <a:r>
              <a:rPr lang="en-US" sz="2000" dirty="0">
                <a:ln>
                  <a:solidFill>
                    <a:srgbClr val="7030A0"/>
                  </a:solidFill>
                </a:ln>
                <a:solidFill>
                  <a:srgbClr val="0070C0"/>
                </a:solidFill>
                <a:latin typeface="Arial" panose="020B0604020202020204" pitchFamily="34" charset="0"/>
                <a:cs typeface="Arial" panose="020B0604020202020204" pitchFamily="34" charset="0"/>
              </a:rPr>
              <a:t>mainly comprises of hide </a:t>
            </a:r>
            <a:r>
              <a:rPr lang="en-US" sz="2000" dirty="0">
                <a:ln>
                  <a:solidFill>
                    <a:srgbClr val="7030A0"/>
                  </a:solidFill>
                </a:ln>
                <a:solidFill>
                  <a:srgbClr val="FF0000"/>
                </a:solidFill>
                <a:latin typeface="Arial" panose="020B0604020202020204" pitchFamily="34" charset="0"/>
                <a:cs typeface="Arial" panose="020B0604020202020204" pitchFamily="34" charset="0"/>
              </a:rPr>
              <a:t>(skin of an animal), </a:t>
            </a:r>
            <a:r>
              <a:rPr lang="en-US" sz="2000" dirty="0">
                <a:ln>
                  <a:solidFill>
                    <a:srgbClr val="7030A0"/>
                  </a:solidFill>
                </a:ln>
                <a:solidFill>
                  <a:srgbClr val="0070C0"/>
                </a:solidFill>
                <a:latin typeface="Arial" panose="020B0604020202020204" pitchFamily="34" charset="0"/>
                <a:cs typeface="Arial" panose="020B0604020202020204" pitchFamily="34" charset="0"/>
              </a:rPr>
              <a:t>hair, undigested </a:t>
            </a:r>
            <a:r>
              <a:rPr lang="en-US" sz="2000" dirty="0" smtClean="0">
                <a:ln>
                  <a:solidFill>
                    <a:srgbClr val="7030A0"/>
                  </a:solidFill>
                </a:ln>
                <a:solidFill>
                  <a:srgbClr val="0070C0"/>
                </a:solidFill>
                <a:latin typeface="Arial" panose="020B0604020202020204" pitchFamily="34" charset="0"/>
                <a:cs typeface="Arial" panose="020B0604020202020204" pitchFamily="34" charset="0"/>
              </a:rPr>
              <a:t>and digested </a:t>
            </a:r>
            <a:r>
              <a:rPr lang="en-US" sz="2000" dirty="0">
                <a:ln>
                  <a:solidFill>
                    <a:srgbClr val="7030A0"/>
                  </a:solidFill>
                </a:ln>
                <a:solidFill>
                  <a:srgbClr val="0070C0"/>
                </a:solidFill>
                <a:latin typeface="Arial" panose="020B0604020202020204" pitchFamily="34" charset="0"/>
                <a:cs typeface="Arial" panose="020B0604020202020204" pitchFamily="34" charset="0"/>
              </a:rPr>
              <a:t>food, bones</a:t>
            </a:r>
            <a:r>
              <a:rPr lang="en-US" sz="2000" dirty="0" smtClean="0">
                <a:ln>
                  <a:solidFill>
                    <a:srgbClr val="7030A0"/>
                  </a:solidFill>
                </a:ln>
                <a:solidFill>
                  <a:srgbClr val="0070C0"/>
                </a:solidFill>
                <a:latin typeface="Arial" panose="020B0604020202020204" pitchFamily="34" charset="0"/>
                <a:cs typeface="Arial" panose="020B0604020202020204" pitchFamily="34" charset="0"/>
              </a:rPr>
              <a:t>, blood </a:t>
            </a:r>
            <a:r>
              <a:rPr lang="en-US" sz="2000" dirty="0">
                <a:ln>
                  <a:solidFill>
                    <a:srgbClr val="7030A0"/>
                  </a:solidFill>
                </a:ln>
                <a:solidFill>
                  <a:srgbClr val="0070C0"/>
                </a:solidFill>
                <a:latin typeface="Arial" panose="020B0604020202020204" pitchFamily="34" charset="0"/>
                <a:cs typeface="Arial" panose="020B0604020202020204" pitchFamily="34" charset="0"/>
              </a:rPr>
              <a:t>and meat. The waste </a:t>
            </a:r>
            <a:r>
              <a:rPr lang="en-US" sz="2000" dirty="0" smtClean="0">
                <a:ln>
                  <a:solidFill>
                    <a:srgbClr val="7030A0"/>
                  </a:solidFill>
                </a:ln>
                <a:solidFill>
                  <a:srgbClr val="0070C0"/>
                </a:solidFill>
                <a:latin typeface="Arial" panose="020B0604020202020204" pitchFamily="34" charset="0"/>
                <a:cs typeface="Arial" panose="020B0604020202020204" pitchFamily="34" charset="0"/>
              </a:rPr>
              <a:t>have </a:t>
            </a:r>
            <a:r>
              <a:rPr lang="en-US" sz="2000" dirty="0">
                <a:ln>
                  <a:solidFill>
                    <a:srgbClr val="7030A0"/>
                  </a:solidFill>
                </a:ln>
                <a:solidFill>
                  <a:srgbClr val="0070C0"/>
                </a:solidFill>
                <a:latin typeface="Arial" panose="020B0604020202020204" pitchFamily="34" charset="0"/>
                <a:cs typeface="Arial" panose="020B0604020202020204" pitchFamily="34" charset="0"/>
              </a:rPr>
              <a:t>pathogens that </a:t>
            </a:r>
            <a:r>
              <a:rPr lang="en-US" sz="2000" dirty="0" smtClean="0">
                <a:ln>
                  <a:solidFill>
                    <a:srgbClr val="7030A0"/>
                  </a:solidFill>
                </a:ln>
                <a:solidFill>
                  <a:srgbClr val="0070C0"/>
                </a:solidFill>
                <a:latin typeface="Arial" panose="020B0604020202020204" pitchFamily="34" charset="0"/>
                <a:cs typeface="Arial" panose="020B0604020202020204" pitchFamily="34" charset="0"/>
              </a:rPr>
              <a:t>could cause diseases.</a:t>
            </a:r>
            <a:endParaRPr lang="en-US" sz="2000" dirty="0">
              <a:ln>
                <a:solidFill>
                  <a:srgbClr val="7030A0"/>
                </a:solidFill>
              </a:ln>
              <a:solidFill>
                <a:srgbClr val="0070C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764" y="4121238"/>
            <a:ext cx="4287257" cy="2395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567" y="4121238"/>
            <a:ext cx="4180536" cy="2395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090" y="2121270"/>
            <a:ext cx="4484463"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255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617" y="1171977"/>
            <a:ext cx="10045521" cy="2308324"/>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Fruits and vegetable market prominently </a:t>
            </a:r>
            <a:r>
              <a:rPr lang="en-US" sz="2400" dirty="0" smtClean="0">
                <a:latin typeface="Arial" panose="020B0604020202020204" pitchFamily="34" charset="0"/>
                <a:cs typeface="Arial" panose="020B0604020202020204" pitchFamily="34" charset="0"/>
              </a:rPr>
              <a:t>contains decomposable </a:t>
            </a:r>
            <a:r>
              <a:rPr lang="en-US" sz="2400" dirty="0">
                <a:latin typeface="Arial" panose="020B0604020202020204" pitchFamily="34" charset="0"/>
                <a:cs typeface="Arial" panose="020B0604020202020204" pitchFamily="34" charset="0"/>
              </a:rPr>
              <a:t>waste like </a:t>
            </a:r>
            <a:r>
              <a:rPr lang="en-US" sz="2400" dirty="0">
                <a:solidFill>
                  <a:srgbClr val="FF0000"/>
                </a:solidFill>
                <a:latin typeface="Arial" panose="020B0604020202020204" pitchFamily="34" charset="0"/>
                <a:cs typeface="Arial" panose="020B0604020202020204" pitchFamily="34" charset="0"/>
              </a:rPr>
              <a:t>rotten </a:t>
            </a:r>
            <a:r>
              <a:rPr lang="en-US" sz="2400" dirty="0" smtClean="0">
                <a:solidFill>
                  <a:srgbClr val="FF0000"/>
                </a:solidFill>
                <a:latin typeface="Arial" panose="020B0604020202020204" pitchFamily="34" charset="0"/>
                <a:cs typeface="Arial" panose="020B0604020202020204" pitchFamily="34" charset="0"/>
              </a:rPr>
              <a:t> and </a:t>
            </a:r>
            <a:r>
              <a:rPr lang="en-US" sz="2400" dirty="0">
                <a:solidFill>
                  <a:srgbClr val="FF0000"/>
                </a:solidFill>
                <a:latin typeface="Arial" panose="020B0604020202020204" pitchFamily="34" charset="0"/>
                <a:cs typeface="Arial" panose="020B0604020202020204" pitchFamily="34" charset="0"/>
              </a:rPr>
              <a:t>damaged fruits </a:t>
            </a:r>
            <a:r>
              <a:rPr lang="en-US" sz="2400" dirty="0" smtClean="0">
                <a:solidFill>
                  <a:srgbClr val="FF0000"/>
                </a:solidFill>
                <a:latin typeface="Arial" panose="020B0604020202020204" pitchFamily="34" charset="0"/>
                <a:cs typeface="Arial" panose="020B0604020202020204" pitchFamily="34" charset="0"/>
              </a:rPr>
              <a:t>and vegetables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ctr"/>
            <a:endParaRPr lang="en-US" sz="2400" dirty="0">
              <a:solidFill>
                <a:srgbClr val="7030A0"/>
              </a:solidFill>
              <a:latin typeface="Arial" panose="020B0604020202020204" pitchFamily="34" charset="0"/>
              <a:cs typeface="Arial" panose="020B0604020202020204" pitchFamily="34" charset="0"/>
            </a:endParaRPr>
          </a:p>
          <a:p>
            <a:pPr algn="ctr"/>
            <a:r>
              <a:rPr lang="en-US" sz="2400" dirty="0" smtClean="0">
                <a:solidFill>
                  <a:srgbClr val="7030A0"/>
                </a:solidFill>
                <a:latin typeface="Arial" panose="020B0604020202020204" pitchFamily="34" charset="0"/>
                <a:cs typeface="Arial" panose="020B0604020202020204" pitchFamily="34" charset="0"/>
              </a:rPr>
              <a:t>A </a:t>
            </a:r>
            <a:r>
              <a:rPr lang="en-US" sz="2400" dirty="0">
                <a:solidFill>
                  <a:srgbClr val="7030A0"/>
                </a:solidFill>
                <a:latin typeface="Arial" panose="020B0604020202020204" pitchFamily="34" charset="0"/>
                <a:cs typeface="Arial" panose="020B0604020202020204" pitchFamily="34" charset="0"/>
              </a:rPr>
              <a:t>small percentage of packaging </a:t>
            </a:r>
            <a:r>
              <a:rPr lang="en-US" sz="2400" dirty="0" smtClean="0">
                <a:solidFill>
                  <a:srgbClr val="7030A0"/>
                </a:solidFill>
                <a:latin typeface="Arial" panose="020B0604020202020204" pitchFamily="34" charset="0"/>
                <a:cs typeface="Arial" panose="020B0604020202020204" pitchFamily="34" charset="0"/>
              </a:rPr>
              <a:t>like cardboard</a:t>
            </a:r>
            <a:r>
              <a:rPr lang="en-US" sz="2400" dirty="0">
                <a:solidFill>
                  <a:srgbClr val="7030A0"/>
                </a:solidFill>
                <a:latin typeface="Arial" panose="020B0604020202020204" pitchFamily="34" charset="0"/>
                <a:cs typeface="Arial" panose="020B0604020202020204" pitchFamily="34" charset="0"/>
              </a:rPr>
              <a:t>, plastic and paper may be present in the </a:t>
            </a:r>
            <a:r>
              <a:rPr lang="en-US" sz="2400" dirty="0" smtClean="0">
                <a:solidFill>
                  <a:srgbClr val="7030A0"/>
                </a:solidFill>
                <a:latin typeface="Arial" panose="020B0604020202020204" pitchFamily="34" charset="0"/>
                <a:cs typeface="Arial" panose="020B0604020202020204" pitchFamily="34" charset="0"/>
              </a:rPr>
              <a:t>waste. Citrus </a:t>
            </a:r>
            <a:r>
              <a:rPr lang="en-US" sz="2400" dirty="0">
                <a:solidFill>
                  <a:srgbClr val="7030A0"/>
                </a:solidFill>
                <a:latin typeface="Arial" panose="020B0604020202020204" pitchFamily="34" charset="0"/>
                <a:cs typeface="Arial" panose="020B0604020202020204" pitchFamily="34" charset="0"/>
              </a:rPr>
              <a:t>and other sour </a:t>
            </a:r>
            <a:r>
              <a:rPr lang="en-US" sz="2400" dirty="0" smtClean="0">
                <a:solidFill>
                  <a:srgbClr val="7030A0"/>
                </a:solidFill>
                <a:latin typeface="Arial" panose="020B0604020202020204" pitchFamily="34" charset="0"/>
                <a:cs typeface="Arial" panose="020B0604020202020204" pitchFamily="34" charset="0"/>
              </a:rPr>
              <a:t> fruits </a:t>
            </a:r>
            <a:r>
              <a:rPr lang="en-US" sz="2400" dirty="0">
                <a:solidFill>
                  <a:srgbClr val="7030A0"/>
                </a:solidFill>
                <a:latin typeface="Arial" panose="020B0604020202020204" pitchFamily="34" charset="0"/>
                <a:cs typeface="Arial" panose="020B0604020202020204" pitchFamily="34" charset="0"/>
              </a:rPr>
              <a:t>like pine apple may add </a:t>
            </a:r>
            <a:r>
              <a:rPr lang="en-US" sz="2400" dirty="0" smtClean="0">
                <a:solidFill>
                  <a:srgbClr val="7030A0"/>
                </a:solidFill>
                <a:latin typeface="Arial" panose="020B0604020202020204" pitchFamily="34" charset="0"/>
                <a:cs typeface="Arial" panose="020B0604020202020204" pitchFamily="34" charset="0"/>
              </a:rPr>
              <a:t>to acidity </a:t>
            </a:r>
            <a:r>
              <a:rPr lang="en-US" sz="2400" dirty="0">
                <a:solidFill>
                  <a:srgbClr val="7030A0"/>
                </a:solidFill>
                <a:latin typeface="Arial" panose="020B0604020202020204" pitchFamily="34" charset="0"/>
                <a:cs typeface="Arial" panose="020B0604020202020204" pitchFamily="34" charset="0"/>
              </a:rPr>
              <a:t>of the waste</a:t>
            </a:r>
          </a:p>
        </p:txBody>
      </p:sp>
      <p:sp>
        <p:nvSpPr>
          <p:cNvPr id="3" name="Rectangle 2"/>
          <p:cNvSpPr/>
          <p:nvPr/>
        </p:nvSpPr>
        <p:spPr>
          <a:xfrm>
            <a:off x="3346412" y="385224"/>
            <a:ext cx="6623929" cy="584775"/>
          </a:xfrm>
          <a:prstGeom prst="rect">
            <a:avLst/>
          </a:prstGeom>
        </p:spPr>
        <p:txBody>
          <a:bodyPr wrap="none">
            <a:spAutoFit/>
          </a:bodyPr>
          <a:lstStyle/>
          <a:p>
            <a:pPr>
              <a:spcBef>
                <a:spcPct val="0"/>
              </a:spcBef>
              <a:buClr>
                <a:srgbClr val="EAEAEA"/>
              </a:buClr>
            </a:pPr>
            <a:r>
              <a:rPr lang="en-US" altLang="en-US" sz="3200" b="1" dirty="0">
                <a:ln w="0">
                  <a:solidFill>
                    <a:schemeClr val="tx1"/>
                  </a:solidFill>
                </a:ln>
                <a:solidFill>
                  <a:schemeClr val="accent1"/>
                </a:solidFill>
                <a:effectLst>
                  <a:outerShdw blurRad="38100" dist="25400" dir="5400000" algn="ctr" rotWithShape="0">
                    <a:srgbClr val="6E747A">
                      <a:alpha val="43000"/>
                    </a:srgbClr>
                  </a:outerShdw>
                </a:effectLst>
              </a:rPr>
              <a:t>10= Fruits and Vegetable Market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797" y="4292011"/>
            <a:ext cx="262890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924" y="4292011"/>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570" y="4292011"/>
            <a:ext cx="26193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7424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9885" y="204920"/>
            <a:ext cx="5199052" cy="646331"/>
          </a:xfrm>
          <a:prstGeom prst="rect">
            <a:avLst/>
          </a:prstGeom>
        </p:spPr>
        <p:txBody>
          <a:bodyPr wrap="none">
            <a:spAutoFit/>
          </a:bodyPr>
          <a:lstStyle/>
          <a:p>
            <a:r>
              <a:rPr lang="en-US" sz="3600" b="1" dirty="0" smtClean="0">
                <a:ln>
                  <a:solidFill>
                    <a:sysClr val="windowText" lastClr="000000"/>
                  </a:solidFill>
                </a:ln>
                <a:solidFill>
                  <a:srgbClr val="CC3300"/>
                </a:solidFill>
                <a:latin typeface="Arial" panose="020B0604020202020204" pitchFamily="34" charset="0"/>
                <a:cs typeface="Arial" panose="020B0604020202020204" pitchFamily="34" charset="0"/>
              </a:rPr>
              <a:t>11= Electronic </a:t>
            </a:r>
            <a:r>
              <a:rPr lang="en-US" sz="3600" b="1" dirty="0">
                <a:ln>
                  <a:solidFill>
                    <a:sysClr val="windowText" lastClr="000000"/>
                  </a:solidFill>
                </a:ln>
                <a:solidFill>
                  <a:srgbClr val="CC3300"/>
                </a:solidFill>
                <a:latin typeface="Arial" panose="020B0604020202020204" pitchFamily="34" charset="0"/>
                <a:cs typeface="Arial" panose="020B0604020202020204" pitchFamily="34" charset="0"/>
              </a:rPr>
              <a:t>sources</a:t>
            </a:r>
            <a:endParaRPr lang="en-US" sz="3600" dirty="0">
              <a:ln>
                <a:solidFill>
                  <a:sysClr val="windowText" lastClr="000000"/>
                </a:solidFill>
              </a:ln>
              <a:latin typeface="Arial" panose="020B0604020202020204" pitchFamily="34" charset="0"/>
              <a:cs typeface="Arial" panose="020B0604020202020204" pitchFamily="34" charset="0"/>
            </a:endParaRPr>
          </a:p>
        </p:txBody>
      </p:sp>
      <p:sp>
        <p:nvSpPr>
          <p:cNvPr id="3" name="Rectangle 2"/>
          <p:cNvSpPr/>
          <p:nvPr/>
        </p:nvSpPr>
        <p:spPr>
          <a:xfrm>
            <a:off x="1661375" y="1017432"/>
            <a:ext cx="10277340" cy="4708981"/>
          </a:xfrm>
          <a:prstGeom prst="rect">
            <a:avLst/>
          </a:prstGeom>
        </p:spPr>
        <p:txBody>
          <a:bodyPr wrap="square">
            <a:spAutoFit/>
          </a:bodyPr>
          <a:lstStyle/>
          <a:p>
            <a:r>
              <a:rPr lang="en-US" sz="2000" dirty="0">
                <a:solidFill>
                  <a:srgbClr val="FF33CC"/>
                </a:solidFill>
                <a:latin typeface="Verdana" panose="020B0604030504040204" pitchFamily="34" charset="0"/>
              </a:rPr>
              <a:t>This is waste from electronic and electrical devices</a:t>
            </a:r>
            <a:r>
              <a:rPr lang="en-US" sz="2000" dirty="0" smtClean="0">
                <a:solidFill>
                  <a:srgbClr val="FF33CC"/>
                </a:solidFill>
                <a:latin typeface="Verdana" panose="020B0604030504040204" pitchFamily="34" charset="0"/>
              </a:rPr>
              <a:t>.</a:t>
            </a:r>
          </a:p>
          <a:p>
            <a:endParaRPr lang="en-US" sz="2000" dirty="0" smtClean="0">
              <a:solidFill>
                <a:srgbClr val="333333"/>
              </a:solidFill>
              <a:latin typeface="Verdana" panose="020B0604030504040204" pitchFamily="34" charset="0"/>
            </a:endParaRPr>
          </a:p>
          <a:p>
            <a:r>
              <a:rPr lang="en-US" sz="2000" dirty="0" smtClean="0">
                <a:solidFill>
                  <a:srgbClr val="FFFF00"/>
                </a:solidFill>
                <a:latin typeface="Verdana" panose="020B0604030504040204" pitchFamily="34" charset="0"/>
              </a:rPr>
              <a:t>DVD </a:t>
            </a:r>
            <a:r>
              <a:rPr lang="en-US" sz="2000" dirty="0">
                <a:solidFill>
                  <a:srgbClr val="FFFF00"/>
                </a:solidFill>
                <a:latin typeface="Verdana" panose="020B0604030504040204" pitchFamily="34" charset="0"/>
              </a:rPr>
              <a:t>and music players, TV, Telephones, computers, vacuum cleaners and all the other electrical stuff in your home. </a:t>
            </a:r>
            <a:endParaRPr lang="en-US" sz="2000" dirty="0" smtClean="0">
              <a:solidFill>
                <a:srgbClr val="FFFF00"/>
              </a:solidFill>
              <a:latin typeface="Verdana" panose="020B0604030504040204" pitchFamily="34" charset="0"/>
            </a:endParaRPr>
          </a:p>
          <a:p>
            <a:endParaRPr lang="en-US" sz="2000" dirty="0">
              <a:solidFill>
                <a:srgbClr val="333333"/>
              </a:solidFill>
              <a:latin typeface="Verdana" panose="020B0604030504040204" pitchFamily="34" charset="0"/>
            </a:endParaRPr>
          </a:p>
          <a:p>
            <a:r>
              <a:rPr lang="en-US" sz="2000" dirty="0" smtClean="0">
                <a:solidFill>
                  <a:srgbClr val="FF0000"/>
                </a:solidFill>
                <a:latin typeface="Verdana" panose="020B0604030504040204" pitchFamily="34" charset="0"/>
              </a:rPr>
              <a:t>These </a:t>
            </a:r>
            <a:r>
              <a:rPr lang="en-US" sz="2000" dirty="0">
                <a:solidFill>
                  <a:srgbClr val="FF0000"/>
                </a:solidFill>
                <a:latin typeface="Verdana" panose="020B0604030504040204" pitchFamily="34" charset="0"/>
              </a:rPr>
              <a:t>are also called e-waste, e-scrap, or waste electrical and electronic equipment (WEEE)</a:t>
            </a:r>
            <a:r>
              <a:rPr lang="en-US" sz="2000" dirty="0">
                <a:solidFill>
                  <a:srgbClr val="FF0000"/>
                </a:solidFill>
              </a:rPr>
              <a:t/>
            </a:r>
            <a:br>
              <a:rPr lang="en-US" sz="2000" dirty="0">
                <a:solidFill>
                  <a:srgbClr val="FF0000"/>
                </a:solidFill>
              </a:rPr>
            </a:br>
            <a:endParaRPr lang="en-US" sz="2000" dirty="0" smtClean="0">
              <a:solidFill>
                <a:srgbClr val="FF0000"/>
              </a:solidFill>
            </a:endParaRPr>
          </a:p>
          <a:p>
            <a:r>
              <a:rPr lang="en-US" sz="2000" dirty="0" smtClean="0">
                <a:solidFill>
                  <a:srgbClr val="7030A0"/>
                </a:solidFill>
                <a:latin typeface="Verdana" panose="020B0604030504040204" pitchFamily="34" charset="0"/>
              </a:rPr>
              <a:t>Some </a:t>
            </a:r>
            <a:r>
              <a:rPr lang="en-US" sz="2000" dirty="0">
                <a:solidFill>
                  <a:srgbClr val="7030A0"/>
                </a:solidFill>
                <a:latin typeface="Verdana" panose="020B0604030504040204" pitchFamily="34" charset="0"/>
              </a:rPr>
              <a:t>e-waste (like TV) contains lead, mercury, cadmium, and brominated flame retardants</a:t>
            </a:r>
            <a:r>
              <a:rPr lang="en-US" sz="2000" dirty="0">
                <a:solidFill>
                  <a:srgbClr val="333333"/>
                </a:solidFill>
                <a:latin typeface="Verdana" panose="020B0604030504040204" pitchFamily="34" charset="0"/>
              </a:rPr>
              <a:t>. </a:t>
            </a:r>
            <a:endParaRPr lang="en-US" sz="2000" dirty="0" smtClean="0">
              <a:solidFill>
                <a:srgbClr val="333333"/>
              </a:solidFill>
              <a:latin typeface="Verdana" panose="020B0604030504040204" pitchFamily="34" charset="0"/>
            </a:endParaRPr>
          </a:p>
          <a:p>
            <a:endParaRPr lang="en-US" sz="2000" dirty="0">
              <a:solidFill>
                <a:srgbClr val="002060"/>
              </a:solidFill>
              <a:latin typeface="Verdana" panose="020B0604030504040204" pitchFamily="34" charset="0"/>
            </a:endParaRPr>
          </a:p>
          <a:p>
            <a:r>
              <a:rPr lang="en-US" sz="2000" dirty="0" smtClean="0">
                <a:solidFill>
                  <a:srgbClr val="002060"/>
                </a:solidFill>
                <a:latin typeface="Verdana" panose="020B0604030504040204" pitchFamily="34" charset="0"/>
              </a:rPr>
              <a:t>These </a:t>
            </a:r>
            <a:r>
              <a:rPr lang="en-US" sz="2000" dirty="0">
                <a:solidFill>
                  <a:srgbClr val="002060"/>
                </a:solidFill>
                <a:latin typeface="Verdana" panose="020B0604030504040204" pitchFamily="34" charset="0"/>
              </a:rPr>
              <a:t>are harmful to humans and the environment. </a:t>
            </a:r>
            <a:endParaRPr lang="en-US" sz="2000" dirty="0" smtClean="0">
              <a:solidFill>
                <a:srgbClr val="002060"/>
              </a:solidFill>
              <a:latin typeface="Verdana" panose="020B0604030504040204" pitchFamily="34" charset="0"/>
            </a:endParaRPr>
          </a:p>
          <a:p>
            <a:endParaRPr lang="en-US" sz="2000" dirty="0">
              <a:solidFill>
                <a:srgbClr val="333333"/>
              </a:solidFill>
              <a:latin typeface="Verdana" panose="020B0604030504040204" pitchFamily="34" charset="0"/>
            </a:endParaRPr>
          </a:p>
          <a:p>
            <a:r>
              <a:rPr lang="en-US" sz="2000" dirty="0" smtClean="0">
                <a:solidFill>
                  <a:srgbClr val="C00000"/>
                </a:solidFill>
                <a:latin typeface="Verdana" panose="020B0604030504040204" pitchFamily="34" charset="0"/>
              </a:rPr>
              <a:t>It </a:t>
            </a:r>
            <a:r>
              <a:rPr lang="en-US" sz="2000" dirty="0">
                <a:solidFill>
                  <a:srgbClr val="C00000"/>
                </a:solidFill>
                <a:latin typeface="Verdana" panose="020B0604030504040204" pitchFamily="34" charset="0"/>
              </a:rPr>
              <a:t>is therefore important that the right authorities ensure the proper disposal of such waste.</a:t>
            </a:r>
            <a:endParaRPr lang="en-US" sz="2000"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2327" y="5383368"/>
            <a:ext cx="3512174" cy="1320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930" y="5383368"/>
            <a:ext cx="3979152" cy="1320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81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6574" y="243556"/>
            <a:ext cx="7369325" cy="584775"/>
          </a:xfrm>
          <a:prstGeom prst="rect">
            <a:avLst/>
          </a:prstGeom>
        </p:spPr>
        <p:txBody>
          <a:bodyPr wrap="none">
            <a:spAutoFit/>
          </a:bodyPr>
          <a:lstStyle/>
          <a:p>
            <a:r>
              <a:rPr lang="en-US" sz="3200" b="1" dirty="0" smtClean="0">
                <a:ln>
                  <a:solidFill>
                    <a:sysClr val="windowText" lastClr="000000"/>
                  </a:solidFill>
                </a:ln>
                <a:solidFill>
                  <a:srgbClr val="CC3300"/>
                </a:solidFill>
                <a:latin typeface="Verdana" panose="020B0604030504040204" pitchFamily="34" charset="0"/>
              </a:rPr>
              <a:t>12= Medical or Clinical sources</a:t>
            </a:r>
            <a:endParaRPr lang="en-US" sz="3200" dirty="0">
              <a:ln>
                <a:solidFill>
                  <a:sysClr val="windowText" lastClr="000000"/>
                </a:solidFill>
              </a:ln>
            </a:endParaRPr>
          </a:p>
        </p:txBody>
      </p:sp>
      <p:sp>
        <p:nvSpPr>
          <p:cNvPr id="3" name="Rectangle 2"/>
          <p:cNvSpPr/>
          <p:nvPr/>
        </p:nvSpPr>
        <p:spPr>
          <a:xfrm>
            <a:off x="1712890" y="1089981"/>
            <a:ext cx="10135674" cy="2246769"/>
          </a:xfrm>
          <a:prstGeom prst="rect">
            <a:avLst/>
          </a:prstGeom>
        </p:spPr>
        <p:txBody>
          <a:bodyPr wrap="square">
            <a:spAutoFit/>
          </a:bodyPr>
          <a:lstStyle/>
          <a:p>
            <a:r>
              <a:rPr lang="en-US" sz="2000" dirty="0">
                <a:solidFill>
                  <a:srgbClr val="333333"/>
                </a:solidFill>
                <a:latin typeface="Arial" panose="020B0604020202020204" pitchFamily="34" charset="0"/>
                <a:cs typeface="Arial" panose="020B0604020202020204" pitchFamily="34" charset="0"/>
              </a:rPr>
              <a:t>Medical/clinical waste, normally refers to </a:t>
            </a:r>
            <a:r>
              <a:rPr lang="en-US" sz="2000" dirty="0">
                <a:solidFill>
                  <a:srgbClr val="FF0000"/>
                </a:solidFill>
                <a:latin typeface="Arial" panose="020B0604020202020204" pitchFamily="34" charset="0"/>
                <a:cs typeface="Arial" panose="020B0604020202020204" pitchFamily="34" charset="0"/>
              </a:rPr>
              <a:t>waste produced from health care facilities, such as hospitals, clinics, surgical theaters, veterinary hospitals and labs</a:t>
            </a:r>
            <a:r>
              <a:rPr lang="en-US" sz="2000" dirty="0">
                <a:solidFill>
                  <a:srgbClr val="333333"/>
                </a:solidFill>
                <a:latin typeface="Arial" panose="020B0604020202020204" pitchFamily="34" charset="0"/>
                <a:cs typeface="Arial" panose="020B0604020202020204" pitchFamily="34" charset="0"/>
              </a:rPr>
              <a:t>. </a:t>
            </a:r>
            <a:endParaRPr lang="en-US" sz="2000" dirty="0" smtClean="0">
              <a:solidFill>
                <a:srgbClr val="333333"/>
              </a:solidFill>
              <a:latin typeface="Arial" panose="020B0604020202020204" pitchFamily="34" charset="0"/>
              <a:cs typeface="Arial" panose="020B0604020202020204" pitchFamily="34" charset="0"/>
            </a:endParaRPr>
          </a:p>
          <a:p>
            <a:endParaRPr lang="en-US" sz="2000" dirty="0">
              <a:solidFill>
                <a:srgbClr val="7030A0"/>
              </a:solidFill>
              <a:latin typeface="Arial" panose="020B0604020202020204" pitchFamily="34" charset="0"/>
              <a:cs typeface="Arial" panose="020B0604020202020204" pitchFamily="34" charset="0"/>
            </a:endParaRPr>
          </a:p>
          <a:p>
            <a:r>
              <a:rPr lang="en-US" sz="2000" dirty="0" smtClean="0">
                <a:solidFill>
                  <a:srgbClr val="7030A0"/>
                </a:solidFill>
                <a:latin typeface="Arial" panose="020B0604020202020204" pitchFamily="34" charset="0"/>
                <a:cs typeface="Arial" panose="020B0604020202020204" pitchFamily="34" charset="0"/>
              </a:rPr>
              <a:t>They </a:t>
            </a:r>
            <a:r>
              <a:rPr lang="en-US" sz="2000" dirty="0">
                <a:solidFill>
                  <a:srgbClr val="7030A0"/>
                </a:solidFill>
                <a:latin typeface="Arial" panose="020B0604020202020204" pitchFamily="34" charset="0"/>
                <a:cs typeface="Arial" panose="020B0604020202020204" pitchFamily="34" charset="0"/>
              </a:rPr>
              <a:t>tend to be classified as hazard waste rather than general waste</a:t>
            </a:r>
            <a:r>
              <a:rPr lang="en-US" sz="2000" dirty="0" smtClean="0">
                <a:solidFill>
                  <a:srgbClr val="7030A0"/>
                </a:solidFill>
                <a:latin typeface="Arial" panose="020B0604020202020204" pitchFamily="34" charset="0"/>
                <a:cs typeface="Arial" panose="020B0604020202020204" pitchFamily="34" charset="0"/>
              </a:rPr>
              <a:t>.</a:t>
            </a:r>
          </a:p>
          <a:p>
            <a:endParaRPr lang="en-US" sz="2000" dirty="0">
              <a:solidFill>
                <a:srgbClr val="FF33CC"/>
              </a:solidFill>
              <a:latin typeface="Arial" panose="020B0604020202020204" pitchFamily="34" charset="0"/>
              <a:cs typeface="Arial" panose="020B0604020202020204" pitchFamily="34" charset="0"/>
            </a:endParaRPr>
          </a:p>
          <a:p>
            <a:r>
              <a:rPr lang="en-US" sz="2000" dirty="0">
                <a:solidFill>
                  <a:srgbClr val="FF33CC"/>
                </a:solidFill>
                <a:latin typeface="Arial" panose="020B0604020202020204" pitchFamily="34" charset="0"/>
                <a:cs typeface="Arial" panose="020B0604020202020204" pitchFamily="34" charset="0"/>
              </a:rPr>
              <a:t>Items in this group include surgical items, pharmaceuticals, blood, body parts, wound dressing materials, needles and syringes</a:t>
            </a:r>
            <a:endParaRPr lang="en-US" sz="2000" b="0" i="0" dirty="0">
              <a:solidFill>
                <a:srgbClr val="FF33CC"/>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122" y="3620594"/>
            <a:ext cx="4253114" cy="2815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565" y="3620594"/>
            <a:ext cx="4400282" cy="2770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9405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2869" y="1299624"/>
            <a:ext cx="4060728" cy="3416320"/>
          </a:xfrm>
          <a:prstGeom prst="rect">
            <a:avLst/>
          </a:prstGeom>
        </p:spPr>
        <p:txBody>
          <a:bodyPr wrap="none">
            <a:spAutoFit/>
          </a:bodyPr>
          <a:lstStyle/>
          <a:p>
            <a:pPr algn="ctr"/>
            <a:r>
              <a:rPr lang="en-US" sz="72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Impacts </a:t>
            </a:r>
            <a:endParaRPr lang="en-US" sz="7200" b="1" dirty="0" smtClean="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7200" b="1" dirty="0" smtClean="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of </a:t>
            </a:r>
          </a:p>
          <a:p>
            <a:pPr algn="ctr"/>
            <a:r>
              <a:rPr lang="en-US" sz="7200" b="1" dirty="0" smtClean="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Waste</a:t>
            </a:r>
            <a:endParaRPr lang="en-US" sz="7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434" y="815394"/>
            <a:ext cx="5044494" cy="504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8928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7707" y="401272"/>
            <a:ext cx="6096000" cy="954107"/>
          </a:xfrm>
          <a:prstGeom prst="rect">
            <a:avLst/>
          </a:prstGeom>
        </p:spPr>
        <p:txBody>
          <a:bodyPr>
            <a:spAutoFit/>
          </a:bodyPr>
          <a:lstStyle/>
          <a:p>
            <a:r>
              <a:rPr lang="en-US" sz="2800" b="1" dirty="0">
                <a:ln w="0">
                  <a:solidFill>
                    <a:schemeClr val="tx1"/>
                  </a:solidFill>
                </a:ln>
                <a:solidFill>
                  <a:schemeClr val="accent1"/>
                </a:solidFill>
                <a:effectLst>
                  <a:outerShdw blurRad="38100" dist="25400" dir="5400000" algn="ctr" rotWithShape="0">
                    <a:srgbClr val="6E747A">
                      <a:alpha val="43000"/>
                    </a:srgbClr>
                  </a:outerShdw>
                </a:effectLst>
                <a:latin typeface="ComicSansMS"/>
              </a:rPr>
              <a:t>INTRODUCTION</a:t>
            </a:r>
            <a:r>
              <a:rPr lang="en-US" sz="2800" b="1" dirty="0">
                <a:ln w="0">
                  <a:solidFill>
                    <a:schemeClr val="tx1"/>
                  </a:solidFill>
                </a:ln>
                <a:solidFill>
                  <a:schemeClr val="accent1"/>
                </a:solidFill>
                <a:effectLst>
                  <a:outerShdw blurRad="38100" dist="25400" dir="5400000" algn="ctr" rotWithShape="0">
                    <a:srgbClr val="6E747A">
                      <a:alpha val="43000"/>
                    </a:srgbClr>
                  </a:outerShdw>
                </a:effectLst>
              </a:rPr>
              <a:t> </a:t>
            </a:r>
            <a:br>
              <a:rPr lang="en-US" sz="2800" b="1" dirty="0">
                <a:ln w="0">
                  <a:solidFill>
                    <a:schemeClr val="tx1"/>
                  </a:solidFill>
                </a:ln>
                <a:solidFill>
                  <a:schemeClr val="accent1"/>
                </a:solidFill>
                <a:effectLst>
                  <a:outerShdw blurRad="38100" dist="25400" dir="5400000" algn="ctr" rotWithShape="0">
                    <a:srgbClr val="6E747A">
                      <a:alpha val="43000"/>
                    </a:srgbClr>
                  </a:outerShdw>
                </a:effectLst>
              </a:rPr>
            </a:br>
            <a:endParaRPr lang="en-US" sz="2800" b="1"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373746" y="1355379"/>
            <a:ext cx="10281633" cy="5262979"/>
          </a:xfrm>
          <a:prstGeom prst="rect">
            <a:avLst/>
          </a:prstGeom>
        </p:spPr>
        <p:txBody>
          <a:bodyPr wrap="square">
            <a:spAutoFit/>
          </a:bodyPr>
          <a:lstStyle/>
          <a:p>
            <a:pPr marL="285750" indent="-285750">
              <a:buFont typeface="Wingdings" panose="05000000000000000000" pitchFamily="2" charset="2"/>
              <a:buChar char="ü"/>
            </a:pPr>
            <a:r>
              <a:rPr lang="en-US" sz="2400" dirty="0">
                <a:solidFill>
                  <a:srgbClr val="FF0000"/>
                </a:solidFill>
                <a:latin typeface="Arial" panose="020B0604020202020204" pitchFamily="34" charset="0"/>
                <a:cs typeface="Arial" panose="020B0604020202020204" pitchFamily="34" charset="0"/>
              </a:rPr>
              <a:t>The generation of waste is an inevitable </a:t>
            </a:r>
            <a:r>
              <a:rPr lang="en-US" sz="2400" dirty="0">
                <a:solidFill>
                  <a:srgbClr val="7030A0"/>
                </a:solidFill>
                <a:latin typeface="Arial" panose="020B0604020202020204" pitchFamily="34" charset="0"/>
                <a:cs typeface="Arial" panose="020B0604020202020204" pitchFamily="34" charset="0"/>
              </a:rPr>
              <a:t>(An unavoidable event) </a:t>
            </a:r>
            <a:r>
              <a:rPr lang="en-US" sz="2400" dirty="0">
                <a:solidFill>
                  <a:srgbClr val="FF0000"/>
                </a:solidFill>
                <a:latin typeface="Arial" panose="020B0604020202020204" pitchFamily="34" charset="0"/>
                <a:cs typeface="Arial" panose="020B0604020202020204" pitchFamily="34" charset="0"/>
              </a:rPr>
              <a:t>part </a:t>
            </a:r>
            <a:r>
              <a:rPr lang="en-US" sz="2400" dirty="0" smtClean="0">
                <a:solidFill>
                  <a:srgbClr val="FF0000"/>
                </a:solidFill>
                <a:latin typeface="Arial" panose="020B0604020202020204" pitchFamily="34" charset="0"/>
                <a:cs typeface="Arial" panose="020B0604020202020204" pitchFamily="34" charset="0"/>
              </a:rPr>
              <a:t>of </a:t>
            </a:r>
            <a:r>
              <a:rPr lang="en-US" sz="2400" dirty="0">
                <a:solidFill>
                  <a:srgbClr val="FF0000"/>
                </a:solidFill>
                <a:latin typeface="Arial" panose="020B0604020202020204" pitchFamily="34" charset="0"/>
                <a:cs typeface="Arial" panose="020B0604020202020204" pitchFamily="34" charset="0"/>
              </a:rPr>
              <a:t>human </a:t>
            </a:r>
            <a:r>
              <a:rPr lang="en-US" sz="2400" dirty="0" smtClean="0">
                <a:solidFill>
                  <a:srgbClr val="FF0000"/>
                </a:solidFill>
                <a:latin typeface="Arial" panose="020B0604020202020204" pitchFamily="34" charset="0"/>
                <a:cs typeface="Arial" panose="020B0604020202020204" pitchFamily="34" charset="0"/>
              </a:rPr>
              <a:t>activity.</a:t>
            </a:r>
          </a:p>
          <a:p>
            <a:pPr marL="285750" indent="-285750">
              <a:buFont typeface="Wingdings" panose="05000000000000000000" pitchFamily="2" charset="2"/>
              <a:buChar char="ü"/>
            </a:pPr>
            <a:endParaRPr lang="en-US"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smtClean="0">
                <a:solidFill>
                  <a:srgbClr val="FF33CC"/>
                </a:solidFill>
                <a:latin typeface="Arial" panose="020B0604020202020204" pitchFamily="34" charset="0"/>
                <a:cs typeface="Arial" panose="020B0604020202020204" pitchFamily="34" charset="0"/>
              </a:rPr>
              <a:t>It </a:t>
            </a:r>
            <a:r>
              <a:rPr lang="en-US" sz="2400" dirty="0">
                <a:solidFill>
                  <a:srgbClr val="FF33CC"/>
                </a:solidFill>
                <a:latin typeface="Arial" panose="020B0604020202020204" pitchFamily="34" charset="0"/>
                <a:cs typeface="Arial" panose="020B0604020202020204" pitchFamily="34" charset="0"/>
              </a:rPr>
              <a:t>is produced either </a:t>
            </a:r>
            <a:r>
              <a:rPr lang="en-US" sz="2400" dirty="0">
                <a:latin typeface="Arial" panose="020B0604020202020204" pitchFamily="34" charset="0"/>
                <a:cs typeface="Arial" panose="020B0604020202020204" pitchFamily="34" charset="0"/>
              </a:rPr>
              <a:t>as a </a:t>
            </a:r>
            <a:r>
              <a:rPr lang="en-US" sz="2400" dirty="0">
                <a:solidFill>
                  <a:srgbClr val="002060"/>
                </a:solidFill>
                <a:latin typeface="Arial" panose="020B0604020202020204" pitchFamily="34" charset="0"/>
                <a:cs typeface="Arial" panose="020B0604020202020204" pitchFamily="34" charset="0"/>
              </a:rPr>
              <a:t>by product </a:t>
            </a:r>
            <a:r>
              <a:rPr lang="en-US" sz="2400" dirty="0">
                <a:latin typeface="Arial" panose="020B0604020202020204" pitchFamily="34" charset="0"/>
                <a:cs typeface="Arial" panose="020B0604020202020204" pitchFamily="34" charset="0"/>
              </a:rPr>
              <a:t>of production processes, or </a:t>
            </a:r>
            <a:r>
              <a:rPr lang="en-US" sz="2400" dirty="0">
                <a:solidFill>
                  <a:srgbClr val="0070C0"/>
                </a:solidFill>
                <a:latin typeface="Arial" panose="020B0604020202020204" pitchFamily="34" charset="0"/>
                <a:cs typeface="Arial" panose="020B0604020202020204" pitchFamily="34" charset="0"/>
              </a:rPr>
              <a:t>arises from the domestic </a:t>
            </a:r>
            <a:r>
              <a:rPr lang="en-US" sz="2400" dirty="0">
                <a:latin typeface="Arial" panose="020B0604020202020204" pitchFamily="34" charset="0"/>
                <a:cs typeface="Arial" panose="020B0604020202020204" pitchFamily="34" charset="0"/>
              </a:rPr>
              <a:t>or commercial sector when objects or </a:t>
            </a:r>
            <a:r>
              <a:rPr lang="en-US" sz="2400" dirty="0">
                <a:solidFill>
                  <a:srgbClr val="FF0000"/>
                </a:solidFill>
                <a:latin typeface="Arial" panose="020B0604020202020204" pitchFamily="34" charset="0"/>
                <a:cs typeface="Arial" panose="020B0604020202020204" pitchFamily="34" charset="0"/>
              </a:rPr>
              <a:t>materials are discarded after use</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It would </a:t>
            </a:r>
            <a:r>
              <a:rPr lang="en-US" sz="2400" dirty="0">
                <a:latin typeface="Arial" panose="020B0604020202020204" pitchFamily="34" charset="0"/>
                <a:cs typeface="Arial" panose="020B0604020202020204" pitchFamily="34" charset="0"/>
              </a:rPr>
              <a:t>appear that </a:t>
            </a:r>
            <a:r>
              <a:rPr lang="en-US" sz="2400" dirty="0">
                <a:solidFill>
                  <a:srgbClr val="C00000"/>
                </a:solidFill>
                <a:latin typeface="Arial" panose="020B0604020202020204" pitchFamily="34" charset="0"/>
                <a:cs typeface="Arial" panose="020B0604020202020204" pitchFamily="34" charset="0"/>
              </a:rPr>
              <a:t>most environmental </a:t>
            </a:r>
            <a:r>
              <a:rPr lang="en-US" sz="2400" dirty="0" smtClean="0">
                <a:solidFill>
                  <a:srgbClr val="C00000"/>
                </a:solidFill>
                <a:latin typeface="Arial" panose="020B0604020202020204" pitchFamily="34" charset="0"/>
                <a:cs typeface="Arial" panose="020B0604020202020204" pitchFamily="34" charset="0"/>
              </a:rPr>
              <a:t>problems </a:t>
            </a:r>
            <a:r>
              <a:rPr lang="en-US" sz="2400" dirty="0">
                <a:solidFill>
                  <a:srgbClr val="C00000"/>
                </a:solidFill>
                <a:latin typeface="Arial" panose="020B0604020202020204" pitchFamily="34" charset="0"/>
                <a:cs typeface="Arial" panose="020B0604020202020204" pitchFamily="34" charset="0"/>
              </a:rPr>
              <a:t>arise </a:t>
            </a:r>
            <a:r>
              <a:rPr lang="en-US" sz="2400" dirty="0">
                <a:latin typeface="Arial" panose="020B0604020202020204" pitchFamily="34" charset="0"/>
                <a:cs typeface="Arial" panose="020B0604020202020204" pitchFamily="34" charset="0"/>
              </a:rPr>
              <a:t>because the </a:t>
            </a:r>
            <a:r>
              <a:rPr lang="en-US" sz="2400" dirty="0">
                <a:ln>
                  <a:solidFill>
                    <a:srgbClr val="002060"/>
                  </a:solidFill>
                </a:ln>
                <a:solidFill>
                  <a:srgbClr val="FFFF00"/>
                </a:solidFill>
                <a:latin typeface="Arial" panose="020B0604020202020204" pitchFamily="34" charset="0"/>
                <a:cs typeface="Arial" panose="020B0604020202020204" pitchFamily="34" charset="0"/>
              </a:rPr>
              <a:t>natural </a:t>
            </a:r>
            <a:r>
              <a:rPr lang="en-US" sz="2400" dirty="0" smtClean="0">
                <a:ln>
                  <a:solidFill>
                    <a:srgbClr val="002060"/>
                  </a:solidFill>
                </a:ln>
                <a:solidFill>
                  <a:srgbClr val="FFFF00"/>
                </a:solidFill>
                <a:latin typeface="Arial" panose="020B0604020202020204" pitchFamily="34" charset="0"/>
                <a:cs typeface="Arial" panose="020B0604020202020204" pitchFamily="34" charset="0"/>
              </a:rPr>
              <a:t>world  cannot </a:t>
            </a:r>
            <a:r>
              <a:rPr lang="en-US" sz="2400" dirty="0">
                <a:ln>
                  <a:solidFill>
                    <a:srgbClr val="002060"/>
                  </a:solidFill>
                </a:ln>
                <a:solidFill>
                  <a:srgbClr val="FFFF00"/>
                </a:solidFill>
                <a:latin typeface="Arial" panose="020B0604020202020204" pitchFamily="34" charset="0"/>
                <a:cs typeface="Arial" panose="020B0604020202020204" pitchFamily="34" charset="0"/>
              </a:rPr>
              <a:t>cope with these substances</a:t>
            </a:r>
            <a:r>
              <a:rPr lang="en-US" sz="2400" dirty="0" smtClean="0">
                <a:ln>
                  <a:solidFill>
                    <a:srgbClr val="002060"/>
                  </a:solidFill>
                </a:ln>
                <a:solidFill>
                  <a:srgbClr val="FFFF00"/>
                </a:solidFill>
                <a:latin typeface="Arial" panose="020B0604020202020204" pitchFamily="34" charset="0"/>
                <a:cs typeface="Arial" panose="020B0604020202020204" pitchFamily="34" charset="0"/>
              </a:rPr>
              <a:t>.</a:t>
            </a:r>
            <a:r>
              <a:rPr lang="en-US" sz="2400" dirty="0">
                <a:ln>
                  <a:solidFill>
                    <a:srgbClr val="002060"/>
                  </a:solidFill>
                </a:ln>
                <a:solidFill>
                  <a:srgbClr val="FFFF00"/>
                </a:solidFill>
              </a:rPr>
              <a:t/>
            </a:r>
            <a:br>
              <a:rPr lang="en-US" sz="2400" dirty="0">
                <a:ln>
                  <a:solidFill>
                    <a:srgbClr val="002060"/>
                  </a:solidFill>
                </a:ln>
                <a:solidFill>
                  <a:srgbClr val="FFFF00"/>
                </a:solidFill>
              </a:rPr>
            </a:br>
            <a:r>
              <a:rPr lang="en-US" sz="2400" dirty="0">
                <a:ln>
                  <a:solidFill>
                    <a:srgbClr val="002060"/>
                  </a:solidFill>
                </a:ln>
                <a:solidFill>
                  <a:srgbClr val="FFFF00"/>
                </a:solidFill>
              </a:rPr>
              <a:t/>
            </a:r>
            <a:br>
              <a:rPr lang="en-US" sz="2400" dirty="0">
                <a:ln>
                  <a:solidFill>
                    <a:srgbClr val="002060"/>
                  </a:solidFill>
                </a:ln>
                <a:solidFill>
                  <a:srgbClr val="FFFF00"/>
                </a:solidFill>
              </a:rPr>
            </a:br>
            <a:r>
              <a:rPr lang="en-US" sz="2400" dirty="0"/>
              <a:t/>
            </a:r>
            <a:br>
              <a:rPr lang="en-US" sz="2400" dirty="0"/>
            </a:br>
            <a:r>
              <a:rPr lang="en-US" sz="2400" dirty="0" smtClean="0">
                <a:latin typeface="Arial" panose="020B0604020202020204" pitchFamily="34" charset="0"/>
                <a:cs typeface="Arial" panose="020B0604020202020204" pitchFamily="34" charset="0"/>
              </a:rPr>
              <a:t> </a:t>
            </a:r>
            <a:r>
              <a:rPr lang="en-US" sz="2400" dirty="0"/>
              <a:t/>
            </a:r>
            <a:br>
              <a:rPr lang="en-US" sz="2400" dirty="0"/>
            </a:br>
            <a:r>
              <a:rPr lang="en-US" sz="2400" dirty="0"/>
              <a:t> </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696" y="4958366"/>
            <a:ext cx="8128000" cy="1766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903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156" y="282194"/>
            <a:ext cx="6590266" cy="584775"/>
          </a:xfrm>
          <a:prstGeom prst="rect">
            <a:avLst/>
          </a:prstGeom>
        </p:spPr>
        <p:txBody>
          <a:bodyPr wrap="none">
            <a:spAutoFit/>
          </a:bodyPr>
          <a:lstStyle/>
          <a:p>
            <a:r>
              <a:rPr lang="en-US" sz="32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Environmental Impacts of Waste</a:t>
            </a:r>
          </a:p>
        </p:txBody>
      </p:sp>
      <p:sp>
        <p:nvSpPr>
          <p:cNvPr id="3" name="Rectangle 2"/>
          <p:cNvSpPr/>
          <p:nvPr/>
        </p:nvSpPr>
        <p:spPr>
          <a:xfrm>
            <a:off x="1532585" y="1622738"/>
            <a:ext cx="10187189" cy="1323439"/>
          </a:xfrm>
          <a:prstGeom prst="rect">
            <a:avLst/>
          </a:prstGeom>
        </p:spPr>
        <p:txBody>
          <a:bodyPr wrap="square">
            <a:spAutoFit/>
          </a:bodyPr>
          <a:lstStyle/>
          <a:p>
            <a:pPr marL="342900" indent="-342900">
              <a:buFont typeface="Wingdings" panose="05000000000000000000" pitchFamily="2" charset="2"/>
              <a:buChar char="ü"/>
            </a:pPr>
            <a:r>
              <a:rPr lang="en-US" sz="2000" dirty="0">
                <a:solidFill>
                  <a:srgbClr val="FF0000"/>
                </a:solidFill>
                <a:latin typeface="Palatino-Roman"/>
              </a:rPr>
              <a:t>Uncontrolled, </a:t>
            </a:r>
            <a:r>
              <a:rPr lang="en-US" sz="2000" dirty="0">
                <a:solidFill>
                  <a:srgbClr val="7030A0"/>
                </a:solidFill>
                <a:latin typeface="Palatino-Roman"/>
              </a:rPr>
              <a:t>open </a:t>
            </a:r>
            <a:r>
              <a:rPr lang="en-US" sz="2000" dirty="0" smtClean="0">
                <a:solidFill>
                  <a:srgbClr val="7030A0"/>
                </a:solidFill>
                <a:latin typeface="Palatino-Roman"/>
              </a:rPr>
              <a:t>dumping </a:t>
            </a:r>
            <a:r>
              <a:rPr lang="en-US" sz="2000" dirty="0" smtClean="0">
                <a:solidFill>
                  <a:srgbClr val="FF0000"/>
                </a:solidFill>
                <a:latin typeface="Palatino-Roman"/>
              </a:rPr>
              <a:t>in many </a:t>
            </a:r>
            <a:r>
              <a:rPr lang="en-US" sz="2000" dirty="0">
                <a:solidFill>
                  <a:srgbClr val="FF0000"/>
                </a:solidFill>
                <a:latin typeface="Palatino-Roman"/>
              </a:rPr>
              <a:t>of the region’s cities </a:t>
            </a:r>
            <a:r>
              <a:rPr lang="en-US" sz="2000" dirty="0" smtClean="0">
                <a:solidFill>
                  <a:srgbClr val="FF0000"/>
                </a:solidFill>
                <a:latin typeface="Palatino-Roman"/>
              </a:rPr>
              <a:t>has resulting </a:t>
            </a:r>
            <a:r>
              <a:rPr lang="en-US" sz="2000" dirty="0">
                <a:solidFill>
                  <a:srgbClr val="FF0000"/>
                </a:solidFill>
                <a:latin typeface="Palatino-Roman"/>
              </a:rPr>
              <a:t>in the </a:t>
            </a:r>
            <a:r>
              <a:rPr lang="en-US" sz="2000" dirty="0">
                <a:solidFill>
                  <a:srgbClr val="7030A0"/>
                </a:solidFill>
                <a:latin typeface="Palatino-Roman"/>
              </a:rPr>
              <a:t>degradation of valuable </a:t>
            </a:r>
            <a:r>
              <a:rPr lang="en-US" sz="2000" dirty="0" smtClean="0">
                <a:solidFill>
                  <a:srgbClr val="7030A0"/>
                </a:solidFill>
                <a:latin typeface="Palatino-Roman"/>
              </a:rPr>
              <a:t>land resources </a:t>
            </a:r>
            <a:r>
              <a:rPr lang="en-US" sz="2000" dirty="0">
                <a:solidFill>
                  <a:srgbClr val="FF0000"/>
                </a:solidFill>
                <a:latin typeface="Palatino-Roman"/>
              </a:rPr>
              <a:t>and the </a:t>
            </a:r>
            <a:r>
              <a:rPr lang="en-US" sz="2000" dirty="0">
                <a:solidFill>
                  <a:srgbClr val="FF33CC"/>
                </a:solidFill>
                <a:latin typeface="Palatino-Roman"/>
              </a:rPr>
              <a:t>creation of long-term </a:t>
            </a:r>
            <a:r>
              <a:rPr lang="en-US" sz="2000" dirty="0" smtClean="0">
                <a:solidFill>
                  <a:srgbClr val="FF33CC"/>
                </a:solidFill>
                <a:latin typeface="Palatino-Roman"/>
              </a:rPr>
              <a:t>environmental and </a:t>
            </a:r>
            <a:r>
              <a:rPr lang="en-US" sz="2000" dirty="0">
                <a:solidFill>
                  <a:srgbClr val="FF33CC"/>
                </a:solidFill>
                <a:latin typeface="Palatino-Roman"/>
              </a:rPr>
              <a:t>human health problems</a:t>
            </a:r>
            <a:r>
              <a:rPr lang="en-US" sz="2000" dirty="0">
                <a:solidFill>
                  <a:srgbClr val="7030A0"/>
                </a:solidFill>
              </a:rPr>
              <a:t> </a:t>
            </a:r>
            <a:br>
              <a:rPr lang="en-US" sz="2000" dirty="0">
                <a:solidFill>
                  <a:srgbClr val="7030A0"/>
                </a:solidFill>
              </a:rPr>
            </a:br>
            <a:endParaRPr lang="en-US" sz="2000" dirty="0">
              <a:solidFill>
                <a:srgbClr val="7030A0"/>
              </a:solidFill>
            </a:endParaRPr>
          </a:p>
        </p:txBody>
      </p:sp>
      <p:sp>
        <p:nvSpPr>
          <p:cNvPr id="4" name="Rectangle 3"/>
          <p:cNvSpPr/>
          <p:nvPr/>
        </p:nvSpPr>
        <p:spPr>
          <a:xfrm>
            <a:off x="1532585" y="2828836"/>
            <a:ext cx="10058401" cy="92333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2060"/>
                </a:solidFill>
                <a:latin typeface="Palatino-Roman"/>
              </a:rPr>
              <a:t>Throughout the region, </a:t>
            </a:r>
            <a:r>
              <a:rPr lang="en-US" dirty="0" smtClean="0">
                <a:solidFill>
                  <a:srgbClr val="FF0000"/>
                </a:solidFill>
                <a:latin typeface="Palatino-Roman"/>
              </a:rPr>
              <a:t>indiscriminate dumping </a:t>
            </a:r>
            <a:r>
              <a:rPr lang="en-US" dirty="0">
                <a:solidFill>
                  <a:srgbClr val="002060"/>
                </a:solidFill>
                <a:latin typeface="Palatino-Roman"/>
              </a:rPr>
              <a:t>has </a:t>
            </a:r>
            <a:r>
              <a:rPr lang="en-US" dirty="0">
                <a:solidFill>
                  <a:srgbClr val="FF0000"/>
                </a:solidFill>
                <a:latin typeface="Palatino-Roman"/>
              </a:rPr>
              <a:t>led to the contamination </a:t>
            </a:r>
            <a:r>
              <a:rPr lang="en-US" dirty="0">
                <a:solidFill>
                  <a:srgbClr val="002060"/>
                </a:solidFill>
                <a:latin typeface="Palatino-Roman"/>
              </a:rPr>
              <a:t>of </a:t>
            </a:r>
            <a:r>
              <a:rPr lang="en-US" dirty="0">
                <a:solidFill>
                  <a:srgbClr val="FF0000"/>
                </a:solidFill>
                <a:latin typeface="Palatino-Roman"/>
              </a:rPr>
              <a:t>surface and</a:t>
            </a:r>
            <a:br>
              <a:rPr lang="en-US" dirty="0">
                <a:solidFill>
                  <a:srgbClr val="FF0000"/>
                </a:solidFill>
                <a:latin typeface="Palatino-Roman"/>
              </a:rPr>
            </a:br>
            <a:r>
              <a:rPr lang="en-US" dirty="0">
                <a:solidFill>
                  <a:srgbClr val="FF0000"/>
                </a:solidFill>
                <a:latin typeface="Palatino-Roman"/>
              </a:rPr>
              <a:t>groundwater </a:t>
            </a:r>
            <a:r>
              <a:rPr lang="en-US" dirty="0" smtClean="0">
                <a:solidFill>
                  <a:srgbClr val="FF0000"/>
                </a:solidFill>
                <a:latin typeface="Palatino-Roman"/>
              </a:rPr>
              <a:t>supplies.</a:t>
            </a:r>
            <a:r>
              <a:rPr lang="en-US" dirty="0" smtClean="0">
                <a:solidFill>
                  <a:srgbClr val="FF0000"/>
                </a:solidFill>
              </a:rPr>
              <a:t> </a:t>
            </a:r>
            <a:r>
              <a:rPr lang="en-US" dirty="0">
                <a:solidFill>
                  <a:srgbClr val="FF0000"/>
                </a:solidFill>
              </a:rPr>
              <a:t/>
            </a:r>
            <a:br>
              <a:rPr lang="en-US" dirty="0">
                <a:solidFill>
                  <a:srgbClr val="FF0000"/>
                </a:solidFill>
              </a:rPr>
            </a:br>
            <a:endParaRPr lang="en-US" dirty="0">
              <a:solidFill>
                <a:srgbClr val="FF0000"/>
              </a:solidFill>
            </a:endParaRPr>
          </a:p>
        </p:txBody>
      </p:sp>
      <p:sp>
        <p:nvSpPr>
          <p:cNvPr id="5" name="Rectangle 4"/>
          <p:cNvSpPr/>
          <p:nvPr/>
        </p:nvSpPr>
        <p:spPr>
          <a:xfrm>
            <a:off x="1532584" y="3752166"/>
            <a:ext cx="9826581" cy="646331"/>
          </a:xfrm>
          <a:prstGeom prst="rect">
            <a:avLst/>
          </a:prstGeom>
        </p:spPr>
        <p:txBody>
          <a:bodyPr wrap="square">
            <a:spAutoFit/>
          </a:bodyPr>
          <a:lstStyle/>
          <a:p>
            <a:pPr marL="285750" indent="-285750">
              <a:buFont typeface="Wingdings" panose="05000000000000000000" pitchFamily="2" charset="2"/>
              <a:buChar char="ü"/>
            </a:pPr>
            <a:r>
              <a:rPr lang="en-US" dirty="0" smtClean="0">
                <a:solidFill>
                  <a:srgbClr val="000000"/>
                </a:solidFill>
                <a:latin typeface="Palatino-Roman"/>
              </a:rPr>
              <a:t>Open </a:t>
            </a:r>
            <a:r>
              <a:rPr lang="en-US" dirty="0">
                <a:solidFill>
                  <a:srgbClr val="000000"/>
                </a:solidFill>
                <a:latin typeface="Palatino-Roman"/>
              </a:rPr>
              <a:t>burning of </a:t>
            </a:r>
            <a:r>
              <a:rPr lang="en-US" dirty="0" smtClean="0">
                <a:solidFill>
                  <a:srgbClr val="000000"/>
                </a:solidFill>
                <a:latin typeface="Palatino-Roman"/>
              </a:rPr>
              <a:t>waste contributes </a:t>
            </a:r>
            <a:r>
              <a:rPr lang="en-US" dirty="0">
                <a:solidFill>
                  <a:srgbClr val="000000"/>
                </a:solidFill>
                <a:latin typeface="Palatino-Roman"/>
              </a:rPr>
              <a:t>significantly to urban air </a:t>
            </a:r>
            <a:r>
              <a:rPr lang="en-US" dirty="0" smtClean="0">
                <a:solidFill>
                  <a:srgbClr val="000000"/>
                </a:solidFill>
                <a:latin typeface="Palatino-Roman"/>
              </a:rPr>
              <a:t>pollution.</a:t>
            </a:r>
            <a:r>
              <a:rPr lang="en-US" dirty="0" smtClean="0"/>
              <a:t> </a:t>
            </a:r>
            <a:r>
              <a:rPr lang="en-US" dirty="0"/>
              <a:t/>
            </a:r>
            <a:br>
              <a:rPr lang="en-US" dirty="0"/>
            </a:br>
            <a:endParaRPr lang="en-US" dirty="0"/>
          </a:p>
        </p:txBody>
      </p:sp>
      <p:sp>
        <p:nvSpPr>
          <p:cNvPr id="6" name="Rectangle 5"/>
          <p:cNvSpPr/>
          <p:nvPr/>
        </p:nvSpPr>
        <p:spPr>
          <a:xfrm>
            <a:off x="1532583" y="4398497"/>
            <a:ext cx="10277344" cy="1200329"/>
          </a:xfrm>
          <a:prstGeom prst="rect">
            <a:avLst/>
          </a:prstGeom>
        </p:spPr>
        <p:txBody>
          <a:bodyPr wrap="square">
            <a:spAutoFit/>
          </a:bodyPr>
          <a:lstStyle/>
          <a:p>
            <a:pPr marL="285750" indent="-285750">
              <a:buFont typeface="Wingdings" panose="05000000000000000000" pitchFamily="2" charset="2"/>
              <a:buChar char="ü"/>
            </a:pPr>
            <a:r>
              <a:rPr lang="en-US" dirty="0">
                <a:solidFill>
                  <a:srgbClr val="7030A0"/>
                </a:solidFill>
                <a:latin typeface="Palatino-Roman"/>
              </a:rPr>
              <a:t>At </a:t>
            </a:r>
            <a:r>
              <a:rPr lang="en-US" dirty="0" smtClean="0">
                <a:solidFill>
                  <a:srgbClr val="7030A0"/>
                </a:solidFill>
                <a:latin typeface="Palatino-Roman"/>
              </a:rPr>
              <a:t>a global </a:t>
            </a:r>
            <a:r>
              <a:rPr lang="en-US" dirty="0">
                <a:solidFill>
                  <a:srgbClr val="7030A0"/>
                </a:solidFill>
                <a:latin typeface="Palatino-Roman"/>
              </a:rPr>
              <a:t>level, </a:t>
            </a:r>
            <a:r>
              <a:rPr lang="en-US" dirty="0">
                <a:solidFill>
                  <a:srgbClr val="002060"/>
                </a:solidFill>
                <a:latin typeface="Palatino-Roman"/>
              </a:rPr>
              <a:t>the uncontrolled release of </a:t>
            </a:r>
            <a:r>
              <a:rPr lang="en-US" dirty="0" smtClean="0">
                <a:solidFill>
                  <a:srgbClr val="002060"/>
                </a:solidFill>
                <a:latin typeface="Palatino-Roman"/>
              </a:rPr>
              <a:t>methane</a:t>
            </a:r>
            <a:r>
              <a:rPr lang="en-US" dirty="0" smtClean="0">
                <a:solidFill>
                  <a:srgbClr val="7030A0"/>
                </a:solidFill>
                <a:latin typeface="Palatino-Roman"/>
              </a:rPr>
              <a:t>, which </a:t>
            </a:r>
            <a:r>
              <a:rPr lang="en-US" dirty="0">
                <a:solidFill>
                  <a:srgbClr val="7030A0"/>
                </a:solidFill>
                <a:latin typeface="Palatino-Roman"/>
              </a:rPr>
              <a:t>is produced as a by-product of the</a:t>
            </a:r>
            <a:br>
              <a:rPr lang="en-US" dirty="0">
                <a:solidFill>
                  <a:srgbClr val="7030A0"/>
                </a:solidFill>
                <a:latin typeface="Palatino-Roman"/>
              </a:rPr>
            </a:br>
            <a:r>
              <a:rPr lang="en-US" dirty="0" smtClean="0">
                <a:solidFill>
                  <a:srgbClr val="7030A0"/>
                </a:solidFill>
                <a:latin typeface="Palatino-Roman"/>
              </a:rPr>
              <a:t>decomposition </a:t>
            </a:r>
            <a:r>
              <a:rPr lang="en-US" dirty="0">
                <a:solidFill>
                  <a:srgbClr val="7030A0"/>
                </a:solidFill>
                <a:latin typeface="Palatino-Roman"/>
              </a:rPr>
              <a:t>of organic wastes, </a:t>
            </a:r>
            <a:r>
              <a:rPr lang="en-US" dirty="0">
                <a:solidFill>
                  <a:srgbClr val="002060"/>
                </a:solidFill>
                <a:latin typeface="Palatino-Roman"/>
              </a:rPr>
              <a:t>represents </a:t>
            </a:r>
            <a:r>
              <a:rPr lang="en-US" dirty="0" smtClean="0">
                <a:solidFill>
                  <a:srgbClr val="002060"/>
                </a:solidFill>
                <a:latin typeface="Palatino-Roman"/>
              </a:rPr>
              <a:t>a significant </a:t>
            </a:r>
            <a:r>
              <a:rPr lang="en-US" dirty="0">
                <a:solidFill>
                  <a:srgbClr val="002060"/>
                </a:solidFill>
                <a:latin typeface="Palatino-Roman"/>
              </a:rPr>
              <a:t>proportion of the region’s contribution </a:t>
            </a:r>
            <a:r>
              <a:rPr lang="en-US" dirty="0" smtClean="0">
                <a:solidFill>
                  <a:srgbClr val="002060"/>
                </a:solidFill>
                <a:latin typeface="Palatino-Roman"/>
              </a:rPr>
              <a:t>to the </a:t>
            </a:r>
            <a:r>
              <a:rPr lang="en-US" dirty="0">
                <a:solidFill>
                  <a:srgbClr val="002060"/>
                </a:solidFill>
                <a:latin typeface="Palatino-Roman"/>
              </a:rPr>
              <a:t>greenhouse effect</a:t>
            </a:r>
            <a:r>
              <a:rPr lang="en-US" dirty="0">
                <a:solidFill>
                  <a:srgbClr val="002060"/>
                </a:solidFill>
              </a:rPr>
              <a:t> </a:t>
            </a:r>
            <a:br>
              <a:rPr lang="en-US" dirty="0">
                <a:solidFill>
                  <a:srgbClr val="002060"/>
                </a:solidFill>
              </a:rPr>
            </a:br>
            <a:endParaRPr lang="en-US" dirty="0">
              <a:solidFill>
                <a:srgbClr val="002060"/>
              </a:solidFill>
            </a:endParaRPr>
          </a:p>
        </p:txBody>
      </p:sp>
      <p:sp>
        <p:nvSpPr>
          <p:cNvPr id="7" name="Rectangle 6"/>
          <p:cNvSpPr/>
          <p:nvPr/>
        </p:nvSpPr>
        <p:spPr>
          <a:xfrm>
            <a:off x="3397874" y="866969"/>
            <a:ext cx="6096000" cy="646331"/>
          </a:xfrm>
          <a:prstGeom prst="rect">
            <a:avLst/>
          </a:prstGeom>
        </p:spPr>
        <p:txBody>
          <a:bodyPr>
            <a:spAutoFit/>
          </a:bodyPr>
          <a:lstStyle/>
          <a:p>
            <a:pPr algn="ctr"/>
            <a:r>
              <a:rPr lang="en-US" b="1" dirty="0">
                <a:solidFill>
                  <a:srgbClr val="424142"/>
                </a:solidFill>
                <a:latin typeface="Georgia" panose="02040502050405020303" pitchFamily="18" charset="0"/>
              </a:rPr>
              <a:t>Some of the impacts of accumulation of wastes are described below:</a:t>
            </a:r>
            <a:endParaRPr lang="en-US" dirty="0"/>
          </a:p>
        </p:txBody>
      </p:sp>
    </p:spTree>
    <p:extLst>
      <p:ext uri="{BB962C8B-B14F-4D97-AF65-F5344CB8AC3E}">
        <p14:creationId xmlns:p14="http://schemas.microsoft.com/office/powerpoint/2010/main" val="365374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9" y="1635617"/>
            <a:ext cx="10934163" cy="2677656"/>
          </a:xfrm>
          <a:prstGeom prst="rect">
            <a:avLst/>
          </a:prstGeom>
        </p:spPr>
        <p:txBody>
          <a:bodyPr wrap="square">
            <a:spAutoFit/>
          </a:bodyPr>
          <a:lstStyle/>
          <a:p>
            <a:pPr algn="ctr"/>
            <a:r>
              <a:rPr lang="en-US" sz="2400" dirty="0">
                <a:solidFill>
                  <a:srgbClr val="000000"/>
                </a:solidFill>
                <a:latin typeface="Palatino-Roman"/>
              </a:rPr>
              <a:t>The </a:t>
            </a:r>
            <a:r>
              <a:rPr lang="en-US" sz="2400" dirty="0">
                <a:solidFill>
                  <a:srgbClr val="FF0000"/>
                </a:solidFill>
                <a:latin typeface="Palatino-Roman"/>
              </a:rPr>
              <a:t>uncontrolled dumping of </a:t>
            </a:r>
            <a:r>
              <a:rPr lang="en-US" sz="2400" dirty="0" smtClean="0">
                <a:solidFill>
                  <a:srgbClr val="FF0000"/>
                </a:solidFill>
                <a:latin typeface="Palatino-Roman"/>
              </a:rPr>
              <a:t>biomedical waste </a:t>
            </a:r>
            <a:r>
              <a:rPr lang="en-US" sz="2400" dirty="0">
                <a:solidFill>
                  <a:srgbClr val="000000"/>
                </a:solidFill>
                <a:latin typeface="Palatino-Roman"/>
              </a:rPr>
              <a:t>has the potential for transporting </a:t>
            </a:r>
            <a:r>
              <a:rPr lang="en-US" sz="2400" dirty="0" smtClean="0">
                <a:solidFill>
                  <a:srgbClr val="000000"/>
                </a:solidFill>
                <a:latin typeface="Palatino-Roman"/>
              </a:rPr>
              <a:t>pathogens (</a:t>
            </a:r>
            <a:r>
              <a:rPr lang="en-US" sz="2400" dirty="0" smtClean="0">
                <a:solidFill>
                  <a:srgbClr val="FF0000"/>
                </a:solidFill>
                <a:latin typeface="Palatino-Roman"/>
              </a:rPr>
              <a:t>disease</a:t>
            </a:r>
            <a:r>
              <a:rPr lang="en-US" sz="2400" dirty="0" smtClean="0">
                <a:solidFill>
                  <a:srgbClr val="000000"/>
                </a:solidFill>
                <a:latin typeface="Palatino-Roman"/>
              </a:rPr>
              <a:t> </a:t>
            </a:r>
            <a:r>
              <a:rPr lang="en-US" sz="2400" dirty="0">
                <a:solidFill>
                  <a:srgbClr val="000000"/>
                </a:solidFill>
                <a:latin typeface="Palatino-Roman"/>
              </a:rPr>
              <a:t>producing organisms</a:t>
            </a:r>
            <a:r>
              <a:rPr lang="en-US" sz="2400" dirty="0" smtClean="0">
                <a:solidFill>
                  <a:srgbClr val="000000"/>
                </a:solidFill>
                <a:latin typeface="Palatino-Roman"/>
              </a:rPr>
              <a:t>).</a:t>
            </a:r>
          </a:p>
          <a:p>
            <a:pPr algn="ctr"/>
            <a:r>
              <a:rPr lang="en-US" sz="2400" dirty="0" smtClean="0">
                <a:solidFill>
                  <a:srgbClr val="000000"/>
                </a:solidFill>
                <a:latin typeface="Palatino-Roman"/>
              </a:rPr>
              <a:t> </a:t>
            </a:r>
          </a:p>
          <a:p>
            <a:pPr algn="ctr"/>
            <a:r>
              <a:rPr lang="en-US" sz="2400" dirty="0" smtClean="0">
                <a:solidFill>
                  <a:srgbClr val="FF33CC"/>
                </a:solidFill>
                <a:latin typeface="Palatino-Roman"/>
              </a:rPr>
              <a:t>Indiscriminate </a:t>
            </a:r>
            <a:r>
              <a:rPr lang="en-US" sz="2400" dirty="0">
                <a:solidFill>
                  <a:srgbClr val="FF33CC"/>
                </a:solidFill>
                <a:latin typeface="Palatino-Roman"/>
              </a:rPr>
              <a:t>disposal </a:t>
            </a:r>
            <a:r>
              <a:rPr lang="en-US" sz="2400" dirty="0">
                <a:solidFill>
                  <a:srgbClr val="000000"/>
                </a:solidFill>
                <a:latin typeface="Palatino-Roman"/>
              </a:rPr>
              <a:t>of oils, used </a:t>
            </a:r>
            <a:r>
              <a:rPr lang="en-US" sz="2400" dirty="0" smtClean="0">
                <a:solidFill>
                  <a:srgbClr val="000000"/>
                </a:solidFill>
                <a:latin typeface="Palatino-Roman"/>
              </a:rPr>
              <a:t>batteries, discarded </a:t>
            </a:r>
            <a:r>
              <a:rPr lang="en-US" sz="2400" dirty="0">
                <a:solidFill>
                  <a:srgbClr val="000000"/>
                </a:solidFill>
                <a:latin typeface="Palatino-Roman"/>
              </a:rPr>
              <a:t>paints, spent chemicals and </a:t>
            </a:r>
            <a:r>
              <a:rPr lang="en-US" sz="2400" dirty="0" smtClean="0">
                <a:solidFill>
                  <a:srgbClr val="000000"/>
                </a:solidFill>
                <a:latin typeface="Palatino-Roman"/>
              </a:rPr>
              <a:t>carcinogens, such </a:t>
            </a:r>
            <a:r>
              <a:rPr lang="en-US" sz="2400" dirty="0">
                <a:solidFill>
                  <a:srgbClr val="000000"/>
                </a:solidFill>
                <a:latin typeface="Palatino-Roman"/>
              </a:rPr>
              <a:t>as asbestos, can </a:t>
            </a:r>
            <a:r>
              <a:rPr lang="en-US" sz="2400" dirty="0">
                <a:solidFill>
                  <a:srgbClr val="7030A0"/>
                </a:solidFill>
                <a:latin typeface="Palatino-Roman"/>
              </a:rPr>
              <a:t>cause significant </a:t>
            </a:r>
            <a:r>
              <a:rPr lang="en-US" sz="2400" dirty="0" smtClean="0">
                <a:solidFill>
                  <a:srgbClr val="7030A0"/>
                </a:solidFill>
                <a:latin typeface="Palatino-Roman"/>
              </a:rPr>
              <a:t>adverse impacts </a:t>
            </a:r>
            <a:r>
              <a:rPr lang="en-US" sz="2400" dirty="0">
                <a:solidFill>
                  <a:srgbClr val="7030A0"/>
                </a:solidFill>
                <a:latin typeface="Palatino-Roman"/>
              </a:rPr>
              <a:t>on human health </a:t>
            </a:r>
            <a:r>
              <a:rPr lang="en-US" sz="2400" dirty="0">
                <a:solidFill>
                  <a:srgbClr val="000000"/>
                </a:solidFill>
                <a:latin typeface="Palatino-Roman"/>
              </a:rPr>
              <a:t>and the </a:t>
            </a:r>
            <a:r>
              <a:rPr lang="en-US" sz="2400" dirty="0" smtClean="0">
                <a:solidFill>
                  <a:srgbClr val="7030A0"/>
                </a:solidFill>
                <a:latin typeface="Palatino-Roman"/>
              </a:rPr>
              <a:t>environment.</a:t>
            </a:r>
            <a:r>
              <a:rPr lang="en-US" sz="2400" dirty="0" smtClean="0">
                <a:solidFill>
                  <a:srgbClr val="7030A0"/>
                </a:solidFill>
              </a:rPr>
              <a:t> </a:t>
            </a:r>
            <a:r>
              <a:rPr lang="en-US" sz="2400" dirty="0"/>
              <a:t/>
            </a:r>
            <a:br>
              <a:rPr lang="en-US" sz="2400" dirty="0"/>
            </a:br>
            <a:endParaRPr lang="en-US" sz="2400" dirty="0"/>
          </a:p>
        </p:txBody>
      </p:sp>
      <p:sp>
        <p:nvSpPr>
          <p:cNvPr id="3" name="Rectangle 2"/>
          <p:cNvSpPr/>
          <p:nvPr/>
        </p:nvSpPr>
        <p:spPr>
          <a:xfrm>
            <a:off x="2960753" y="320830"/>
            <a:ext cx="7330853" cy="646331"/>
          </a:xfrm>
          <a:prstGeom prst="rect">
            <a:avLst/>
          </a:prstGeom>
        </p:spPr>
        <p:txBody>
          <a:bodyPr wrap="none">
            <a:spAutoFit/>
          </a:bodyPr>
          <a:lstStyle/>
          <a:p>
            <a:r>
              <a:rPr lang="en-US" sz="36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Environmental Impacts of Waste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380" y="4526856"/>
            <a:ext cx="7109137" cy="2041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5978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947" y="249132"/>
            <a:ext cx="4711546" cy="646331"/>
          </a:xfrm>
          <a:prstGeom prst="rect">
            <a:avLst/>
          </a:prstGeom>
        </p:spPr>
        <p:txBody>
          <a:bodyPr wrap="none">
            <a:spAutoFit/>
          </a:bodyPr>
          <a:lstStyle/>
          <a:p>
            <a:r>
              <a:rPr lang="en-US" sz="36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Spoilage of </a:t>
            </a:r>
            <a:r>
              <a:rPr lang="en-US" sz="3600" dirty="0" smtClean="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Landscape</a:t>
            </a:r>
            <a:endParaRPr lang="en-US" sz="360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594467" y="1269711"/>
            <a:ext cx="10251583" cy="1938992"/>
          </a:xfrm>
          <a:prstGeom prst="rect">
            <a:avLst/>
          </a:prstGeom>
        </p:spPr>
        <p:txBody>
          <a:bodyPr wrap="square">
            <a:spAutoFit/>
          </a:bodyPr>
          <a:lstStyle/>
          <a:p>
            <a:pPr algn="ctr"/>
            <a:r>
              <a:rPr lang="en-US" sz="2000" dirty="0">
                <a:solidFill>
                  <a:srgbClr val="424142"/>
                </a:solidFill>
                <a:latin typeface="Georgia" panose="02040502050405020303" pitchFamily="18" charset="0"/>
              </a:rPr>
              <a:t>It is a common practice to dump plastic bags, containers, vegetables, fruit peels, cans etc. </a:t>
            </a:r>
            <a:endParaRPr lang="en-US" sz="2000" dirty="0" smtClean="0">
              <a:solidFill>
                <a:srgbClr val="424142"/>
              </a:solidFill>
              <a:latin typeface="Georgia" panose="02040502050405020303" pitchFamily="18" charset="0"/>
            </a:endParaRPr>
          </a:p>
          <a:p>
            <a:pPr algn="ctr"/>
            <a:endParaRPr lang="en-US" sz="2000" dirty="0">
              <a:solidFill>
                <a:srgbClr val="424142"/>
              </a:solidFill>
              <a:latin typeface="Georgia" panose="02040502050405020303" pitchFamily="18" charset="0"/>
            </a:endParaRPr>
          </a:p>
          <a:p>
            <a:pPr algn="ctr"/>
            <a:r>
              <a:rPr lang="en-US" sz="2000" dirty="0" smtClean="0">
                <a:solidFill>
                  <a:srgbClr val="424142"/>
                </a:solidFill>
                <a:latin typeface="Georgia" panose="02040502050405020303" pitchFamily="18" charset="0"/>
              </a:rPr>
              <a:t>In </a:t>
            </a:r>
            <a:r>
              <a:rPr lang="en-US" sz="2000" dirty="0">
                <a:solidFill>
                  <a:srgbClr val="424142"/>
                </a:solidFill>
                <a:latin typeface="Georgia" panose="02040502050405020303" pitchFamily="18" charset="0"/>
              </a:rPr>
              <a:t>the open area without thinking about its </a:t>
            </a:r>
            <a:r>
              <a:rPr lang="en-US" sz="2000" dirty="0" smtClean="0">
                <a:solidFill>
                  <a:srgbClr val="424142"/>
                </a:solidFill>
                <a:latin typeface="Georgia" panose="02040502050405020303" pitchFamily="18" charset="0"/>
              </a:rPr>
              <a:t>consequences.</a:t>
            </a:r>
          </a:p>
          <a:p>
            <a:pPr algn="ctr"/>
            <a:endParaRPr lang="en-US" sz="2000" dirty="0" smtClean="0">
              <a:solidFill>
                <a:srgbClr val="424142"/>
              </a:solidFill>
              <a:latin typeface="Georgia" panose="02040502050405020303" pitchFamily="18" charset="0"/>
            </a:endParaRPr>
          </a:p>
          <a:p>
            <a:pPr algn="ctr"/>
            <a:r>
              <a:rPr lang="en-US" sz="2000" dirty="0" smtClean="0">
                <a:solidFill>
                  <a:srgbClr val="424142"/>
                </a:solidFill>
                <a:latin typeface="Georgia" panose="02040502050405020303" pitchFamily="18" charset="0"/>
              </a:rPr>
              <a:t> </a:t>
            </a:r>
            <a:r>
              <a:rPr lang="en-US" sz="2000" dirty="0">
                <a:solidFill>
                  <a:srgbClr val="424142"/>
                </a:solidFill>
                <a:latin typeface="Georgia" panose="02040502050405020303" pitchFamily="18" charset="0"/>
              </a:rPr>
              <a:t>We need to be fully aware that improper disposal of waste spoils the beauty of the landscape.</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998" y="3495536"/>
            <a:ext cx="9620519" cy="3189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207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3550" y="282194"/>
            <a:ext cx="2480166" cy="769441"/>
          </a:xfrm>
          <a:prstGeom prst="rect">
            <a:avLst/>
          </a:prstGeom>
        </p:spPr>
        <p:txBody>
          <a:bodyPr wrap="none">
            <a:spAutoFit/>
          </a:bodyPr>
          <a:lstStyle/>
          <a:p>
            <a:r>
              <a:rPr lang="en-US" sz="44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Pollution</a:t>
            </a:r>
            <a:endParaRPr lang="en-US" sz="440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416675" y="1238398"/>
            <a:ext cx="10109915" cy="830997"/>
          </a:xfrm>
          <a:prstGeom prst="rect">
            <a:avLst/>
          </a:prstGeom>
        </p:spPr>
        <p:txBody>
          <a:bodyPr wrap="square">
            <a:spAutoFit/>
          </a:bodyPr>
          <a:lstStyle/>
          <a:p>
            <a:pPr algn="ctr"/>
            <a:r>
              <a:rPr lang="en-US" sz="2400" dirty="0">
                <a:solidFill>
                  <a:srgbClr val="424142"/>
                </a:solidFill>
                <a:latin typeface="Arial" panose="020B0604020202020204" pitchFamily="34" charset="0"/>
                <a:cs typeface="Arial" panose="020B0604020202020204" pitchFamily="34" charset="0"/>
              </a:rPr>
              <a:t>Dumping of wastes in a haphazard and unscientific manner has serious environmental impact.</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1551903" y="2379268"/>
            <a:ext cx="9839458" cy="461665"/>
          </a:xfrm>
          <a:prstGeom prst="rect">
            <a:avLst/>
          </a:prstGeom>
        </p:spPr>
        <p:txBody>
          <a:bodyPr wrap="square">
            <a:spAutoFit/>
          </a:bodyPr>
          <a:lstStyle/>
          <a:p>
            <a:pPr algn="ctr"/>
            <a:r>
              <a:rPr lang="en-US" sz="2400" dirty="0">
                <a:ln w="0">
                  <a:solidFill>
                    <a:schemeClr val="tx1"/>
                  </a:solidFill>
                </a:ln>
                <a:solidFill>
                  <a:schemeClr val="accent1"/>
                </a:solidFill>
                <a:effectLst>
                  <a:outerShdw blurRad="38100" dist="25400" dir="5400000" algn="ctr" rotWithShape="0">
                    <a:srgbClr val="6E747A">
                      <a:alpha val="43000"/>
                    </a:srgbClr>
                  </a:outerShdw>
                </a:effectLst>
              </a:rPr>
              <a:t>Health hazards due to air pollution</a:t>
            </a:r>
            <a:endParaRPr lang="en-US" sz="2400"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Rectangle 4"/>
          <p:cNvSpPr/>
          <p:nvPr/>
        </p:nvSpPr>
        <p:spPr>
          <a:xfrm>
            <a:off x="1416675" y="2967334"/>
            <a:ext cx="10367494" cy="707886"/>
          </a:xfrm>
          <a:prstGeom prst="rect">
            <a:avLst/>
          </a:prstGeom>
        </p:spPr>
        <p:txBody>
          <a:bodyPr wrap="square">
            <a:spAutoFit/>
          </a:bodyPr>
          <a:lstStyle/>
          <a:p>
            <a:pPr algn="ctr"/>
            <a:r>
              <a:rPr lang="en-US" sz="2000" dirty="0">
                <a:solidFill>
                  <a:srgbClr val="424142"/>
                </a:solidFill>
                <a:latin typeface="Arial" panose="020B0604020202020204" pitchFamily="34" charset="0"/>
                <a:cs typeface="Arial" panose="020B0604020202020204" pitchFamily="34" charset="0"/>
              </a:rPr>
              <a:t>Hazardous air pollutants present in the atmosphere affect human health both directly and </a:t>
            </a:r>
            <a:r>
              <a:rPr lang="en-US" sz="2000" dirty="0" smtClean="0">
                <a:solidFill>
                  <a:srgbClr val="424142"/>
                </a:solidFill>
                <a:latin typeface="Arial" panose="020B0604020202020204" pitchFamily="34" charset="0"/>
                <a:cs typeface="Arial" panose="020B0604020202020204" pitchFamily="34" charset="0"/>
              </a:rPr>
              <a:t>indirectly</a:t>
            </a:r>
            <a:r>
              <a:rPr lang="en-US" sz="2000" dirty="0">
                <a:solidFill>
                  <a:srgbClr val="424142"/>
                </a:solidFill>
                <a:latin typeface="Arial" panose="020B0604020202020204" pitchFamily="34" charset="0"/>
                <a:cs typeface="Arial" panose="020B0604020202020204" pitchFamily="34" charset="0"/>
              </a:rPr>
              <a:t>. It may be a short-term or long-term effect.</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3176789" y="3738872"/>
            <a:ext cx="6096000" cy="830997"/>
          </a:xfrm>
          <a:prstGeom prst="rect">
            <a:avLst/>
          </a:prstGeom>
        </p:spPr>
        <p:txBody>
          <a:bodyPr>
            <a:spAutoFit/>
          </a:bodyPr>
          <a:lstStyle/>
          <a:p>
            <a:pPr algn="ctr"/>
            <a:r>
              <a:rPr lang="en-US" sz="24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The following are the adverse effects on human health:</a:t>
            </a:r>
            <a:endParaRPr lang="en-US" sz="240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1416675" y="4633521"/>
            <a:ext cx="10457646" cy="1477328"/>
          </a:xfrm>
          <a:prstGeom prst="rect">
            <a:avLst/>
          </a:prstGeom>
        </p:spPr>
        <p:txBody>
          <a:bodyPr wrap="square">
            <a:spAutoFit/>
          </a:bodyPr>
          <a:lstStyle/>
          <a:p>
            <a:pPr marL="342900" indent="-342900" fontAlgn="base">
              <a:buAutoNum type="arabicPeriod"/>
            </a:pPr>
            <a:r>
              <a:rPr lang="en-US" dirty="0" smtClean="0">
                <a:solidFill>
                  <a:srgbClr val="424142"/>
                </a:solidFill>
                <a:latin typeface="Arial" panose="020B0604020202020204" pitchFamily="34" charset="0"/>
                <a:cs typeface="Arial" panose="020B0604020202020204" pitchFamily="34" charset="0"/>
              </a:rPr>
              <a:t>Toxic </a:t>
            </a:r>
            <a:r>
              <a:rPr lang="en-US" dirty="0">
                <a:solidFill>
                  <a:srgbClr val="424142"/>
                </a:solidFill>
                <a:latin typeface="Arial" panose="020B0604020202020204" pitchFamily="34" charset="0"/>
                <a:cs typeface="Arial" panose="020B0604020202020204" pitchFamily="34" charset="0"/>
              </a:rPr>
              <a:t>gas carbon monoxide reduces the blood oxygen and formation of </a:t>
            </a:r>
            <a:r>
              <a:rPr lang="en-US" dirty="0" smtClean="0">
                <a:solidFill>
                  <a:srgbClr val="424142"/>
                </a:solidFill>
                <a:latin typeface="Arial" panose="020B0604020202020204" pitchFamily="34" charset="0"/>
                <a:cs typeface="Arial" panose="020B0604020202020204" pitchFamily="34" charset="0"/>
              </a:rPr>
              <a:t>hemoglobin, </a:t>
            </a:r>
            <a:r>
              <a:rPr lang="en-US" dirty="0">
                <a:solidFill>
                  <a:srgbClr val="424142"/>
                </a:solidFill>
                <a:latin typeface="Arial" panose="020B0604020202020204" pitchFamily="34" charset="0"/>
                <a:cs typeface="Arial" panose="020B0604020202020204" pitchFamily="34" charset="0"/>
              </a:rPr>
              <a:t>causing injury to heart and central nervous system</a:t>
            </a:r>
            <a:r>
              <a:rPr lang="en-US" dirty="0" smtClean="0">
                <a:solidFill>
                  <a:srgbClr val="424142"/>
                </a:solidFill>
                <a:latin typeface="Arial" panose="020B0604020202020204" pitchFamily="34" charset="0"/>
                <a:cs typeface="Arial" panose="020B0604020202020204" pitchFamily="34" charset="0"/>
              </a:rPr>
              <a:t>.</a:t>
            </a:r>
          </a:p>
          <a:p>
            <a:pPr marL="342900" indent="-342900" fontAlgn="base">
              <a:buAutoNum type="arabicPeriod"/>
            </a:pPr>
            <a:endParaRPr lang="en-US" dirty="0">
              <a:solidFill>
                <a:srgbClr val="424142"/>
              </a:solidFill>
              <a:latin typeface="Arial" panose="020B0604020202020204" pitchFamily="34" charset="0"/>
              <a:cs typeface="Arial" panose="020B0604020202020204" pitchFamily="34" charset="0"/>
            </a:endParaRPr>
          </a:p>
          <a:p>
            <a:pPr fontAlgn="base"/>
            <a:r>
              <a:rPr lang="en-US" dirty="0">
                <a:solidFill>
                  <a:srgbClr val="424142"/>
                </a:solidFill>
                <a:latin typeface="Arial" panose="020B0604020202020204" pitchFamily="34" charset="0"/>
                <a:cs typeface="Arial" panose="020B0604020202020204" pitchFamily="34" charset="0"/>
              </a:rPr>
              <a:t>2. </a:t>
            </a:r>
            <a:r>
              <a:rPr lang="en-US" dirty="0" err="1">
                <a:solidFill>
                  <a:srgbClr val="424142"/>
                </a:solidFill>
                <a:latin typeface="Arial" panose="020B0604020202020204" pitchFamily="34" charset="0"/>
                <a:cs typeface="Arial" panose="020B0604020202020204" pitchFamily="34" charset="0"/>
              </a:rPr>
              <a:t>Sulphur</a:t>
            </a:r>
            <a:r>
              <a:rPr lang="en-US" dirty="0">
                <a:solidFill>
                  <a:srgbClr val="424142"/>
                </a:solidFill>
                <a:latin typeface="Arial" panose="020B0604020202020204" pitchFamily="34" charset="0"/>
                <a:cs typeface="Arial" panose="020B0604020202020204" pitchFamily="34" charset="0"/>
              </a:rPr>
              <a:t> dioxide and </a:t>
            </a:r>
            <a:r>
              <a:rPr lang="en-US" dirty="0" err="1">
                <a:solidFill>
                  <a:srgbClr val="424142"/>
                </a:solidFill>
                <a:latin typeface="Arial" panose="020B0604020202020204" pitchFamily="34" charset="0"/>
                <a:cs typeface="Arial" panose="020B0604020202020204" pitchFamily="34" charset="0"/>
              </a:rPr>
              <a:t>sulphuric</a:t>
            </a:r>
            <a:r>
              <a:rPr lang="en-US" dirty="0">
                <a:solidFill>
                  <a:srgbClr val="424142"/>
                </a:solidFill>
                <a:latin typeface="Arial" panose="020B0604020202020204" pitchFamily="34" charset="0"/>
                <a:cs typeface="Arial" panose="020B0604020202020204" pitchFamily="34" charset="0"/>
              </a:rPr>
              <a:t> acid both cause irritation in the respiratory tracts of humans and high concentrations of </a:t>
            </a:r>
            <a:r>
              <a:rPr lang="en-US" dirty="0" err="1">
                <a:solidFill>
                  <a:srgbClr val="424142"/>
                </a:solidFill>
                <a:latin typeface="Arial" panose="020B0604020202020204" pitchFamily="34" charset="0"/>
                <a:cs typeface="Arial" panose="020B0604020202020204" pitchFamily="34" charset="0"/>
              </a:rPr>
              <a:t>sulphur</a:t>
            </a:r>
            <a:r>
              <a:rPr lang="en-US" dirty="0">
                <a:solidFill>
                  <a:srgbClr val="424142"/>
                </a:solidFill>
                <a:latin typeface="Arial" panose="020B0604020202020204" pitchFamily="34" charset="0"/>
                <a:cs typeface="Arial" panose="020B0604020202020204" pitchFamily="34" charset="0"/>
              </a:rPr>
              <a:t> dioxide leads to severe heart and lung diseases like bronchitis, asthma, etc.</a:t>
            </a:r>
            <a:endParaRPr lang="en-US" b="0" i="0" dirty="0">
              <a:solidFill>
                <a:srgbClr val="42414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814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769" y="1043189"/>
            <a:ext cx="10341735" cy="5355312"/>
          </a:xfrm>
          <a:prstGeom prst="rect">
            <a:avLst/>
          </a:prstGeom>
        </p:spPr>
        <p:txBody>
          <a:bodyPr wrap="square">
            <a:spAutoFit/>
          </a:bodyPr>
          <a:lstStyle/>
          <a:p>
            <a:pPr fontAlgn="base"/>
            <a:r>
              <a:rPr lang="en-US" dirty="0">
                <a:latin typeface="Arial" panose="020B0604020202020204" pitchFamily="34" charset="0"/>
                <a:cs typeface="Arial" panose="020B0604020202020204" pitchFamily="34" charset="0"/>
              </a:rPr>
              <a:t>3. Nitrogen oxide at higher concentration affects respiratory organs, liver and kidneys</a:t>
            </a:r>
            <a:r>
              <a:rPr lang="en-US" dirty="0" smtClean="0">
                <a:latin typeface="Arial" panose="020B0604020202020204" pitchFamily="34" charset="0"/>
                <a:cs typeface="Arial" panose="020B0604020202020204" pitchFamily="34" charset="0"/>
              </a:rPr>
              <a:t>.</a:t>
            </a:r>
          </a:p>
          <a:p>
            <a:pPr fontAlgn="base"/>
            <a:endParaRPr lang="en-US" dirty="0">
              <a:latin typeface="Arial" panose="020B0604020202020204" pitchFamily="34" charset="0"/>
              <a:cs typeface="Arial" panose="020B0604020202020204" pitchFamily="34" charset="0"/>
            </a:endParaRPr>
          </a:p>
          <a:p>
            <a:pPr fontAlgn="base"/>
            <a:r>
              <a:rPr lang="en-US" dirty="0">
                <a:solidFill>
                  <a:srgbClr val="FF0000"/>
                </a:solidFill>
                <a:latin typeface="Arial" panose="020B0604020202020204" pitchFamily="34" charset="0"/>
                <a:cs typeface="Arial" panose="020B0604020202020204" pitchFamily="34" charset="0"/>
              </a:rPr>
              <a:t>4. Ozone can seriously affect the pulmonary functions.</a:t>
            </a:r>
          </a:p>
          <a:p>
            <a:pPr fontAlgn="base"/>
            <a:endParaRPr lang="en-US" dirty="0" smtClean="0">
              <a:latin typeface="Arial" panose="020B0604020202020204" pitchFamily="34" charset="0"/>
              <a:cs typeface="Arial" panose="020B0604020202020204" pitchFamily="34" charset="0"/>
            </a:endParaRPr>
          </a:p>
          <a:p>
            <a:pPr fontAlgn="base"/>
            <a:r>
              <a:rPr lang="en-US" dirty="0" smtClean="0">
                <a:solidFill>
                  <a:srgbClr val="00B0F0"/>
                </a:solidFill>
                <a:latin typeface="Arial" panose="020B0604020202020204" pitchFamily="34" charset="0"/>
                <a:cs typeface="Arial" panose="020B0604020202020204" pitchFamily="34" charset="0"/>
              </a:rPr>
              <a:t>5</a:t>
            </a:r>
            <a:r>
              <a:rPr lang="en-US" dirty="0">
                <a:solidFill>
                  <a:srgbClr val="00B0F0"/>
                </a:solidFill>
                <a:latin typeface="Arial" panose="020B0604020202020204" pitchFamily="34" charset="0"/>
                <a:cs typeface="Arial" panose="020B0604020202020204" pitchFamily="34" charset="0"/>
              </a:rPr>
              <a:t>. Lead can cause injury in blood-formation organs and nervous system, especially impairing of brain functions of new-born babies.</a:t>
            </a:r>
          </a:p>
          <a:p>
            <a:pPr fontAlgn="base"/>
            <a:endParaRPr lang="en-US" dirty="0" smtClean="0">
              <a:latin typeface="Arial" panose="020B0604020202020204" pitchFamily="34" charset="0"/>
              <a:cs typeface="Arial" panose="020B0604020202020204" pitchFamily="34" charset="0"/>
            </a:endParaRPr>
          </a:p>
          <a:p>
            <a:pPr fontAlgn="base"/>
            <a:r>
              <a:rPr lang="en-US" dirty="0" smtClean="0">
                <a:solidFill>
                  <a:srgbClr val="C00000"/>
                </a:solidFill>
                <a:latin typeface="Arial" panose="020B0604020202020204" pitchFamily="34" charset="0"/>
                <a:cs typeface="Arial" panose="020B0604020202020204" pitchFamily="34" charset="0"/>
              </a:rPr>
              <a:t>6</a:t>
            </a:r>
            <a:r>
              <a:rPr lang="en-US" dirty="0">
                <a:solidFill>
                  <a:srgbClr val="C00000"/>
                </a:solidFill>
                <a:latin typeface="Arial" panose="020B0604020202020204" pitchFamily="34" charset="0"/>
                <a:cs typeface="Arial" panose="020B0604020202020204" pitchFamily="34" charset="0"/>
              </a:rPr>
              <a:t>. Pesticides and radiations are other toxic air pollutants which are very dangerous for human health</a:t>
            </a:r>
            <a:r>
              <a:rPr lang="en-US" dirty="0" smtClean="0">
                <a:solidFill>
                  <a:srgbClr val="C00000"/>
                </a:solidFill>
                <a:latin typeface="Arial" panose="020B0604020202020204" pitchFamily="34" charset="0"/>
                <a:cs typeface="Arial" panose="020B0604020202020204" pitchFamily="34" charset="0"/>
              </a:rPr>
              <a:t>.</a:t>
            </a:r>
          </a:p>
          <a:p>
            <a:pPr fontAlgn="base"/>
            <a:endParaRPr lang="en-US" i="0" dirty="0">
              <a:solidFill>
                <a:srgbClr val="7030A0"/>
              </a:solidFill>
              <a:effectLst/>
              <a:latin typeface="Arial" panose="020B0604020202020204" pitchFamily="34" charset="0"/>
              <a:cs typeface="Arial" panose="020B0604020202020204" pitchFamily="34" charset="0"/>
            </a:endParaRPr>
          </a:p>
          <a:p>
            <a:pPr fontAlgn="base"/>
            <a:r>
              <a:rPr lang="en-US" dirty="0">
                <a:solidFill>
                  <a:srgbClr val="7030A0"/>
                </a:solidFill>
                <a:latin typeface="Arial" panose="020B0604020202020204" pitchFamily="34" charset="0"/>
                <a:cs typeface="Arial" panose="020B0604020202020204" pitchFamily="34" charset="0"/>
              </a:rPr>
              <a:t>7. Metal, dusts, asbestos and hydrocarbons shorten the life span and cause deterioration of nervous system and there is additional risk of cancer.</a:t>
            </a:r>
          </a:p>
          <a:p>
            <a:pPr fontAlgn="base"/>
            <a:endParaRPr lang="en-US" dirty="0" smtClean="0">
              <a:latin typeface="Arial" panose="020B0604020202020204" pitchFamily="34" charset="0"/>
              <a:cs typeface="Arial" panose="020B0604020202020204" pitchFamily="34" charset="0"/>
            </a:endParaRPr>
          </a:p>
          <a:p>
            <a:pPr fontAlgn="base"/>
            <a:r>
              <a:rPr lang="en-US" dirty="0" smtClean="0">
                <a:solidFill>
                  <a:srgbClr val="FF33CC"/>
                </a:solidFill>
                <a:latin typeface="Arial" panose="020B0604020202020204" pitchFamily="34" charset="0"/>
                <a:cs typeface="Arial" panose="020B0604020202020204" pitchFamily="34" charset="0"/>
              </a:rPr>
              <a:t>8</a:t>
            </a:r>
            <a:r>
              <a:rPr lang="en-US" dirty="0">
                <a:solidFill>
                  <a:srgbClr val="FF33CC"/>
                </a:solidFill>
                <a:latin typeface="Arial" panose="020B0604020202020204" pitchFamily="34" charset="0"/>
                <a:cs typeface="Arial" panose="020B0604020202020204" pitchFamily="34" charset="0"/>
              </a:rPr>
              <a:t>. In mining operation, silica and dust cause pneumoconiosis (common disease in mine workers).</a:t>
            </a:r>
          </a:p>
          <a:p>
            <a:pPr fontAlgn="base"/>
            <a:endParaRPr lang="en-US" dirty="0" smtClean="0">
              <a:latin typeface="Arial" panose="020B0604020202020204" pitchFamily="34" charset="0"/>
              <a:cs typeface="Arial" panose="020B0604020202020204" pitchFamily="34" charset="0"/>
            </a:endParaRPr>
          </a:p>
          <a:p>
            <a:pPr fontAlgn="base"/>
            <a:r>
              <a:rPr lang="en-US" dirty="0" smtClean="0">
                <a:solidFill>
                  <a:schemeClr val="accent1"/>
                </a:solidFill>
                <a:latin typeface="Arial" panose="020B0604020202020204" pitchFamily="34" charset="0"/>
                <a:cs typeface="Arial" panose="020B0604020202020204" pitchFamily="34" charset="0"/>
              </a:rPr>
              <a:t>9</a:t>
            </a:r>
            <a:r>
              <a:rPr lang="en-US" dirty="0">
                <a:solidFill>
                  <a:schemeClr val="accent1"/>
                </a:solidFill>
                <a:latin typeface="Arial" panose="020B0604020202020204" pitchFamily="34" charset="0"/>
                <a:cs typeface="Arial" panose="020B0604020202020204" pitchFamily="34" charset="0"/>
              </a:rPr>
              <a:t>. Petroleum components can affect the blood forming organs, brain, teeth bones etc.</a:t>
            </a:r>
          </a:p>
          <a:p>
            <a:pPr fontAlgn="base"/>
            <a:endParaRPr lang="en-US" dirty="0" smtClean="0">
              <a:latin typeface="Arial" panose="020B0604020202020204" pitchFamily="34" charset="0"/>
              <a:cs typeface="Arial" panose="020B0604020202020204" pitchFamily="34" charset="0"/>
            </a:endParaRPr>
          </a:p>
          <a:p>
            <a:pPr fontAlgn="base"/>
            <a:r>
              <a:rPr lang="en-US" dirty="0" smtClean="0">
                <a:ln>
                  <a:solidFill>
                    <a:schemeClr val="tx1"/>
                  </a:solidFill>
                </a:ln>
                <a:solidFill>
                  <a:srgbClr val="ABF14D"/>
                </a:solidFill>
                <a:latin typeface="Arial" panose="020B0604020202020204" pitchFamily="34" charset="0"/>
                <a:cs typeface="Arial" panose="020B0604020202020204" pitchFamily="34" charset="0"/>
              </a:rPr>
              <a:t>10</a:t>
            </a:r>
            <a:r>
              <a:rPr lang="en-US" dirty="0">
                <a:ln>
                  <a:solidFill>
                    <a:schemeClr val="tx1"/>
                  </a:solidFill>
                </a:ln>
                <a:solidFill>
                  <a:srgbClr val="ABF14D"/>
                </a:solidFill>
                <a:latin typeface="Arial" panose="020B0604020202020204" pitchFamily="34" charset="0"/>
                <a:cs typeface="Arial" panose="020B0604020202020204" pitchFamily="34" charset="0"/>
              </a:rPr>
              <a:t>. Mercury and cadmium are known to damage the kidneys and brain.</a:t>
            </a:r>
          </a:p>
          <a:p>
            <a:pPr fontAlgn="base"/>
            <a:endParaRPr lang="en-US"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121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921" y="298241"/>
            <a:ext cx="8925059" cy="954107"/>
          </a:xfrm>
          <a:prstGeom prst="rect">
            <a:avLst/>
          </a:prstGeom>
        </p:spPr>
        <p:txBody>
          <a:bodyPr wrap="square">
            <a:spAutoFit/>
          </a:bodyPr>
          <a:lstStyle/>
          <a:p>
            <a:pPr algn="ctr"/>
            <a:r>
              <a:rPr lang="en-US" sz="28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The impact of waste accumulation in soil/land has </a:t>
            </a:r>
            <a:r>
              <a:rPr lang="en-US" sz="2800" dirty="0" smtClean="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following </a:t>
            </a:r>
            <a:r>
              <a:rPr lang="en-US" sz="28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major health effects:</a:t>
            </a:r>
            <a:endParaRPr lang="en-US" sz="280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532585" y="1471289"/>
            <a:ext cx="10406129" cy="4929511"/>
          </a:xfrm>
          <a:prstGeom prst="rect">
            <a:avLst/>
          </a:prstGeom>
        </p:spPr>
        <p:txBody>
          <a:bodyPr wrap="square">
            <a:spAutoFit/>
          </a:bodyPr>
          <a:lstStyle/>
          <a:p>
            <a:pPr fontAlgn="base"/>
            <a:r>
              <a:rPr lang="en-US" sz="2400" dirty="0" smtClean="0">
                <a:solidFill>
                  <a:schemeClr val="accent1">
                    <a:lumMod val="75000"/>
                  </a:schemeClr>
                </a:solidFill>
                <a:latin typeface="Arial" panose="020B0604020202020204" pitchFamily="34" charset="0"/>
                <a:cs typeface="Arial" panose="020B0604020202020204" pitchFamily="34" charset="0"/>
              </a:rPr>
              <a:t>1.The </a:t>
            </a:r>
            <a:r>
              <a:rPr lang="en-US" sz="2400" dirty="0">
                <a:solidFill>
                  <a:schemeClr val="accent1">
                    <a:lumMod val="75000"/>
                  </a:schemeClr>
                </a:solidFill>
                <a:latin typeface="Arial" panose="020B0604020202020204" pitchFamily="34" charset="0"/>
                <a:cs typeface="Arial" panose="020B0604020202020204" pitchFamily="34" charset="0"/>
              </a:rPr>
              <a:t>impact of land pollution on human health is indirect. The pollutants added in the soil enter the human body through water or air through the food chain</a:t>
            </a:r>
            <a:r>
              <a:rPr lang="en-US" sz="2400" dirty="0" smtClean="0">
                <a:solidFill>
                  <a:schemeClr val="accent1">
                    <a:lumMod val="75000"/>
                  </a:schemeClr>
                </a:solidFill>
                <a:latin typeface="Arial" panose="020B0604020202020204" pitchFamily="34" charset="0"/>
                <a:cs typeface="Arial" panose="020B0604020202020204" pitchFamily="34" charset="0"/>
              </a:rPr>
              <a:t>.</a:t>
            </a:r>
          </a:p>
          <a:p>
            <a:pPr marL="457200" indent="-457200" fontAlgn="base">
              <a:buAutoNum type="arabicPeriod"/>
            </a:pPr>
            <a:endParaRPr lang="en-US" sz="2400" dirty="0">
              <a:solidFill>
                <a:srgbClr val="424142"/>
              </a:solidFill>
              <a:latin typeface="Arial" panose="020B0604020202020204" pitchFamily="34" charset="0"/>
              <a:cs typeface="Arial" panose="020B0604020202020204" pitchFamily="34" charset="0"/>
            </a:endParaRPr>
          </a:p>
          <a:p>
            <a:pPr fontAlgn="base"/>
            <a:r>
              <a:rPr lang="en-US" sz="2400" dirty="0">
                <a:solidFill>
                  <a:srgbClr val="FF33CC"/>
                </a:solidFill>
                <a:latin typeface="Arial" panose="020B0604020202020204" pitchFamily="34" charset="0"/>
                <a:cs typeface="Arial" panose="020B0604020202020204" pitchFamily="34" charset="0"/>
              </a:rPr>
              <a:t>2. Several agrochemicals like DDT, fluorine, arsenic, lead compounds and organ phosphorus compounds are super toxic and cause symptoms like nausea, vomiting, diarrhea, sweating, salivation and muscular tremors.</a:t>
            </a:r>
          </a:p>
          <a:p>
            <a:pPr fontAlgn="base"/>
            <a:endParaRPr lang="en-US" sz="2400" dirty="0" smtClean="0">
              <a:solidFill>
                <a:srgbClr val="424142"/>
              </a:solidFill>
              <a:latin typeface="Arial" panose="020B0604020202020204" pitchFamily="34" charset="0"/>
              <a:cs typeface="Arial" panose="020B0604020202020204" pitchFamily="34" charset="0"/>
            </a:endParaRPr>
          </a:p>
          <a:p>
            <a:pPr fontAlgn="base"/>
            <a:r>
              <a:rPr lang="en-US" sz="2400" dirty="0" smtClean="0">
                <a:solidFill>
                  <a:srgbClr val="7030A0"/>
                </a:solidFill>
                <a:latin typeface="Arial" panose="020B0604020202020204" pitchFamily="34" charset="0"/>
                <a:cs typeface="Arial" panose="020B0604020202020204" pitchFamily="34" charset="0"/>
              </a:rPr>
              <a:t>3</a:t>
            </a:r>
            <a:r>
              <a:rPr lang="en-US" sz="2400" dirty="0">
                <a:solidFill>
                  <a:srgbClr val="7030A0"/>
                </a:solidFill>
                <a:latin typeface="Arial" panose="020B0604020202020204" pitchFamily="34" charset="0"/>
                <a:cs typeface="Arial" panose="020B0604020202020204" pitchFamily="34" charset="0"/>
              </a:rPr>
              <a:t>. Some rodenticides as strychnine, sodium </a:t>
            </a:r>
            <a:r>
              <a:rPr lang="en-US" sz="2400" dirty="0" err="1">
                <a:solidFill>
                  <a:srgbClr val="7030A0"/>
                </a:solidFill>
                <a:latin typeface="Arial" panose="020B0604020202020204" pitchFamily="34" charset="0"/>
                <a:cs typeface="Arial" panose="020B0604020202020204" pitchFamily="34" charset="0"/>
              </a:rPr>
              <a:t>fluoro</a:t>
            </a:r>
            <a:r>
              <a:rPr lang="en-US" sz="2400" dirty="0">
                <a:solidFill>
                  <a:srgbClr val="7030A0"/>
                </a:solidFill>
                <a:latin typeface="Arial" panose="020B0604020202020204" pitchFamily="34" charset="0"/>
                <a:cs typeface="Arial" panose="020B0604020202020204" pitchFamily="34" charset="0"/>
              </a:rPr>
              <a:t>-acetate etc.. are blood coagulants</a:t>
            </a:r>
            <a:r>
              <a:rPr lang="en-US" sz="2400" dirty="0">
                <a:solidFill>
                  <a:srgbClr val="424142"/>
                </a:solidFill>
                <a:latin typeface="Arial" panose="020B0604020202020204" pitchFamily="34" charset="0"/>
                <a:cs typeface="Arial" panose="020B0604020202020204" pitchFamily="34" charset="0"/>
              </a:rPr>
              <a:t>.</a:t>
            </a:r>
          </a:p>
          <a:p>
            <a:pPr fontAlgn="base"/>
            <a:endParaRPr lang="en-US" sz="2400" dirty="0" smtClean="0">
              <a:solidFill>
                <a:srgbClr val="FF0000"/>
              </a:solidFill>
              <a:latin typeface="Arial" panose="020B0604020202020204" pitchFamily="34" charset="0"/>
              <a:cs typeface="Arial" panose="020B0604020202020204" pitchFamily="34" charset="0"/>
            </a:endParaRPr>
          </a:p>
          <a:p>
            <a:pPr fontAlgn="base"/>
            <a:r>
              <a:rPr lang="en-US" sz="2400" dirty="0" smtClean="0">
                <a:solidFill>
                  <a:srgbClr val="FF0000"/>
                </a:solidFill>
                <a:latin typeface="Arial" panose="020B0604020202020204" pitchFamily="34" charset="0"/>
                <a:cs typeface="Arial" panose="020B0604020202020204" pitchFamily="34" charset="0"/>
              </a:rPr>
              <a:t>4</a:t>
            </a:r>
            <a:r>
              <a:rPr lang="en-US" sz="2400" dirty="0">
                <a:solidFill>
                  <a:srgbClr val="FF0000"/>
                </a:solidFill>
                <a:latin typeface="Arial" panose="020B0604020202020204" pitchFamily="34" charset="0"/>
                <a:cs typeface="Arial" panose="020B0604020202020204" pitchFamily="34" charset="0"/>
              </a:rPr>
              <a:t>. Ethylene dichloride, ethylene </a:t>
            </a:r>
            <a:r>
              <a:rPr lang="en-US" sz="2400" dirty="0" err="1">
                <a:solidFill>
                  <a:srgbClr val="FF0000"/>
                </a:solidFill>
                <a:latin typeface="Arial" panose="020B0604020202020204" pitchFamily="34" charset="0"/>
                <a:cs typeface="Arial" panose="020B0604020202020204" pitchFamily="34" charset="0"/>
              </a:rPr>
              <a:t>dibromide</a:t>
            </a:r>
            <a:r>
              <a:rPr lang="en-US" sz="2400" dirty="0">
                <a:solidFill>
                  <a:srgbClr val="FF0000"/>
                </a:solidFill>
                <a:latin typeface="Arial" panose="020B0604020202020204" pitchFamily="34" charset="0"/>
                <a:cs typeface="Arial" panose="020B0604020202020204" pitchFamily="34" charset="0"/>
              </a:rPr>
              <a:t> and methyl </a:t>
            </a:r>
            <a:r>
              <a:rPr lang="en-US" sz="2400" dirty="0" err="1">
                <a:solidFill>
                  <a:srgbClr val="FF0000"/>
                </a:solidFill>
                <a:latin typeface="Arial" panose="020B0604020202020204" pitchFamily="34" charset="0"/>
                <a:cs typeface="Arial" panose="020B0604020202020204" pitchFamily="34" charset="0"/>
              </a:rPr>
              <a:t>dibromide</a:t>
            </a:r>
            <a:r>
              <a:rPr lang="en-US" sz="2400" dirty="0">
                <a:solidFill>
                  <a:srgbClr val="FF0000"/>
                </a:solidFill>
                <a:latin typeface="Arial" panose="020B0604020202020204" pitchFamily="34" charset="0"/>
                <a:cs typeface="Arial" panose="020B0604020202020204" pitchFamily="34" charset="0"/>
              </a:rPr>
              <a:t> accumulate in liver, kidney, heart, spleen and cause degenerative lesions.</a:t>
            </a:r>
            <a:endParaRPr lang="en-US" sz="2400" b="0" i="0"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382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9972" y="375514"/>
            <a:ext cx="6096000" cy="1077218"/>
          </a:xfrm>
          <a:prstGeom prst="rect">
            <a:avLst/>
          </a:prstGeom>
        </p:spPr>
        <p:txBody>
          <a:bodyPr>
            <a:spAutoFit/>
          </a:bodyPr>
          <a:lstStyle/>
          <a:p>
            <a:pPr algn="ctr"/>
            <a:r>
              <a:rPr lang="en-US" sz="32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Impact of Waste Accumulation on Terrestrial Life:</a:t>
            </a:r>
            <a:endParaRPr lang="en-US" sz="320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390917" y="1544116"/>
            <a:ext cx="10663707" cy="923330"/>
          </a:xfrm>
          <a:prstGeom prst="rect">
            <a:avLst/>
          </a:prstGeom>
        </p:spPr>
        <p:txBody>
          <a:bodyPr wrap="square">
            <a:spAutoFit/>
          </a:bodyPr>
          <a:lstStyle/>
          <a:p>
            <a:r>
              <a:rPr lang="en-US" dirty="0">
                <a:solidFill>
                  <a:srgbClr val="424142"/>
                </a:solidFill>
                <a:latin typeface="Arial" panose="020B0604020202020204" pitchFamily="34" charset="0"/>
                <a:cs typeface="Arial" panose="020B0604020202020204" pitchFamily="34" charset="0"/>
              </a:rPr>
              <a:t>Hazardous wastes may pollute soil, air, surface water and underground water. The oil pollutants may affect man, plants and animals. These toxic substances are transferred to different organisms through the food chain and cause a number of complications in living organisms.</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4048573" y="2467446"/>
            <a:ext cx="4509568" cy="461665"/>
          </a:xfrm>
          <a:prstGeom prst="rect">
            <a:avLst/>
          </a:prstGeom>
        </p:spPr>
        <p:txBody>
          <a:bodyPr wrap="none">
            <a:spAutoFit/>
          </a:bodyPr>
          <a:lstStyle/>
          <a:p>
            <a:r>
              <a:rPr lang="en-US" sz="2400" b="1" dirty="0">
                <a:ln>
                  <a:solidFill>
                    <a:schemeClr val="tx1"/>
                  </a:solidFill>
                </a:ln>
                <a:solidFill>
                  <a:schemeClr val="accent1"/>
                </a:solidFill>
                <a:latin typeface="Arial" panose="020B0604020202020204" pitchFamily="34" charset="0"/>
                <a:cs typeface="Arial" panose="020B0604020202020204" pitchFamily="34" charset="0"/>
              </a:rPr>
              <a:t>Some of these are as follows:</a:t>
            </a:r>
            <a:endParaRPr lang="en-US" sz="2400" dirty="0">
              <a:ln>
                <a:solidFill>
                  <a:schemeClr val="tx1"/>
                </a:solidFill>
              </a:ln>
              <a:solidFill>
                <a:schemeClr val="accent1"/>
              </a:solidFill>
              <a:latin typeface="Arial" panose="020B0604020202020204" pitchFamily="34" charset="0"/>
              <a:cs typeface="Arial" panose="020B0604020202020204" pitchFamily="34" charset="0"/>
            </a:endParaRPr>
          </a:p>
        </p:txBody>
      </p:sp>
      <p:sp>
        <p:nvSpPr>
          <p:cNvPr id="5" name="Rectangle 4"/>
          <p:cNvSpPr/>
          <p:nvPr/>
        </p:nvSpPr>
        <p:spPr>
          <a:xfrm>
            <a:off x="1390918" y="2923738"/>
            <a:ext cx="10637948" cy="3693319"/>
          </a:xfrm>
          <a:prstGeom prst="rect">
            <a:avLst/>
          </a:prstGeom>
        </p:spPr>
        <p:txBody>
          <a:bodyPr wrap="square">
            <a:spAutoFit/>
          </a:bodyPr>
          <a:lstStyle/>
          <a:p>
            <a:pPr fontAlgn="base"/>
            <a:r>
              <a:rPr lang="en-US" dirty="0">
                <a:ln>
                  <a:solidFill>
                    <a:srgbClr val="7030A0"/>
                  </a:solidFill>
                </a:ln>
                <a:solidFill>
                  <a:srgbClr val="FF33CC"/>
                </a:solidFill>
                <a:latin typeface="Arial" panose="020B0604020202020204" pitchFamily="34" charset="0"/>
                <a:cs typeface="Arial" panose="020B0604020202020204" pitchFamily="34" charset="0"/>
              </a:rPr>
              <a:t>1. Many toxic chemicals, pesticides, other agricultural wastes released into the environment that are taken up by the plants from air, water and soil. Plants growing under such conditions are severely affected by these toxic chemicals.</a:t>
            </a:r>
          </a:p>
          <a:p>
            <a:pPr fontAlgn="base"/>
            <a:endParaRPr lang="en-US" dirty="0" smtClean="0">
              <a:ln>
                <a:solidFill>
                  <a:srgbClr val="7030A0"/>
                </a:solidFill>
              </a:ln>
              <a:solidFill>
                <a:srgbClr val="FF33CC"/>
              </a:solidFill>
              <a:latin typeface="Arial" panose="020B0604020202020204" pitchFamily="34" charset="0"/>
              <a:cs typeface="Arial" panose="020B0604020202020204" pitchFamily="34" charset="0"/>
            </a:endParaRPr>
          </a:p>
          <a:p>
            <a:pPr fontAlgn="base"/>
            <a:r>
              <a:rPr lang="en-US" dirty="0" smtClean="0">
                <a:ln>
                  <a:solidFill>
                    <a:srgbClr val="7030A0"/>
                  </a:solidFill>
                </a:ln>
                <a:solidFill>
                  <a:srgbClr val="FF33CC"/>
                </a:solidFill>
                <a:latin typeface="Arial" panose="020B0604020202020204" pitchFamily="34" charset="0"/>
                <a:cs typeface="Arial" panose="020B0604020202020204" pitchFamily="34" charset="0"/>
              </a:rPr>
              <a:t>2</a:t>
            </a:r>
            <a:r>
              <a:rPr lang="en-US" dirty="0">
                <a:ln>
                  <a:solidFill>
                    <a:srgbClr val="7030A0"/>
                  </a:solidFill>
                </a:ln>
                <a:solidFill>
                  <a:srgbClr val="FF33CC"/>
                </a:solidFill>
                <a:latin typeface="Arial" panose="020B0604020202020204" pitchFamily="34" charset="0"/>
                <a:cs typeface="Arial" panose="020B0604020202020204" pitchFamily="34" charset="0"/>
              </a:rPr>
              <a:t>. Exposure to high concentration of pollutants may cause acute injuries like </a:t>
            </a:r>
            <a:r>
              <a:rPr lang="en-US" dirty="0" err="1">
                <a:ln>
                  <a:solidFill>
                    <a:srgbClr val="7030A0"/>
                  </a:solidFill>
                </a:ln>
                <a:solidFill>
                  <a:srgbClr val="FF33CC"/>
                </a:solidFill>
                <a:latin typeface="Arial" panose="020B0604020202020204" pitchFamily="34" charset="0"/>
                <a:cs typeface="Arial" panose="020B0604020202020204" pitchFamily="34" charset="0"/>
              </a:rPr>
              <a:t>chlorosis</a:t>
            </a:r>
            <a:r>
              <a:rPr lang="en-US" dirty="0">
                <a:ln>
                  <a:solidFill>
                    <a:srgbClr val="7030A0"/>
                  </a:solidFill>
                </a:ln>
                <a:solidFill>
                  <a:srgbClr val="FF33CC"/>
                </a:solidFill>
                <a:latin typeface="Arial" panose="020B0604020202020204" pitchFamily="34" charset="0"/>
                <a:cs typeface="Arial" panose="020B0604020202020204" pitchFamily="34" charset="0"/>
              </a:rPr>
              <a:t>, </a:t>
            </a:r>
            <a:r>
              <a:rPr lang="en-US" dirty="0" err="1">
                <a:ln>
                  <a:solidFill>
                    <a:srgbClr val="7030A0"/>
                  </a:solidFill>
                </a:ln>
                <a:solidFill>
                  <a:srgbClr val="FF33CC"/>
                </a:solidFill>
                <a:latin typeface="Arial" panose="020B0604020202020204" pitchFamily="34" charset="0"/>
                <a:cs typeface="Arial" panose="020B0604020202020204" pitchFamily="34" charset="0"/>
              </a:rPr>
              <a:t>discolouration</a:t>
            </a:r>
            <a:r>
              <a:rPr lang="en-US" dirty="0">
                <a:ln>
                  <a:solidFill>
                    <a:srgbClr val="7030A0"/>
                  </a:solidFill>
                </a:ln>
                <a:solidFill>
                  <a:srgbClr val="FF33CC"/>
                </a:solidFill>
                <a:latin typeface="Arial" panose="020B0604020202020204" pitchFamily="34" charset="0"/>
                <a:cs typeface="Arial" panose="020B0604020202020204" pitchFamily="34" charset="0"/>
              </a:rPr>
              <a:t> and even the death of plants.</a:t>
            </a:r>
          </a:p>
          <a:p>
            <a:pPr fontAlgn="base"/>
            <a:endParaRPr lang="en-US" dirty="0" smtClean="0">
              <a:ln>
                <a:solidFill>
                  <a:srgbClr val="7030A0"/>
                </a:solidFill>
              </a:ln>
              <a:solidFill>
                <a:srgbClr val="FF33CC"/>
              </a:solidFill>
              <a:latin typeface="Arial" panose="020B0604020202020204" pitchFamily="34" charset="0"/>
              <a:cs typeface="Arial" panose="020B0604020202020204" pitchFamily="34" charset="0"/>
            </a:endParaRPr>
          </a:p>
          <a:p>
            <a:pPr fontAlgn="base"/>
            <a:r>
              <a:rPr lang="en-US" dirty="0" smtClean="0">
                <a:ln>
                  <a:solidFill>
                    <a:srgbClr val="7030A0"/>
                  </a:solidFill>
                </a:ln>
                <a:solidFill>
                  <a:srgbClr val="FF33CC"/>
                </a:solidFill>
                <a:latin typeface="Arial" panose="020B0604020202020204" pitchFamily="34" charset="0"/>
                <a:cs typeface="Arial" panose="020B0604020202020204" pitchFamily="34" charset="0"/>
              </a:rPr>
              <a:t>3</a:t>
            </a:r>
            <a:r>
              <a:rPr lang="en-US" dirty="0">
                <a:ln>
                  <a:solidFill>
                    <a:srgbClr val="7030A0"/>
                  </a:solidFill>
                </a:ln>
                <a:solidFill>
                  <a:srgbClr val="FF33CC"/>
                </a:solidFill>
                <a:latin typeface="Arial" panose="020B0604020202020204" pitchFamily="34" charset="0"/>
                <a:cs typeface="Arial" panose="020B0604020202020204" pitchFamily="34" charset="0"/>
              </a:rPr>
              <a:t>. Crops show reduced productivity and yield. The quality of plant nutrients is also decreased.</a:t>
            </a:r>
          </a:p>
          <a:p>
            <a:pPr fontAlgn="base"/>
            <a:endParaRPr lang="en-US" dirty="0" smtClean="0">
              <a:ln>
                <a:solidFill>
                  <a:srgbClr val="7030A0"/>
                </a:solidFill>
              </a:ln>
              <a:solidFill>
                <a:srgbClr val="FF33CC"/>
              </a:solidFill>
              <a:latin typeface="Arial" panose="020B0604020202020204" pitchFamily="34" charset="0"/>
              <a:cs typeface="Arial" panose="020B0604020202020204" pitchFamily="34" charset="0"/>
            </a:endParaRPr>
          </a:p>
          <a:p>
            <a:pPr fontAlgn="base"/>
            <a:r>
              <a:rPr lang="en-US" dirty="0" smtClean="0">
                <a:ln>
                  <a:solidFill>
                    <a:srgbClr val="7030A0"/>
                  </a:solidFill>
                </a:ln>
                <a:solidFill>
                  <a:srgbClr val="FF33CC"/>
                </a:solidFill>
                <a:latin typeface="Arial" panose="020B0604020202020204" pitchFamily="34" charset="0"/>
                <a:cs typeface="Arial" panose="020B0604020202020204" pitchFamily="34" charset="0"/>
              </a:rPr>
              <a:t>4</a:t>
            </a:r>
            <a:r>
              <a:rPr lang="en-US" dirty="0">
                <a:ln>
                  <a:solidFill>
                    <a:srgbClr val="7030A0"/>
                  </a:solidFill>
                </a:ln>
                <a:solidFill>
                  <a:srgbClr val="FF33CC"/>
                </a:solidFill>
                <a:latin typeface="Arial" panose="020B0604020202020204" pitchFamily="34" charset="0"/>
                <a:cs typeface="Arial" panose="020B0604020202020204" pitchFamily="34" charset="0"/>
              </a:rPr>
              <a:t>. </a:t>
            </a:r>
            <a:r>
              <a:rPr lang="en-US" dirty="0" err="1">
                <a:ln>
                  <a:solidFill>
                    <a:srgbClr val="7030A0"/>
                  </a:solidFill>
                </a:ln>
                <a:solidFill>
                  <a:srgbClr val="FF33CC"/>
                </a:solidFill>
                <a:latin typeface="Arial" panose="020B0604020202020204" pitchFamily="34" charset="0"/>
                <a:cs typeface="Arial" panose="020B0604020202020204" pitchFamily="34" charset="0"/>
              </a:rPr>
              <a:t>Sulphur</a:t>
            </a:r>
            <a:r>
              <a:rPr lang="en-US" dirty="0">
                <a:ln>
                  <a:solidFill>
                    <a:srgbClr val="7030A0"/>
                  </a:solidFill>
                </a:ln>
                <a:solidFill>
                  <a:srgbClr val="FF33CC"/>
                </a:solidFill>
                <a:latin typeface="Arial" panose="020B0604020202020204" pitchFamily="34" charset="0"/>
                <a:cs typeface="Arial" panose="020B0604020202020204" pitchFamily="34" charset="0"/>
              </a:rPr>
              <a:t> dioxide is a most toxic pollutant which damage the crops.</a:t>
            </a:r>
          </a:p>
          <a:p>
            <a:pPr fontAlgn="base"/>
            <a:endParaRPr lang="en-US" dirty="0" smtClean="0">
              <a:ln>
                <a:solidFill>
                  <a:srgbClr val="7030A0"/>
                </a:solidFill>
              </a:ln>
              <a:solidFill>
                <a:srgbClr val="FF33CC"/>
              </a:solidFill>
              <a:latin typeface="Arial" panose="020B0604020202020204" pitchFamily="34" charset="0"/>
              <a:cs typeface="Arial" panose="020B0604020202020204" pitchFamily="34" charset="0"/>
            </a:endParaRPr>
          </a:p>
          <a:p>
            <a:pPr fontAlgn="base"/>
            <a:r>
              <a:rPr lang="en-US" dirty="0" smtClean="0">
                <a:ln>
                  <a:solidFill>
                    <a:srgbClr val="7030A0"/>
                  </a:solidFill>
                </a:ln>
                <a:solidFill>
                  <a:srgbClr val="FF33CC"/>
                </a:solidFill>
                <a:latin typeface="Arial" panose="020B0604020202020204" pitchFamily="34" charset="0"/>
                <a:cs typeface="Arial" panose="020B0604020202020204" pitchFamily="34" charset="0"/>
              </a:rPr>
              <a:t>5</a:t>
            </a:r>
            <a:r>
              <a:rPr lang="en-US" dirty="0">
                <a:ln>
                  <a:solidFill>
                    <a:srgbClr val="7030A0"/>
                  </a:solidFill>
                </a:ln>
                <a:solidFill>
                  <a:srgbClr val="FF33CC"/>
                </a:solidFill>
                <a:latin typeface="Arial" panose="020B0604020202020204" pitchFamily="34" charset="0"/>
                <a:cs typeface="Arial" panose="020B0604020202020204" pitchFamily="34" charset="0"/>
              </a:rPr>
              <a:t>. In recent years, the losses to agriculture and animal life due to fluoride content have greatly increased.</a:t>
            </a:r>
            <a:endParaRPr lang="en-US" b="0" i="0" dirty="0">
              <a:ln>
                <a:solidFill>
                  <a:srgbClr val="7030A0"/>
                </a:solidFill>
              </a:ln>
              <a:solidFill>
                <a:srgbClr val="FF33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698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2523" y="217799"/>
            <a:ext cx="8816837" cy="584775"/>
          </a:xfrm>
          <a:prstGeom prst="rect">
            <a:avLst/>
          </a:prstGeom>
        </p:spPr>
        <p:txBody>
          <a:bodyPr wrap="none">
            <a:spAutoFit/>
          </a:bodyPr>
          <a:lstStyle/>
          <a:p>
            <a:r>
              <a:rPr lang="en-US" sz="32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Impact of Waste Accumulation on Fresh Water:</a:t>
            </a:r>
            <a:endParaRPr lang="en-US" sz="320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661375" y="1017432"/>
            <a:ext cx="10393250" cy="646331"/>
          </a:xfrm>
          <a:prstGeom prst="rect">
            <a:avLst/>
          </a:prstGeom>
        </p:spPr>
        <p:txBody>
          <a:bodyPr wrap="square">
            <a:spAutoFit/>
          </a:bodyPr>
          <a:lstStyle/>
          <a:p>
            <a:r>
              <a:rPr lang="en-US" dirty="0">
                <a:solidFill>
                  <a:srgbClr val="424142"/>
                </a:solidFill>
                <a:latin typeface="Arial" panose="020B0604020202020204" pitchFamily="34" charset="0"/>
                <a:cs typeface="Arial" panose="020B0604020202020204" pitchFamily="34" charset="0"/>
              </a:rPr>
              <a:t>Large amount of wastes of human society are disposed of in the rivers, lakes, ponds and other aquatic bodies making the water polluted which is not fit for drinking and other domestic purposes.</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1661374" y="1878621"/>
            <a:ext cx="10290219" cy="4462760"/>
          </a:xfrm>
          <a:prstGeom prst="rect">
            <a:avLst/>
          </a:prstGeom>
        </p:spPr>
        <p:txBody>
          <a:bodyPr wrap="square">
            <a:spAutoFit/>
          </a:bodyPr>
          <a:lstStyle/>
          <a:p>
            <a:pPr algn="ctr" fontAlgn="base"/>
            <a:r>
              <a:rPr lang="en-US" sz="2400" b="1" dirty="0">
                <a:ln>
                  <a:solidFill>
                    <a:srgbClr val="C00000"/>
                  </a:solidFill>
                </a:ln>
                <a:solidFill>
                  <a:schemeClr val="accent1"/>
                </a:solidFill>
                <a:latin typeface="Arial" panose="020B0604020202020204" pitchFamily="34" charset="0"/>
                <a:cs typeface="Arial" panose="020B0604020202020204" pitchFamily="34" charset="0"/>
              </a:rPr>
              <a:t>The impacts of waste dumping on aquatic life are as follows</a:t>
            </a:r>
            <a:r>
              <a:rPr lang="en-US" sz="2400" b="1" dirty="0" smtClean="0">
                <a:ln>
                  <a:solidFill>
                    <a:srgbClr val="C00000"/>
                  </a:solidFill>
                </a:ln>
                <a:solidFill>
                  <a:schemeClr val="accent1"/>
                </a:solidFill>
                <a:latin typeface="Arial" panose="020B0604020202020204" pitchFamily="34" charset="0"/>
                <a:cs typeface="Arial" panose="020B0604020202020204" pitchFamily="34" charset="0"/>
              </a:rPr>
              <a:t>:</a:t>
            </a:r>
          </a:p>
          <a:p>
            <a:pPr algn="ctr" fontAlgn="base"/>
            <a:endParaRPr lang="en-US" sz="2400" dirty="0">
              <a:ln>
                <a:solidFill>
                  <a:srgbClr val="C00000"/>
                </a:solidFill>
              </a:ln>
              <a:solidFill>
                <a:schemeClr val="accent1"/>
              </a:solidFill>
              <a:latin typeface="Arial" panose="020B0604020202020204" pitchFamily="34" charset="0"/>
              <a:cs typeface="Arial" panose="020B0604020202020204" pitchFamily="34" charset="0"/>
            </a:endParaRPr>
          </a:p>
          <a:p>
            <a:pPr fontAlgn="base"/>
            <a:r>
              <a:rPr lang="en-US" sz="2000" dirty="0">
                <a:ln>
                  <a:solidFill>
                    <a:srgbClr val="C00000"/>
                  </a:solidFill>
                </a:ln>
                <a:solidFill>
                  <a:srgbClr val="FF33CC"/>
                </a:solidFill>
                <a:latin typeface="Arial" panose="020B0604020202020204" pitchFamily="34" charset="0"/>
                <a:cs typeface="Arial" panose="020B0604020202020204" pitchFamily="34" charset="0"/>
              </a:rPr>
              <a:t>1</a:t>
            </a:r>
            <a:r>
              <a:rPr lang="en-US" sz="2000" dirty="0">
                <a:ln>
                  <a:solidFill>
                    <a:srgbClr val="C00000"/>
                  </a:solidFill>
                </a:ln>
                <a:solidFill>
                  <a:srgbClr val="FF0000"/>
                </a:solidFill>
                <a:latin typeface="Arial" panose="020B0604020202020204" pitchFamily="34" charset="0"/>
                <a:cs typeface="Arial" panose="020B0604020202020204" pitchFamily="34" charset="0"/>
              </a:rPr>
              <a:t>. The toxic wastes reaching the water bodies badly disturb the aquatic life.</a:t>
            </a:r>
          </a:p>
          <a:p>
            <a:pPr fontAlgn="base"/>
            <a:endParaRPr lang="en-US" sz="2000" dirty="0" smtClean="0">
              <a:ln>
                <a:solidFill>
                  <a:srgbClr val="C00000"/>
                </a:solidFill>
              </a:ln>
              <a:solidFill>
                <a:srgbClr val="FF0000"/>
              </a:solidFill>
              <a:latin typeface="Arial" panose="020B0604020202020204" pitchFamily="34" charset="0"/>
              <a:cs typeface="Arial" panose="020B0604020202020204" pitchFamily="34" charset="0"/>
            </a:endParaRPr>
          </a:p>
          <a:p>
            <a:pPr fontAlgn="base"/>
            <a:r>
              <a:rPr lang="en-US" sz="2000" dirty="0" smtClean="0">
                <a:ln>
                  <a:solidFill>
                    <a:srgbClr val="C00000"/>
                  </a:solidFill>
                </a:ln>
                <a:solidFill>
                  <a:srgbClr val="FF0000"/>
                </a:solidFill>
                <a:latin typeface="Arial" panose="020B0604020202020204" pitchFamily="34" charset="0"/>
                <a:cs typeface="Arial" panose="020B0604020202020204" pitchFamily="34" charset="0"/>
              </a:rPr>
              <a:t>2</a:t>
            </a:r>
            <a:r>
              <a:rPr lang="en-US" sz="2000" dirty="0">
                <a:ln>
                  <a:solidFill>
                    <a:srgbClr val="C00000"/>
                  </a:solidFill>
                </a:ln>
                <a:solidFill>
                  <a:srgbClr val="FF0000"/>
                </a:solidFill>
                <a:latin typeface="Arial" panose="020B0604020202020204" pitchFamily="34" charset="0"/>
                <a:cs typeface="Arial" panose="020B0604020202020204" pitchFamily="34" charset="0"/>
              </a:rPr>
              <a:t>. The sewage of cities is often drained into the rivers, which is dangerous to flora, fauna and human life.</a:t>
            </a:r>
          </a:p>
          <a:p>
            <a:pPr fontAlgn="base"/>
            <a:endParaRPr lang="en-US" sz="2000" dirty="0" smtClean="0">
              <a:ln>
                <a:solidFill>
                  <a:srgbClr val="C00000"/>
                </a:solidFill>
              </a:ln>
              <a:solidFill>
                <a:srgbClr val="FF0000"/>
              </a:solidFill>
              <a:latin typeface="Arial" panose="020B0604020202020204" pitchFamily="34" charset="0"/>
              <a:cs typeface="Arial" panose="020B0604020202020204" pitchFamily="34" charset="0"/>
            </a:endParaRPr>
          </a:p>
          <a:p>
            <a:pPr fontAlgn="base"/>
            <a:r>
              <a:rPr lang="en-US" sz="2000" dirty="0" smtClean="0">
                <a:ln>
                  <a:solidFill>
                    <a:srgbClr val="C00000"/>
                  </a:solidFill>
                </a:ln>
                <a:solidFill>
                  <a:srgbClr val="FF0000"/>
                </a:solidFill>
                <a:latin typeface="Arial" panose="020B0604020202020204" pitchFamily="34" charset="0"/>
                <a:cs typeface="Arial" panose="020B0604020202020204" pitchFamily="34" charset="0"/>
              </a:rPr>
              <a:t>3</a:t>
            </a:r>
            <a:r>
              <a:rPr lang="en-US" sz="2000" dirty="0">
                <a:ln>
                  <a:solidFill>
                    <a:srgbClr val="C00000"/>
                  </a:solidFill>
                </a:ln>
                <a:solidFill>
                  <a:srgbClr val="FF0000"/>
                </a:solidFill>
                <a:latin typeface="Arial" panose="020B0604020202020204" pitchFamily="34" charset="0"/>
                <a:cs typeface="Arial" panose="020B0604020202020204" pitchFamily="34" charset="0"/>
              </a:rPr>
              <a:t>. Due to heavy accumulation of wastes into the canals, lakes and rivers, oxygen concentration is reduced considerably thus affecting the life of fishes and other aquatic populations. In extreme deficiency of oxygen most of the fishes die</a:t>
            </a:r>
            <a:r>
              <a:rPr lang="en-US" sz="2000" dirty="0" smtClean="0">
                <a:ln>
                  <a:solidFill>
                    <a:srgbClr val="C00000"/>
                  </a:solidFill>
                </a:ln>
                <a:solidFill>
                  <a:srgbClr val="FF0000"/>
                </a:solidFill>
                <a:latin typeface="Arial" panose="020B0604020202020204" pitchFamily="34" charset="0"/>
                <a:cs typeface="Arial" panose="020B0604020202020204" pitchFamily="34" charset="0"/>
              </a:rPr>
              <a:t>.</a:t>
            </a:r>
          </a:p>
          <a:p>
            <a:pPr fontAlgn="base"/>
            <a:endParaRPr lang="en-US" sz="2000" dirty="0">
              <a:ln>
                <a:solidFill>
                  <a:srgbClr val="C00000"/>
                </a:solidFill>
              </a:ln>
              <a:solidFill>
                <a:srgbClr val="FF0000"/>
              </a:solidFill>
              <a:latin typeface="Arial" panose="020B0604020202020204" pitchFamily="34" charset="0"/>
              <a:cs typeface="Arial" panose="020B0604020202020204" pitchFamily="34" charset="0"/>
            </a:endParaRPr>
          </a:p>
          <a:p>
            <a:pPr fontAlgn="base"/>
            <a:r>
              <a:rPr lang="en-US" sz="2000" dirty="0" smtClean="0">
                <a:ln>
                  <a:solidFill>
                    <a:srgbClr val="C00000"/>
                  </a:solidFill>
                </a:ln>
                <a:solidFill>
                  <a:srgbClr val="FF0000"/>
                </a:solidFill>
                <a:latin typeface="Arial" panose="020B0604020202020204" pitchFamily="34" charset="0"/>
                <a:cs typeface="Arial" panose="020B0604020202020204" pitchFamily="34" charset="0"/>
              </a:rPr>
              <a:t>4. </a:t>
            </a:r>
            <a:r>
              <a:rPr lang="en-US" sz="2000" dirty="0" smtClean="0">
                <a:ln>
                  <a:solidFill>
                    <a:srgbClr val="C00000"/>
                  </a:solidFill>
                </a:ln>
                <a:solidFill>
                  <a:srgbClr val="FF0000"/>
                </a:solidFill>
              </a:rPr>
              <a:t>Biodiversity </a:t>
            </a:r>
            <a:r>
              <a:rPr lang="en-US" sz="2000" dirty="0">
                <a:ln>
                  <a:solidFill>
                    <a:srgbClr val="C00000"/>
                  </a:solidFill>
                </a:ln>
                <a:solidFill>
                  <a:srgbClr val="FF0000"/>
                </a:solidFill>
              </a:rPr>
              <a:t>decreases in highly polluted aquatic habitats.</a:t>
            </a:r>
            <a:endParaRPr lang="en-US" sz="2000" dirty="0">
              <a:ln>
                <a:solidFill>
                  <a:srgbClr val="C00000"/>
                </a:solidFill>
              </a:ln>
              <a:solidFill>
                <a:srgbClr val="FF0000"/>
              </a:solidFill>
              <a:latin typeface="Arial" panose="020B0604020202020204" pitchFamily="34" charset="0"/>
              <a:cs typeface="Arial" panose="020B0604020202020204" pitchFamily="34" charset="0"/>
            </a:endParaRPr>
          </a:p>
          <a:p>
            <a:pPr fontAlgn="base"/>
            <a:endParaRPr lang="en-US" dirty="0" smtClean="0">
              <a:ln>
                <a:solidFill>
                  <a:srgbClr val="C00000"/>
                </a:solidFill>
              </a:ln>
              <a:solidFill>
                <a:srgbClr val="FF0000"/>
              </a:solidFill>
              <a:latin typeface="Arial" panose="020B0604020202020204" pitchFamily="34" charset="0"/>
              <a:cs typeface="Arial" panose="020B0604020202020204" pitchFamily="34" charset="0"/>
            </a:endParaRPr>
          </a:p>
          <a:p>
            <a:pPr fontAlgn="base"/>
            <a:endParaRPr lang="en-US" b="0" i="0" dirty="0">
              <a:ln>
                <a:solidFill>
                  <a:srgbClr val="C00000"/>
                </a:solidFill>
              </a:ln>
              <a:solidFill>
                <a:srgbClr val="FF33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466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9820" y="349756"/>
            <a:ext cx="6096000" cy="1077218"/>
          </a:xfrm>
          <a:prstGeom prst="rect">
            <a:avLst/>
          </a:prstGeom>
        </p:spPr>
        <p:txBody>
          <a:bodyPr>
            <a:spAutoFit/>
          </a:bodyPr>
          <a:lstStyle/>
          <a:p>
            <a:pPr algn="ctr"/>
            <a:r>
              <a:rPr lang="en-US" sz="3200" dirty="0">
                <a:ln w="0">
                  <a:solidFill>
                    <a:schemeClr val="tx1"/>
                  </a:solidFill>
                </a:ln>
                <a:solidFill>
                  <a:schemeClr val="accent1"/>
                </a:solidFill>
                <a:effectLst>
                  <a:outerShdw blurRad="38100" dist="25400" dir="5400000" algn="ctr" rotWithShape="0">
                    <a:srgbClr val="6E747A">
                      <a:alpha val="43000"/>
                    </a:srgbClr>
                  </a:outerShdw>
                </a:effectLst>
                <a:latin typeface="Georgia" panose="02040502050405020303" pitchFamily="18" charset="0"/>
              </a:rPr>
              <a:t>The impacts of waste dumping on marine life are as follows:</a:t>
            </a:r>
            <a:endParaRPr lang="en-US" sz="320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532586" y="1582341"/>
            <a:ext cx="10419008" cy="4093428"/>
          </a:xfrm>
          <a:prstGeom prst="rect">
            <a:avLst/>
          </a:prstGeom>
        </p:spPr>
        <p:txBody>
          <a:bodyPr wrap="square">
            <a:spAutoFit/>
          </a:bodyPr>
          <a:lstStyle/>
          <a:p>
            <a:pPr fontAlgn="base"/>
            <a:r>
              <a:rPr lang="en-US" sz="2000" dirty="0">
                <a:solidFill>
                  <a:srgbClr val="424142"/>
                </a:solidFill>
                <a:latin typeface="Arial" panose="020B0604020202020204" pitchFamily="34" charset="0"/>
                <a:cs typeface="Arial" panose="020B0604020202020204" pitchFamily="34" charset="0"/>
              </a:rPr>
              <a:t>1. The growth of marine algae is affected.</a:t>
            </a:r>
          </a:p>
          <a:p>
            <a:pPr fontAlgn="base"/>
            <a:endParaRPr lang="en-US" sz="2000" dirty="0" smtClean="0">
              <a:solidFill>
                <a:srgbClr val="424142"/>
              </a:solidFill>
              <a:latin typeface="Arial" panose="020B0604020202020204" pitchFamily="34" charset="0"/>
              <a:cs typeface="Arial" panose="020B0604020202020204" pitchFamily="34" charset="0"/>
            </a:endParaRPr>
          </a:p>
          <a:p>
            <a:pPr fontAlgn="base"/>
            <a:r>
              <a:rPr lang="en-US" sz="2000" dirty="0" smtClean="0">
                <a:solidFill>
                  <a:srgbClr val="FF0000"/>
                </a:solidFill>
                <a:latin typeface="Arial" panose="020B0604020202020204" pitchFamily="34" charset="0"/>
                <a:cs typeface="Arial" panose="020B0604020202020204" pitchFamily="34" charset="0"/>
              </a:rPr>
              <a:t>2</a:t>
            </a:r>
            <a:r>
              <a:rPr lang="en-US" sz="2000" dirty="0">
                <a:solidFill>
                  <a:srgbClr val="FF0000"/>
                </a:solidFill>
                <a:latin typeface="Arial" panose="020B0604020202020204" pitchFamily="34" charset="0"/>
                <a:cs typeface="Arial" panose="020B0604020202020204" pitchFamily="34" charset="0"/>
              </a:rPr>
              <a:t>. Massive oil spills not only spoil innumerable beaches and estuaries but also cause widespread damage to marine life.</a:t>
            </a:r>
          </a:p>
          <a:p>
            <a:pPr fontAlgn="base"/>
            <a:endParaRPr lang="en-US" sz="2000" dirty="0" smtClean="0">
              <a:solidFill>
                <a:srgbClr val="424142"/>
              </a:solidFill>
              <a:latin typeface="Arial" panose="020B0604020202020204" pitchFamily="34" charset="0"/>
              <a:cs typeface="Arial" panose="020B0604020202020204" pitchFamily="34" charset="0"/>
            </a:endParaRPr>
          </a:p>
          <a:p>
            <a:pPr fontAlgn="base"/>
            <a:r>
              <a:rPr lang="en-US" sz="2000" dirty="0" smtClean="0">
                <a:solidFill>
                  <a:srgbClr val="7030A0"/>
                </a:solidFill>
                <a:latin typeface="Arial" panose="020B0604020202020204" pitchFamily="34" charset="0"/>
                <a:cs typeface="Arial" panose="020B0604020202020204" pitchFamily="34" charset="0"/>
              </a:rPr>
              <a:t>3</a:t>
            </a:r>
            <a:r>
              <a:rPr lang="en-US" sz="2000" dirty="0">
                <a:solidFill>
                  <a:srgbClr val="7030A0"/>
                </a:solidFill>
                <a:latin typeface="Arial" panose="020B0604020202020204" pitchFamily="34" charset="0"/>
                <a:cs typeface="Arial" panose="020B0604020202020204" pitchFamily="34" charset="0"/>
              </a:rPr>
              <a:t>. Herbicides and pesticides (especially the organ chlorides) reach the oceans via the wind and rivers and contaminate marine water.</a:t>
            </a:r>
          </a:p>
          <a:p>
            <a:pPr fontAlgn="base"/>
            <a:endParaRPr lang="en-US" sz="2000" dirty="0" smtClean="0">
              <a:solidFill>
                <a:srgbClr val="C00000"/>
              </a:solidFill>
              <a:latin typeface="Arial" panose="020B0604020202020204" pitchFamily="34" charset="0"/>
              <a:cs typeface="Arial" panose="020B0604020202020204" pitchFamily="34" charset="0"/>
            </a:endParaRPr>
          </a:p>
          <a:p>
            <a:pPr fontAlgn="base"/>
            <a:r>
              <a:rPr lang="en-US" sz="2000" dirty="0" smtClean="0">
                <a:solidFill>
                  <a:srgbClr val="C00000"/>
                </a:solidFill>
                <a:latin typeface="Arial" panose="020B0604020202020204" pitchFamily="34" charset="0"/>
                <a:cs typeface="Arial" panose="020B0604020202020204" pitchFamily="34" charset="0"/>
              </a:rPr>
              <a:t>4</a:t>
            </a:r>
            <a:r>
              <a:rPr lang="en-US" sz="2000" dirty="0">
                <a:solidFill>
                  <a:srgbClr val="C00000"/>
                </a:solidFill>
                <a:latin typeface="Arial" panose="020B0604020202020204" pitchFamily="34" charset="0"/>
                <a:cs typeface="Arial" panose="020B0604020202020204" pitchFamily="34" charset="0"/>
              </a:rPr>
              <a:t>. It is a matter of great concern that mangrove forests are being damaged at an alarming rate due to disposal of wastes along sea shores.</a:t>
            </a:r>
          </a:p>
          <a:p>
            <a:pPr fontAlgn="base"/>
            <a:endParaRPr lang="en-US" sz="2000" dirty="0" smtClean="0">
              <a:solidFill>
                <a:srgbClr val="424142"/>
              </a:solidFill>
              <a:latin typeface="Arial" panose="020B0604020202020204" pitchFamily="34" charset="0"/>
              <a:cs typeface="Arial" panose="020B0604020202020204" pitchFamily="34" charset="0"/>
            </a:endParaRPr>
          </a:p>
          <a:p>
            <a:pPr fontAlgn="base"/>
            <a:r>
              <a:rPr lang="en-US" sz="2000" dirty="0" smtClean="0">
                <a:solidFill>
                  <a:srgbClr val="7030A0"/>
                </a:solidFill>
                <a:latin typeface="Arial" panose="020B0604020202020204" pitchFamily="34" charset="0"/>
                <a:cs typeface="Arial" panose="020B0604020202020204" pitchFamily="34" charset="0"/>
              </a:rPr>
              <a:t>5</a:t>
            </a:r>
            <a:r>
              <a:rPr lang="en-US" sz="2000" dirty="0">
                <a:solidFill>
                  <a:srgbClr val="7030A0"/>
                </a:solidFill>
                <a:latin typeface="Arial" panose="020B0604020202020204" pitchFamily="34" charset="0"/>
                <a:cs typeface="Arial" panose="020B0604020202020204" pitchFamily="34" charset="0"/>
              </a:rPr>
              <a:t>. Thermal and radioactive pollution have disturbed the life of fishes in estuaries and coastal ecosystems. Their breeding is also affected adversely.</a:t>
            </a:r>
            <a:endParaRPr lang="en-US" sz="2000" b="0"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06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8045" y="1344597"/>
            <a:ext cx="7637172" cy="1754326"/>
          </a:xfrm>
          <a:prstGeom prst="rect">
            <a:avLst/>
          </a:prstGeom>
        </p:spPr>
        <p:txBody>
          <a:bodyPr wrap="square">
            <a:spAutoFit/>
          </a:bodyPr>
          <a:lstStyle/>
          <a:p>
            <a:pPr algn="ctr"/>
            <a:r>
              <a:rPr lang="en-US" sz="36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ComicSansMS"/>
              </a:rPr>
              <a:t>SOLID WASTE TREATMENT</a:t>
            </a:r>
            <a:br>
              <a:rPr lang="en-US" sz="36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ComicSansMS"/>
              </a:rPr>
            </a:br>
            <a:r>
              <a:rPr lang="en-US" sz="3600" b="1" dirty="0" smtClean="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ComicSansMS"/>
              </a:rPr>
              <a:t>CONCEPT</a:t>
            </a:r>
            <a:r>
              <a:rPr lang="en-US" sz="3600" b="1" dirty="0" smtClean="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
            </a:r>
            <a:br>
              <a:rPr lang="en-US" sz="36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br>
            <a:endParaRPr lang="en-US" sz="36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1339403" y="2918988"/>
            <a:ext cx="10084157" cy="400110"/>
          </a:xfrm>
          <a:prstGeom prst="rect">
            <a:avLst/>
          </a:prstGeom>
        </p:spPr>
        <p:txBody>
          <a:bodyPr wrap="square">
            <a:spAutoFit/>
          </a:bodyPr>
          <a:lstStyle/>
          <a:p>
            <a:pPr algn="ctr"/>
            <a:r>
              <a:rPr lang="en-US" sz="2000" dirty="0">
                <a:solidFill>
                  <a:srgbClr val="000000"/>
                </a:solidFill>
                <a:latin typeface="ComicSansMS"/>
              </a:rPr>
              <a:t>The final </a:t>
            </a:r>
            <a:r>
              <a:rPr lang="en-US" sz="2000" dirty="0">
                <a:solidFill>
                  <a:srgbClr val="FF0000"/>
                </a:solidFill>
                <a:latin typeface="ComicSansMS"/>
              </a:rPr>
              <a:t>disposal of the solid waste </a:t>
            </a:r>
            <a:r>
              <a:rPr lang="en-US" sz="2000" dirty="0">
                <a:solidFill>
                  <a:srgbClr val="000000"/>
                </a:solidFill>
                <a:latin typeface="ComicSansMS"/>
              </a:rPr>
              <a:t>is </a:t>
            </a:r>
            <a:r>
              <a:rPr lang="en-US" sz="2000" dirty="0" smtClean="0">
                <a:solidFill>
                  <a:srgbClr val="000000"/>
                </a:solidFill>
                <a:latin typeface="ComicSansMS"/>
              </a:rPr>
              <a:t>usually </a:t>
            </a:r>
            <a:r>
              <a:rPr lang="en-US" sz="2000" dirty="0" smtClean="0">
                <a:solidFill>
                  <a:srgbClr val="FF0000"/>
                </a:solidFill>
                <a:latin typeface="ComicSansMS"/>
              </a:rPr>
              <a:t>on land</a:t>
            </a:r>
            <a:r>
              <a:rPr lang="en-US" sz="2000" dirty="0">
                <a:solidFill>
                  <a:srgbClr val="000000"/>
                </a:solidFill>
                <a:latin typeface="ComicSansMS"/>
              </a:rPr>
              <a:t> </a:t>
            </a:r>
            <a:r>
              <a:rPr lang="en-US" sz="2000" dirty="0" smtClean="0">
                <a:solidFill>
                  <a:srgbClr val="000000"/>
                </a:solidFill>
                <a:latin typeface="ComicSansMS"/>
              </a:rPr>
              <a:t>or </a:t>
            </a:r>
            <a:r>
              <a:rPr lang="en-US" sz="2000" dirty="0" smtClean="0">
                <a:solidFill>
                  <a:srgbClr val="FF0000"/>
                </a:solidFill>
                <a:latin typeface="ComicSansMS"/>
              </a:rPr>
              <a:t>seldom </a:t>
            </a:r>
            <a:r>
              <a:rPr lang="en-US" sz="2000" dirty="0">
                <a:solidFill>
                  <a:srgbClr val="FF0000"/>
                </a:solidFill>
                <a:latin typeface="ComicSansMS"/>
              </a:rPr>
              <a:t>at </a:t>
            </a:r>
            <a:r>
              <a:rPr lang="en-US" sz="2000" dirty="0" smtClean="0">
                <a:solidFill>
                  <a:srgbClr val="FF0000"/>
                </a:solidFill>
                <a:latin typeface="ComicSansMS"/>
              </a:rPr>
              <a:t>sea</a:t>
            </a:r>
            <a:r>
              <a:rPr lang="en-US" sz="2000" dirty="0" smtClean="0">
                <a:solidFill>
                  <a:srgbClr val="000000"/>
                </a:solidFill>
                <a:latin typeface="ComicSansMS"/>
              </a:rPr>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234" y="3413304"/>
            <a:ext cx="5550794" cy="2960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861" y="135501"/>
            <a:ext cx="1336869" cy="1332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2822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090" y="259604"/>
            <a:ext cx="7628586" cy="1200329"/>
          </a:xfrm>
          <a:prstGeom prst="rect">
            <a:avLst/>
          </a:prstGeom>
        </p:spPr>
        <p:txBody>
          <a:bodyPr wrap="square">
            <a:spAutoFit/>
          </a:bodyPr>
          <a:lstStyle/>
          <a:p>
            <a:r>
              <a:rPr lang="en-US" sz="3600" b="1"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SOLID WASTE GENERATION </a:t>
            </a:r>
            <a:br>
              <a:rPr lang="en-US" sz="3600" b="1"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endParaRPr lang="en-US" sz="3600" b="1"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Rectangle 2"/>
          <p:cNvSpPr/>
          <p:nvPr/>
        </p:nvSpPr>
        <p:spPr>
          <a:xfrm>
            <a:off x="965917" y="1300766"/>
            <a:ext cx="10972798" cy="1200329"/>
          </a:xfrm>
          <a:prstGeom prst="rect">
            <a:avLst/>
          </a:prstGeom>
        </p:spPr>
        <p:txBody>
          <a:bodyPr wrap="square">
            <a:spAutoFit/>
          </a:bodyPr>
          <a:lstStyle/>
          <a:p>
            <a:r>
              <a:rPr lang="en-US" sz="2400" dirty="0">
                <a:ln>
                  <a:solidFill>
                    <a:srgbClr val="FF0000"/>
                  </a:solidFill>
                </a:ln>
                <a:solidFill>
                  <a:srgbClr val="FF33CC"/>
                </a:solidFill>
                <a:latin typeface="ComicSansMS"/>
              </a:rPr>
              <a:t>The solid waste generation originates </a:t>
            </a:r>
            <a:r>
              <a:rPr lang="en-US" sz="2400" dirty="0" smtClean="0">
                <a:ln>
                  <a:solidFill>
                    <a:srgbClr val="FF0000"/>
                  </a:solidFill>
                </a:ln>
                <a:solidFill>
                  <a:srgbClr val="FF33CC"/>
                </a:solidFill>
                <a:latin typeface="ComicSansMS"/>
              </a:rPr>
              <a:t>from determined </a:t>
            </a:r>
            <a:r>
              <a:rPr lang="en-US" sz="2400" dirty="0">
                <a:ln>
                  <a:solidFill>
                    <a:srgbClr val="FF0000"/>
                  </a:solidFill>
                </a:ln>
                <a:solidFill>
                  <a:srgbClr val="FF33CC"/>
                </a:solidFill>
                <a:latin typeface="ComicSansMS"/>
              </a:rPr>
              <a:t>sources at determined times.</a:t>
            </a:r>
            <a:r>
              <a:rPr lang="en-US" sz="2400" dirty="0">
                <a:ln>
                  <a:solidFill>
                    <a:srgbClr val="FF0000"/>
                  </a:solidFill>
                </a:ln>
                <a:solidFill>
                  <a:srgbClr val="FF33CC"/>
                </a:solidFill>
              </a:rPr>
              <a:t> </a:t>
            </a:r>
            <a:br>
              <a:rPr lang="en-US" sz="2400" dirty="0">
                <a:ln>
                  <a:solidFill>
                    <a:srgbClr val="FF0000"/>
                  </a:solidFill>
                </a:ln>
                <a:solidFill>
                  <a:srgbClr val="FF33CC"/>
                </a:solidFill>
              </a:rPr>
            </a:br>
            <a:endParaRPr lang="en-US" sz="2400" dirty="0">
              <a:ln>
                <a:solidFill>
                  <a:srgbClr val="FF0000"/>
                </a:solidFill>
              </a:ln>
              <a:solidFill>
                <a:srgbClr val="FF33CC"/>
              </a:solidFill>
            </a:endParaRPr>
          </a:p>
        </p:txBody>
      </p:sp>
      <p:sp>
        <p:nvSpPr>
          <p:cNvPr id="4" name="Rectangle 3"/>
          <p:cNvSpPr/>
          <p:nvPr/>
        </p:nvSpPr>
        <p:spPr>
          <a:xfrm>
            <a:off x="4914886" y="1900930"/>
            <a:ext cx="2327881" cy="769441"/>
          </a:xfrm>
          <a:prstGeom prst="rect">
            <a:avLst/>
          </a:prstGeom>
        </p:spPr>
        <p:txBody>
          <a:bodyPr wrap="none">
            <a:spAutoFit/>
          </a:bodyPr>
          <a:lstStyle/>
          <a:p>
            <a:r>
              <a:rPr lang="en-US" sz="4400" b="1" dirty="0">
                <a:ln w="0"/>
                <a:solidFill>
                  <a:schemeClr val="accent1"/>
                </a:solidFill>
                <a:effectLst>
                  <a:outerShdw blurRad="38100" dist="25400" dir="5400000" algn="ctr" rotWithShape="0">
                    <a:srgbClr val="6E747A">
                      <a:alpha val="43000"/>
                    </a:srgbClr>
                  </a:outerShdw>
                </a:effectLst>
              </a:rPr>
              <a:t>Sources</a:t>
            </a:r>
          </a:p>
        </p:txBody>
      </p:sp>
      <p:sp>
        <p:nvSpPr>
          <p:cNvPr id="5" name="Rectangle 4"/>
          <p:cNvSpPr/>
          <p:nvPr/>
        </p:nvSpPr>
        <p:spPr>
          <a:xfrm>
            <a:off x="218943" y="2588148"/>
            <a:ext cx="11719772" cy="523220"/>
          </a:xfrm>
          <a:prstGeom prst="rect">
            <a:avLst/>
          </a:prstGeom>
        </p:spPr>
        <p:txBody>
          <a:bodyPr wrap="square">
            <a:spAutoFit/>
          </a:bodyPr>
          <a:lstStyle/>
          <a:p>
            <a:pPr algn="ctr"/>
            <a:r>
              <a:rPr lang="en-US" sz="2800" dirty="0" smtClean="0">
                <a:solidFill>
                  <a:srgbClr val="7030A0"/>
                </a:solidFill>
                <a:latin typeface="Arial" panose="020B0604020202020204" pitchFamily="34" charset="0"/>
                <a:cs typeface="Arial" panose="020B0604020202020204" pitchFamily="34" charset="0"/>
              </a:rPr>
              <a:t>1- The </a:t>
            </a:r>
            <a:r>
              <a:rPr lang="en-US" sz="2800" dirty="0">
                <a:solidFill>
                  <a:srgbClr val="7030A0"/>
                </a:solidFill>
                <a:latin typeface="Arial" panose="020B0604020202020204" pitchFamily="34" charset="0"/>
                <a:cs typeface="Arial" panose="020B0604020202020204" pitchFamily="34" charset="0"/>
              </a:rPr>
              <a:t>place where something begins, where it springs into </a:t>
            </a:r>
            <a:r>
              <a:rPr lang="en-US" sz="2800" dirty="0" smtClean="0">
                <a:solidFill>
                  <a:srgbClr val="7030A0"/>
                </a:solidFill>
                <a:latin typeface="Arial" panose="020B0604020202020204" pitchFamily="34" charset="0"/>
                <a:cs typeface="Arial" panose="020B0604020202020204" pitchFamily="34" charset="0"/>
              </a:rPr>
              <a:t>being.</a:t>
            </a:r>
            <a:endParaRPr lang="en-US" sz="2800" dirty="0">
              <a:solidFill>
                <a:srgbClr val="7030A0"/>
              </a:solidFill>
              <a:latin typeface="Arial" panose="020B0604020202020204" pitchFamily="34" charset="0"/>
              <a:cs typeface="Arial" panose="020B0604020202020204" pitchFamily="34" charset="0"/>
            </a:endParaRPr>
          </a:p>
        </p:txBody>
      </p:sp>
      <p:sp>
        <p:nvSpPr>
          <p:cNvPr id="6" name="Rectangle 5"/>
          <p:cNvSpPr/>
          <p:nvPr/>
        </p:nvSpPr>
        <p:spPr>
          <a:xfrm>
            <a:off x="965917" y="3191251"/>
            <a:ext cx="9981127" cy="461665"/>
          </a:xfrm>
          <a:prstGeom prst="rect">
            <a:avLst/>
          </a:prstGeom>
        </p:spPr>
        <p:txBody>
          <a:bodyPr wrap="square">
            <a:spAutoFit/>
          </a:bodyPr>
          <a:lstStyle/>
          <a:p>
            <a:pPr algn="ctr"/>
            <a:r>
              <a:rPr lang="en-US" sz="2400" dirty="0" smtClean="0">
                <a:solidFill>
                  <a:srgbClr val="FF0000"/>
                </a:solidFill>
              </a:rPr>
              <a:t>2- A </a:t>
            </a:r>
            <a:r>
              <a:rPr lang="en-US" sz="2400" dirty="0">
                <a:solidFill>
                  <a:srgbClr val="FF0000"/>
                </a:solidFill>
              </a:rPr>
              <a:t>process by which energy or a substance enters in a system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43" y="3886366"/>
            <a:ext cx="7643612" cy="2672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1630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218" y="1384092"/>
            <a:ext cx="7239000" cy="914400"/>
          </a:xfrm>
        </p:spPr>
        <p:txBody>
          <a:bodyPr>
            <a:normAutofit fontScale="90000"/>
          </a:bodyPr>
          <a:lstStyle/>
          <a:p>
            <a:pPr algn="ctr"/>
            <a:r>
              <a:rPr lang="en-US" sz="5300" b="1" dirty="0">
                <a:ln w="11430">
                  <a:solidFill>
                    <a:schemeClr val="bg1"/>
                  </a:solidFill>
                </a:ln>
                <a:solidFill>
                  <a:srgbClr val="FF33CC"/>
                </a:solidFill>
                <a:effectLst>
                  <a:outerShdw blurRad="50800" dist="39000" dir="5460000" algn="tl">
                    <a:srgbClr val="000000">
                      <a:alpha val="38000"/>
                    </a:srgbClr>
                  </a:outerShdw>
                </a:effectLst>
                <a:cs typeface="Arial" pitchFamily="34" charset="0"/>
              </a:rPr>
              <a:t>Ways  to minimize waste</a:t>
            </a:r>
            <a:r>
              <a:rPr lang="en-US" sz="6000" u="sng" dirty="0">
                <a:ln w="11430"/>
                <a:solidFill>
                  <a:schemeClr val="tx1"/>
                </a:solidFill>
                <a:effectLst>
                  <a:outerShdw blurRad="50800" dist="39000" dir="5460000" algn="tl">
                    <a:srgbClr val="000000">
                      <a:alpha val="38000"/>
                    </a:srgbClr>
                  </a:outerShdw>
                </a:effectLst>
              </a:rPr>
              <a:t/>
            </a:r>
            <a:br>
              <a:rPr lang="en-US" sz="6000" u="sng" dirty="0">
                <a:ln w="11430"/>
                <a:solidFill>
                  <a:schemeClr val="tx1"/>
                </a:solidFill>
                <a:effectLst>
                  <a:outerShdw blurRad="50800" dist="39000" dir="5460000" algn="tl">
                    <a:srgbClr val="000000">
                      <a:alpha val="38000"/>
                    </a:srgbClr>
                  </a:outerShdw>
                </a:effectLst>
              </a:rPr>
            </a:br>
            <a:endParaRPr lang="en-US" u="sng" dirty="0">
              <a:solidFill>
                <a:schemeClr val="tx1"/>
              </a:solidFill>
            </a:endParaRPr>
          </a:p>
        </p:txBody>
      </p:sp>
      <p:sp>
        <p:nvSpPr>
          <p:cNvPr id="5" name="Text Placeholder 4"/>
          <p:cNvSpPr>
            <a:spLocks noGrp="1"/>
          </p:cNvSpPr>
          <p:nvPr>
            <p:ph type="body" idx="1"/>
          </p:nvPr>
        </p:nvSpPr>
        <p:spPr>
          <a:xfrm>
            <a:off x="4820257" y="1676401"/>
            <a:ext cx="2303836" cy="769441"/>
          </a:xfrm>
          <a:prstGeom prst="rect">
            <a:avLst/>
          </a:prstGeom>
          <a:noFill/>
        </p:spPr>
        <p:txBody>
          <a:bodyPr vert="horz" wrap="none" lIns="91440" tIns="45720" rIns="91440" bIns="45720" rtlCol="0" ancho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B0F0"/>
                </a:solidFill>
                <a:effectLst>
                  <a:outerShdw blurRad="50800" dist="39000" dir="5460000" algn="tl">
                    <a:srgbClr val="000000">
                      <a:alpha val="38000"/>
                    </a:srgbClr>
                  </a:outerShdw>
                </a:effectLst>
              </a:rPr>
              <a:t>Reduce</a:t>
            </a:r>
          </a:p>
        </p:txBody>
      </p:sp>
      <p:sp>
        <p:nvSpPr>
          <p:cNvPr id="6" name="Rectangle 5"/>
          <p:cNvSpPr/>
          <p:nvPr/>
        </p:nvSpPr>
        <p:spPr>
          <a:xfrm>
            <a:off x="2779753" y="2362200"/>
            <a:ext cx="7051930" cy="523220"/>
          </a:xfrm>
          <a:prstGeom prst="rect">
            <a:avLst/>
          </a:prstGeom>
        </p:spPr>
        <p:txBody>
          <a:bodyPr wrap="none">
            <a:spAutoFit/>
          </a:bodyPr>
          <a:lstStyle/>
          <a:p>
            <a:r>
              <a:rPr lang="en-US" sz="2800" b="1" dirty="0">
                <a:solidFill>
                  <a:srgbClr val="FF0000"/>
                </a:solidFill>
              </a:rPr>
              <a:t>Reuse</a:t>
            </a:r>
            <a:r>
              <a:rPr lang="en-US" sz="2800" dirty="0">
                <a:solidFill>
                  <a:srgbClr val="FF0000"/>
                </a:solidFill>
              </a:rPr>
              <a:t> is to use an item more than once</a:t>
            </a:r>
          </a:p>
        </p:txBody>
      </p:sp>
      <p:sp>
        <p:nvSpPr>
          <p:cNvPr id="7" name="Rectangle 6"/>
          <p:cNvSpPr/>
          <p:nvPr/>
        </p:nvSpPr>
        <p:spPr>
          <a:xfrm>
            <a:off x="5032655" y="2964360"/>
            <a:ext cx="187904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B0F0"/>
                </a:solidFill>
                <a:effectLst>
                  <a:outerShdw blurRad="50800" dist="39000" dir="5460000" algn="tl">
                    <a:srgbClr val="000000">
                      <a:alpha val="38000"/>
                    </a:srgbClr>
                  </a:outerShdw>
                </a:effectLst>
              </a:rPr>
              <a:t>Reuse</a:t>
            </a:r>
          </a:p>
        </p:txBody>
      </p:sp>
      <p:sp>
        <p:nvSpPr>
          <p:cNvPr id="8" name="Rectangle 7"/>
          <p:cNvSpPr/>
          <p:nvPr/>
        </p:nvSpPr>
        <p:spPr>
          <a:xfrm>
            <a:off x="2500015" y="3733801"/>
            <a:ext cx="7620000" cy="830997"/>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Reducing</a:t>
            </a:r>
            <a:r>
              <a:rPr lang="en-US" sz="2400" dirty="0">
                <a:solidFill>
                  <a:srgbClr val="FF0000"/>
                </a:solidFill>
                <a:latin typeface="Arial" panose="020B0604020202020204" pitchFamily="34" charset="0"/>
                <a:cs typeface="Arial" panose="020B0604020202020204" pitchFamily="34" charset="0"/>
              </a:rPr>
              <a:t> the amount of waste produced by a person or a society.</a:t>
            </a:r>
          </a:p>
        </p:txBody>
      </p:sp>
      <p:sp>
        <p:nvSpPr>
          <p:cNvPr id="9" name="Rectangle 8"/>
          <p:cNvSpPr/>
          <p:nvPr/>
        </p:nvSpPr>
        <p:spPr>
          <a:xfrm>
            <a:off x="4974906" y="4372968"/>
            <a:ext cx="241604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B0F0"/>
                </a:solidFill>
                <a:effectLst>
                  <a:outerShdw blurRad="50800" dist="39000" dir="5460000" algn="tl">
                    <a:srgbClr val="000000">
                      <a:alpha val="38000"/>
                    </a:srgbClr>
                  </a:outerShdw>
                </a:effectLst>
              </a:rPr>
              <a:t>Recycle</a:t>
            </a:r>
          </a:p>
        </p:txBody>
      </p:sp>
      <p:sp>
        <p:nvSpPr>
          <p:cNvPr id="10" name="Rectangle 9"/>
          <p:cNvSpPr/>
          <p:nvPr/>
        </p:nvSpPr>
        <p:spPr>
          <a:xfrm>
            <a:off x="2385715" y="5083315"/>
            <a:ext cx="7848600" cy="830997"/>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Recycling</a:t>
            </a:r>
            <a:r>
              <a:rPr lang="en-US" sz="2400" dirty="0">
                <a:solidFill>
                  <a:srgbClr val="FF0000"/>
                </a:solidFill>
                <a:latin typeface="Arial" panose="020B0604020202020204" pitchFamily="34" charset="0"/>
                <a:cs typeface="Arial" panose="020B0604020202020204" pitchFamily="34" charset="0"/>
              </a:rPr>
              <a:t> involves processing used materials into new products to prevent waste of potentially useful materials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861" y="135501"/>
            <a:ext cx="1336869" cy="1332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070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849" y="2967335"/>
            <a:ext cx="8964313" cy="2215991"/>
          </a:xfrm>
          <a:prstGeom prst="rect">
            <a:avLst/>
          </a:prstGeom>
          <a:noFill/>
        </p:spPr>
        <p:txBody>
          <a:bodyPr wrap="none" lIns="91440" tIns="45720" rIns="91440" bIns="45720">
            <a:spAutoFit/>
          </a:bodyPr>
          <a:lstStyle/>
          <a:p>
            <a:pPr algn="ctr"/>
            <a:r>
              <a:rPr lang="en-US" sz="13800" b="0" cap="none" spc="0" dirty="0" smtClean="0">
                <a:ln w="0"/>
                <a:solidFill>
                  <a:schemeClr val="accent1"/>
                </a:solidFill>
                <a:effectLst>
                  <a:outerShdw blurRad="38100" dist="25400" dir="5400000" algn="ctr" rotWithShape="0">
                    <a:srgbClr val="6E747A">
                      <a:alpha val="43000"/>
                    </a:srgbClr>
                  </a:outerShdw>
                </a:effectLst>
              </a:rPr>
              <a:t>Thank You</a:t>
            </a:r>
            <a:endParaRPr lang="en-US" sz="13800"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77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048" y="1459933"/>
            <a:ext cx="7152067" cy="707886"/>
          </a:xfrm>
          <a:prstGeom prst="rect">
            <a:avLst/>
          </a:prstGeom>
        </p:spPr>
        <p:txBody>
          <a:bodyPr wrap="square">
            <a:spAutoFit/>
          </a:bodyPr>
          <a:lstStyle/>
          <a:p>
            <a:pPr algn="ctr"/>
            <a:r>
              <a:rPr lang="en-US" sz="2000" dirty="0">
                <a:ln w="0">
                  <a:solidFill>
                    <a:schemeClr val="tx1"/>
                  </a:solidFill>
                </a:ln>
                <a:effectLst>
                  <a:outerShdw blurRad="38100" dist="25400" dir="5400000" algn="ctr" rotWithShape="0">
                    <a:srgbClr val="6E747A">
                      <a:alpha val="43000"/>
                    </a:srgbClr>
                  </a:outerShdw>
                </a:effectLst>
                <a:latin typeface="ComicSansMS"/>
              </a:rPr>
              <a:t>Aspects which influence the solid </a:t>
            </a:r>
            <a:r>
              <a:rPr lang="en-US" sz="2000" dirty="0" smtClean="0">
                <a:ln w="0">
                  <a:solidFill>
                    <a:schemeClr val="tx1"/>
                  </a:solidFill>
                </a:ln>
                <a:effectLst>
                  <a:outerShdw blurRad="38100" dist="25400" dir="5400000" algn="ctr" rotWithShape="0">
                    <a:srgbClr val="6E747A">
                      <a:alpha val="43000"/>
                    </a:srgbClr>
                  </a:outerShdw>
                </a:effectLst>
                <a:latin typeface="ComicSansMS"/>
              </a:rPr>
              <a:t>wastes generation are;</a:t>
            </a:r>
            <a:r>
              <a:rPr lang="en-US" sz="2000" dirty="0" smtClean="0">
                <a:ln w="0">
                  <a:solidFill>
                    <a:schemeClr val="tx1"/>
                  </a:solidFill>
                </a:ln>
                <a:effectLst>
                  <a:outerShdw blurRad="38100" dist="25400" dir="5400000" algn="ctr" rotWithShape="0">
                    <a:srgbClr val="6E747A">
                      <a:alpha val="43000"/>
                    </a:srgbClr>
                  </a:outerShdw>
                </a:effectLst>
              </a:rPr>
              <a:t> </a:t>
            </a:r>
            <a:r>
              <a:rPr lang="en-US" sz="2000" dirty="0">
                <a:ln w="0">
                  <a:solidFill>
                    <a:schemeClr val="tx1"/>
                  </a:solidFill>
                </a:ln>
                <a:effectLst>
                  <a:outerShdw blurRad="38100" dist="25400" dir="5400000" algn="ctr" rotWithShape="0">
                    <a:srgbClr val="6E747A">
                      <a:alpha val="43000"/>
                    </a:srgbClr>
                  </a:outerShdw>
                </a:effectLst>
              </a:rPr>
              <a:t/>
            </a:r>
            <a:br>
              <a:rPr lang="en-US" sz="2000" dirty="0">
                <a:ln w="0">
                  <a:solidFill>
                    <a:schemeClr val="tx1"/>
                  </a:solidFill>
                </a:ln>
                <a:effectLst>
                  <a:outerShdw blurRad="38100" dist="25400" dir="5400000" algn="ctr" rotWithShape="0">
                    <a:srgbClr val="6E747A">
                      <a:alpha val="43000"/>
                    </a:srgbClr>
                  </a:outerShdw>
                </a:effectLst>
              </a:rPr>
            </a:br>
            <a:endParaRPr lang="en-US" sz="2000" dirty="0">
              <a:ln w="0">
                <a:solidFill>
                  <a:schemeClr val="tx1"/>
                </a:solidFill>
              </a:ln>
              <a:effectLst>
                <a:outerShdw blurRad="38100" dist="25400" dir="5400000" algn="ctr" rotWithShape="0">
                  <a:srgbClr val="6E747A">
                    <a:alpha val="43000"/>
                  </a:srgbClr>
                </a:outerShdw>
              </a:effectLst>
            </a:endParaRPr>
          </a:p>
        </p:txBody>
      </p:sp>
      <p:sp>
        <p:nvSpPr>
          <p:cNvPr id="4" name="Rectangle 3"/>
          <p:cNvSpPr/>
          <p:nvPr/>
        </p:nvSpPr>
        <p:spPr>
          <a:xfrm>
            <a:off x="2932090" y="259604"/>
            <a:ext cx="7628586" cy="1200329"/>
          </a:xfrm>
          <a:prstGeom prst="rect">
            <a:avLst/>
          </a:prstGeom>
        </p:spPr>
        <p:txBody>
          <a:bodyPr wrap="square">
            <a:spAutoFit/>
          </a:bodyPr>
          <a:lstStyle/>
          <a:p>
            <a:r>
              <a:rPr lang="en-US" sz="3600" b="1"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SOLID WASTE GENERATION </a:t>
            </a:r>
            <a:br>
              <a:rPr lang="en-US" sz="3600" b="1"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endParaRPr lang="en-US" sz="3600" b="1"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Rectangle 4"/>
          <p:cNvSpPr/>
          <p:nvPr/>
        </p:nvSpPr>
        <p:spPr>
          <a:xfrm>
            <a:off x="1309353" y="2106264"/>
            <a:ext cx="6842974" cy="4955203"/>
          </a:xfrm>
          <a:prstGeom prst="rect">
            <a:avLst/>
          </a:prstGeom>
        </p:spPr>
        <p:txBody>
          <a:bodyPr wrap="square">
            <a:spAutoFit/>
          </a:bodyPr>
          <a:lstStyle/>
          <a:p>
            <a:pPr marL="285750" indent="-285750">
              <a:buFont typeface="Wingdings" panose="05000000000000000000" pitchFamily="2" charset="2"/>
              <a:buChar char="ü"/>
            </a:pPr>
            <a:r>
              <a:rPr lang="en-US" sz="2800" dirty="0" smtClean="0">
                <a:solidFill>
                  <a:srgbClr val="C00000"/>
                </a:solidFill>
                <a:latin typeface="Arial" panose="020B0604020202020204" pitchFamily="34" charset="0"/>
                <a:cs typeface="Arial" panose="020B0604020202020204" pitchFamily="34" charset="0"/>
              </a:rPr>
              <a:t>Geographic location</a:t>
            </a:r>
          </a:p>
          <a:p>
            <a:pPr marL="285750" indent="-285750">
              <a:buFont typeface="Wingdings" panose="05000000000000000000" pitchFamily="2" charset="2"/>
              <a:buChar char="ü"/>
            </a:pPr>
            <a:r>
              <a:rPr lang="en-US" sz="2800" dirty="0" smtClean="0">
                <a:solidFill>
                  <a:srgbClr val="FF0000"/>
                </a:solidFill>
                <a:latin typeface="Arial" panose="020B0604020202020204" pitchFamily="34" charset="0"/>
                <a:cs typeface="Arial" panose="020B0604020202020204" pitchFamily="34" charset="0"/>
              </a:rPr>
              <a:t>Season of the year </a:t>
            </a:r>
          </a:p>
          <a:p>
            <a:pPr marL="285750" indent="-285750">
              <a:buFont typeface="Wingdings" panose="05000000000000000000" pitchFamily="2" charset="2"/>
              <a:buChar char="ü"/>
            </a:pPr>
            <a:r>
              <a:rPr lang="en-US" sz="2800" dirty="0" smtClean="0">
                <a:solidFill>
                  <a:srgbClr val="002060"/>
                </a:solidFill>
                <a:latin typeface="Arial" panose="020B0604020202020204" pitchFamily="34" charset="0"/>
                <a:cs typeface="Arial" panose="020B0604020202020204" pitchFamily="34" charset="0"/>
              </a:rPr>
              <a:t>Collection frequency</a:t>
            </a:r>
          </a:p>
          <a:p>
            <a:pPr marL="285750" indent="-285750">
              <a:buFont typeface="Wingdings" panose="05000000000000000000" pitchFamily="2" charset="2"/>
              <a:buChar char="ü"/>
            </a:pPr>
            <a:r>
              <a:rPr lang="en-US" sz="2800" dirty="0" smtClean="0">
                <a:solidFill>
                  <a:srgbClr val="FF33CC"/>
                </a:solidFill>
                <a:latin typeface="Arial" panose="020B0604020202020204" pitchFamily="34" charset="0"/>
                <a:cs typeface="Arial" panose="020B0604020202020204" pitchFamily="34" charset="0"/>
              </a:rPr>
              <a:t>Population characteristics </a:t>
            </a:r>
          </a:p>
          <a:p>
            <a:pPr marL="285750" indent="-285750">
              <a:buFont typeface="Wingdings" panose="05000000000000000000" pitchFamily="2" charset="2"/>
              <a:buChar char="ü"/>
            </a:pPr>
            <a:r>
              <a:rPr lang="en-US" sz="2800" dirty="0" smtClean="0">
                <a:solidFill>
                  <a:srgbClr val="00B050"/>
                </a:solidFill>
                <a:latin typeface="Arial" panose="020B0604020202020204" pitchFamily="34" charset="0"/>
                <a:cs typeface="Arial" panose="020B0604020202020204" pitchFamily="34" charset="0"/>
              </a:rPr>
              <a:t>Population characteristics operations </a:t>
            </a:r>
          </a:p>
          <a:p>
            <a:pPr marL="285750" indent="-285750">
              <a:buFont typeface="Wingdings" panose="05000000000000000000" pitchFamily="2" charset="2"/>
              <a:buChar char="ü"/>
            </a:pPr>
            <a:r>
              <a:rPr lang="en-US" sz="2800" dirty="0" smtClean="0">
                <a:solidFill>
                  <a:srgbClr val="0070C0"/>
                </a:solidFill>
                <a:latin typeface="Arial" panose="020B0604020202020204" pitchFamily="34" charset="0"/>
                <a:cs typeface="Arial" panose="020B0604020202020204" pitchFamily="34" charset="0"/>
              </a:rPr>
              <a:t>Legislation</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(Law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“act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making”)</a:t>
            </a:r>
          </a:p>
          <a:p>
            <a:pPr marL="285750" indent="-285750">
              <a:buFont typeface="Wingdings" panose="05000000000000000000" pitchFamily="2" charset="2"/>
              <a:buChar char="ü"/>
            </a:pPr>
            <a:r>
              <a:rPr lang="en-US" sz="2800" dirty="0" smtClean="0">
                <a:solidFill>
                  <a:schemeClr val="accent1"/>
                </a:solidFill>
                <a:latin typeface="Arial" panose="020B0604020202020204" pitchFamily="34" charset="0"/>
                <a:cs typeface="Arial" panose="020B0604020202020204" pitchFamily="34" charset="0"/>
              </a:rPr>
              <a:t>Public activities </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976" y="3578281"/>
            <a:ext cx="2819400" cy="3131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882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3341" y="1313645"/>
            <a:ext cx="11058659" cy="1323439"/>
          </a:xfrm>
          <a:prstGeom prst="rect">
            <a:avLst/>
          </a:prstGeom>
        </p:spPr>
        <p:txBody>
          <a:bodyPr wrap="square">
            <a:spAutoFit/>
          </a:bodyPr>
          <a:lstStyle/>
          <a:p>
            <a:pPr algn="ctr"/>
            <a:r>
              <a:rPr lang="en-US" sz="2000" dirty="0">
                <a:ln>
                  <a:solidFill>
                    <a:srgbClr val="FF33CC"/>
                  </a:solidFill>
                </a:ln>
                <a:solidFill>
                  <a:srgbClr val="7030A0"/>
                </a:solidFill>
                <a:latin typeface="AdvGTIMES-R"/>
              </a:rPr>
              <a:t>Solid waste sources could be urban or rural area. While rural area generates </a:t>
            </a:r>
            <a:r>
              <a:rPr lang="en-US" sz="2000" dirty="0" smtClean="0">
                <a:ln>
                  <a:solidFill>
                    <a:srgbClr val="FF33CC"/>
                  </a:solidFill>
                </a:ln>
                <a:solidFill>
                  <a:srgbClr val="7030A0"/>
                </a:solidFill>
                <a:latin typeface="AdvGTIMES-R"/>
              </a:rPr>
              <a:t>waste which </a:t>
            </a:r>
            <a:r>
              <a:rPr lang="en-US" sz="2000" dirty="0">
                <a:ln>
                  <a:solidFill>
                    <a:srgbClr val="FF33CC"/>
                  </a:solidFill>
                </a:ln>
                <a:solidFill>
                  <a:srgbClr val="7030A0"/>
                </a:solidFill>
                <a:latin typeface="AdvGTIMES-R"/>
              </a:rPr>
              <a:t>is often organic rich and easily biodegradable the urban waste is characterized by culture and practices of </a:t>
            </a:r>
            <a:r>
              <a:rPr lang="en-US" sz="2000" dirty="0" smtClean="0">
                <a:ln>
                  <a:solidFill>
                    <a:srgbClr val="FF33CC"/>
                  </a:solidFill>
                </a:ln>
                <a:solidFill>
                  <a:srgbClr val="7030A0"/>
                </a:solidFill>
                <a:latin typeface="AdvGTIMES-R"/>
              </a:rPr>
              <a:t>society.</a:t>
            </a:r>
            <a:r>
              <a:rPr lang="en-US" sz="2000" dirty="0" smtClean="0">
                <a:ln>
                  <a:solidFill>
                    <a:srgbClr val="FF33CC"/>
                  </a:solidFill>
                </a:ln>
                <a:solidFill>
                  <a:srgbClr val="7030A0"/>
                </a:solidFill>
              </a:rPr>
              <a:t> </a:t>
            </a:r>
            <a:r>
              <a:rPr lang="en-US" sz="2000" dirty="0">
                <a:ln>
                  <a:solidFill>
                    <a:srgbClr val="FF33CC"/>
                  </a:solidFill>
                </a:ln>
                <a:solidFill>
                  <a:srgbClr val="7030A0"/>
                </a:solidFill>
              </a:rPr>
              <a:t/>
            </a:r>
            <a:br>
              <a:rPr lang="en-US" sz="2000" dirty="0">
                <a:ln>
                  <a:solidFill>
                    <a:srgbClr val="FF33CC"/>
                  </a:solidFill>
                </a:ln>
                <a:solidFill>
                  <a:srgbClr val="7030A0"/>
                </a:solidFill>
              </a:rPr>
            </a:br>
            <a:endParaRPr lang="en-US" sz="2000" dirty="0">
              <a:ln>
                <a:solidFill>
                  <a:srgbClr val="FF33CC"/>
                </a:solidFill>
              </a:ln>
              <a:solidFill>
                <a:srgbClr val="7030A0"/>
              </a:solidFill>
            </a:endParaRPr>
          </a:p>
        </p:txBody>
      </p:sp>
      <p:sp>
        <p:nvSpPr>
          <p:cNvPr id="4" name="Rectangle 3"/>
          <p:cNvSpPr/>
          <p:nvPr/>
        </p:nvSpPr>
        <p:spPr>
          <a:xfrm>
            <a:off x="4244332" y="291852"/>
            <a:ext cx="4182555" cy="646331"/>
          </a:xfrm>
          <a:prstGeom prst="rect">
            <a:avLst/>
          </a:prstGeom>
        </p:spPr>
        <p:txBody>
          <a:bodyPr wrap="none">
            <a:spAutoFit/>
          </a:bodyPr>
          <a:lstStyle/>
          <a:p>
            <a:r>
              <a:rPr lang="en-US" sz="3600" b="1" dirty="0" smtClean="0">
                <a:ln w="6600">
                  <a:solidFill>
                    <a:schemeClr val="accent2"/>
                  </a:solidFill>
                  <a:prstDash val="solid"/>
                </a:ln>
                <a:solidFill>
                  <a:srgbClr val="FF33CC"/>
                </a:solidFill>
                <a:effectLst>
                  <a:outerShdw dist="38100" dir="2700000" algn="tl" rotWithShape="0">
                    <a:schemeClr val="accent2"/>
                  </a:outerShdw>
                </a:effectLst>
              </a:rPr>
              <a:t>Sources of Wastes</a:t>
            </a:r>
            <a:endParaRPr lang="en-US" sz="3600" b="1" dirty="0">
              <a:ln w="6600">
                <a:solidFill>
                  <a:schemeClr val="accent2"/>
                </a:solidFill>
                <a:prstDash val="solid"/>
              </a:ln>
              <a:solidFill>
                <a:srgbClr val="FF33CC"/>
              </a:solidFill>
              <a:effectLst>
                <a:outerShdw dist="38100" dir="2700000" algn="tl" rotWithShape="0">
                  <a:schemeClr val="accent2"/>
                </a:outerShdw>
              </a:effectLst>
            </a:endParaRPr>
          </a:p>
        </p:txBody>
      </p:sp>
      <p:sp>
        <p:nvSpPr>
          <p:cNvPr id="6" name="Rectangle 5"/>
          <p:cNvSpPr/>
          <p:nvPr/>
        </p:nvSpPr>
        <p:spPr>
          <a:xfrm>
            <a:off x="1386626" y="3012546"/>
            <a:ext cx="6096000" cy="4154984"/>
          </a:xfrm>
          <a:prstGeom prst="rect">
            <a:avLst/>
          </a:prstGeom>
        </p:spPr>
        <p:txBody>
          <a:bodyPr>
            <a:spAutoFit/>
          </a:bodyPr>
          <a:lstStyle/>
          <a:p>
            <a:pPr>
              <a:spcBef>
                <a:spcPct val="0"/>
              </a:spcBef>
              <a:buClr>
                <a:srgbClr val="EAEAEA"/>
              </a:buClr>
            </a:pPr>
            <a:r>
              <a:rPr lang="en-US" altLang="en-US" sz="2400" b="1" dirty="0" smtClean="0">
                <a:ln>
                  <a:solidFill>
                    <a:schemeClr val="bg1"/>
                  </a:solidFill>
                </a:ln>
                <a:solidFill>
                  <a:srgbClr val="FF0000"/>
                </a:solidFill>
                <a:effectLst>
                  <a:outerShdw blurRad="38100" dist="38100" dir="2700000" algn="tl">
                    <a:srgbClr val="000000">
                      <a:alpha val="43137"/>
                    </a:srgbClr>
                  </a:outerShdw>
                </a:effectLst>
              </a:rPr>
              <a:t>1= Residential</a:t>
            </a:r>
            <a:endParaRPr lang="en-US" altLang="en-US" sz="2400" b="1" dirty="0">
              <a:ln>
                <a:solidFill>
                  <a:schemeClr val="bg1"/>
                </a:solidFill>
              </a:ln>
              <a:solidFill>
                <a:srgbClr val="002060"/>
              </a:solidFill>
              <a:effectLst>
                <a:outerShdw blurRad="38100" dist="38100" dir="2700000" algn="tl">
                  <a:srgbClr val="000000">
                    <a:alpha val="43137"/>
                  </a:srgbClr>
                </a:outerShdw>
              </a:effectLst>
            </a:endParaRPr>
          </a:p>
          <a:p>
            <a:pPr>
              <a:spcBef>
                <a:spcPct val="0"/>
              </a:spcBef>
              <a:buClr>
                <a:srgbClr val="EAEAEA"/>
              </a:buClr>
            </a:pPr>
            <a:r>
              <a:rPr lang="en-US" altLang="en-US" sz="2400" b="1" dirty="0" smtClean="0">
                <a:ln>
                  <a:solidFill>
                    <a:schemeClr val="bg1"/>
                  </a:solidFill>
                </a:ln>
                <a:solidFill>
                  <a:srgbClr val="7030A0"/>
                </a:solidFill>
                <a:effectLst>
                  <a:outerShdw blurRad="38100" dist="38100" dir="2700000" algn="tl">
                    <a:srgbClr val="000000">
                      <a:alpha val="43137"/>
                    </a:srgbClr>
                  </a:outerShdw>
                </a:effectLst>
              </a:rPr>
              <a:t>2= Industrial</a:t>
            </a:r>
          </a:p>
          <a:p>
            <a:pPr>
              <a:spcBef>
                <a:spcPct val="0"/>
              </a:spcBef>
              <a:buClr>
                <a:srgbClr val="EAEAEA"/>
              </a:buClr>
            </a:pPr>
            <a:r>
              <a:rPr lang="en-US" altLang="en-US" sz="2400" b="1" dirty="0" smtClean="0">
                <a:ln>
                  <a:solidFill>
                    <a:schemeClr val="bg1"/>
                  </a:solidFill>
                </a:ln>
                <a:effectLst>
                  <a:outerShdw blurRad="38100" dist="38100" dir="2700000" algn="tl">
                    <a:srgbClr val="000000">
                      <a:alpha val="43137"/>
                    </a:srgbClr>
                  </a:outerShdw>
                </a:effectLst>
              </a:rPr>
              <a:t>3= Commercials</a:t>
            </a:r>
          </a:p>
          <a:p>
            <a:pPr>
              <a:spcBef>
                <a:spcPct val="0"/>
              </a:spcBef>
              <a:buClr>
                <a:srgbClr val="EAEAEA"/>
              </a:buClr>
            </a:pPr>
            <a:r>
              <a:rPr lang="en-US" altLang="en-US" sz="2400" b="1" dirty="0" smtClean="0">
                <a:ln>
                  <a:solidFill>
                    <a:schemeClr val="bg1"/>
                  </a:solidFill>
                </a:ln>
                <a:solidFill>
                  <a:srgbClr val="00B050"/>
                </a:solidFill>
                <a:effectLst>
                  <a:outerShdw blurRad="38100" dist="38100" dir="2700000" algn="tl">
                    <a:srgbClr val="000000">
                      <a:alpha val="43137"/>
                    </a:srgbClr>
                  </a:outerShdw>
                </a:effectLst>
              </a:rPr>
              <a:t>4= Institutional</a:t>
            </a:r>
          </a:p>
          <a:p>
            <a:pPr>
              <a:spcBef>
                <a:spcPct val="0"/>
              </a:spcBef>
              <a:buClr>
                <a:srgbClr val="EAEAEA"/>
              </a:buClr>
            </a:pPr>
            <a:r>
              <a:rPr lang="en-US" altLang="en-US" sz="2400" b="1" dirty="0" smtClean="0">
                <a:ln>
                  <a:solidFill>
                    <a:schemeClr val="bg1"/>
                  </a:solidFill>
                </a:ln>
                <a:solidFill>
                  <a:srgbClr val="FFFF00"/>
                </a:solidFill>
                <a:effectLst>
                  <a:outerShdw blurRad="38100" dist="38100" dir="2700000" algn="tl">
                    <a:srgbClr val="000000">
                      <a:alpha val="43137"/>
                    </a:srgbClr>
                  </a:outerShdw>
                </a:effectLst>
              </a:rPr>
              <a:t>5= Construction and demolition</a:t>
            </a:r>
          </a:p>
          <a:p>
            <a:pPr>
              <a:spcBef>
                <a:spcPct val="0"/>
              </a:spcBef>
              <a:buClr>
                <a:srgbClr val="EAEAEA"/>
              </a:buClr>
            </a:pPr>
            <a:r>
              <a:rPr lang="en-US" altLang="en-US" sz="2400" b="1" dirty="0" smtClean="0">
                <a:ln>
                  <a:solidFill>
                    <a:schemeClr val="bg1"/>
                  </a:solidFill>
                </a:ln>
                <a:solidFill>
                  <a:srgbClr val="FF33CC"/>
                </a:solidFill>
                <a:effectLst>
                  <a:outerShdw blurRad="38100" dist="38100" dir="2700000" algn="tl">
                    <a:srgbClr val="000000">
                      <a:alpha val="43137"/>
                    </a:srgbClr>
                  </a:outerShdw>
                </a:effectLst>
              </a:rPr>
              <a:t>6= Municipal </a:t>
            </a:r>
          </a:p>
          <a:p>
            <a:pPr>
              <a:spcBef>
                <a:spcPct val="0"/>
              </a:spcBef>
              <a:buClr>
                <a:srgbClr val="EAEAEA"/>
              </a:buClr>
            </a:pPr>
            <a:r>
              <a:rPr lang="en-US" altLang="en-US" sz="2400" b="1" dirty="0" smtClean="0">
                <a:ln>
                  <a:solidFill>
                    <a:schemeClr val="bg1"/>
                  </a:solidFill>
                </a:ln>
                <a:solidFill>
                  <a:srgbClr val="002060"/>
                </a:solidFill>
                <a:effectLst>
                  <a:outerShdw blurRad="38100" dist="38100" dir="2700000" algn="tl">
                    <a:srgbClr val="000000">
                      <a:alpha val="43137"/>
                    </a:srgbClr>
                  </a:outerShdw>
                </a:effectLst>
              </a:rPr>
              <a:t>7= services (Parks etc.)</a:t>
            </a:r>
            <a:endParaRPr lang="en-US" altLang="en-US" sz="2400" b="1" dirty="0">
              <a:ln>
                <a:solidFill>
                  <a:schemeClr val="bg1"/>
                </a:solidFill>
              </a:ln>
              <a:solidFill>
                <a:srgbClr val="002060"/>
              </a:solidFill>
              <a:effectLst>
                <a:outerShdw blurRad="38100" dist="38100" dir="2700000" algn="tl">
                  <a:srgbClr val="000000">
                    <a:alpha val="43137"/>
                  </a:srgbClr>
                </a:outerShdw>
              </a:effectLst>
            </a:endParaRPr>
          </a:p>
          <a:p>
            <a:pPr>
              <a:spcBef>
                <a:spcPct val="0"/>
              </a:spcBef>
              <a:buClr>
                <a:srgbClr val="EAEAEA"/>
              </a:buClr>
            </a:pPr>
            <a:r>
              <a:rPr lang="en-US" altLang="en-US" sz="2400" b="1" dirty="0" smtClean="0">
                <a:ln>
                  <a:solidFill>
                    <a:schemeClr val="bg1"/>
                  </a:solidFill>
                </a:ln>
                <a:solidFill>
                  <a:srgbClr val="C00000"/>
                </a:solidFill>
                <a:effectLst>
                  <a:outerShdw blurRad="38100" dist="38100" dir="2700000" algn="tl">
                    <a:srgbClr val="000000">
                      <a:alpha val="43137"/>
                    </a:srgbClr>
                  </a:outerShdw>
                </a:effectLst>
              </a:rPr>
              <a:t>8= Agriculture</a:t>
            </a:r>
          </a:p>
          <a:p>
            <a:pPr>
              <a:spcBef>
                <a:spcPct val="0"/>
              </a:spcBef>
              <a:buClr>
                <a:srgbClr val="EAEAEA"/>
              </a:buClr>
            </a:pPr>
            <a:r>
              <a:rPr lang="en-US" altLang="en-US" sz="2400" b="1" dirty="0">
                <a:ln>
                  <a:solidFill>
                    <a:schemeClr val="bg1"/>
                  </a:solidFill>
                </a:ln>
                <a:solidFill>
                  <a:srgbClr val="00B0F0"/>
                </a:solidFill>
                <a:effectLst>
                  <a:outerShdw blurRad="38100" dist="38100" dir="2700000" algn="tl">
                    <a:srgbClr val="000000">
                      <a:alpha val="43137"/>
                    </a:srgbClr>
                  </a:outerShdw>
                </a:effectLst>
              </a:rPr>
              <a:t>9= </a:t>
            </a:r>
            <a:r>
              <a:rPr lang="en-US" altLang="en-US" sz="2400" b="1" dirty="0" smtClean="0">
                <a:ln>
                  <a:solidFill>
                    <a:schemeClr val="bg1"/>
                  </a:solidFill>
                </a:ln>
                <a:solidFill>
                  <a:srgbClr val="00B0F0"/>
                </a:solidFill>
                <a:effectLst>
                  <a:outerShdw blurRad="38100" dist="38100" dir="2700000" algn="tl">
                    <a:srgbClr val="000000">
                      <a:alpha val="43137"/>
                    </a:srgbClr>
                  </a:outerShdw>
                </a:effectLst>
              </a:rPr>
              <a:t>Slaughter House</a:t>
            </a:r>
          </a:p>
          <a:p>
            <a:pPr>
              <a:spcBef>
                <a:spcPct val="0"/>
              </a:spcBef>
              <a:buClr>
                <a:srgbClr val="EAEAEA"/>
              </a:buClr>
            </a:pPr>
            <a:r>
              <a:rPr lang="en-US" altLang="en-US" sz="2400" b="1" dirty="0" smtClean="0">
                <a:ln>
                  <a:solidFill>
                    <a:schemeClr val="bg1"/>
                  </a:solidFill>
                </a:ln>
                <a:solidFill>
                  <a:srgbClr val="FFC000"/>
                </a:solidFill>
                <a:effectLst>
                  <a:outerShdw blurRad="38100" dist="38100" dir="2700000" algn="tl">
                    <a:srgbClr val="000000">
                      <a:alpha val="43137"/>
                    </a:srgbClr>
                  </a:outerShdw>
                </a:effectLst>
              </a:rPr>
              <a:t>10</a:t>
            </a:r>
            <a:r>
              <a:rPr lang="en-US" altLang="en-US" sz="2400" b="1" dirty="0">
                <a:ln>
                  <a:solidFill>
                    <a:schemeClr val="bg1"/>
                  </a:solidFill>
                </a:ln>
                <a:solidFill>
                  <a:srgbClr val="FFC000"/>
                </a:solidFill>
                <a:effectLst>
                  <a:outerShdw blurRad="38100" dist="38100" dir="2700000" algn="tl">
                    <a:srgbClr val="000000">
                      <a:alpha val="43137"/>
                    </a:srgbClr>
                  </a:outerShdw>
                </a:effectLst>
              </a:rPr>
              <a:t>= Fruits </a:t>
            </a:r>
            <a:r>
              <a:rPr lang="en-US" altLang="en-US" sz="2400" b="1" dirty="0" smtClean="0">
                <a:ln>
                  <a:solidFill>
                    <a:schemeClr val="bg1"/>
                  </a:solidFill>
                </a:ln>
                <a:solidFill>
                  <a:srgbClr val="FFC000"/>
                </a:solidFill>
                <a:effectLst>
                  <a:outerShdw blurRad="38100" dist="38100" dir="2700000" algn="tl">
                    <a:srgbClr val="000000">
                      <a:alpha val="43137"/>
                    </a:srgbClr>
                  </a:outerShdw>
                </a:effectLst>
              </a:rPr>
              <a:t>and Vegetable </a:t>
            </a:r>
            <a:r>
              <a:rPr lang="en-US" altLang="en-US" sz="2400" b="1" dirty="0">
                <a:ln>
                  <a:solidFill>
                    <a:schemeClr val="bg1"/>
                  </a:solidFill>
                </a:ln>
                <a:solidFill>
                  <a:srgbClr val="FFC000"/>
                </a:solidFill>
                <a:effectLst>
                  <a:outerShdw blurRad="38100" dist="38100" dir="2700000" algn="tl">
                    <a:srgbClr val="000000">
                      <a:alpha val="43137"/>
                    </a:srgbClr>
                  </a:outerShdw>
                </a:effectLst>
              </a:rPr>
              <a:t>Market</a:t>
            </a:r>
          </a:p>
          <a:p>
            <a:endParaRPr lang="en-US" sz="2400" b="1" dirty="0">
              <a:ln>
                <a:solidFill>
                  <a:schemeClr val="bg1"/>
                </a:solidFill>
              </a:ln>
              <a:effectLst>
                <a:outerShdw blurRad="38100" dist="38100" dir="2700000" algn="tl">
                  <a:srgbClr val="000000">
                    <a:alpha val="43137"/>
                  </a:srgbClr>
                </a:outerShdw>
              </a:effectLst>
            </a:endParaRPr>
          </a:p>
        </p:txBody>
      </p:sp>
      <p:sp>
        <p:nvSpPr>
          <p:cNvPr id="7" name="Rectangle 6"/>
          <p:cNvSpPr/>
          <p:nvPr/>
        </p:nvSpPr>
        <p:spPr>
          <a:xfrm>
            <a:off x="1386626" y="2452418"/>
            <a:ext cx="4285147" cy="584775"/>
          </a:xfrm>
          <a:prstGeom prst="rect">
            <a:avLst/>
          </a:prstGeom>
        </p:spPr>
        <p:txBody>
          <a:bodyPr wrap="none">
            <a:spAutoFit/>
          </a:bodyPr>
          <a:lstStyle/>
          <a:p>
            <a:r>
              <a:rPr lang="en-US" sz="3200" dirty="0">
                <a:ln w="0">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Sources of solid waste</a:t>
            </a:r>
          </a:p>
        </p:txBody>
      </p:sp>
    </p:spTree>
    <p:extLst>
      <p:ext uri="{BB962C8B-B14F-4D97-AF65-F5344CB8AC3E}">
        <p14:creationId xmlns:p14="http://schemas.microsoft.com/office/powerpoint/2010/main" val="2517900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9971" y="401272"/>
            <a:ext cx="6096000" cy="1446550"/>
          </a:xfrm>
          <a:prstGeom prst="rect">
            <a:avLst/>
          </a:prstGeom>
        </p:spPr>
        <p:txBody>
          <a:bodyPr>
            <a:spAutoFit/>
          </a:bodyPr>
          <a:lstStyle/>
          <a:p>
            <a:r>
              <a:rPr lang="en-US" sz="4400" dirty="0" smtClean="0">
                <a:ln w="0">
                  <a:solidFill>
                    <a:sysClr val="windowText" lastClr="000000"/>
                  </a:solidFill>
                </a:ln>
                <a:solidFill>
                  <a:schemeClr val="accent1"/>
                </a:solidFill>
                <a:effectLst>
                  <a:outerShdw blurRad="38100" dist="25400" dir="5400000" algn="ctr" rotWithShape="0">
                    <a:srgbClr val="6E747A">
                      <a:alpha val="43000"/>
                    </a:srgbClr>
                  </a:outerShdw>
                </a:effectLst>
                <a:latin typeface="AdvP7AF1"/>
              </a:rPr>
              <a:t>Contribution of Wastes</a:t>
            </a:r>
            <a:r>
              <a:rPr lang="en-US" sz="4400" dirty="0" smtClean="0">
                <a:ln w="0">
                  <a:solidFill>
                    <a:sysClr val="windowText" lastClr="000000"/>
                  </a:solidFill>
                </a:ln>
                <a:solidFill>
                  <a:schemeClr val="accent1"/>
                </a:solidFill>
                <a:effectLst>
                  <a:outerShdw blurRad="38100" dist="25400" dir="5400000" algn="ctr" rotWithShape="0">
                    <a:srgbClr val="6E747A">
                      <a:alpha val="43000"/>
                    </a:srgbClr>
                  </a:outerShdw>
                </a:effectLst>
              </a:rPr>
              <a:t> </a:t>
            </a:r>
            <a:br>
              <a:rPr lang="en-US" sz="4400" dirty="0" smtClean="0">
                <a:ln w="0">
                  <a:solidFill>
                    <a:sysClr val="windowText" lastClr="000000"/>
                  </a:solidFill>
                </a:ln>
                <a:solidFill>
                  <a:schemeClr val="accent1"/>
                </a:solidFill>
                <a:effectLst>
                  <a:outerShdw blurRad="38100" dist="25400" dir="5400000" algn="ctr" rotWithShape="0">
                    <a:srgbClr val="6E747A">
                      <a:alpha val="43000"/>
                    </a:srgbClr>
                  </a:outerShdw>
                </a:effectLst>
              </a:rPr>
            </a:br>
            <a:endParaRPr lang="en-US" sz="4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pic>
        <p:nvPicPr>
          <p:cNvPr id="4" name="Picture 24" descr="Slide2"/>
          <p:cNvPicPr>
            <a:picLocks noChangeAspect="1" noChangeArrowheads="1"/>
          </p:cNvPicPr>
          <p:nvPr/>
        </p:nvPicPr>
        <p:blipFill>
          <a:blip r:embed="rId2">
            <a:extLst>
              <a:ext uri="{28A0092B-C50C-407E-A947-70E740481C1C}">
                <a14:useLocalDpi xmlns:a14="http://schemas.microsoft.com/office/drawing/2010/main" val="0"/>
              </a:ext>
            </a:extLst>
          </a:blip>
          <a:srcRect t="13704" b="14229"/>
          <a:stretch>
            <a:fillRect/>
          </a:stretch>
        </p:blipFill>
        <p:spPr bwMode="auto">
          <a:xfrm>
            <a:off x="2291365" y="1706155"/>
            <a:ext cx="7844308" cy="46098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973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081" y="1328551"/>
            <a:ext cx="9444507" cy="1384995"/>
          </a:xfrm>
          <a:prstGeom prst="rect">
            <a:avLst/>
          </a:prstGeom>
        </p:spPr>
        <p:txBody>
          <a:bodyPr wrap="square">
            <a:spAutoFit/>
          </a:bodyPr>
          <a:lstStyle/>
          <a:p>
            <a:pPr algn="ctr"/>
            <a:r>
              <a:rPr lang="en-US" sz="2800" dirty="0" smtClean="0">
                <a:solidFill>
                  <a:srgbClr val="7030A0"/>
                </a:solidFill>
                <a:latin typeface="Palatino-Roman"/>
              </a:rPr>
              <a:t>The Waste </a:t>
            </a:r>
            <a:r>
              <a:rPr lang="en-US" sz="2800" dirty="0">
                <a:solidFill>
                  <a:srgbClr val="7030A0"/>
                </a:solidFill>
                <a:latin typeface="Palatino-Roman"/>
              </a:rPr>
              <a:t>generated </a:t>
            </a:r>
            <a:r>
              <a:rPr lang="en-US" sz="2800" dirty="0" smtClean="0">
                <a:solidFill>
                  <a:srgbClr val="7030A0"/>
                </a:solidFill>
                <a:latin typeface="Palatino-Roman"/>
              </a:rPr>
              <a:t>from households, hotels or offices are called residential wastes.</a:t>
            </a:r>
            <a:r>
              <a:rPr lang="en-US" sz="2800" dirty="0" smtClean="0">
                <a:solidFill>
                  <a:srgbClr val="7030A0"/>
                </a:solidFill>
              </a:rPr>
              <a:t> </a:t>
            </a:r>
            <a:r>
              <a:rPr lang="en-US" sz="2800" dirty="0"/>
              <a:t/>
            </a:r>
            <a:br>
              <a:rPr lang="en-US" sz="2800" dirty="0"/>
            </a:br>
            <a:endParaRPr lang="en-US" sz="2800" dirty="0"/>
          </a:p>
        </p:txBody>
      </p:sp>
      <p:sp>
        <p:nvSpPr>
          <p:cNvPr id="3" name="Rectangle 2"/>
          <p:cNvSpPr/>
          <p:nvPr/>
        </p:nvSpPr>
        <p:spPr>
          <a:xfrm>
            <a:off x="3856988" y="359466"/>
            <a:ext cx="3594254" cy="707886"/>
          </a:xfrm>
          <a:prstGeom prst="rect">
            <a:avLst/>
          </a:prstGeom>
        </p:spPr>
        <p:txBody>
          <a:bodyPr wrap="none">
            <a:spAutoFit/>
          </a:bodyPr>
          <a:lstStyle/>
          <a:p>
            <a:pPr>
              <a:spcBef>
                <a:spcPct val="0"/>
              </a:spcBef>
              <a:buClr>
                <a:srgbClr val="EAEAEA"/>
              </a:buClr>
            </a:pPr>
            <a:r>
              <a:rPr lang="en-US" altLang="en-US" sz="4000" b="1" dirty="0">
                <a:ln>
                  <a:solidFill>
                    <a:schemeClr val="bg1"/>
                  </a:solidFill>
                </a:ln>
                <a:solidFill>
                  <a:srgbClr val="FF0000"/>
                </a:solidFill>
              </a:rPr>
              <a:t>1= Residential</a:t>
            </a:r>
            <a:endParaRPr lang="en-US" altLang="en-US" sz="4000" b="1" dirty="0">
              <a:ln>
                <a:solidFill>
                  <a:schemeClr val="bg1"/>
                </a:solidFill>
              </a:ln>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99551760"/>
              </p:ext>
            </p:extLst>
          </p:nvPr>
        </p:nvGraphicFramePr>
        <p:xfrm>
          <a:off x="528034" y="2485622"/>
          <a:ext cx="4314421" cy="657343"/>
        </p:xfrm>
        <a:graphic>
          <a:graphicData uri="http://schemas.openxmlformats.org/drawingml/2006/table">
            <a:tbl>
              <a:tblPr>
                <a:tableStyleId>{D113A9D2-9D6B-4929-AA2D-F23B5EE8CBE7}</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5" name="Rectangle 1"/>
          <p:cNvSpPr>
            <a:spLocks noChangeArrowheads="1"/>
          </p:cNvSpPr>
          <p:nvPr/>
        </p:nvSpPr>
        <p:spPr bwMode="auto">
          <a:xfrm>
            <a:off x="5518150" y="3978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1116169" y="3437105"/>
            <a:ext cx="10114208" cy="1569660"/>
          </a:xfrm>
          <a:prstGeom prst="rect">
            <a:avLst/>
          </a:prstGeom>
        </p:spPr>
        <p:txBody>
          <a:bodyPr wrap="square">
            <a:spAutoFit/>
          </a:bodyPr>
          <a:lstStyle/>
          <a:p>
            <a:r>
              <a:rPr lang="en-US" sz="2400" dirty="0" smtClean="0">
                <a:solidFill>
                  <a:srgbClr val="FF0000"/>
                </a:solidFill>
              </a:rPr>
              <a:t>Food </a:t>
            </a:r>
            <a:r>
              <a:rPr lang="en-US" sz="2400" dirty="0">
                <a:solidFill>
                  <a:srgbClr val="FF0000"/>
                </a:solidFill>
              </a:rPr>
              <a:t>wastes, </a:t>
            </a:r>
            <a:r>
              <a:rPr lang="en-US" sz="2400" dirty="0" smtClean="0">
                <a:solidFill>
                  <a:srgbClr val="FF0000"/>
                </a:solidFill>
              </a:rPr>
              <a:t>paper, cardboard</a:t>
            </a:r>
            <a:r>
              <a:rPr lang="en-US" sz="2400" dirty="0">
                <a:solidFill>
                  <a:srgbClr val="FF0000"/>
                </a:solidFill>
              </a:rPr>
              <a:t>, plastics, </a:t>
            </a:r>
            <a:r>
              <a:rPr lang="en-US" sz="2400" dirty="0" smtClean="0">
                <a:solidFill>
                  <a:srgbClr val="FF0000"/>
                </a:solidFill>
              </a:rPr>
              <a:t>textiles, leather</a:t>
            </a:r>
            <a:r>
              <a:rPr lang="en-US" sz="2400" dirty="0">
                <a:solidFill>
                  <a:srgbClr val="FF0000"/>
                </a:solidFill>
              </a:rPr>
              <a:t>, yard </a:t>
            </a:r>
            <a:r>
              <a:rPr lang="en-US" sz="2400" dirty="0">
                <a:solidFill>
                  <a:srgbClr val="FF33CC"/>
                </a:solidFill>
              </a:rPr>
              <a:t>wastes, </a:t>
            </a:r>
            <a:r>
              <a:rPr lang="en-US" sz="2400" dirty="0" smtClean="0">
                <a:solidFill>
                  <a:srgbClr val="FF33CC"/>
                </a:solidFill>
              </a:rPr>
              <a:t>wood, glass</a:t>
            </a:r>
            <a:r>
              <a:rPr lang="en-US" sz="2400" dirty="0">
                <a:solidFill>
                  <a:srgbClr val="FF33CC"/>
                </a:solidFill>
              </a:rPr>
              <a:t>, </a:t>
            </a:r>
            <a:r>
              <a:rPr lang="en-US" sz="2400" dirty="0" smtClean="0">
                <a:solidFill>
                  <a:srgbClr val="FF33CC"/>
                </a:solidFill>
              </a:rPr>
              <a:t> metals</a:t>
            </a:r>
            <a:r>
              <a:rPr lang="en-US" sz="2400" dirty="0">
                <a:solidFill>
                  <a:srgbClr val="FF33CC"/>
                </a:solidFill>
              </a:rPr>
              <a:t>, ashes, </a:t>
            </a:r>
            <a:r>
              <a:rPr lang="en-US" sz="2400" dirty="0" smtClean="0">
                <a:solidFill>
                  <a:srgbClr val="FF33CC"/>
                </a:solidFill>
              </a:rPr>
              <a:t>special wastes </a:t>
            </a:r>
            <a:r>
              <a:rPr lang="en-US" sz="2400" dirty="0">
                <a:solidFill>
                  <a:srgbClr val="FF33CC"/>
                </a:solidFill>
              </a:rPr>
              <a:t>(e.g. bulky </a:t>
            </a:r>
            <a:r>
              <a:rPr lang="en-US" sz="2400" dirty="0" smtClean="0">
                <a:solidFill>
                  <a:srgbClr val="002060"/>
                </a:solidFill>
              </a:rPr>
              <a:t>items, consumer </a:t>
            </a:r>
            <a:r>
              <a:rPr lang="en-US" sz="2400" dirty="0">
                <a:solidFill>
                  <a:srgbClr val="002060"/>
                </a:solidFill>
              </a:rPr>
              <a:t>electronics, </a:t>
            </a:r>
            <a:r>
              <a:rPr lang="en-US" sz="2400" dirty="0" smtClean="0">
                <a:solidFill>
                  <a:srgbClr val="002060"/>
                </a:solidFill>
              </a:rPr>
              <a:t>white goods</a:t>
            </a:r>
            <a:r>
              <a:rPr lang="en-US" sz="2400" dirty="0">
                <a:solidFill>
                  <a:srgbClr val="002060"/>
                </a:solidFill>
              </a:rPr>
              <a:t>, batteries, oil, tires</a:t>
            </a:r>
            <a:r>
              <a:rPr lang="en-US" sz="2400" dirty="0" smtClean="0">
                <a:solidFill>
                  <a:srgbClr val="002060"/>
                </a:solidFill>
              </a:rPr>
              <a:t>), and </a:t>
            </a:r>
            <a:r>
              <a:rPr lang="en-US" sz="2400" dirty="0"/>
              <a:t>household </a:t>
            </a:r>
            <a:r>
              <a:rPr lang="en-US" sz="2400" dirty="0" smtClean="0"/>
              <a:t>hazardous wastes</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69" y="5006765"/>
            <a:ext cx="2626519" cy="17467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024" y="5006765"/>
            <a:ext cx="2687901" cy="17467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4812" y="5161137"/>
            <a:ext cx="2804232" cy="1607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8382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8138" y="333709"/>
            <a:ext cx="3150221" cy="707886"/>
          </a:xfrm>
          <a:prstGeom prst="rect">
            <a:avLst/>
          </a:prstGeom>
        </p:spPr>
        <p:txBody>
          <a:bodyPr wrap="none">
            <a:spAutoFit/>
          </a:bodyPr>
          <a:lstStyle/>
          <a:p>
            <a:pPr>
              <a:spcBef>
                <a:spcPct val="0"/>
              </a:spcBef>
              <a:buClr>
                <a:srgbClr val="EAEAEA"/>
              </a:buClr>
            </a:pPr>
            <a:r>
              <a:rPr lang="en-US" altLang="en-US" sz="4000" b="1" dirty="0">
                <a:ln>
                  <a:solidFill>
                    <a:schemeClr val="bg1"/>
                  </a:solidFill>
                </a:ln>
                <a:solidFill>
                  <a:srgbClr val="7030A0"/>
                </a:solidFill>
              </a:rPr>
              <a:t>2= Industrial</a:t>
            </a:r>
          </a:p>
        </p:txBody>
      </p:sp>
      <p:sp>
        <p:nvSpPr>
          <p:cNvPr id="3" name="Rectangle 2"/>
          <p:cNvSpPr/>
          <p:nvPr/>
        </p:nvSpPr>
        <p:spPr>
          <a:xfrm>
            <a:off x="1669960" y="1470218"/>
            <a:ext cx="9573296" cy="830997"/>
          </a:xfrm>
          <a:prstGeom prst="rect">
            <a:avLst/>
          </a:prstGeom>
        </p:spPr>
        <p:txBody>
          <a:bodyPr wrap="square">
            <a:spAutoFit/>
          </a:bodyPr>
          <a:lstStyle/>
          <a:p>
            <a:pPr algn="ctr"/>
            <a:r>
              <a:rPr lang="en-US" sz="2400" dirty="0">
                <a:solidFill>
                  <a:srgbClr val="FF0000"/>
                </a:solidFill>
                <a:latin typeface="Palatino-Roman"/>
              </a:rPr>
              <a:t>The Waste generated from </a:t>
            </a:r>
            <a:r>
              <a:rPr lang="en-US" sz="2400" dirty="0" smtClean="0">
                <a:solidFill>
                  <a:srgbClr val="FF0000"/>
                </a:solidFill>
                <a:latin typeface="Palatino-Roman"/>
              </a:rPr>
              <a:t>factories, industries and other manufacturing plants </a:t>
            </a:r>
            <a:r>
              <a:rPr lang="en-US" sz="2400" dirty="0">
                <a:solidFill>
                  <a:srgbClr val="FF0000"/>
                </a:solidFill>
                <a:latin typeface="Palatino-Roman"/>
              </a:rPr>
              <a:t>are called </a:t>
            </a:r>
            <a:r>
              <a:rPr lang="en-US" sz="2400" dirty="0" smtClean="0">
                <a:solidFill>
                  <a:srgbClr val="FF0000"/>
                </a:solidFill>
                <a:latin typeface="Palatino-Roman"/>
              </a:rPr>
              <a:t>industrial wastes.</a:t>
            </a:r>
            <a:endParaRPr lang="en-US" sz="2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91566216"/>
              </p:ext>
            </p:extLst>
          </p:nvPr>
        </p:nvGraphicFramePr>
        <p:xfrm>
          <a:off x="528034" y="2485622"/>
          <a:ext cx="4314421" cy="657343"/>
        </p:xfrm>
        <a:graphic>
          <a:graphicData uri="http://schemas.openxmlformats.org/drawingml/2006/table">
            <a:tbl>
              <a:tblPr>
                <a:tableStyleId>{18603FDC-E32A-4AB5-989C-0864C3EAD2B8}</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5" name="Rectangle 4"/>
          <p:cNvSpPr/>
          <p:nvPr/>
        </p:nvSpPr>
        <p:spPr>
          <a:xfrm>
            <a:off x="1313645" y="3479116"/>
            <a:ext cx="10251583" cy="1384995"/>
          </a:xfrm>
          <a:prstGeom prst="rect">
            <a:avLst/>
          </a:prstGeom>
        </p:spPr>
        <p:txBody>
          <a:bodyPr wrap="square">
            <a:spAutoFit/>
          </a:bodyPr>
          <a:lstStyle/>
          <a:p>
            <a:r>
              <a:rPr lang="en-US" sz="2800" dirty="0">
                <a:ln>
                  <a:solidFill>
                    <a:schemeClr val="tx1"/>
                  </a:solidFill>
                </a:ln>
                <a:solidFill>
                  <a:srgbClr val="FF33CC"/>
                </a:solidFill>
              </a:rPr>
              <a:t>Housekeeping </a:t>
            </a:r>
            <a:r>
              <a:rPr lang="en-US" sz="2800" dirty="0" smtClean="0">
                <a:ln>
                  <a:solidFill>
                    <a:schemeClr val="tx1"/>
                  </a:solidFill>
                </a:ln>
                <a:solidFill>
                  <a:srgbClr val="FF33CC"/>
                </a:solidFill>
              </a:rPr>
              <a:t>wastes, packaging</a:t>
            </a:r>
            <a:r>
              <a:rPr lang="en-US" sz="2800" dirty="0">
                <a:ln>
                  <a:solidFill>
                    <a:schemeClr val="tx1"/>
                  </a:solidFill>
                </a:ln>
                <a:solidFill>
                  <a:srgbClr val="FF33CC"/>
                </a:solidFill>
              </a:rPr>
              <a:t>, food </a:t>
            </a:r>
            <a:r>
              <a:rPr lang="en-US" sz="2800" dirty="0" smtClean="0">
                <a:ln>
                  <a:solidFill>
                    <a:schemeClr val="tx1"/>
                  </a:solidFill>
                </a:ln>
                <a:solidFill>
                  <a:srgbClr val="FF33CC"/>
                </a:solidFill>
              </a:rPr>
              <a:t>wastes, construction and </a:t>
            </a:r>
            <a:r>
              <a:rPr lang="en-US" sz="2800" dirty="0" smtClean="0">
                <a:ln>
                  <a:solidFill>
                    <a:schemeClr val="tx1"/>
                  </a:solidFill>
                </a:ln>
                <a:solidFill>
                  <a:srgbClr val="FFFF00"/>
                </a:solidFill>
              </a:rPr>
              <a:t>demolition materials, hazardous </a:t>
            </a:r>
            <a:r>
              <a:rPr lang="en-US" sz="2800" dirty="0">
                <a:ln>
                  <a:solidFill>
                    <a:schemeClr val="tx1"/>
                  </a:solidFill>
                </a:ln>
                <a:solidFill>
                  <a:srgbClr val="FFFF00"/>
                </a:solidFill>
              </a:rPr>
              <a:t>wastes, </a:t>
            </a:r>
            <a:r>
              <a:rPr lang="en-US" sz="2800" dirty="0" smtClean="0">
                <a:ln>
                  <a:solidFill>
                    <a:schemeClr val="tx1"/>
                  </a:solidFill>
                </a:ln>
                <a:solidFill>
                  <a:srgbClr val="FFFF00"/>
                </a:solidFill>
              </a:rPr>
              <a:t>ashes, special wastes.</a:t>
            </a:r>
            <a:endParaRPr lang="en-US" sz="2800" dirty="0">
              <a:ln>
                <a:solidFill>
                  <a:schemeClr val="tx1"/>
                </a:solidFill>
              </a:ln>
              <a:solidFill>
                <a:srgbClr val="FFFF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4907" y="4802205"/>
            <a:ext cx="3163910" cy="20088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110" y="4708287"/>
            <a:ext cx="3171207" cy="2102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6802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818" y="398103"/>
            <a:ext cx="3437159" cy="584775"/>
          </a:xfrm>
          <a:prstGeom prst="rect">
            <a:avLst/>
          </a:prstGeom>
        </p:spPr>
        <p:txBody>
          <a:bodyPr wrap="none">
            <a:spAutoFit/>
          </a:bodyPr>
          <a:lstStyle/>
          <a:p>
            <a:pPr>
              <a:spcBef>
                <a:spcPct val="0"/>
              </a:spcBef>
              <a:buClr>
                <a:srgbClr val="EAEAEA"/>
              </a:buClr>
            </a:pPr>
            <a:r>
              <a:rPr lang="en-US" altLang="en-US" sz="3200" b="1" dirty="0">
                <a:ln>
                  <a:solidFill>
                    <a:schemeClr val="tx1"/>
                  </a:solidFill>
                </a:ln>
                <a:solidFill>
                  <a:srgbClr val="7030A0"/>
                </a:solidFill>
              </a:rPr>
              <a:t>3= Commercials</a:t>
            </a:r>
          </a:p>
        </p:txBody>
      </p:sp>
      <p:graphicFrame>
        <p:nvGraphicFramePr>
          <p:cNvPr id="3" name="Table 2"/>
          <p:cNvGraphicFramePr>
            <a:graphicFrameLocks noGrp="1"/>
          </p:cNvGraphicFramePr>
          <p:nvPr>
            <p:extLst>
              <p:ext uri="{D42A27DB-BD31-4B8C-83A1-F6EECF244321}">
                <p14:modId xmlns:p14="http://schemas.microsoft.com/office/powerpoint/2010/main" val="3675708314"/>
              </p:ext>
            </p:extLst>
          </p:nvPr>
        </p:nvGraphicFramePr>
        <p:xfrm>
          <a:off x="528034" y="2485622"/>
          <a:ext cx="4314421" cy="657343"/>
        </p:xfrm>
        <a:graphic>
          <a:graphicData uri="http://schemas.openxmlformats.org/drawingml/2006/table">
            <a:tbl>
              <a:tblPr>
                <a:tableStyleId>{306799F8-075E-4A3A-A7F6-7FBC6576F1A4}</a:tableStyleId>
              </a:tblPr>
              <a:tblGrid>
                <a:gridCol w="4314421"/>
              </a:tblGrid>
              <a:tr h="657343">
                <a:tc>
                  <a:txBody>
                    <a:bodyPr/>
                    <a:lstStyle/>
                    <a:p>
                      <a:r>
                        <a:rPr lang="en-US" sz="2400" dirty="0">
                          <a:effectLst/>
                        </a:rPr>
                        <a:t>Types </a:t>
                      </a:r>
                      <a:r>
                        <a:rPr lang="en-US" sz="2400" dirty="0" smtClean="0">
                          <a:effectLst/>
                        </a:rPr>
                        <a:t>of wastes generated</a:t>
                      </a:r>
                      <a:endParaRPr lang="en-US" sz="6600" dirty="0">
                        <a:effectLst/>
                      </a:endParaRPr>
                    </a:p>
                  </a:txBody>
                  <a:tcPr anchor="ctr"/>
                </a:tc>
              </a:tr>
            </a:tbl>
          </a:graphicData>
        </a:graphic>
      </p:graphicFrame>
      <p:sp>
        <p:nvSpPr>
          <p:cNvPr id="4" name="Rectangle 3"/>
          <p:cNvSpPr/>
          <p:nvPr/>
        </p:nvSpPr>
        <p:spPr>
          <a:xfrm>
            <a:off x="1959817" y="1148247"/>
            <a:ext cx="8845557" cy="830997"/>
          </a:xfrm>
          <a:prstGeom prst="rect">
            <a:avLst/>
          </a:prstGeom>
        </p:spPr>
        <p:txBody>
          <a:bodyPr wrap="square">
            <a:spAutoFit/>
          </a:bodyPr>
          <a:lstStyle/>
          <a:p>
            <a:pPr algn="ctr"/>
            <a:r>
              <a:rPr lang="en-US" sz="2400" dirty="0">
                <a:ln>
                  <a:solidFill>
                    <a:srgbClr val="FF0000"/>
                  </a:solidFill>
                </a:ln>
                <a:solidFill>
                  <a:srgbClr val="00B0F0"/>
                </a:solidFill>
                <a:latin typeface="Palatino-Roman"/>
              </a:rPr>
              <a:t>The Waste generated from Stores, hotels, restaurants,</a:t>
            </a:r>
          </a:p>
          <a:p>
            <a:pPr algn="ctr"/>
            <a:r>
              <a:rPr lang="en-US" sz="2400" dirty="0">
                <a:ln>
                  <a:solidFill>
                    <a:srgbClr val="FF0000"/>
                  </a:solidFill>
                </a:ln>
                <a:solidFill>
                  <a:srgbClr val="00B0F0"/>
                </a:solidFill>
                <a:latin typeface="Palatino-Roman"/>
              </a:rPr>
              <a:t>markets, office buildings are </a:t>
            </a:r>
            <a:r>
              <a:rPr lang="en-US" sz="2400" dirty="0" smtClean="0">
                <a:ln>
                  <a:solidFill>
                    <a:srgbClr val="FF0000"/>
                  </a:solidFill>
                </a:ln>
                <a:solidFill>
                  <a:srgbClr val="00B0F0"/>
                </a:solidFill>
                <a:latin typeface="Palatino-Roman"/>
              </a:rPr>
              <a:t>called commercial wastes.</a:t>
            </a:r>
            <a:endParaRPr lang="en-US" sz="2400" dirty="0">
              <a:ln>
                <a:solidFill>
                  <a:srgbClr val="FF0000"/>
                </a:solidFill>
              </a:ln>
              <a:solidFill>
                <a:srgbClr val="00B0F0"/>
              </a:solidFill>
            </a:endParaRPr>
          </a:p>
        </p:txBody>
      </p:sp>
      <p:sp>
        <p:nvSpPr>
          <p:cNvPr id="5" name="Rectangle 4"/>
          <p:cNvSpPr/>
          <p:nvPr/>
        </p:nvSpPr>
        <p:spPr>
          <a:xfrm>
            <a:off x="1738648" y="3408385"/>
            <a:ext cx="9852337" cy="954107"/>
          </a:xfrm>
          <a:prstGeom prst="rect">
            <a:avLst/>
          </a:prstGeom>
        </p:spPr>
        <p:txBody>
          <a:bodyPr wrap="square">
            <a:spAutoFit/>
          </a:bodyPr>
          <a:lstStyle/>
          <a:p>
            <a:r>
              <a:rPr lang="en-US" sz="2800" dirty="0">
                <a:solidFill>
                  <a:srgbClr val="0070C0"/>
                </a:solidFill>
              </a:rPr>
              <a:t>Paper, cardboard, </a:t>
            </a:r>
            <a:r>
              <a:rPr lang="en-US" sz="2800" dirty="0" smtClean="0">
                <a:solidFill>
                  <a:srgbClr val="0070C0"/>
                </a:solidFill>
              </a:rPr>
              <a:t>plastics, wood</a:t>
            </a:r>
            <a:r>
              <a:rPr lang="en-US" sz="2800" dirty="0">
                <a:solidFill>
                  <a:srgbClr val="0070C0"/>
                </a:solidFill>
              </a:rPr>
              <a:t>, food wastes, glass,</a:t>
            </a:r>
          </a:p>
          <a:p>
            <a:r>
              <a:rPr lang="en-US" sz="2800" dirty="0">
                <a:ln>
                  <a:solidFill>
                    <a:schemeClr val="tx1"/>
                  </a:solidFill>
                </a:ln>
                <a:solidFill>
                  <a:srgbClr val="FFC000"/>
                </a:solidFill>
              </a:rPr>
              <a:t>metals, special </a:t>
            </a:r>
            <a:r>
              <a:rPr lang="en-US" sz="2800" dirty="0" smtClean="0">
                <a:ln>
                  <a:solidFill>
                    <a:schemeClr val="tx1"/>
                  </a:solidFill>
                </a:ln>
                <a:solidFill>
                  <a:srgbClr val="FFC000"/>
                </a:solidFill>
              </a:rPr>
              <a:t>wastes, hazardous </a:t>
            </a:r>
            <a:r>
              <a:rPr lang="en-US" sz="2800" dirty="0">
                <a:ln>
                  <a:solidFill>
                    <a:schemeClr val="tx1"/>
                  </a:solidFill>
                </a:ln>
                <a:solidFill>
                  <a:srgbClr val="FFC000"/>
                </a:solidFill>
              </a:rPr>
              <a:t>wastes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648" y="4362492"/>
            <a:ext cx="9041988" cy="2495508"/>
          </a:xfrm>
          <a:prstGeom prst="rect">
            <a:avLst/>
          </a:prstGeom>
        </p:spPr>
      </p:pic>
    </p:spTree>
    <p:extLst>
      <p:ext uri="{BB962C8B-B14F-4D97-AF65-F5344CB8AC3E}">
        <p14:creationId xmlns:p14="http://schemas.microsoft.com/office/powerpoint/2010/main" val="3526221886"/>
      </p:ext>
    </p:extLst>
  </p:cSld>
  <p:clrMapOvr>
    <a:masterClrMapping/>
  </p:clrMapOvr>
</p:sld>
</file>

<file path=ppt/theme/theme1.xml><?xml version="1.0" encoding="utf-8"?>
<a:theme xmlns:a="http://schemas.openxmlformats.org/drawingml/2006/main" name="Theme3">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3" id="{D92A9499-644B-4FBA-9F8B-332C91FF8A4F}" vid="{1C7899A8-3214-4181-A040-EFC0776F7E45}"/>
    </a:ext>
  </a:extLst>
</a:theme>
</file>

<file path=docProps/app.xml><?xml version="1.0" encoding="utf-8"?>
<Properties xmlns="http://schemas.openxmlformats.org/officeDocument/2006/extended-properties" xmlns:vt="http://schemas.openxmlformats.org/officeDocument/2006/docPropsVTypes">
  <TotalTime>375</TotalTime>
  <Words>1953</Words>
  <Application>Microsoft Office PowerPoint</Application>
  <PresentationFormat>Widescreen</PresentationFormat>
  <Paragraphs>199</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AdvGTIMES-R</vt:lpstr>
      <vt:lpstr>AdvP7AF1</vt:lpstr>
      <vt:lpstr>Arial</vt:lpstr>
      <vt:lpstr>Century Gothic</vt:lpstr>
      <vt:lpstr>ComicSansMS</vt:lpstr>
      <vt:lpstr>Georgia</vt:lpstr>
      <vt:lpstr>Palatino-Roman</vt:lpstr>
      <vt:lpstr>Verdana</vt:lpstr>
      <vt:lpstr>Wingdings</vt:lpstr>
      <vt:lpstr>Wingdings 3</vt: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minimize waste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Jaan Tere Naam</dc:creator>
  <cp:lastModifiedBy>Jaan Tere Naam</cp:lastModifiedBy>
  <cp:revision>65</cp:revision>
  <dcterms:created xsi:type="dcterms:W3CDTF">2017-03-05T17:25:15Z</dcterms:created>
  <dcterms:modified xsi:type="dcterms:W3CDTF">2017-03-14T05:12:12Z</dcterms:modified>
</cp:coreProperties>
</file>