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handoutMasterIdLst>
    <p:handoutMasterId r:id="rId43"/>
  </p:handoutMasterIdLst>
  <p:sldIdLst>
    <p:sldId id="256" r:id="rId2"/>
    <p:sldId id="307" r:id="rId3"/>
    <p:sldId id="308" r:id="rId4"/>
    <p:sldId id="262" r:id="rId5"/>
    <p:sldId id="263" r:id="rId6"/>
    <p:sldId id="310" r:id="rId7"/>
    <p:sldId id="264" r:id="rId8"/>
    <p:sldId id="266" r:id="rId9"/>
    <p:sldId id="311" r:id="rId10"/>
    <p:sldId id="267" r:id="rId11"/>
    <p:sldId id="268" r:id="rId12"/>
    <p:sldId id="314" r:id="rId13"/>
    <p:sldId id="315" r:id="rId14"/>
    <p:sldId id="316" r:id="rId15"/>
    <p:sldId id="317" r:id="rId16"/>
    <p:sldId id="272" r:id="rId17"/>
    <p:sldId id="312" r:id="rId18"/>
    <p:sldId id="313" r:id="rId19"/>
    <p:sldId id="309" r:id="rId20"/>
    <p:sldId id="274" r:id="rId21"/>
    <p:sldId id="281" r:id="rId22"/>
    <p:sldId id="282" r:id="rId23"/>
    <p:sldId id="323" r:id="rId24"/>
    <p:sldId id="319" r:id="rId25"/>
    <p:sldId id="277" r:id="rId26"/>
    <p:sldId id="324" r:id="rId27"/>
    <p:sldId id="320" r:id="rId28"/>
    <p:sldId id="321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22" r:id="rId41"/>
    <p:sldId id="306" r:id="rId42"/>
  </p:sldIdLst>
  <p:sldSz cx="9144000" cy="6858000" type="screen4x3"/>
  <p:notesSz cx="6858000" cy="9117013"/>
  <p:custDataLst>
    <p:tags r:id="rId4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72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009999"/>
    <a:srgbClr val="FF3300"/>
    <a:srgbClr val="FF6633"/>
    <a:srgbClr val="F8F8F8"/>
    <a:srgbClr val="FFFF99"/>
    <a:srgbClr val="FFFF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687" autoAdjust="0"/>
    <p:restoredTop sz="82743" autoAdjust="0"/>
  </p:normalViewPr>
  <p:slideViewPr>
    <p:cSldViewPr>
      <p:cViewPr varScale="1">
        <p:scale>
          <a:sx n="61" d="100"/>
          <a:sy n="61" d="100"/>
        </p:scale>
        <p:origin x="1014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872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3E43931-6D0F-4086-9DBC-F141A433D9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/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4835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81200"/>
            <a:ext cx="7772400" cy="1143000"/>
          </a:xfrm>
        </p:spPr>
        <p:txBody>
          <a:bodyPr anchor="ctr"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836" name="Rectangle 2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Rectangle 21"/>
          <p:cNvSpPr>
            <a:spLocks noGrp="1" noChangeArrowheads="1"/>
          </p:cNvSpPr>
          <p:nvPr>
            <p:ph type="dt" sz="quarter" idx="10"/>
          </p:nvPr>
        </p:nvSpPr>
        <p:spPr>
          <a:xfrm>
            <a:off x="439738" y="5989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Rectangle 2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5313" y="60023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Rectangle 2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00850" y="59785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D9AD3-864C-4847-898B-B8514B901B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1A455-B3EF-4A04-9EF6-01E5F0EC7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1F47E-CB8F-4401-968D-21F4992743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002EB-66DC-431C-8DCF-30F22B667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F9F71-8965-4A5B-8BA3-D3D3D70FD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87770-999B-4D56-B983-175430B92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E5ECC-B2EE-4D2D-9F62-531747948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3E9C1-50BB-4A67-A183-1361020708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6B715-0C40-4F19-ACD7-C9299F9FB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11BF5-2CF9-45B6-8D43-969BB8C611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FE115-3B9C-420D-8723-913142B3B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33800" name="Rectangle 8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801" name="Rectangle 9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/>
            </a:p>
          </p:txBody>
        </p:sp>
      </p:grpSp>
      <p:grpSp>
        <p:nvGrpSpPr>
          <p:cNvPr id="1027" name="Group 10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33803" name="Rectangle 11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804" name="Rectangle 12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28" name="Group 13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33806" name="Rectangle 14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807" name="Rectangle 15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29" name="Group 16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33809" name="Rectangle 17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810" name="Rectangle 18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30" name="Group 22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5" y="111"/>
            <a:chExt cx="5509" cy="102"/>
          </a:xfrm>
        </p:grpSpPr>
        <p:sp>
          <p:nvSpPr>
            <p:cNvPr id="33812" name="Rectangle 20"/>
            <p:cNvSpPr>
              <a:spLocks noChangeArrowheads="1"/>
            </p:cNvSpPr>
            <p:nvPr/>
          </p:nvSpPr>
          <p:spPr bwMode="auto">
            <a:xfrm rot="5400000" flipV="1">
              <a:off x="2850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813" name="Rectangle 21"/>
            <p:cNvSpPr>
              <a:spLocks noChangeArrowheads="1"/>
            </p:cNvSpPr>
            <p:nvPr/>
          </p:nvSpPr>
          <p:spPr bwMode="auto">
            <a:xfrm rot="5400000" flipV="1">
              <a:off x="2781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31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81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019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82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9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82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9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E2E2363-7F64-4F2C-A4F0-5CC78B9A9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7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3675" y="914400"/>
            <a:ext cx="8340725" cy="2590800"/>
          </a:xfrm>
        </p:spPr>
        <p:txBody>
          <a:bodyPr/>
          <a:lstStyle/>
          <a:p>
            <a:pPr eaLnBrk="1" hangingPunct="1"/>
            <a:r>
              <a:rPr lang="en-US" dirty="0" smtClean="0"/>
              <a:t>Insect pests, </a:t>
            </a:r>
            <a:r>
              <a:rPr lang="en-US" dirty="0" smtClean="0"/>
              <a:t>Weeds, Diseases and their Control</a:t>
            </a:r>
            <a:br>
              <a:rPr lang="en-US" dirty="0" smtClean="0"/>
            </a:br>
            <a:r>
              <a:rPr lang="en-US" sz="4400" dirty="0" smtClean="0"/>
              <a:t>PLANT PROTECTION MEASURES</a:t>
            </a:r>
            <a:endParaRPr lang="en-US" sz="4400" dirty="0" smtClean="0"/>
          </a:p>
        </p:txBody>
      </p:sp>
      <p:pic>
        <p:nvPicPr>
          <p:cNvPr id="3075" name="Picture 4" descr="http://ento.psu.edu/extension/insect-image-gallery/leadImage_galleryzo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86200"/>
            <a:ext cx="4114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AutoShape 6" descr="data:image/jpeg;base64,/9j/4AAQSkZJRgABAQAAAQABAAD/2wCEAAkGBwgHBgkIBwgKCgkLDRYPDQwMDRsUFRAWIB0iIiAdHx8kKDQsJCYxJx8fLT0tMTU3Ojo6Iys/RD84QzQ5OjcBCgoKDQwNGg8PGjclHyU3Nzc3Nzc3Nzc3Nzc3Nzc3Nzc3Nzc3Nzc3Nzc3Nzc3Nzc3Nzc3Nzc3Nzc3Nzc3Nzc3N//AABEIAHYAsgMBIgACEQEDEQH/xAAbAAACAgMBAAAAAAAAAAAAAAAFBgAEAQMHAv/EADkQAAIBAwMCBAMGBQIHAAAAAAECAwAEEQUSIQYxE0FRYRQicRUjMkKBkSRSobHwYsEHM0OC0eHx/8QAGwEAAgMBAQEAAAAAAAAAAAAAAgMBBAUABgf/xAAoEQACAgEEAgEEAgMAAAAAAAAAAQIRAwQSITEFQRMiMmFxUYEUM7H/2gAMAwEAAhEDEQA/AEkbpmwBxV+x0/dIDitmlWLMPm7+lNFjYBACRSkik1Ros9PCqDiikAMOGHerSxBEHFVbhtucUTAcgja3aygqe/vVLULdn5UDH0oS1y0Eu5aMWl4tygyfKq7hXJXaSYr3ySxlsjI+lCnYlgDTNriKgJBpc2l2yAO9Ni7QyKTHrpKDZZBvUZrTqnzXB+tbumL1UtBbzgRyAcA+f0rTfMDc/rUz4xcCZJqRshOxB60N1SfarUSUblFDdTtiytSItBIS9Sud8vBqlvIohfWTFycf0oe8LrR2mOvg8nLVnZXuFCfKrIh4oGwCsvCYr1DKUb2r3JHtFVjwa5ckLkO2l5xgmt0coWYEUAhkKnvRG2YtIvuaBqmRQ12MuQM0dt2ylL0A2sP0o1bNxTE6Bapm4qM1isbqzR7yQcmnCCbgcUVijVVFVLq9j8chSO/rW0XIKcUxyVFmUuD3K4GQDQy7k781tmm70OuJM0CZXbsp3MnJrRbX720nJ+T+1YuDkmqMvnRdo5BHUrxZk4bNDrZ2aQAHzrVFKqblcHB8/SmXRNISaDxuCSeOKVJ7RkUgtDbKdOVpMDA4YHtQOW6aO5CyPuH5Wpsls4xZ7QDnH5TikXU7eRLplVWK+lc+iUt3A02VwrgAmrc0KyIc0vaRb3KJuuD4KA8eIMHFH4rmwCgNdjd78UmSfon/ABsjdJAa+09eeKC3OngE4FPUjWEyExN4m0cgN3rQRaTJmGAR44D43c/Q1Efy6GR0WZ+hIh0/B5Xmtj2e3jGKbJL74R1g1WGJ7eQ4SaNNpB9/IVV1K6OmSINTt47rS5jtS6jTDxfXyNWYYVPhSJno5xVifdQ7QcigrnaxFdA1PRVlaSK0OZPD8WMZ+WZPVT/tSBdqUkYMMEd/aueKUHUivscezWGwaJ6bJuuYx70GLVd0uX+Li5/NQTXFktD5dsIljx+tXLScbe9CtYfZBEaq2l9hcZpceiHG2M3jj1qUA+0BUrrZ3xsCnU5fiS2ePrR201Deg+by9aUHODVqxuWVsZOKZLhkMbGnDDOaqTTD1qotz8veq8s+fOjiCkb5ZAaqSsMGvDTVpaWiJoyEMjhVOM8Zp/0Bmt9OUSRFwPOMZ49SO/7UhQPtcN6U8WMzJHG6nyqpqtV/j7W1aH4sLy2kMUlxbLYSXDSKIo1LM+eAB3rnF11JY3V4xtCxUPjcSAD+9HetZIk0hbyGJfiWcbj/ADqOSCOx7edcy1K5tNQuHvbCP4eY7TsHA3e1XsMcWZbl0HgxJcyHPUtTae2RxKNg+Uspxz/mf2obHp7zxmfLGPOf096DWSazfzqtpGrrPcJbGFmA3yMCV7/Q80wac9xa2beMrALI8Tg/ldThl/cU94FFW+i+p+kWdJ1IWzqE3B0zjPn7U3+II7X4tUwjDMqgcUlWtzDaXMdxeqFtG4dwOR7f571025t4ho9q9uoliljDKQe4I71namCj9S6HqT4TMN062sWG1UHhuMqzeVedO0eC+6dvdOumPjQM0UiP3BxkGsabc6nbWojYyRxx/LGuedvkP0rGlCWG5vJppFBlGTk+ddiyQitsUDku3bANju+x9PlXd4+n3whB9RnaR9MGlLrywEHUNysK4VznAroV3e6TpNmizzBnEpmMY/M/ekq8lfWdSe6mAXceB6CrmXIpR/JlZ5pdCXJbyIu4g/tWLB9t5EQfzCnnUNIQW2QO4pDx4WpKno9JfTEwe4fNcybKI/Sl/wAVo+aZdZAOkxt7ClaVwU5xS8KtDI9nk3v0rNCm/EfrUqx8aLFIJMmTWUUqeK2cZ5r0RxwKQlZSMiUgd69RK9wW2FRtGTuNDp5ipI7Vt02YutwBySn/AJpygEoli4ilgUO+CvqprM9pLGrMzx/KM4zya8KWt9NlWfALfhU1Zv18TOLcyMF/GD+GponabdP0m8vLJrm3UMgPbPNN1nG/wcTtgDA4868dGkRxPZN38MN9ff8ApRTUI5iXitUCrtHzk9q855DO55Xifro1dJiSjuQtdURT30MVvA/yRBjMcdhjjmkP7JupLiK1t7cY2/MxOMnvxXT9Z0qROmrwWwMszQPn3YikvSrW7m8G2gaM3oGSzglI1HY/7DnyrW8XqMccMrfEfZOXE7+kG6ja36HTE0tmEsZWRXiJ3tKcDjjuMAfvTa+mz2tvp2gmeJr9IzPdKz5ZndskD+Ygt/c1atriDpa0eO9ug0sTZjkkH4twB+Ueuc1X0Kwu7bVbjqzWYWJSL7pWHPPd/wBj/U1YevhJP+PX5f4BUGqY6RdO2sulxi4jjESr8wcck+dK+rR6jZ4tNHvDb2YbMUe7Kpz+X0+lNusTXssMC5Kq4G5F5HPvVLU4YLC2QyoF3L8u4+dYs9e451iqxifFsXLNtQs4pbm71gXRCk7ArL279zSrPqGrXZkY3skUEhyFZ6KajHcOJsDCnJ3D0oNq9pJdpC0C70AwVB/rWvDl8lbPtlW0kUNwJg07GQns2Sc0029s0CpuwSe2KEaZbGKC2gkOWLjHsP8A5TXbhZmKMR92wP6UUuDNyRN93CwsF3gZIrlerp4Wsf8AdmuuSHxtO3DyJ/z+1cu6mg26gr+/NHFqjsNJjdqrZ0FD/opIkm4704XzbungT/J/tSJGsk7YWgw8DUjyZ+TUq+NDlIztPNSn/JEOy8oJkA9aZ7PRTNbhtvJFBNPi8S5TAJAPNdO0S3X4YKRniqqlTKzZzfWNDIjZ0HKn5qTpzLaXDIjsv0JFdfuY1+0ru3YcYyK5n1BahNTbAp0M31bRsJFKN3l5kYufVjmilvJKUdmlcrjzY0OiTFX4eLZ6ZJgtnSOnVW+0uwvoj99FEIZAD3A/95/ejIiZlIBOaSP+HGsJBdtp8vCyElPqe/8AauuR2kIiBRQeM5r5/wCVc9PqHGX9G7pZJwFnUbG4udB1GGyYi6NuwiwfzYrb030taWWlWeU+/MCeO/mzYyc/qTVv4sJcyBQQyHkYq9bXwnJPAFUZ6nOsXxx4V2W3C+UAI+mdNveqbi4viLia1jj8CFjkRK2fmwfMkH9hTNeadbXdq9tMmYnQoR7GvSCJN0iIqtJ+JgOT9aW+s9X1BBDpGiEDULzgS+UK+bUKyZ9VljGMuq/Srti3H2aek5Ut9GkgkWWWWyc2wL8ltvC4/QCh97omta3dPLekQwZ+SLvhabOndJj0fTIrVWMrglpJWOWdjyWJolI6IpLeVOy+SlHUzyY+37EvCmqYgXHSM8ds0cM3l2yT+lc/vElsbl4QzKwbDY4Fdb1fqezsWKb03eYrm/Ud/Z392ZYVG498DAr1/h8mozYPkzv9GfncYy2xKliWDB9xL/zZ5o5au4Odxye/Peglk1HbNdxFaUyjkYYtNxgKZ4PlSb1RaESZx50/6dANvNLvVlphWIFdDoVjf1FQwmbQlX/RQvRNJyQSvnTNo0Im0pQfSttlAsANA3URjlRlbFNo4HapVvcKlVd0gdzB/Sls1zpoRHRFG5pBtH3nHHPtTbobKYhilrpLAsEUYZXBDYA86t6DqKLPJDnhXKjPtV2M9659MW2VuoX+D6ogLfhnUrmkfqqEpf5I7mnf/iGuEsr1O8bjNAuorVb2yiu1GSyg0Mo7ZpjIvgUFXirMa/wz/WrMVkSuMV6Nq0cUgAp1k2DLCV7e9jljJDK2eK7z0xrUesacjxFfERQCM88VwOElbhSPWmrpTWJ9IvA0P5nGVPYisbzWgWqwXH7l0XdLm2Sp9HXFYb3JUB3GDxQdhc2d2vykqx4FWE1i3uJU42K/ZmI49qvvIPHO4AlexxXiqnidSR6CE0/tNMNzOxI2NtFJmnW1zedby3zq3hxM3J/bFOc2+IfJjD80PhjeG6324Lh2+8XHY+tP0+X41Ol2qCdB6OXOK9SIHXkZrXGGAHymqmoS3QjIhIU+pFUIxuVIRPhFDVrCw2MbiKLBHJIrj+oxwjVpktWBi3fKR2p71q3u5lczymQeeDSitgVvBxXtvC4Pjju33Zh6rNcttUerSFkGfKj+nD8NeVswIRx5Vm0BV628nZnSdjLYtjFDeqMNCTir9gRxmtPUMKm2b6VOK6YMeGDOnG/gSBXqSXa7VW6akVIXVyBhqxql1DG74cc0qSsbI3fE1mgf2hD/AD1ml/GwRk6SVvhI+4BXdyfelaS9ew1q4BP/AFTn25pm6WYpa23zex/WlDqlo/t27MWMeJ5ds+dO07vcvyclyNWoXC6zobRqdzKaF6XL/Cy2kp/DyM1W6PmLXEkDHhh2q5f2/wAJqeBwH4pmXlIjp0ZgtAScCttzZgW03y+VWtMXePmHINFZ7ZTAwx3GKmPJzZyiVAJjgcg1b+bwkkBPpXq/tzFeyKRjmr9jCj2+1v0rnzwOUq5M6Jqfw0ngsD4PORnOK69otpEtlFNbTeNFKoZTnP7VzfRulDqT8MVBPJp50fTJunbYw2srTQk58JzkA+ZHpWF5TxGXUQc8Hf8A0vafXRg6mGTbxsBHIO3bdXsQogyoNC5dYSSNlmgZHHbPOaFzavLbNlbltp/K3OK8xj8bqsjcapr+TRlrMUUnYcvNVgsv+esgHqFzQTVOrrS2t/FMMrL6sMZqu3UIu1MLQiRj2wODS11TplxPbFsHA5wPKtfx/hVP/fFr++ynn11NbJJhj7bTUoiUhCg+pyaGvEBchgPOl/RrtoPupCQRxRuO43yjmvQYNNj0/wBONcGXnyTySuTCjuoiI47VTgYF816kDPx61at7VEiLZFXJRbE0boJ/DIqapdCSHbmqyqzE7FLBe5HlUurK6O0+E2CTilR3rpEIWNQL2+fDcrn0oS7u5yzE0X1qN1I3KRzjmhSrjvQqTYxM14NSt+ypUkjt0gC2nIQxYL23+VLvW8KRa7KyZw/JB9alSmafqX7BX3FTpaUx6vHjzps6rjAmgkHckGpUpkuyJ/cYsH8O8K44YZo4W3YHlWKlFBEehP6nsFivCwP4jmq+nRE7VJGM1ipSsnEyY9HTOnIBBaLjzHNFJm45qVKtY3SAfYn9Sai6t4cKhT/NS5FDJNITJKSalSqOVtzdhroYtGso1beecVf1KJHhZSOCKlSlp1JHHOdVtRBPlD51m0uCrp7VKlNn9wfoOS3R8EEDBxVRNW8Pesm9iD2GMVKlPq6IS4BV11Be3DxrG/g27MQETv8ArRSxv54oihldlJycnmpUqnqckl0yWuA6rW2o2ji6tw7JkBvTIPI9O1JctuhghuISRFMCVVu4wcH+tSpRYpOeNuXo5L6bIIeBzWKlSlbmCf/Z"/>
          <p:cNvSpPr>
            <a:spLocks noChangeAspect="1" noChangeArrowheads="1"/>
          </p:cNvSpPr>
          <p:nvPr/>
        </p:nvSpPr>
        <p:spPr bwMode="auto">
          <a:xfrm>
            <a:off x="193675" y="-24288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7" name="AutoShape 8" descr="data:image/jpeg;base64,/9j/4AAQSkZJRgABAQAAAQABAAD/2wCEAAkGBwgHBgkIBwgKCgkLDRYPDQwMDRsUFRAWIB0iIiAdHx8kKDQsJCYxJx8fLT0tMTU3Ojo6Iys/RD84QzQ5OjcBCgoKDQwNGg8PGjclHyU3Nzc3Nzc3Nzc3Nzc3Nzc3Nzc3Nzc3Nzc3Nzc3Nzc3Nzc3Nzc3Nzc3Nzc3Nzc3Nzc3N//AABEIAHYAsgMBIgACEQEDEQH/xAAbAAACAgMBAAAAAAAAAAAAAAAFBgAEAQMHAv/EADkQAAIBAwMCBAMGBQIHAAAAAAECAwAEEQUSIQYxE0FRYRQicRUjMkKBkSRSobHwYsEHM0OC0eHx/8QAGwEAAgMBAQEAAAAAAAAAAAAAAgMBBAUABgf/xAAoEQACAgEEAgEEAgMAAAAAAAAAAQIRAwQSITEFQRMiMmFxUYEUM7H/2gAMAwEAAhEDEQA/AEkbpmwBxV+x0/dIDitmlWLMPm7+lNFjYBACRSkik1Ros9PCqDiikAMOGHerSxBEHFVbhtucUTAcgja3aygqe/vVLULdn5UDH0oS1y0Eu5aMWl4tygyfKq7hXJXaSYr3ySxlsjI+lCnYlgDTNriKgJBpc2l2yAO9Ni7QyKTHrpKDZZBvUZrTqnzXB+tbumL1UtBbzgRyAcA+f0rTfMDc/rUz4xcCZJqRshOxB60N1SfarUSUblFDdTtiytSItBIS9Sud8vBqlvIohfWTFycf0oe8LrR2mOvg8nLVnZXuFCfKrIh4oGwCsvCYr1DKUb2r3JHtFVjwa5ckLkO2l5xgmt0coWYEUAhkKnvRG2YtIvuaBqmRQ12MuQM0dt2ylL0A2sP0o1bNxTE6Bapm4qM1isbqzR7yQcmnCCbgcUVijVVFVLq9j8chSO/rW0XIKcUxyVFmUuD3K4GQDQy7k781tmm70OuJM0CZXbsp3MnJrRbX720nJ+T+1YuDkmqMvnRdo5BHUrxZk4bNDrZ2aQAHzrVFKqblcHB8/SmXRNISaDxuCSeOKVJ7RkUgtDbKdOVpMDA4YHtQOW6aO5CyPuH5Wpsls4xZ7QDnH5TikXU7eRLplVWK+lc+iUt3A02VwrgAmrc0KyIc0vaRb3KJuuD4KA8eIMHFH4rmwCgNdjd78UmSfon/ABsjdJAa+09eeKC3OngE4FPUjWEyExN4m0cgN3rQRaTJmGAR44D43c/Q1Efy6GR0WZ+hIh0/B5Xmtj2e3jGKbJL74R1g1WGJ7eQ4SaNNpB9/IVV1K6OmSINTt47rS5jtS6jTDxfXyNWYYVPhSJno5xVifdQ7QcigrnaxFdA1PRVlaSK0OZPD8WMZ+WZPVT/tSBdqUkYMMEd/aueKUHUivscezWGwaJ6bJuuYx70GLVd0uX+Li5/NQTXFktD5dsIljx+tXLScbe9CtYfZBEaq2l9hcZpceiHG2M3jj1qUA+0BUrrZ3xsCnU5fiS2ePrR201Deg+by9aUHODVqxuWVsZOKZLhkMbGnDDOaqTTD1qotz8veq8s+fOjiCkb5ZAaqSsMGvDTVpaWiJoyEMjhVOM8Zp/0Bmt9OUSRFwPOMZ49SO/7UhQPtcN6U8WMzJHG6nyqpqtV/j7W1aH4sLy2kMUlxbLYSXDSKIo1LM+eAB3rnF11JY3V4xtCxUPjcSAD+9HetZIk0hbyGJfiWcbj/ADqOSCOx7edcy1K5tNQuHvbCP4eY7TsHA3e1XsMcWZbl0HgxJcyHPUtTae2RxKNg+Uspxz/mf2obHp7zxmfLGPOf096DWSazfzqtpGrrPcJbGFmA3yMCV7/Q80wac9xa2beMrALI8Tg/ldThl/cU94FFW+i+p+kWdJ1IWzqE3B0zjPn7U3+II7X4tUwjDMqgcUlWtzDaXMdxeqFtG4dwOR7f571025t4ho9q9uoliljDKQe4I71namCj9S6HqT4TMN062sWG1UHhuMqzeVedO0eC+6dvdOumPjQM0UiP3BxkGsabc6nbWojYyRxx/LGuedvkP0rGlCWG5vJppFBlGTk+ddiyQitsUDku3bANju+x9PlXd4+n3whB9RnaR9MGlLrywEHUNysK4VznAroV3e6TpNmizzBnEpmMY/M/ekq8lfWdSe6mAXceB6CrmXIpR/JlZ5pdCXJbyIu4g/tWLB9t5EQfzCnnUNIQW2QO4pDx4WpKno9JfTEwe4fNcybKI/Sl/wAVo+aZdZAOkxt7ClaVwU5xS8KtDI9nk3v0rNCm/EfrUqx8aLFIJMmTWUUqeK2cZ5r0RxwKQlZSMiUgd69RK9wW2FRtGTuNDp5ipI7Vt02YutwBySn/AJpygEoli4ilgUO+CvqprM9pLGrMzx/KM4zya8KWt9NlWfALfhU1Zv18TOLcyMF/GD+GponabdP0m8vLJrm3UMgPbPNN1nG/wcTtgDA4868dGkRxPZN38MN9ff8ApRTUI5iXitUCrtHzk9q855DO55Xifro1dJiSjuQtdURT30MVvA/yRBjMcdhjjmkP7JupLiK1t7cY2/MxOMnvxXT9Z0qROmrwWwMszQPn3YikvSrW7m8G2gaM3oGSzglI1HY/7DnyrW8XqMccMrfEfZOXE7+kG6ja36HTE0tmEsZWRXiJ3tKcDjjuMAfvTa+mz2tvp2gmeJr9IzPdKz5ZndskD+Ygt/c1atriDpa0eO9ug0sTZjkkH4twB+Ueuc1X0Kwu7bVbjqzWYWJSL7pWHPPd/wBj/U1YevhJP+PX5f4BUGqY6RdO2sulxi4jjESr8wcck+dK+rR6jZ4tNHvDb2YbMUe7Kpz+X0+lNusTXssMC5Kq4G5F5HPvVLU4YLC2QyoF3L8u4+dYs9e451iqxifFsXLNtQs4pbm71gXRCk7ArL279zSrPqGrXZkY3skUEhyFZ6KajHcOJsDCnJ3D0oNq9pJdpC0C70AwVB/rWvDl8lbPtlW0kUNwJg07GQns2Sc0029s0CpuwSe2KEaZbGKC2gkOWLjHsP8A5TXbhZmKMR92wP6UUuDNyRN93CwsF3gZIrlerp4Wsf8AdmuuSHxtO3DyJ/z+1cu6mg26gr+/NHFqjsNJjdqrZ0FD/opIkm4704XzbungT/J/tSJGsk7YWgw8DUjyZ+TUq+NDlIztPNSn/JEOy8oJkA9aZ7PRTNbhtvJFBNPi8S5TAJAPNdO0S3X4YKRniqqlTKzZzfWNDIjZ0HKn5qTpzLaXDIjsv0JFdfuY1+0ru3YcYyK5n1BahNTbAp0M31bRsJFKN3l5kYufVjmilvJKUdmlcrjzY0OiTFX4eLZ6ZJgtnSOnVW+0uwvoj99FEIZAD3A/95/ejIiZlIBOaSP+HGsJBdtp8vCyElPqe/8AauuR2kIiBRQeM5r5/wCVc9PqHGX9G7pZJwFnUbG4udB1GGyYi6NuwiwfzYrb030taWWlWeU+/MCeO/mzYyc/qTVv4sJcyBQQyHkYq9bXwnJPAFUZ6nOsXxx4V2W3C+UAI+mdNveqbi4viLia1jj8CFjkRK2fmwfMkH9hTNeadbXdq9tMmYnQoR7GvSCJN0iIqtJ+JgOT9aW+s9X1BBDpGiEDULzgS+UK+bUKyZ9VljGMuq/Srti3H2aek5Ut9GkgkWWWWyc2wL8ltvC4/QCh97omta3dPLekQwZ+SLvhabOndJj0fTIrVWMrglpJWOWdjyWJolI6IpLeVOy+SlHUzyY+37EvCmqYgXHSM8ds0cM3l2yT+lc/vElsbl4QzKwbDY4Fdb1fqezsWKb03eYrm/Ud/Z392ZYVG498DAr1/h8mozYPkzv9GfncYy2xKliWDB9xL/zZ5o5au4Odxye/Peglk1HbNdxFaUyjkYYtNxgKZ4PlSb1RaESZx50/6dANvNLvVlphWIFdDoVjf1FQwmbQlX/RQvRNJyQSvnTNo0Im0pQfSttlAsANA3URjlRlbFNo4HapVvcKlVd0gdzB/Sls1zpoRHRFG5pBtH3nHHPtTbobKYhilrpLAsEUYZXBDYA86t6DqKLPJDnhXKjPtV2M9659MW2VuoX+D6ogLfhnUrmkfqqEpf5I7mnf/iGuEsr1O8bjNAuorVb2yiu1GSyg0Mo7ZpjIvgUFXirMa/wz/WrMVkSuMV6Nq0cUgAp1k2DLCV7e9jljJDK2eK7z0xrUesacjxFfERQCM88VwOElbhSPWmrpTWJ9IvA0P5nGVPYisbzWgWqwXH7l0XdLm2Sp9HXFYb3JUB3GDxQdhc2d2vykqx4FWE1i3uJU42K/ZmI49qvvIPHO4AlexxXiqnidSR6CE0/tNMNzOxI2NtFJmnW1zedby3zq3hxM3J/bFOc2+IfJjD80PhjeG6324Lh2+8XHY+tP0+X41Ol2qCdB6OXOK9SIHXkZrXGGAHymqmoS3QjIhIU+pFUIxuVIRPhFDVrCw2MbiKLBHJIrj+oxwjVpktWBi3fKR2p71q3u5lczymQeeDSitgVvBxXtvC4Pjju33Zh6rNcttUerSFkGfKj+nD8NeVswIRx5Vm0BV628nZnSdjLYtjFDeqMNCTir9gRxmtPUMKm2b6VOK6YMeGDOnG/gSBXqSXa7VW6akVIXVyBhqxql1DG74cc0qSsbI3fE1mgf2hD/AD1ml/GwRk6SVvhI+4BXdyfelaS9ew1q4BP/AFTn25pm6WYpa23zex/WlDqlo/t27MWMeJ5ds+dO07vcvyclyNWoXC6zobRqdzKaF6XL/Cy2kp/DyM1W6PmLXEkDHhh2q5f2/wAJqeBwH4pmXlIjp0ZgtAScCttzZgW03y+VWtMXePmHINFZ7ZTAwx3GKmPJzZyiVAJjgcg1b+bwkkBPpXq/tzFeyKRjmr9jCj2+1v0rnzwOUq5M6Jqfw0ngsD4PORnOK69otpEtlFNbTeNFKoZTnP7VzfRulDqT8MVBPJp50fTJunbYw2srTQk58JzkA+ZHpWF5TxGXUQc8Hf8A0vafXRg6mGTbxsBHIO3bdXsQogyoNC5dYSSNlmgZHHbPOaFzavLbNlbltp/K3OK8xj8bqsjcapr+TRlrMUUnYcvNVgsv+esgHqFzQTVOrrS2t/FMMrL6sMZqu3UIu1MLQiRj2wODS11TplxPbFsHA5wPKtfx/hVP/fFr++ynn11NbJJhj7bTUoiUhCg+pyaGvEBchgPOl/RrtoPupCQRxRuO43yjmvQYNNj0/wBONcGXnyTySuTCjuoiI47VTgYF816kDPx61at7VEiLZFXJRbE0boJ/DIqapdCSHbmqyqzE7FLBe5HlUurK6O0+E2CTilR3rpEIWNQL2+fDcrn0oS7u5yzE0X1qN1I3KRzjmhSrjvQqTYxM14NSt+ypUkjt0gC2nIQxYL23+VLvW8KRa7KyZw/JB9alSmafqX7BX3FTpaUx6vHjzps6rjAmgkHckGpUpkuyJ/cYsH8O8K44YZo4W3YHlWKlFBEehP6nsFivCwP4jmq+nRE7VJGM1ipSsnEyY9HTOnIBBaLjzHNFJm45qVKtY3SAfYn9Sai6t4cKhT/NS5FDJNITJKSalSqOVtzdhroYtGso1beecVf1KJHhZSOCKlSlp1JHHOdVtRBPlD51m0uCrp7VKlNn9wfoOS3R8EEDBxVRNW8Pesm9iD2GMVKlPq6IS4BV11Be3DxrG/g27MQETv8ArRSxv54oihldlJycnmpUqnqckl0yWuA6rW2o2ji6tw7JkBvTIPI9O1JctuhghuISRFMCVVu4wcH+tSpRYpOeNuXo5L6bIIeBzWKlSlbmCf/Z"/>
          <p:cNvSpPr>
            <a:spLocks noChangeAspect="1" noChangeArrowheads="1"/>
          </p:cNvSpPr>
          <p:nvPr/>
        </p:nvSpPr>
        <p:spPr bwMode="auto">
          <a:xfrm>
            <a:off x="193675" y="-24288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AutoShape 10" descr="data:image/jpeg;base64,/9j/4AAQSkZJRgABAQAAAQABAAD/2wCEAAkGBwgHBgkIBwgKCgkLDRYPDQwMDRsUFRAWIB0iIiAdHx8kKDQsJCYxJx8fLT0tMTU3Ojo6Iys/RD84QzQ5OjcBCgoKDQwNGg8PGjclHyU3Nzc3Nzc3Nzc3Nzc3Nzc3Nzc3Nzc3Nzc3Nzc3Nzc3Nzc3Nzc3Nzc3Nzc3Nzc3Nzc3N//AABEIAHYAsgMBIgACEQEDEQH/xAAbAAACAgMBAAAAAAAAAAAAAAAFBgAEAQMHAv/EADkQAAIBAwMCBAMGBQIHAAAAAAECAwAEEQUSIQYxE0FRYRQicRUjMkKBkSRSobHwYsEHM0OC0eHx/8QAGwEAAgMBAQEAAAAAAAAAAAAAAgMBBAUABgf/xAAoEQACAgEEAgEEAgMAAAAAAAAAAQIRAwQSITEFQRMiMmFxUYEUM7H/2gAMAwEAAhEDEQA/AEkbpmwBxV+x0/dIDitmlWLMPm7+lNFjYBACRSkik1Ros9PCqDiikAMOGHerSxBEHFVbhtucUTAcgja3aygqe/vVLULdn5UDH0oS1y0Eu5aMWl4tygyfKq7hXJXaSYr3ySxlsjI+lCnYlgDTNriKgJBpc2l2yAO9Ni7QyKTHrpKDZZBvUZrTqnzXB+tbumL1UtBbzgRyAcA+f0rTfMDc/rUz4xcCZJqRshOxB60N1SfarUSUblFDdTtiytSItBIS9Sud8vBqlvIohfWTFycf0oe8LrR2mOvg8nLVnZXuFCfKrIh4oGwCsvCYr1DKUb2r3JHtFVjwa5ckLkO2l5xgmt0coWYEUAhkKnvRG2YtIvuaBqmRQ12MuQM0dt2ylL0A2sP0o1bNxTE6Bapm4qM1isbqzR7yQcmnCCbgcUVijVVFVLq9j8chSO/rW0XIKcUxyVFmUuD3K4GQDQy7k781tmm70OuJM0CZXbsp3MnJrRbX720nJ+T+1YuDkmqMvnRdo5BHUrxZk4bNDrZ2aQAHzrVFKqblcHB8/SmXRNISaDxuCSeOKVJ7RkUgtDbKdOVpMDA4YHtQOW6aO5CyPuH5Wpsls4xZ7QDnH5TikXU7eRLplVWK+lc+iUt3A02VwrgAmrc0KyIc0vaRb3KJuuD4KA8eIMHFH4rmwCgNdjd78UmSfon/ABsjdJAa+09eeKC3OngE4FPUjWEyExN4m0cgN3rQRaTJmGAR44D43c/Q1Efy6GR0WZ+hIh0/B5Xmtj2e3jGKbJL74R1g1WGJ7eQ4SaNNpB9/IVV1K6OmSINTt47rS5jtS6jTDxfXyNWYYVPhSJno5xVifdQ7QcigrnaxFdA1PRVlaSK0OZPD8WMZ+WZPVT/tSBdqUkYMMEd/aueKUHUivscezWGwaJ6bJuuYx70GLVd0uX+Li5/NQTXFktD5dsIljx+tXLScbe9CtYfZBEaq2l9hcZpceiHG2M3jj1qUA+0BUrrZ3xsCnU5fiS2ePrR201Deg+by9aUHODVqxuWVsZOKZLhkMbGnDDOaqTTD1qotz8veq8s+fOjiCkb5ZAaqSsMGvDTVpaWiJoyEMjhVOM8Zp/0Bmt9OUSRFwPOMZ49SO/7UhQPtcN6U8WMzJHG6nyqpqtV/j7W1aH4sLy2kMUlxbLYSXDSKIo1LM+eAB3rnF11JY3V4xtCxUPjcSAD+9HetZIk0hbyGJfiWcbj/ADqOSCOx7edcy1K5tNQuHvbCP4eY7TsHA3e1XsMcWZbl0HgxJcyHPUtTae2RxKNg+Uspxz/mf2obHp7zxmfLGPOf096DWSazfzqtpGrrPcJbGFmA3yMCV7/Q80wac9xa2beMrALI8Tg/ldThl/cU94FFW+i+p+kWdJ1IWzqE3B0zjPn7U3+II7X4tUwjDMqgcUlWtzDaXMdxeqFtG4dwOR7f571025t4ho9q9uoliljDKQe4I71namCj9S6HqT4TMN062sWG1UHhuMqzeVedO0eC+6dvdOumPjQM0UiP3BxkGsabc6nbWojYyRxx/LGuedvkP0rGlCWG5vJppFBlGTk+ddiyQitsUDku3bANju+x9PlXd4+n3whB9RnaR9MGlLrywEHUNysK4VznAroV3e6TpNmizzBnEpmMY/M/ekq8lfWdSe6mAXceB6CrmXIpR/JlZ5pdCXJbyIu4g/tWLB9t5EQfzCnnUNIQW2QO4pDx4WpKno9JfTEwe4fNcybKI/Sl/wAVo+aZdZAOkxt7ClaVwU5xS8KtDI9nk3v0rNCm/EfrUqx8aLFIJMmTWUUqeK2cZ5r0RxwKQlZSMiUgd69RK9wW2FRtGTuNDp5ipI7Vt02YutwBySn/AJpygEoli4ilgUO+CvqprM9pLGrMzx/KM4zya8KWt9NlWfALfhU1Zv18TOLcyMF/GD+GponabdP0m8vLJrm3UMgPbPNN1nG/wcTtgDA4868dGkRxPZN38MN9ff8ApRTUI5iXitUCrtHzk9q855DO55Xifro1dJiSjuQtdURT30MVvA/yRBjMcdhjjmkP7JupLiK1t7cY2/MxOMnvxXT9Z0qROmrwWwMszQPn3YikvSrW7m8G2gaM3oGSzglI1HY/7DnyrW8XqMccMrfEfZOXE7+kG6ja36HTE0tmEsZWRXiJ3tKcDjjuMAfvTa+mz2tvp2gmeJr9IzPdKz5ZndskD+Ygt/c1atriDpa0eO9ug0sTZjkkH4twB+Ueuc1X0Kwu7bVbjqzWYWJSL7pWHPPd/wBj/U1YevhJP+PX5f4BUGqY6RdO2sulxi4jjESr8wcck+dK+rR6jZ4tNHvDb2YbMUe7Kpz+X0+lNusTXssMC5Kq4G5F5HPvVLU4YLC2QyoF3L8u4+dYs9e451iqxifFsXLNtQs4pbm71gXRCk7ArL279zSrPqGrXZkY3skUEhyFZ6KajHcOJsDCnJ3D0oNq9pJdpC0C70AwVB/rWvDl8lbPtlW0kUNwJg07GQns2Sc0029s0CpuwSe2KEaZbGKC2gkOWLjHsP8A5TXbhZmKMR92wP6UUuDNyRN93CwsF3gZIrlerp4Wsf8AdmuuSHxtO3DyJ/z+1cu6mg26gr+/NHFqjsNJjdqrZ0FD/opIkm4704XzbungT/J/tSJGsk7YWgw8DUjyZ+TUq+NDlIztPNSn/JEOy8oJkA9aZ7PRTNbhtvJFBNPi8S5TAJAPNdO0S3X4YKRniqqlTKzZzfWNDIjZ0HKn5qTpzLaXDIjsv0JFdfuY1+0ru3YcYyK5n1BahNTbAp0M31bRsJFKN3l5kYufVjmilvJKUdmlcrjzY0OiTFX4eLZ6ZJgtnSOnVW+0uwvoj99FEIZAD3A/95/ejIiZlIBOaSP+HGsJBdtp8vCyElPqe/8AauuR2kIiBRQeM5r5/wCVc9PqHGX9G7pZJwFnUbG4udB1GGyYi6NuwiwfzYrb030taWWlWeU+/MCeO/mzYyc/qTVv4sJcyBQQyHkYq9bXwnJPAFUZ6nOsXxx4V2W3C+UAI+mdNveqbi4viLia1jj8CFjkRK2fmwfMkH9hTNeadbXdq9tMmYnQoR7GvSCJN0iIqtJ+JgOT9aW+s9X1BBDpGiEDULzgS+UK+bUKyZ9VljGMuq/Srti3H2aek5Ut9GkgkWWWWyc2wL8ltvC4/QCh97omta3dPLekQwZ+SLvhabOndJj0fTIrVWMrglpJWOWdjyWJolI6IpLeVOy+SlHUzyY+37EvCmqYgXHSM8ds0cM3l2yT+lc/vElsbl4QzKwbDY4Fdb1fqezsWKb03eYrm/Ud/Z392ZYVG498DAr1/h8mozYPkzv9GfncYy2xKliWDB9xL/zZ5o5au4Odxye/Peglk1HbNdxFaUyjkYYtNxgKZ4PlSb1RaESZx50/6dANvNLvVlphWIFdDoVjf1FQwmbQlX/RQvRNJyQSvnTNo0Im0pQfSttlAsANA3URjlRlbFNo4HapVvcKlVd0gdzB/Sls1zpoRHRFG5pBtH3nHHPtTbobKYhilrpLAsEUYZXBDYA86t6DqKLPJDnhXKjPtV2M9659MW2VuoX+D6ogLfhnUrmkfqqEpf5I7mnf/iGuEsr1O8bjNAuorVb2yiu1GSyg0Mo7ZpjIvgUFXirMa/wz/WrMVkSuMV6Nq0cUgAp1k2DLCV7e9jljJDK2eK7z0xrUesacjxFfERQCM88VwOElbhSPWmrpTWJ9IvA0P5nGVPYisbzWgWqwXH7l0XdLm2Sp9HXFYb3JUB3GDxQdhc2d2vykqx4FWE1i3uJU42K/ZmI49qvvIPHO4AlexxXiqnidSR6CE0/tNMNzOxI2NtFJmnW1zedby3zq3hxM3J/bFOc2+IfJjD80PhjeG6324Lh2+8XHY+tP0+X41Ol2qCdB6OXOK9SIHXkZrXGGAHymqmoS3QjIhIU+pFUIxuVIRPhFDVrCw2MbiKLBHJIrj+oxwjVpktWBi3fKR2p71q3u5lczymQeeDSitgVvBxXtvC4Pjju33Zh6rNcttUerSFkGfKj+nD8NeVswIRx5Vm0BV628nZnSdjLYtjFDeqMNCTir9gRxmtPUMKm2b6VOK6YMeGDOnG/gSBXqSXa7VW6akVIXVyBhqxql1DG74cc0qSsbI3fE1mgf2hD/AD1ml/GwRk6SVvhI+4BXdyfelaS9ew1q4BP/AFTn25pm6WYpa23zex/WlDqlo/t27MWMeJ5ds+dO07vcvyclyNWoXC6zobRqdzKaF6XL/Cy2kp/DyM1W6PmLXEkDHhh2q5f2/wAJqeBwH4pmXlIjp0ZgtAScCttzZgW03y+VWtMXePmHINFZ7ZTAwx3GKmPJzZyiVAJjgcg1b+bwkkBPpXq/tzFeyKRjmr9jCj2+1v0rnzwOUq5M6Jqfw0ngsD4PORnOK69otpEtlFNbTeNFKoZTnP7VzfRulDqT8MVBPJp50fTJunbYw2srTQk58JzkA+ZHpWF5TxGXUQc8Hf8A0vafXRg6mGTbxsBHIO3bdXsQogyoNC5dYSSNlmgZHHbPOaFzavLbNlbltp/K3OK8xj8bqsjcapr+TRlrMUUnYcvNVgsv+esgHqFzQTVOrrS2t/FMMrL6sMZqu3UIu1MLQiRj2wODS11TplxPbFsHA5wPKtfx/hVP/fFr++ynn11NbJJhj7bTUoiUhCg+pyaGvEBchgPOl/RrtoPupCQRxRuO43yjmvQYNNj0/wBONcGXnyTySuTCjuoiI47VTgYF816kDPx61at7VEiLZFXJRbE0boJ/DIqapdCSHbmqyqzE7FLBe5HlUurK6O0+E2CTilR3rpEIWNQL2+fDcrn0oS7u5yzE0X1qN1I3KRzjmhSrjvQqTYxM14NSt+ypUkjt0gC2nIQxYL23+VLvW8KRa7KyZw/JB9alSmafqX7BX3FTpaUx6vHjzps6rjAmgkHckGpUpkuyJ/cYsH8O8K44YZo4W3YHlWKlFBEehP6nsFivCwP4jmq+nRE7VJGM1ipSsnEyY9HTOnIBBaLjzHNFJm45qVKtY3SAfYn9Sai6t4cKhT/NS5FDJNITJKSalSqOVtzdhroYtGso1beecVf1KJHhZSOCKlSlp1JHHOdVtRBPlD51m0uCrp7VKlNn9wfoOS3R8EEDBxVRNW8Pesm9iD2GMVKlPq6IS4BV11Be3DxrG/g27MQETv8ArRSxv54oihldlJycnmpUqnqckl0yWuA6rW2o2ji6tw7JkBvTIPI9O1JctuhghuISRFMCVVu4wcH+tSpRYpOeNuXo5L6bIIeBzWKlSlbmCf/Z"/>
          <p:cNvSpPr>
            <a:spLocks noChangeAspect="1" noChangeArrowheads="1"/>
          </p:cNvSpPr>
          <p:nvPr/>
        </p:nvSpPr>
        <p:spPr bwMode="auto">
          <a:xfrm>
            <a:off x="193675" y="-24288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79" name="Picture 12" descr="http://static0.demotix.com/sites/default/files/imagecache/a_scale_large/1700-9/photos/1356904012-closeup-images-of-various-insects_17006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886200"/>
            <a:ext cx="41910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01000" cy="990600"/>
          </a:xfrm>
        </p:spPr>
        <p:txBody>
          <a:bodyPr/>
          <a:lstStyle/>
          <a:p>
            <a:pPr eaLnBrk="1" hangingPunct="1"/>
            <a:r>
              <a:rPr lang="en-US" u="sng" smtClean="0">
                <a:solidFill>
                  <a:srgbClr val="FF0000"/>
                </a:solidFill>
              </a:rPr>
              <a:t>Harmful Insects       Types of Damage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752600"/>
            <a:ext cx="3886200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200" smtClean="0"/>
              <a:t>* Caterpillar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smtClean="0"/>
              <a:t>Grasshoppers</a:t>
            </a:r>
          </a:p>
          <a:p>
            <a:pPr eaLnBrk="1" hangingPunct="1">
              <a:lnSpc>
                <a:spcPct val="90000"/>
              </a:lnSpc>
            </a:pPr>
            <a:endParaRPr lang="en-US" sz="32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200" smtClean="0"/>
              <a:t>* Twig bores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32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200" smtClean="0"/>
              <a:t>* Leaf miners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3200" smtClean="0"/>
          </a:p>
          <a:p>
            <a:pPr eaLnBrk="1" hangingPunct="1">
              <a:lnSpc>
                <a:spcPct val="90000"/>
              </a:lnSpc>
            </a:pPr>
            <a:endParaRPr lang="en-US" sz="32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3200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752600"/>
            <a:ext cx="4267200" cy="4191000"/>
          </a:xfrm>
        </p:spPr>
        <p:txBody>
          <a:bodyPr/>
          <a:lstStyle/>
          <a:p>
            <a:pPr eaLnBrk="1" hangingPunct="1"/>
            <a:r>
              <a:rPr lang="en-US" smtClean="0"/>
              <a:t>Chewing on leaves</a:t>
            </a:r>
          </a:p>
          <a:p>
            <a:pPr eaLnBrk="1" hangingPunct="1"/>
            <a:r>
              <a:rPr lang="en-US" smtClean="0"/>
              <a:t>Chewing on leaves,stem and fruit</a:t>
            </a:r>
          </a:p>
          <a:p>
            <a:pPr eaLnBrk="1" hangingPunct="1"/>
            <a:r>
              <a:rPr lang="en-US" smtClean="0"/>
              <a:t>Boring into leaves stem and fruit</a:t>
            </a:r>
          </a:p>
          <a:p>
            <a:pPr eaLnBrk="1" hangingPunct="1"/>
            <a:r>
              <a:rPr lang="en-US" smtClean="0"/>
              <a:t>Sucking plant juices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>
                <a:solidFill>
                  <a:srgbClr val="FF0000"/>
                </a:solidFill>
              </a:rPr>
              <a:t>Harmful Insects     Type of Damage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3810000" cy="4572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Aphids</a:t>
            </a:r>
          </a:p>
          <a:p>
            <a:pPr eaLnBrk="1" hangingPunct="1"/>
            <a:r>
              <a:rPr lang="en-US" sz="2400" dirty="0" smtClean="0"/>
              <a:t>Mites</a:t>
            </a:r>
          </a:p>
          <a:p>
            <a:pPr eaLnBrk="1" hangingPunct="1"/>
            <a:r>
              <a:rPr lang="en-US" sz="2400" dirty="0" smtClean="0"/>
              <a:t>Leafhoppers</a:t>
            </a:r>
          </a:p>
          <a:p>
            <a:pPr eaLnBrk="1" hangingPunct="1"/>
            <a:r>
              <a:rPr lang="en-US" sz="2400" dirty="0" smtClean="0"/>
              <a:t>Termites</a:t>
            </a:r>
          </a:p>
          <a:p>
            <a:pPr eaLnBrk="1" hangingPunct="1"/>
            <a:r>
              <a:rPr lang="en-US" sz="2400" dirty="0" smtClean="0"/>
              <a:t>Fruit flies</a:t>
            </a:r>
          </a:p>
          <a:p>
            <a:pPr eaLnBrk="1" hangingPunct="1"/>
            <a:r>
              <a:rPr lang="en-US" sz="2400" dirty="0" smtClean="0"/>
              <a:t>Flies</a:t>
            </a:r>
          </a:p>
          <a:p>
            <a:pPr eaLnBrk="1" hangingPunct="1"/>
            <a:r>
              <a:rPr lang="en-US" sz="2400" dirty="0" smtClean="0"/>
              <a:t>House flies</a:t>
            </a:r>
          </a:p>
          <a:p>
            <a:pPr eaLnBrk="1" hangingPunct="1"/>
            <a:r>
              <a:rPr lang="en-US" sz="2400" dirty="0" smtClean="0"/>
              <a:t>Mosquitoes</a:t>
            </a:r>
          </a:p>
          <a:p>
            <a:pPr eaLnBrk="1" hangingPunct="1"/>
            <a:endParaRPr lang="en-US" sz="2400" dirty="0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752600"/>
            <a:ext cx="4800600" cy="44196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Transmitting diseases</a:t>
            </a:r>
          </a:p>
          <a:p>
            <a:pPr eaLnBrk="1" hangingPunct="1"/>
            <a:r>
              <a:rPr lang="en-US" sz="2400" dirty="0" smtClean="0"/>
              <a:t>Transmitting diseases</a:t>
            </a:r>
          </a:p>
          <a:p>
            <a:pPr eaLnBrk="1" hangingPunct="1"/>
            <a:r>
              <a:rPr lang="en-US" sz="2400" dirty="0" smtClean="0"/>
              <a:t>Transmitting diseases</a:t>
            </a:r>
          </a:p>
          <a:p>
            <a:pPr eaLnBrk="1" hangingPunct="1"/>
            <a:r>
              <a:rPr lang="en-US" sz="2400" dirty="0" smtClean="0"/>
              <a:t>Feed on structural timber</a:t>
            </a:r>
          </a:p>
          <a:p>
            <a:pPr eaLnBrk="1" hangingPunct="1"/>
            <a:r>
              <a:rPr lang="en-US" sz="2400" dirty="0" smtClean="0"/>
              <a:t>Used in scientific study</a:t>
            </a:r>
          </a:p>
          <a:p>
            <a:pPr eaLnBrk="1" hangingPunct="1"/>
            <a:r>
              <a:rPr lang="en-US" sz="2400" dirty="0" smtClean="0"/>
              <a:t>Parasites, predators</a:t>
            </a:r>
          </a:p>
          <a:p>
            <a:pPr eaLnBrk="1" hangingPunct="1"/>
            <a:r>
              <a:rPr lang="en-US" sz="2400" dirty="0" smtClean="0"/>
              <a:t>Spread disease</a:t>
            </a:r>
          </a:p>
          <a:p>
            <a:pPr eaLnBrk="1" hangingPunct="1"/>
            <a:r>
              <a:rPr lang="en-US" sz="2400" dirty="0" smtClean="0"/>
              <a:t>Bite humans,spread disease</a:t>
            </a:r>
          </a:p>
          <a:p>
            <a:pPr eaLnBrk="1" hangingPunct="1">
              <a:buFontTx/>
              <a:buNone/>
            </a:pPr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Cotton Aphids</a:t>
            </a:r>
          </a:p>
        </p:txBody>
      </p:sp>
      <p:pic>
        <p:nvPicPr>
          <p:cNvPr id="14339" name="Picture 5" descr="C:\Users\HP\Desktop\cotton aphids 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9200" y="1752600"/>
            <a:ext cx="7162800" cy="4191000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Army worm damage</a:t>
            </a:r>
          </a:p>
        </p:txBody>
      </p:sp>
      <p:pic>
        <p:nvPicPr>
          <p:cNvPr id="15363" name="Picture 2" descr="C:\Users\HP\Desktop\fall armyworm damage to brac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1905000"/>
            <a:ext cx="7543800" cy="3962400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Bollworm on square</a:t>
            </a:r>
          </a:p>
        </p:txBody>
      </p:sp>
      <p:pic>
        <p:nvPicPr>
          <p:cNvPr id="16387" name="Picture 2" descr="C:\Users\HP\Desktop\bollworm on squar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1905000"/>
            <a:ext cx="7772400" cy="3810000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Rice Water Weevil adult</a:t>
            </a:r>
          </a:p>
        </p:txBody>
      </p:sp>
      <p:pic>
        <p:nvPicPr>
          <p:cNvPr id="17411" name="Picture 2" descr="C:\Users\HP\Desktop\Rice_water_weevil_adul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9200" y="1676400"/>
            <a:ext cx="7162800" cy="4114800"/>
          </a:xfr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Insect Classification By Feeding Habits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648200"/>
          </a:xfrm>
        </p:spPr>
        <p:txBody>
          <a:bodyPr/>
          <a:lstStyle/>
          <a:p>
            <a:pPr eaLnBrk="1" hangingPunct="1"/>
            <a:r>
              <a:rPr lang="en-US" u="sng" dirty="0" smtClean="0"/>
              <a:t>CHEWING</a:t>
            </a:r>
            <a:r>
              <a:rPr lang="en-US" dirty="0" smtClean="0"/>
              <a:t>: Insects with chewing mouthparts have toothed jaws that bite and tear the food. Examples: </a:t>
            </a:r>
            <a:r>
              <a:rPr lang="en-US" sz="2400" dirty="0" smtClean="0"/>
              <a:t>grasshopper, armyworm</a:t>
            </a:r>
            <a:r>
              <a:rPr lang="en-US" sz="2400" dirty="0"/>
              <a:t>.</a:t>
            </a:r>
            <a:endParaRPr lang="en-US" sz="2400" dirty="0" smtClean="0"/>
          </a:p>
          <a:p>
            <a:pPr eaLnBrk="1" hangingPunct="1"/>
            <a:r>
              <a:rPr lang="en-US" u="sng" dirty="0" smtClean="0"/>
              <a:t>SUCKING</a:t>
            </a:r>
            <a:r>
              <a:rPr lang="en-US" dirty="0" smtClean="0"/>
              <a:t>: Insects with sucking mouthparts have tube-like beaks which they force into a plant to suck out </a:t>
            </a:r>
            <a:r>
              <a:rPr lang="en-US" dirty="0" err="1" smtClean="0"/>
              <a:t>fluids.Examples</a:t>
            </a:r>
            <a:r>
              <a:rPr lang="en-US" dirty="0" smtClean="0"/>
              <a:t>: </a:t>
            </a:r>
            <a:r>
              <a:rPr lang="en-US" sz="2400" dirty="0" smtClean="0"/>
              <a:t>aphid, leafhopper, </a:t>
            </a:r>
            <a:r>
              <a:rPr lang="en-US" sz="2400" dirty="0" err="1" smtClean="0"/>
              <a:t>thrips</a:t>
            </a:r>
            <a:r>
              <a:rPr lang="en-US" sz="2400" dirty="0" smtClean="0"/>
              <a:t>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524000"/>
          </a:xfrm>
        </p:spPr>
        <p:txBody>
          <a:bodyPr/>
          <a:lstStyle/>
          <a:p>
            <a:r>
              <a:rPr lang="en-US" sz="4000" smtClean="0">
                <a:solidFill>
                  <a:srgbClr val="FF0000"/>
                </a:solidFill>
              </a:rPr>
              <a:t>The </a:t>
            </a:r>
            <a:r>
              <a:rPr lang="en-US" sz="4000" b="1" smtClean="0">
                <a:solidFill>
                  <a:srgbClr val="FF0000"/>
                </a:solidFill>
              </a:rPr>
              <a:t>economic injury level (EIL)</a:t>
            </a:r>
            <a:endParaRPr lang="en-US" smtClean="0">
              <a:solidFill>
                <a:srgbClr val="FF0000"/>
              </a:solidFill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7772400" cy="3657600"/>
          </a:xfrm>
        </p:spPr>
        <p:txBody>
          <a:bodyPr/>
          <a:lstStyle/>
          <a:p>
            <a:pPr algn="just"/>
            <a:r>
              <a:rPr lang="en-US" sz="3600" dirty="0" smtClean="0"/>
              <a:t>The </a:t>
            </a:r>
            <a:r>
              <a:rPr lang="en-US" sz="3600" dirty="0"/>
              <a:t>smallest number of insects (amount of </a:t>
            </a:r>
            <a:r>
              <a:rPr lang="en-US" sz="3600" b="1" dirty="0"/>
              <a:t>injury</a:t>
            </a:r>
            <a:r>
              <a:rPr lang="en-US" sz="3600" dirty="0"/>
              <a:t>) that will cause yield losses equal to the insect management costs.</a:t>
            </a:r>
            <a:endParaRPr lang="en-US" sz="3600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7772400" cy="990600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The </a:t>
            </a:r>
            <a:r>
              <a:rPr lang="en-US" b="1" smtClean="0">
                <a:solidFill>
                  <a:srgbClr val="FF0000"/>
                </a:solidFill>
              </a:rPr>
              <a:t>economic threshold (ET)</a:t>
            </a:r>
            <a:endParaRPr lang="en-US" smtClean="0">
              <a:solidFill>
                <a:srgbClr val="FF0000"/>
              </a:solidFill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7772400" cy="3657600"/>
          </a:xfrm>
        </p:spPr>
        <p:txBody>
          <a:bodyPr/>
          <a:lstStyle/>
          <a:p>
            <a:pPr algn="just"/>
            <a:r>
              <a:rPr lang="en-US" sz="4000" dirty="0" smtClean="0"/>
              <a:t>It is a decision point. </a:t>
            </a:r>
            <a:r>
              <a:rPr lang="en-US" dirty="0"/>
              <a:t>The pest density at which management action should be taken to prevent an increasing pest population from reaching the </a:t>
            </a:r>
            <a:r>
              <a:rPr lang="en-US" b="1" dirty="0"/>
              <a:t>economic injury level</a:t>
            </a:r>
            <a:r>
              <a:rPr lang="en-US" dirty="0"/>
              <a:t>."</a:t>
            </a:r>
            <a:endParaRPr lang="en-US" sz="4000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7724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US" sz="6000" smtClean="0">
                <a:solidFill>
                  <a:srgbClr val="FF0000"/>
                </a:solidFill>
              </a:rPr>
              <a:t>CULTURAL,</a:t>
            </a:r>
          </a:p>
          <a:p>
            <a:pPr>
              <a:buFontTx/>
              <a:buNone/>
            </a:pPr>
            <a:r>
              <a:rPr lang="en-US" sz="6000" smtClean="0">
                <a:solidFill>
                  <a:srgbClr val="FF0000"/>
                </a:solidFill>
              </a:rPr>
              <a:t>BIOLOGICAL </a:t>
            </a:r>
          </a:p>
          <a:p>
            <a:pPr>
              <a:buFontTx/>
              <a:buNone/>
            </a:pPr>
            <a:r>
              <a:rPr lang="en-US" sz="6000" smtClean="0">
                <a:solidFill>
                  <a:srgbClr val="FF0000"/>
                </a:solidFill>
              </a:rPr>
              <a:t>AND </a:t>
            </a:r>
          </a:p>
          <a:p>
            <a:pPr>
              <a:buFontTx/>
              <a:buNone/>
            </a:pPr>
            <a:r>
              <a:rPr lang="en-US" sz="6000" smtClean="0">
                <a:solidFill>
                  <a:srgbClr val="FF0000"/>
                </a:solidFill>
              </a:rPr>
              <a:t>CHEMICAL INSECT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INSECTS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Three distinct parts–Head,Thorax,Abdomen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Three pairs of jointed legs used for jumping,running,digging,attacking, swimming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One pair of antennae (feelers)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Eyes are usually compound, but can be simple.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Adults insects have two pairs of wings.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219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Cultural Control Practices for Insects: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	a- Crop rotation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b- Trap crops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c- Tillage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d- Residue management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e- Timing of operation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f- Resistant varieties</a:t>
            </a:r>
          </a:p>
        </p:txBody>
      </p:sp>
      <p:pic>
        <p:nvPicPr>
          <p:cNvPr id="22532" name="Picture 4" descr="E:\Downloaded Clips\in00692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2895600"/>
            <a:ext cx="3048000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524000"/>
          </a:xfrm>
        </p:spPr>
        <p:txBody>
          <a:bodyPr/>
          <a:lstStyle/>
          <a:p>
            <a:pPr eaLnBrk="1" hangingPunct="1"/>
            <a:r>
              <a:rPr lang="en-US" smtClean="0"/>
              <a:t>:</a:t>
            </a:r>
            <a:r>
              <a:rPr lang="en-US" sz="3200" smtClean="0">
                <a:solidFill>
                  <a:srgbClr val="FF0000"/>
                </a:solidFill>
              </a:rPr>
              <a:t>BIOLOGICAL CONTROL PRACTICES FOR INSECTS</a:t>
            </a:r>
            <a:r>
              <a:rPr lang="en-US" sz="3200" smtClean="0"/>
              <a:t/>
            </a:r>
            <a:br>
              <a:rPr lang="en-US" sz="3200" smtClean="0"/>
            </a:br>
            <a:endParaRPr lang="en-US" sz="320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3276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	1- Natural enemies used to control a pest.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r>
              <a:rPr lang="en-US" smtClean="0">
                <a:solidFill>
                  <a:srgbClr val="FF0000"/>
                </a:solidFill>
              </a:rPr>
              <a:t>CHEMICAL CONTROL PRACTICES FOR INSECTS: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49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	1- Chemicals may be applied to seeds, growing plants or soil.</a:t>
            </a:r>
          </a:p>
          <a:p>
            <a:pPr eaLnBrk="1" hangingPunct="1">
              <a:buFontTx/>
              <a:buNone/>
            </a:pPr>
            <a:r>
              <a:rPr lang="en-US" smtClean="0"/>
              <a:t>	2- Poison the insect.</a:t>
            </a:r>
          </a:p>
          <a:p>
            <a:pPr eaLnBrk="1" hangingPunct="1">
              <a:buFontTx/>
              <a:buNone/>
            </a:pPr>
            <a:r>
              <a:rPr lang="en-US" smtClean="0"/>
              <a:t>	3- Repel the insects from specific areas.</a:t>
            </a:r>
          </a:p>
          <a:p>
            <a:pPr eaLnBrk="1" hangingPunct="1">
              <a:buFontTx/>
              <a:buNone/>
            </a:pPr>
            <a:r>
              <a:rPr lang="en-US" smtClean="0"/>
              <a:t>	4- Attract insects to a place where they </a:t>
            </a:r>
          </a:p>
          <a:p>
            <a:pPr eaLnBrk="1" hangingPunct="1">
              <a:buFontTx/>
              <a:buNone/>
            </a:pPr>
            <a:r>
              <a:rPr lang="en-US" smtClean="0"/>
              <a:t>		can be killed.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Insecticides</a:t>
            </a:r>
          </a:p>
        </p:txBody>
      </p:sp>
      <p:pic>
        <p:nvPicPr>
          <p:cNvPr id="25603" name="Picture 2" descr="C:\Users\HP\Desktop\polytrin_log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2057400"/>
            <a:ext cx="2857500" cy="942975"/>
          </a:xfrm>
          <a:noFill/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762000" y="3581400"/>
            <a:ext cx="3276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Active Ingredient</a:t>
            </a:r>
            <a:r>
              <a:rPr lang="en-US"/>
              <a:t/>
            </a:r>
            <a:br>
              <a:rPr lang="en-US"/>
            </a:br>
            <a:r>
              <a:rPr lang="en-US"/>
              <a:t> Cypermethrin</a:t>
            </a:r>
            <a:br>
              <a:rPr lang="en-US"/>
            </a:br>
            <a:endParaRPr lang="en-US"/>
          </a:p>
        </p:txBody>
      </p:sp>
      <p:pic>
        <p:nvPicPr>
          <p:cNvPr id="25605" name="Picture 3" descr="C:\Users\HP\Desktop\kara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429000"/>
            <a:ext cx="1905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4800600" y="4038600"/>
            <a:ext cx="38242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Lambda-cyhalothrin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smtClean="0">
                <a:solidFill>
                  <a:srgbClr val="00B050"/>
                </a:solidFill>
              </a:rPr>
              <a:t>Weeds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b="1" dirty="0" smtClean="0"/>
              <a:t>Weeds are undesirable plants growing within a crop and they compete for resources such as </a:t>
            </a:r>
          </a:p>
          <a:p>
            <a:pPr algn="just"/>
            <a:r>
              <a:rPr lang="en-US" sz="2800" b="1" dirty="0" smtClean="0"/>
              <a:t>nutrients, </a:t>
            </a:r>
          </a:p>
          <a:p>
            <a:pPr algn="just"/>
            <a:r>
              <a:rPr lang="en-US" sz="2800" b="1" dirty="0" smtClean="0"/>
              <a:t>water and </a:t>
            </a:r>
          </a:p>
          <a:p>
            <a:pPr algn="just"/>
            <a:r>
              <a:rPr lang="en-US" sz="2800" b="1" dirty="0" smtClean="0"/>
              <a:t>light. </a:t>
            </a:r>
            <a:endParaRPr lang="en-US" sz="2800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Reduce Crop Yields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Increase Cost of Production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Reduce Quality of Crop and Livestock Products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Cause Irritation and Fever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Poisonous To Man, Livestock and Wildlife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Spoil The Beauty Of The Turf and Landscape Plants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Compete With Crop Plants</a:t>
            </a:r>
          </a:p>
        </p:txBody>
      </p:sp>
      <p:sp>
        <p:nvSpPr>
          <p:cNvPr id="27652" name="WordArt 5"/>
          <p:cNvSpPr>
            <a:spLocks noChangeArrowheads="1" noChangeShapeType="1" noTextEdit="1"/>
          </p:cNvSpPr>
          <p:nvPr/>
        </p:nvSpPr>
        <p:spPr bwMode="auto">
          <a:xfrm>
            <a:off x="2514600" y="609600"/>
            <a:ext cx="3810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 Black"/>
              </a:rPr>
              <a:t>Effects of WEEDS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6424" y="1752600"/>
            <a:ext cx="6311152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24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solidFill>
                  <a:srgbClr val="00B050"/>
                </a:solidFill>
              </a:rPr>
              <a:t>Weedicides (DUAL GOLD®)  </a:t>
            </a:r>
            <a:endParaRPr lang="en-US" smtClean="0">
              <a:solidFill>
                <a:srgbClr val="00B050"/>
              </a:solidFill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Selective </a:t>
            </a:r>
            <a:r>
              <a:rPr lang="en-US" dirty="0"/>
              <a:t>Herbicides. DUAL® GOLD 960 EC is a pre-emergence herbicide for the control of annual grass weeds in beans, maize and sugarcane. 960g/L S-</a:t>
            </a:r>
            <a:r>
              <a:rPr lang="en-US" dirty="0" err="1"/>
              <a:t>metolachlor</a:t>
            </a:r>
            <a:r>
              <a:rPr lang="en-US" dirty="0"/>
              <a:t>. Inhibition of cell division</a:t>
            </a:r>
            <a:r>
              <a:rPr lang="en-US" dirty="0" smtClean="0"/>
              <a:t>.  </a:t>
            </a:r>
            <a:br>
              <a:rPr lang="en-US" dirty="0" smtClean="0"/>
            </a:br>
            <a:r>
              <a:rPr lang="en-US" dirty="0" smtClean="0"/>
              <a:t>The active ingredient in DUAL GOLD® </a:t>
            </a:r>
            <a:r>
              <a:rPr lang="en-US" dirty="0"/>
              <a:t> </a:t>
            </a:r>
            <a:r>
              <a:rPr lang="en-US" dirty="0" smtClean="0"/>
              <a:t>is  S-</a:t>
            </a:r>
            <a:r>
              <a:rPr lang="en-US" dirty="0" err="1" smtClean="0"/>
              <a:t>metolachlor</a:t>
            </a:r>
            <a:r>
              <a:rPr lang="en-US" dirty="0" smtClean="0"/>
              <a:t>. 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B050"/>
                </a:solidFill>
              </a:rPr>
              <a:t>Puma Super (post-emergence)</a:t>
            </a:r>
          </a:p>
        </p:txBody>
      </p:sp>
      <p:pic>
        <p:nvPicPr>
          <p:cNvPr id="33795" name="Picture 2" descr="C:\Users\HP\Desktop\pum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76400" y="1828800"/>
            <a:ext cx="6172200" cy="3124200"/>
          </a:xfrm>
          <a:noFill/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914400" y="51054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r>
              <a:rPr lang="en-US" sz="3600" dirty="0"/>
              <a:t>Active ingredient: </a:t>
            </a:r>
            <a:r>
              <a:rPr lang="en-US" sz="3600" dirty="0" err="1"/>
              <a:t>fenoxaprop</a:t>
            </a:r>
            <a:r>
              <a:rPr lang="en-US" sz="3600" dirty="0"/>
              <a:t>-P-ethyl, </a:t>
            </a:r>
            <a:endParaRPr lang="en-US" sz="3600" kern="0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724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dirty="0"/>
              <a:t>An abnormal plant condition caused by a pathogen, improper environmental condition or a nutritional deficiency.                </a:t>
            </a:r>
          </a:p>
          <a:p>
            <a:pPr eaLnBrk="1" hangingPunct="1"/>
            <a:endParaRPr lang="en-US" u="sng" dirty="0" smtClean="0"/>
          </a:p>
          <a:p>
            <a:pPr eaLnBrk="1" hangingPunct="1"/>
            <a:endParaRPr lang="en-US" u="sng" dirty="0" smtClean="0"/>
          </a:p>
          <a:p>
            <a:pPr eaLnBrk="1" hangingPunct="1"/>
            <a:r>
              <a:rPr lang="en-US" u="sng" dirty="0" smtClean="0"/>
              <a:t>Suppress</a:t>
            </a:r>
            <a:r>
              <a:rPr lang="en-US" dirty="0" smtClean="0"/>
              <a:t> the chlorophyll content and </a:t>
            </a:r>
          </a:p>
          <a:p>
            <a:pPr marL="0" indent="0" eaLnBrk="1" hangingPunct="1">
              <a:buNone/>
            </a:pPr>
            <a:r>
              <a:rPr lang="en-US" dirty="0" smtClean="0"/>
              <a:t>  reduce the leaf area</a:t>
            </a:r>
          </a:p>
          <a:p>
            <a:pPr eaLnBrk="1" hangingPunct="1"/>
            <a:r>
              <a:rPr lang="en-US" u="sng" dirty="0" smtClean="0"/>
              <a:t>Reduce</a:t>
            </a:r>
            <a:r>
              <a:rPr lang="en-US" dirty="0" smtClean="0"/>
              <a:t> the water-absorbing capacity of the roots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34820" name="WordArt 5"/>
          <p:cNvSpPr>
            <a:spLocks noChangeArrowheads="1" noChangeShapeType="1" noTextEdit="1"/>
          </p:cNvSpPr>
          <p:nvPr/>
        </p:nvSpPr>
        <p:spPr bwMode="auto">
          <a:xfrm>
            <a:off x="838200" y="457200"/>
            <a:ext cx="688657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pc="560" dirty="0" smtClean="0">
                <a:ln w="9525">
                  <a:noFill/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Disease</a:t>
            </a:r>
            <a:endParaRPr lang="en-US" sz="2800" kern="10" spc="560" dirty="0">
              <a:ln w="9525">
                <a:noFill/>
                <a:round/>
                <a:headEnd/>
                <a:tailEnd/>
              </a:ln>
              <a:solidFill>
                <a:srgbClr val="FF6600"/>
              </a:solidFill>
              <a:effectLst>
                <a:outerShdw dist="45791" dir="3378596" algn="ctr" rotWithShape="0">
                  <a:srgbClr val="4D4D4D"/>
                </a:outerShdw>
              </a:effectLst>
              <a:latin typeface="Arial Black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26" y="2838417"/>
            <a:ext cx="7773074" cy="99373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28700" y="3257080"/>
            <a:ext cx="7086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10" spc="560" dirty="0" smtClean="0">
                <a:ln w="9525">
                  <a:noFill/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Losses Caused </a:t>
            </a:r>
            <a:r>
              <a:rPr lang="en-US" kern="10" spc="560" dirty="0">
                <a:ln w="9525">
                  <a:noFill/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by </a:t>
            </a:r>
            <a:r>
              <a:rPr lang="en-US" kern="10" spc="560" dirty="0" smtClean="0">
                <a:ln w="9525">
                  <a:noFill/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Plant Diseases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INSECTS</a:t>
            </a:r>
          </a:p>
        </p:txBody>
      </p:sp>
      <p:pic>
        <p:nvPicPr>
          <p:cNvPr id="5123" name="Picture 3" descr="C:\WINDOWS\TEMP\auto0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90600" y="1600200"/>
            <a:ext cx="7543800" cy="4495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3716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Continued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001000" cy="41910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r>
              <a:rPr lang="en-US" sz="3600" u="sng" dirty="0" smtClean="0"/>
              <a:t>Reduce</a:t>
            </a:r>
            <a:r>
              <a:rPr lang="en-US" sz="3600" dirty="0" smtClean="0"/>
              <a:t> the yield and quality of crop</a:t>
            </a:r>
          </a:p>
          <a:p>
            <a:pPr eaLnBrk="1" hangingPunct="1"/>
            <a:r>
              <a:rPr lang="en-US" sz="3600" u="sng" dirty="0" smtClean="0"/>
              <a:t>Spoilage</a:t>
            </a:r>
            <a:r>
              <a:rPr lang="en-US" sz="3600" dirty="0" smtClean="0"/>
              <a:t> in storage </a:t>
            </a:r>
            <a:r>
              <a:rPr lang="en-US" sz="3600" smtClean="0"/>
              <a:t>and transportation</a:t>
            </a:r>
            <a:endParaRPr lang="en-US" sz="3600" dirty="0"/>
          </a:p>
          <a:p>
            <a:pPr eaLnBrk="1" hangingPunct="1"/>
            <a:endParaRPr lang="en-US" sz="3600" dirty="0" smtClean="0"/>
          </a:p>
          <a:p>
            <a:pPr eaLnBrk="1" hangingPunct="1"/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WordArt 3"/>
          <p:cNvSpPr>
            <a:spLocks noChangeArrowheads="1" noChangeShapeType="1" noTextEdit="1"/>
          </p:cNvSpPr>
          <p:nvPr/>
        </p:nvSpPr>
        <p:spPr bwMode="auto">
          <a:xfrm>
            <a:off x="609600" y="457200"/>
            <a:ext cx="7839075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/>
              </a:rPr>
              <a:t>Groups of Biological Pathogens</a:t>
            </a:r>
          </a:p>
        </p:txBody>
      </p:sp>
      <p:sp>
        <p:nvSpPr>
          <p:cNvPr id="36867" name="WordArt 4"/>
          <p:cNvSpPr>
            <a:spLocks noChangeArrowheads="1" noChangeShapeType="1" noTextEdit="1"/>
          </p:cNvSpPr>
          <p:nvPr/>
        </p:nvSpPr>
        <p:spPr bwMode="auto">
          <a:xfrm>
            <a:off x="2895600" y="2133600"/>
            <a:ext cx="3190875" cy="3810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99FF"/>
                </a:solidFill>
                <a:latin typeface="Arial Black"/>
              </a:rPr>
              <a:t>Bacteria</a:t>
            </a:r>
          </a:p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99FF"/>
                </a:solidFill>
                <a:latin typeface="Arial Black"/>
              </a:rPr>
              <a:t>Fungi</a:t>
            </a:r>
          </a:p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99FF"/>
                </a:solidFill>
                <a:latin typeface="Arial Black"/>
              </a:rPr>
              <a:t>Viruses</a:t>
            </a:r>
          </a:p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99FF"/>
                </a:solidFill>
                <a:latin typeface="Arial Black"/>
              </a:rPr>
              <a:t>Nematodes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/>
          <p:cNvSpPr>
            <a:spLocks noChangeArrowheads="1" noChangeShapeType="1" noTextEdit="1"/>
          </p:cNvSpPr>
          <p:nvPr/>
        </p:nvSpPr>
        <p:spPr bwMode="auto">
          <a:xfrm>
            <a:off x="609600" y="457200"/>
            <a:ext cx="8086725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Methods How Pathogens Spread</a:t>
            </a:r>
          </a:p>
        </p:txBody>
      </p:sp>
      <p:sp>
        <p:nvSpPr>
          <p:cNvPr id="37891" name="WordArt 3"/>
          <p:cNvSpPr>
            <a:spLocks noChangeArrowheads="1" noChangeShapeType="1" noTextEdit="1"/>
          </p:cNvSpPr>
          <p:nvPr/>
        </p:nvSpPr>
        <p:spPr bwMode="auto">
          <a:xfrm>
            <a:off x="1295400" y="1295400"/>
            <a:ext cx="6467475" cy="472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99"/>
              </a:solidFill>
              <a:latin typeface="Arial Black"/>
            </a:endParaRPr>
          </a:p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99"/>
                </a:solidFill>
                <a:latin typeface="Arial Black"/>
              </a:rPr>
              <a:t>Wind</a:t>
            </a:r>
          </a:p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99"/>
                </a:solidFill>
                <a:latin typeface="Arial Black"/>
              </a:rPr>
              <a:t>Rain</a:t>
            </a:r>
          </a:p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99"/>
                </a:solidFill>
                <a:latin typeface="Arial Black"/>
              </a:rPr>
              <a:t>Insects,Mites,&amp;Nematodes</a:t>
            </a:r>
          </a:p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99"/>
                </a:solidFill>
                <a:latin typeface="Arial Black"/>
              </a:rPr>
              <a:t>Machinery</a:t>
            </a:r>
          </a:p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99"/>
                </a:solidFill>
                <a:latin typeface="Arial Black"/>
              </a:rPr>
              <a:t>Seeds,Plant Material</a:t>
            </a:r>
          </a:p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99"/>
                </a:solidFill>
                <a:latin typeface="Arial Black"/>
              </a:rPr>
              <a:t>Birds,Animals,People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WordArt 2"/>
          <p:cNvSpPr>
            <a:spLocks noChangeArrowheads="1" noChangeShapeType="1" noTextEdit="1"/>
          </p:cNvSpPr>
          <p:nvPr/>
        </p:nvSpPr>
        <p:spPr bwMode="auto">
          <a:xfrm>
            <a:off x="685800" y="457200"/>
            <a:ext cx="77724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Control Methods of Plant Diseases</a:t>
            </a:r>
          </a:p>
        </p:txBody>
      </p:sp>
      <p:sp>
        <p:nvSpPr>
          <p:cNvPr id="38915" name="WordArt 3"/>
          <p:cNvSpPr>
            <a:spLocks noChangeArrowheads="1" noChangeShapeType="1" noTextEdit="1"/>
          </p:cNvSpPr>
          <p:nvPr/>
        </p:nvSpPr>
        <p:spPr bwMode="auto">
          <a:xfrm>
            <a:off x="533400" y="1981200"/>
            <a:ext cx="7924800" cy="403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99"/>
                </a:solidFill>
                <a:latin typeface="Arial Black"/>
              </a:rPr>
              <a:t>CULTURAL PRACTICES:</a:t>
            </a:r>
          </a:p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99"/>
                </a:solidFill>
                <a:latin typeface="Arial Black"/>
              </a:rPr>
              <a:t>1- Eradication of alternate host plants</a:t>
            </a:r>
          </a:p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99"/>
                </a:solidFill>
                <a:latin typeface="Arial Black"/>
              </a:rPr>
              <a:t>2- Treatment of soils</a:t>
            </a:r>
          </a:p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99"/>
                </a:solidFill>
                <a:latin typeface="Arial Black"/>
              </a:rPr>
              <a:t>3- Rotation of crops</a:t>
            </a:r>
          </a:p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99"/>
                </a:solidFill>
                <a:latin typeface="Arial Black"/>
              </a:rPr>
              <a:t>4- Destruction of plant residue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WordArt 3"/>
          <p:cNvSpPr>
            <a:spLocks noChangeArrowheads="1" noChangeShapeType="1" noTextEdit="1"/>
          </p:cNvSpPr>
          <p:nvPr/>
        </p:nvSpPr>
        <p:spPr bwMode="auto">
          <a:xfrm>
            <a:off x="685800" y="1295400"/>
            <a:ext cx="7772400" cy="419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 Black"/>
              </a:rPr>
              <a:t>CONTROL THROUGH DISEASE RESISTANCE</a:t>
            </a:r>
          </a:p>
          <a:p>
            <a:pPr algn="ctr"/>
            <a:r>
              <a:rPr lang="en-US" sz="28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 Black"/>
              </a:rPr>
              <a:t>  1-Use of resistance varieties</a:t>
            </a:r>
          </a:p>
          <a:p>
            <a:pPr algn="ctr"/>
            <a:r>
              <a:rPr lang="en-US" sz="28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 Black"/>
              </a:rPr>
              <a:t>  2-Use of disease-free seed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WordArt 2"/>
          <p:cNvSpPr>
            <a:spLocks noChangeArrowheads="1" noChangeShapeType="1" noTextEdit="1"/>
          </p:cNvSpPr>
          <p:nvPr/>
        </p:nvSpPr>
        <p:spPr bwMode="auto">
          <a:xfrm>
            <a:off x="914400" y="2057400"/>
            <a:ext cx="7134225" cy="2933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 Black"/>
              </a:rPr>
              <a:t>CHEMICAL CONTROL:</a:t>
            </a:r>
          </a:p>
          <a:p>
            <a:pPr algn="ctr"/>
            <a:r>
              <a:rPr lang="en-US" sz="3600" kern="1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 Black"/>
              </a:rPr>
              <a:t>  1- Application of fungicides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 </a:t>
            </a:r>
          </a:p>
        </p:txBody>
      </p:sp>
      <p:sp>
        <p:nvSpPr>
          <p:cNvPr id="41988" name="WordArt 4"/>
          <p:cNvSpPr>
            <a:spLocks noChangeArrowheads="1" noChangeShapeType="1" noTextEdit="1"/>
          </p:cNvSpPr>
          <p:nvPr/>
        </p:nvSpPr>
        <p:spPr bwMode="auto">
          <a:xfrm>
            <a:off x="762000" y="457200"/>
            <a:ext cx="7248525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99CC"/>
                </a:solidFill>
                <a:latin typeface="Arial Black"/>
              </a:rPr>
              <a:t>Integrated Pest Management</a:t>
            </a:r>
          </a:p>
          <a:p>
            <a:pPr algn="ctr"/>
            <a:r>
              <a:rPr lang="en-US" sz="3600" kern="1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99CC"/>
                </a:solidFill>
                <a:latin typeface="Arial Black"/>
              </a:rPr>
              <a:t>(IPM)</a:t>
            </a:r>
          </a:p>
        </p:txBody>
      </p:sp>
      <p:sp>
        <p:nvSpPr>
          <p:cNvPr id="41989" name="WordArt 6"/>
          <p:cNvSpPr>
            <a:spLocks noChangeArrowheads="1" noChangeShapeType="1" noTextEdit="1"/>
          </p:cNvSpPr>
          <p:nvPr/>
        </p:nvSpPr>
        <p:spPr bwMode="auto">
          <a:xfrm>
            <a:off x="457200" y="2209800"/>
            <a:ext cx="8153400" cy="403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FF99CC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Integrated pest management uses an array of cultual,</a:t>
            </a:r>
          </a:p>
          <a:p>
            <a:pPr algn="ctr"/>
            <a:r>
              <a:rPr lang="en-US" sz="2800" kern="10">
                <a:ln w="9525">
                  <a:solidFill>
                    <a:srgbClr val="FF99CC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mechanical, biological, and chemical methods to keep</a:t>
            </a:r>
          </a:p>
          <a:p>
            <a:pPr algn="ctr"/>
            <a:r>
              <a:rPr lang="en-US" sz="2800" kern="10">
                <a:ln w="9525">
                  <a:solidFill>
                    <a:srgbClr val="FF99CC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pest damage below economic levels, while keeping</a:t>
            </a:r>
          </a:p>
          <a:p>
            <a:pPr algn="ctr"/>
            <a:r>
              <a:rPr lang="en-US" sz="2800" kern="10">
                <a:ln w="9525">
                  <a:solidFill>
                    <a:srgbClr val="FF99CC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 the balance</a:t>
            </a:r>
          </a:p>
          <a:p>
            <a:pPr algn="ctr"/>
            <a:r>
              <a:rPr lang="en-US" sz="2800" kern="10">
                <a:ln w="9525">
                  <a:solidFill>
                    <a:srgbClr val="FF99CC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 of our ecosystem in mind.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WordArt 6"/>
          <p:cNvSpPr>
            <a:spLocks noChangeArrowheads="1" noChangeShapeType="1" noTextEdit="1"/>
          </p:cNvSpPr>
          <p:nvPr/>
        </p:nvSpPr>
        <p:spPr bwMode="auto">
          <a:xfrm>
            <a:off x="914400" y="1447800"/>
            <a:ext cx="7696200" cy="419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 Black"/>
              </a:rPr>
              <a:t>IPM programs are </a:t>
            </a:r>
          </a:p>
          <a:p>
            <a:pPr algn="ctr"/>
            <a:r>
              <a:rPr lang="en-US" sz="3600" kern="1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 Black"/>
              </a:rPr>
              <a:t>directed at preventing</a:t>
            </a:r>
          </a:p>
          <a:p>
            <a:pPr algn="ctr"/>
            <a:r>
              <a:rPr lang="en-US" sz="3600" kern="1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 Black"/>
              </a:rPr>
              <a:t>and suppressing pests.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WordArt 2"/>
          <p:cNvSpPr>
            <a:spLocks noChangeArrowheads="1" noChangeShapeType="1" noTextEdit="1"/>
          </p:cNvSpPr>
          <p:nvPr/>
        </p:nvSpPr>
        <p:spPr bwMode="auto">
          <a:xfrm>
            <a:off x="609600" y="609600"/>
            <a:ext cx="7848600" cy="556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 Black"/>
              </a:rPr>
              <a:t>Pest suppression methods</a:t>
            </a:r>
          </a:p>
          <a:p>
            <a:pPr algn="ctr"/>
            <a:r>
              <a:rPr lang="en-US" kern="10">
                <a:ln w="9525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 Black"/>
              </a:rPr>
              <a:t>are used to reduce</a:t>
            </a:r>
          </a:p>
          <a:p>
            <a:pPr algn="ctr"/>
            <a:r>
              <a:rPr lang="en-US" kern="10">
                <a:ln w="9525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 Black"/>
              </a:rPr>
              <a:t>populations in order to</a:t>
            </a:r>
          </a:p>
          <a:p>
            <a:pPr algn="ctr"/>
            <a:r>
              <a:rPr lang="en-US" kern="10">
                <a:ln w="9525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 Black"/>
              </a:rPr>
              <a:t>limit competition and</a:t>
            </a:r>
          </a:p>
          <a:p>
            <a:pPr algn="ctr"/>
            <a:r>
              <a:rPr lang="en-US" kern="10">
                <a:ln w="9525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 Black"/>
              </a:rPr>
              <a:t>damage to the crop.</a:t>
            </a:r>
          </a:p>
          <a:p>
            <a:pPr algn="ctr"/>
            <a:r>
              <a:rPr lang="en-US" kern="10">
                <a:ln w="9525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 Black"/>
              </a:rPr>
              <a:t>These methods do not always</a:t>
            </a:r>
          </a:p>
          <a:p>
            <a:pPr algn="ctr"/>
            <a:r>
              <a:rPr lang="en-US" kern="10">
                <a:ln w="9525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 Black"/>
              </a:rPr>
              <a:t>eliminate the pest,</a:t>
            </a:r>
          </a:p>
          <a:p>
            <a:pPr algn="ctr"/>
            <a:r>
              <a:rPr lang="en-US" kern="10">
                <a:ln w="9525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 Black"/>
              </a:rPr>
              <a:t>but reduce their population.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WordArt 2"/>
          <p:cNvSpPr>
            <a:spLocks noChangeArrowheads="1" noChangeShapeType="1" noTextEdit="1"/>
          </p:cNvSpPr>
          <p:nvPr/>
        </p:nvSpPr>
        <p:spPr bwMode="auto">
          <a:xfrm>
            <a:off x="1371600" y="990600"/>
            <a:ext cx="6477000" cy="1219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CULTURAL PRACTICES:</a:t>
            </a:r>
          </a:p>
        </p:txBody>
      </p:sp>
      <p:sp>
        <p:nvSpPr>
          <p:cNvPr id="45059" name="WordArt 3"/>
          <p:cNvSpPr>
            <a:spLocks noChangeArrowheads="1" noChangeShapeType="1" noTextEdit="1"/>
          </p:cNvSpPr>
          <p:nvPr/>
        </p:nvSpPr>
        <p:spPr bwMode="auto">
          <a:xfrm>
            <a:off x="881063" y="2362200"/>
            <a:ext cx="7381875" cy="3733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808080"/>
                </a:solidFill>
                <a:latin typeface="Arial Black"/>
              </a:rPr>
              <a:t>frequent cultivation,fallow,</a:t>
            </a:r>
          </a:p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808080"/>
                </a:solidFill>
                <a:latin typeface="Arial Black"/>
              </a:rPr>
              <a:t>crop rotation, water</a:t>
            </a:r>
          </a:p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808080"/>
                </a:solidFill>
                <a:latin typeface="Arial Black"/>
              </a:rPr>
              <a:t>management and solarization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TERMS AND DEFINITIONS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800" u="sng" dirty="0" smtClean="0"/>
              <a:t>ENTOMOLOGY</a:t>
            </a:r>
            <a:r>
              <a:rPr lang="en-US" sz="2800" dirty="0" smtClean="0"/>
              <a:t>: A branch of science that deals with the study of insects.</a:t>
            </a:r>
          </a:p>
          <a:p>
            <a:pPr eaLnBrk="1" hangingPunct="1">
              <a:buFontTx/>
              <a:buNone/>
            </a:pPr>
            <a:r>
              <a:rPr lang="en-US" sz="2800" u="sng" dirty="0" smtClean="0"/>
              <a:t>PLANT DISEASE</a:t>
            </a:r>
            <a:r>
              <a:rPr lang="en-US" sz="2800" dirty="0" smtClean="0"/>
              <a:t>: An abnormal plant condition caused by a pathogen, improper environmental condition or a nutritional deficiency.                </a:t>
            </a:r>
          </a:p>
          <a:p>
            <a:pPr eaLnBrk="1" hangingPunct="1">
              <a:buFontTx/>
              <a:buNone/>
            </a:pPr>
            <a:r>
              <a:rPr lang="en-US" sz="2800" u="sng" dirty="0" smtClean="0"/>
              <a:t>PLANT PATHOLOGIST</a:t>
            </a:r>
            <a:r>
              <a:rPr lang="en-US" sz="2800" dirty="0" smtClean="0"/>
              <a:t>: A person who studies plant diseases and works to diagnose and control them.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ChangeArrowheads="1"/>
          </p:cNvSpPr>
          <p:nvPr/>
        </p:nvSpPr>
        <p:spPr bwMode="auto">
          <a:xfrm>
            <a:off x="838200" y="1676400"/>
            <a:ext cx="59436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/>
              <a:t>Vitavax</a:t>
            </a:r>
            <a:r>
              <a:rPr lang="en-US" dirty="0"/>
              <a:t> Power® 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Benlate</a:t>
            </a:r>
            <a:endParaRPr lang="en-US" dirty="0" smtClean="0"/>
          </a:p>
          <a:p>
            <a:r>
              <a:rPr lang="en-US" dirty="0" err="1" smtClean="0"/>
              <a:t>Topsin</a:t>
            </a:r>
            <a:r>
              <a:rPr lang="en-US" smtClean="0"/>
              <a:t> M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438400" y="3717925"/>
          <a:ext cx="4648200" cy="2286000"/>
        </p:xfrm>
        <a:graphic>
          <a:graphicData uri="http://schemas.openxmlformats.org/drawingml/2006/table">
            <a:tbl>
              <a:tblPr/>
              <a:tblGrid>
                <a:gridCol w="617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4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7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91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control of</a:t>
                      </a:r>
                      <a:r>
                        <a:rPr lang="en-US" sz="18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seed and soil borne diseases, and also as plant growth stimulant.</a:t>
                      </a:r>
                      <a:endParaRPr lang="en-US" dirty="0"/>
                    </a:p>
                  </a:txBody>
                  <a:tcPr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609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46096" name="WordArt 2"/>
          <p:cNvSpPr>
            <a:spLocks noChangeArrowheads="1" noChangeShapeType="1" noTextEdit="1"/>
          </p:cNvSpPr>
          <p:nvPr/>
        </p:nvSpPr>
        <p:spPr bwMode="auto">
          <a:xfrm>
            <a:off x="1371600" y="990600"/>
            <a:ext cx="6477000" cy="762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Fungicides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WordArt 2"/>
          <p:cNvSpPr>
            <a:spLocks noChangeArrowheads="1" noChangeShapeType="1" noTextEdit="1"/>
          </p:cNvSpPr>
          <p:nvPr/>
        </p:nvSpPr>
        <p:spPr bwMode="auto">
          <a:xfrm>
            <a:off x="1143000" y="990600"/>
            <a:ext cx="66294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CHEMICAL PRACTICES:</a:t>
            </a:r>
          </a:p>
        </p:txBody>
      </p:sp>
      <p:sp>
        <p:nvSpPr>
          <p:cNvPr id="47107" name="WordArt 3"/>
          <p:cNvSpPr>
            <a:spLocks noChangeArrowheads="1" noChangeShapeType="1" noTextEdit="1"/>
          </p:cNvSpPr>
          <p:nvPr/>
        </p:nvSpPr>
        <p:spPr bwMode="auto">
          <a:xfrm>
            <a:off x="2133600" y="3429000"/>
            <a:ext cx="5562600" cy="1233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use of pesticides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HARMFUL EFFECTS AND ECONOMIC LOSSES OF INSECTS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A- Damage and destroy agricultural crops.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	1- Reduce crop yield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	2- Reduce quality of the crop.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	3- Cost of control practices.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B-  spread diseases in man, animals, and plants.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C- Annoy man and animals.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D- Destroy homes, timber resources, and other goods.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5554663" cy="708025"/>
          </a:xfrm>
          <a:solidFill>
            <a:srgbClr val="99FDE3"/>
          </a:solidFill>
        </p:spPr>
        <p:txBody>
          <a:bodyPr wrap="none">
            <a:spAutoFit/>
          </a:bodyPr>
          <a:lstStyle/>
          <a:p>
            <a:r>
              <a:rPr lang="en-US" altLang="en-US" sz="4000" b="1" i="1" smtClean="0">
                <a:solidFill>
                  <a:srgbClr val="FF0000"/>
                </a:solidFill>
              </a:rPr>
              <a:t>Losses in Agriculture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143000" y="2590800"/>
            <a:ext cx="3792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/>
              <a:t>Preharvest 		13.0%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219200" y="3657600"/>
            <a:ext cx="3790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/>
              <a:t>Postharvest		  3.5%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143000" y="4648200"/>
            <a:ext cx="3792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/>
              <a:t>TOTAL 		16.5%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utoUpdateAnimBg="0"/>
      <p:bldP spid="7" grpId="0" autoUpdateAnimBg="0"/>
      <p:bldP spid="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BENEFICIAL EFFECTS OF INSECTS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1- POLLINATION ACTIVITIES make possible the increase yields of many agricultural crops. </a:t>
            </a:r>
          </a:p>
          <a:p>
            <a:pPr eaLnBrk="1" hangingPunct="1"/>
            <a:r>
              <a:rPr lang="en-US" smtClean="0"/>
              <a:t>2- PROVIDE us with useful PRODUCTS such as silk, honey, beeswax, and permanent inks and dyes.</a:t>
            </a:r>
          </a:p>
          <a:p>
            <a:pPr eaLnBrk="1" hangingPunct="1"/>
            <a:r>
              <a:rPr lang="en-US" smtClean="0"/>
              <a:t>3- SERVE as FOOD for fish, birds, and other wildlife.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LIST OF BENEFICIAL AND HARMFUL INSECTS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3581400" cy="4648200"/>
          </a:xfrm>
        </p:spPr>
        <p:txBody>
          <a:bodyPr/>
          <a:lstStyle/>
          <a:p>
            <a:pPr eaLnBrk="1" hangingPunct="1"/>
            <a:r>
              <a:rPr lang="en-US" u="sng" smtClean="0"/>
              <a:t>Beneficial Insects</a:t>
            </a:r>
          </a:p>
          <a:p>
            <a:pPr eaLnBrk="1" hangingPunct="1">
              <a:buFontTx/>
              <a:buNone/>
            </a:pPr>
            <a:r>
              <a:rPr lang="en-US" smtClean="0"/>
              <a:t>Silkworm moth</a:t>
            </a:r>
          </a:p>
          <a:p>
            <a:pPr eaLnBrk="1" hangingPunct="1">
              <a:buFontTx/>
              <a:buNone/>
            </a:pPr>
            <a:r>
              <a:rPr lang="en-US" smtClean="0"/>
              <a:t>Honey bees</a:t>
            </a:r>
          </a:p>
          <a:p>
            <a:pPr eaLnBrk="1" hangingPunct="1">
              <a:buFontTx/>
              <a:buNone/>
            </a:pPr>
            <a:r>
              <a:rPr lang="en-US" smtClean="0"/>
              <a:t>Scale and gall insects</a:t>
            </a:r>
          </a:p>
          <a:p>
            <a:pPr eaLnBrk="1" hangingPunct="1">
              <a:buFontTx/>
              <a:buNone/>
            </a:pPr>
            <a:r>
              <a:rPr lang="en-US" smtClean="0"/>
              <a:t>Wasps</a:t>
            </a:r>
          </a:p>
          <a:p>
            <a:pPr eaLnBrk="1" hangingPunct="1">
              <a:buFontTx/>
              <a:buNone/>
            </a:pPr>
            <a:r>
              <a:rPr lang="en-US" smtClean="0"/>
              <a:t>Beetles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Lacewings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752600"/>
            <a:ext cx="4800600" cy="4572000"/>
          </a:xfrm>
        </p:spPr>
        <p:txBody>
          <a:bodyPr/>
          <a:lstStyle/>
          <a:p>
            <a:pPr eaLnBrk="1" hangingPunct="1"/>
            <a:r>
              <a:rPr lang="en-US" u="sng" smtClean="0"/>
              <a:t>Useful Product,Service</a:t>
            </a:r>
          </a:p>
          <a:p>
            <a:pPr eaLnBrk="1" hangingPunct="1">
              <a:buFontTx/>
              <a:buNone/>
            </a:pPr>
            <a:r>
              <a:rPr lang="en-US" smtClean="0"/>
              <a:t>Silk</a:t>
            </a:r>
          </a:p>
          <a:p>
            <a:pPr eaLnBrk="1" hangingPunct="1">
              <a:buFontTx/>
              <a:buNone/>
            </a:pPr>
            <a:r>
              <a:rPr lang="en-US" smtClean="0"/>
              <a:t>Honey,beeswax,pollination</a:t>
            </a:r>
          </a:p>
          <a:p>
            <a:pPr eaLnBrk="1" hangingPunct="1">
              <a:buFontTx/>
              <a:buNone/>
            </a:pPr>
            <a:r>
              <a:rPr lang="en-US" smtClean="0"/>
              <a:t>Pigments and dye</a:t>
            </a:r>
          </a:p>
          <a:p>
            <a:pPr eaLnBrk="1" hangingPunct="1">
              <a:buFontTx/>
              <a:buNone/>
            </a:pPr>
            <a:r>
              <a:rPr lang="en-US" smtClean="0"/>
              <a:t>Parasites, predators</a:t>
            </a:r>
          </a:p>
          <a:p>
            <a:pPr eaLnBrk="1" hangingPunct="1">
              <a:buFontTx/>
              <a:buNone/>
            </a:pPr>
            <a:r>
              <a:rPr lang="en-US" smtClean="0"/>
              <a:t>Predators, natural control of weeds</a:t>
            </a:r>
          </a:p>
          <a:p>
            <a:pPr eaLnBrk="1" hangingPunct="1">
              <a:buFontTx/>
              <a:buNone/>
            </a:pPr>
            <a:r>
              <a:rPr lang="en-US" smtClean="0"/>
              <a:t>Predators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beetle 061613_MG_3332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752600"/>
            <a:ext cx="6324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1819275" cy="708025"/>
          </a:xfrm>
          <a:solidFill>
            <a:srgbClr val="99FDE3"/>
          </a:solidFill>
        </p:spPr>
        <p:txBody>
          <a:bodyPr wrap="none">
            <a:spAutoFit/>
          </a:bodyPr>
          <a:lstStyle/>
          <a:p>
            <a:r>
              <a:rPr lang="en-US" altLang="en-US" sz="4000" b="1" i="1" smtClean="0">
                <a:solidFill>
                  <a:srgbClr val="FF0000"/>
                </a:solidFill>
              </a:rPr>
              <a:t>Beetle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False"/>
  <p:tag name="BRANCHTO" val="0"/>
</p:tagLst>
</file>

<file path=ppt/theme/theme1.xml><?xml version="1.0" encoding="utf-8"?>
<a:theme xmlns:a="http://schemas.openxmlformats.org/drawingml/2006/main" name="Neon Frame">
  <a:themeElements>
    <a:clrScheme name="Neon Frame 1">
      <a:dk1>
        <a:srgbClr val="808080"/>
      </a:dk1>
      <a:lt1>
        <a:srgbClr val="F8F8F8"/>
      </a:lt1>
      <a:dk2>
        <a:srgbClr val="000000"/>
      </a:dk2>
      <a:lt2>
        <a:srgbClr val="FFFFFF"/>
      </a:lt2>
      <a:accent1>
        <a:srgbClr val="6699FF"/>
      </a:accent1>
      <a:accent2>
        <a:srgbClr val="9933FF"/>
      </a:accent2>
      <a:accent3>
        <a:srgbClr val="AAAAAA"/>
      </a:accent3>
      <a:accent4>
        <a:srgbClr val="D4D4D4"/>
      </a:accent4>
      <a:accent5>
        <a:srgbClr val="B8CAFF"/>
      </a:accent5>
      <a:accent6>
        <a:srgbClr val="8A2DE7"/>
      </a:accent6>
      <a:hlink>
        <a:srgbClr val="00FFFF"/>
      </a:hlink>
      <a:folHlink>
        <a:srgbClr val="0099CC"/>
      </a:folHlink>
    </a:clrScheme>
    <a:fontScheme name="Neon Fra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eon Fram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on Fram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on Fra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on Fram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on Frame 5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FF6600"/>
        </a:accent1>
        <a:accent2>
          <a:srgbClr val="FF41FF"/>
        </a:accent2>
        <a:accent3>
          <a:srgbClr val="AAAAAA"/>
        </a:accent3>
        <a:accent4>
          <a:srgbClr val="D4D4D4"/>
        </a:accent4>
        <a:accent5>
          <a:srgbClr val="FFB8AA"/>
        </a:accent5>
        <a:accent6>
          <a:srgbClr val="E73AE7"/>
        </a:accent6>
        <a:hlink>
          <a:srgbClr val="FF0066"/>
        </a:hlink>
        <a:folHlink>
          <a:srgbClr val="CC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on Frame 6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FF4FC9"/>
        </a:accent1>
        <a:accent2>
          <a:srgbClr val="FF91B6"/>
        </a:accent2>
        <a:accent3>
          <a:srgbClr val="AAAAAA"/>
        </a:accent3>
        <a:accent4>
          <a:srgbClr val="D4D4D4"/>
        </a:accent4>
        <a:accent5>
          <a:srgbClr val="FFB2E1"/>
        </a:accent5>
        <a:accent6>
          <a:srgbClr val="E783A5"/>
        </a:accent6>
        <a:hlink>
          <a:srgbClr val="FF99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Designs\Neon Frame.pot</Template>
  <TotalTime>2394</TotalTime>
  <Words>763</Words>
  <Application>Microsoft Office PowerPoint</Application>
  <PresentationFormat>On-screen Show (4:3)</PresentationFormat>
  <Paragraphs>195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 Black</vt:lpstr>
      <vt:lpstr>Tahoma</vt:lpstr>
      <vt:lpstr>Times New Roman</vt:lpstr>
      <vt:lpstr>Neon Frame</vt:lpstr>
      <vt:lpstr>Insect pests, Weeds, Diseases and their Control PLANT PROTECTION MEASURES</vt:lpstr>
      <vt:lpstr>INSECTS</vt:lpstr>
      <vt:lpstr>INSECTS</vt:lpstr>
      <vt:lpstr>TERMS AND DEFINITIONS</vt:lpstr>
      <vt:lpstr>HARMFUL EFFECTS AND ECONOMIC LOSSES OF INSECTS</vt:lpstr>
      <vt:lpstr>Losses in Agriculture</vt:lpstr>
      <vt:lpstr>BENEFICIAL EFFECTS OF INSECTS</vt:lpstr>
      <vt:lpstr>LIST OF BENEFICIAL AND HARMFUL INSECTS</vt:lpstr>
      <vt:lpstr>Beetle</vt:lpstr>
      <vt:lpstr>Harmful Insects       Types of Damage</vt:lpstr>
      <vt:lpstr>Harmful Insects     Type of Damage</vt:lpstr>
      <vt:lpstr>Cotton Aphids</vt:lpstr>
      <vt:lpstr>Army worm damage</vt:lpstr>
      <vt:lpstr>Bollworm on square</vt:lpstr>
      <vt:lpstr>Rice Water Weevil adult</vt:lpstr>
      <vt:lpstr>Insect Classification By Feeding Habits</vt:lpstr>
      <vt:lpstr>The economic injury level (EIL)</vt:lpstr>
      <vt:lpstr>The economic threshold (ET)</vt:lpstr>
      <vt:lpstr>PowerPoint Presentation</vt:lpstr>
      <vt:lpstr>Cultural Control Practices for Insects: </vt:lpstr>
      <vt:lpstr>:BIOLOGICAL CONTROL PRACTICES FOR INSECTS </vt:lpstr>
      <vt:lpstr> CHEMICAL CONTROL PRACTICES FOR INSECTS:</vt:lpstr>
      <vt:lpstr>Insecticides</vt:lpstr>
      <vt:lpstr>Weeds</vt:lpstr>
      <vt:lpstr> </vt:lpstr>
      <vt:lpstr>PowerPoint Presentation</vt:lpstr>
      <vt:lpstr>Weedicides (DUAL GOLD®)  </vt:lpstr>
      <vt:lpstr>Puma Super (post-emergence)</vt:lpstr>
      <vt:lpstr> </vt:lpstr>
      <vt:lpstr>Continued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AND PESTS</dc:title>
  <dc:creator>Valued Gateway Client</dc:creator>
  <cp:lastModifiedBy>Windows User</cp:lastModifiedBy>
  <cp:revision>44</cp:revision>
  <cp:lastPrinted>1601-01-01T00:00:00Z</cp:lastPrinted>
  <dcterms:created xsi:type="dcterms:W3CDTF">2001-03-12T17:15:45Z</dcterms:created>
  <dcterms:modified xsi:type="dcterms:W3CDTF">2020-01-13T14:02:44Z</dcterms:modified>
</cp:coreProperties>
</file>