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7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F19A5875-35AD-444E-AC02-359A34816F0E}" type="datetimeFigureOut">
              <a:rPr lang="en-US" smtClean="0"/>
              <a:pPr/>
              <a:t>5/2/2020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408C1E5-2A57-4033-BB22-0F81E68A2E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9A5875-35AD-444E-AC02-359A34816F0E}"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8C1E5-2A57-4033-BB22-0F81E68A2E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9A5875-35AD-444E-AC02-359A34816F0E}"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08C1E5-2A57-4033-BB22-0F81E68A2E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F19A5875-35AD-444E-AC02-359A34816F0E}" type="datetimeFigureOut">
              <a:rPr lang="en-US" smtClean="0"/>
              <a:pPr/>
              <a:t>5/2/2020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C408C1E5-2A57-4033-BB22-0F81E68A2E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F19A5875-35AD-444E-AC02-359A34816F0E}" type="datetimeFigureOut">
              <a:rPr lang="en-US" smtClean="0"/>
              <a:pPr/>
              <a:t>5/2/2020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C408C1E5-2A57-4033-BB22-0F81E68A2E5F}"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F19A5875-35AD-444E-AC02-359A34816F0E}" type="datetimeFigureOut">
              <a:rPr lang="en-US" smtClean="0"/>
              <a:pPr/>
              <a:t>5/2/2020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C408C1E5-2A57-4033-BB22-0F81E68A2E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F19A5875-35AD-444E-AC02-359A34816F0E}" type="datetimeFigureOut">
              <a:rPr lang="en-US" smtClean="0"/>
              <a:pPr/>
              <a:t>5/2/2020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C408C1E5-2A57-4033-BB22-0F81E68A2E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19A5875-35AD-444E-AC02-359A34816F0E}"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08C1E5-2A57-4033-BB22-0F81E68A2E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F19A5875-35AD-444E-AC02-359A34816F0E}" type="datetimeFigureOut">
              <a:rPr lang="en-US" smtClean="0"/>
              <a:pPr/>
              <a:t>5/2/2020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C408C1E5-2A57-4033-BB22-0F81E68A2E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F19A5875-35AD-444E-AC02-359A34816F0E}" type="datetimeFigureOut">
              <a:rPr lang="en-US" smtClean="0"/>
              <a:pPr/>
              <a:t>5/2/2020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C408C1E5-2A57-4033-BB22-0F81E68A2E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F19A5875-35AD-444E-AC02-359A34816F0E}" type="datetimeFigureOut">
              <a:rPr lang="en-US" smtClean="0"/>
              <a:pPr/>
              <a:t>5/2/2020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C408C1E5-2A57-4033-BB22-0F81E68A2E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19A5875-35AD-444E-AC02-359A34816F0E}" type="datetimeFigureOut">
              <a:rPr lang="en-US" smtClean="0"/>
              <a:pPr/>
              <a:t>5/2/2020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408C1E5-2A57-4033-BB22-0F81E68A2E5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meiosis?</a:t>
            </a:r>
            <a:endParaRPr lang="en-US" dirty="0"/>
          </a:p>
        </p:txBody>
      </p:sp>
      <p:sp>
        <p:nvSpPr>
          <p:cNvPr id="3" name="Content Placeholder 2"/>
          <p:cNvSpPr>
            <a:spLocks noGrp="1"/>
          </p:cNvSpPr>
          <p:nvPr>
            <p:ph idx="1"/>
          </p:nvPr>
        </p:nvSpPr>
        <p:spPr/>
        <p:txBody>
          <a:bodyPr/>
          <a:lstStyle/>
          <a:p>
            <a:r>
              <a:rPr lang="en-US" dirty="0" smtClean="0"/>
              <a:t>A type of cell division that results in four daughter cells each with half the number of chromosomes of the parent cell , as in the production of gametes and plant spores.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a:t>
            </a:r>
            <a:r>
              <a:rPr lang="en-US" b="1" dirty="0" smtClean="0"/>
              <a:t>telophase1 </a:t>
            </a:r>
            <a:r>
              <a:rPr lang="en-US" dirty="0" smtClean="0"/>
              <a:t>a nuclear membrane reforms around the separated chromosomes.</a:t>
            </a:r>
          </a:p>
          <a:p>
            <a:r>
              <a:rPr lang="en-US" dirty="0" smtClean="0"/>
              <a:t>Two new diploid cells are formed.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_20200408-112052_1586425292353.jpg"/>
          <p:cNvPicPr>
            <a:picLocks noGrp="1" noChangeAspect="1"/>
          </p:cNvPicPr>
          <p:nvPr>
            <p:ph idx="1"/>
          </p:nvPr>
        </p:nvPicPr>
        <p:blipFill>
          <a:blip r:embed="rId2"/>
          <a:stretch>
            <a:fillRect/>
          </a:stretch>
        </p:blipFill>
        <p:spPr>
          <a:xfrm>
            <a:off x="2209800" y="0"/>
            <a:ext cx="4876800" cy="6854652"/>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purpose of meiosis 2?</a:t>
            </a:r>
            <a:endParaRPr lang="en-US" dirty="0"/>
          </a:p>
        </p:txBody>
      </p:sp>
      <p:sp>
        <p:nvSpPr>
          <p:cNvPr id="3" name="Content Placeholder 2"/>
          <p:cNvSpPr>
            <a:spLocks noGrp="1"/>
          </p:cNvSpPr>
          <p:nvPr>
            <p:ph idx="1"/>
          </p:nvPr>
        </p:nvSpPr>
        <p:spPr/>
        <p:txBody>
          <a:bodyPr/>
          <a:lstStyle/>
          <a:p>
            <a:r>
              <a:rPr lang="en-US" dirty="0" smtClean="0"/>
              <a:t>Meiosis 2 starts with two haploid parent cells and ends with four haploid daughter cells , maintaining the number of chromosomes in each cell</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_20200409-145442_1586426103587.jpg"/>
          <p:cNvPicPr>
            <a:picLocks noGrp="1" noChangeAspect="1"/>
          </p:cNvPicPr>
          <p:nvPr>
            <p:ph idx="1"/>
          </p:nvPr>
        </p:nvPicPr>
        <p:blipFill>
          <a:blip r:embed="rId2"/>
          <a:stretch>
            <a:fillRect/>
          </a:stretch>
        </p:blipFill>
        <p:spPr>
          <a:xfrm>
            <a:off x="2362199" y="0"/>
            <a:ext cx="4823907" cy="68580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meiosis 2 …</a:t>
            </a:r>
            <a:endParaRPr lang="en-US" dirty="0"/>
          </a:p>
        </p:txBody>
      </p:sp>
      <p:sp>
        <p:nvSpPr>
          <p:cNvPr id="3" name="Content Placeholder 2"/>
          <p:cNvSpPr>
            <a:spLocks noGrp="1"/>
          </p:cNvSpPr>
          <p:nvPr>
            <p:ph idx="1"/>
          </p:nvPr>
        </p:nvSpPr>
        <p:spPr/>
        <p:txBody>
          <a:bodyPr/>
          <a:lstStyle/>
          <a:p>
            <a:r>
              <a:rPr lang="en-US" dirty="0" smtClean="0"/>
              <a:t>It also have four stages.</a:t>
            </a:r>
          </a:p>
          <a:p>
            <a:r>
              <a:rPr lang="en-US" b="1" dirty="0" smtClean="0"/>
              <a:t>Prophase 2 </a:t>
            </a:r>
          </a:p>
          <a:p>
            <a:r>
              <a:rPr lang="en-US" b="1" dirty="0" smtClean="0"/>
              <a:t>Metaphase 2 </a:t>
            </a:r>
          </a:p>
          <a:p>
            <a:r>
              <a:rPr lang="en-US" b="1" dirty="0" smtClean="0"/>
              <a:t>Anaphase 2 </a:t>
            </a:r>
          </a:p>
          <a:p>
            <a:r>
              <a:rPr lang="en-US" b="1" dirty="0" err="1" smtClean="0"/>
              <a:t>Telophase</a:t>
            </a:r>
            <a:r>
              <a:rPr lang="en-US" b="1" dirty="0" smtClean="0"/>
              <a:t> 2 </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a:t>
            </a:r>
            <a:r>
              <a:rPr lang="en-US" b="1" dirty="0" smtClean="0"/>
              <a:t>prophase 2</a:t>
            </a:r>
            <a:r>
              <a:rPr lang="en-US" dirty="0" smtClean="0"/>
              <a:t> it immediately sets of after the </a:t>
            </a:r>
            <a:r>
              <a:rPr lang="en-US" dirty="0" err="1" smtClean="0"/>
              <a:t>cytokinesis</a:t>
            </a:r>
            <a:r>
              <a:rPr lang="en-US" dirty="0" smtClean="0"/>
              <a:t> when the daughter cells are formed.</a:t>
            </a:r>
          </a:p>
          <a:p>
            <a:r>
              <a:rPr lang="en-US" dirty="0" smtClean="0"/>
              <a:t>In </a:t>
            </a:r>
            <a:r>
              <a:rPr lang="en-US" b="1" dirty="0" smtClean="0"/>
              <a:t>metaphase 2 </a:t>
            </a:r>
            <a:r>
              <a:rPr lang="en-US" dirty="0" smtClean="0"/>
              <a:t>the chromosome are connected to the </a:t>
            </a:r>
            <a:r>
              <a:rPr lang="en-US" dirty="0" err="1" smtClean="0"/>
              <a:t>centriole</a:t>
            </a:r>
            <a:r>
              <a:rPr lang="en-US" dirty="0" smtClean="0"/>
              <a:t> poles at the </a:t>
            </a:r>
            <a:r>
              <a:rPr lang="en-US" dirty="0" err="1" smtClean="0"/>
              <a:t>kinetochores</a:t>
            </a:r>
            <a:r>
              <a:rPr lang="en-US" dirty="0" smtClean="0"/>
              <a:t> of sister </a:t>
            </a:r>
            <a:r>
              <a:rPr lang="en-US" dirty="0" err="1" smtClean="0"/>
              <a:t>chromatids</a:t>
            </a:r>
            <a:r>
              <a:rPr lang="en-US" dirty="0" smtClean="0"/>
              <a:t> through the microtubules.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a:t>
            </a:r>
            <a:r>
              <a:rPr lang="en-US" b="1" dirty="0" smtClean="0"/>
              <a:t>anaphase 2 </a:t>
            </a:r>
            <a:r>
              <a:rPr lang="en-US" dirty="0" smtClean="0"/>
              <a:t>there is simultaneous splitting of the </a:t>
            </a:r>
            <a:r>
              <a:rPr lang="en-US" dirty="0" err="1" smtClean="0"/>
              <a:t>centromere</a:t>
            </a:r>
            <a:r>
              <a:rPr lang="en-US" dirty="0" smtClean="0"/>
              <a:t> of each chromosome and sister </a:t>
            </a:r>
            <a:r>
              <a:rPr lang="en-US" dirty="0" err="1" smtClean="0"/>
              <a:t>chromatids</a:t>
            </a:r>
            <a:r>
              <a:rPr lang="en-US" dirty="0" smtClean="0"/>
              <a:t> are pulled away toward opposite poles.</a:t>
            </a:r>
          </a:p>
          <a:p>
            <a:r>
              <a:rPr lang="en-US" dirty="0" smtClean="0"/>
              <a:t>In </a:t>
            </a:r>
            <a:r>
              <a:rPr lang="en-US" dirty="0" err="1" smtClean="0"/>
              <a:t>telophase</a:t>
            </a:r>
            <a:r>
              <a:rPr lang="en-US" dirty="0" smtClean="0"/>
              <a:t> 2 the chromosome dissolve again into undifferentiated lump and a nuclear envelop develops around it.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of meiosis.</a:t>
            </a:r>
            <a:endParaRPr lang="en-US" dirty="0"/>
          </a:p>
        </p:txBody>
      </p:sp>
      <p:sp>
        <p:nvSpPr>
          <p:cNvPr id="3" name="Content Placeholder 2"/>
          <p:cNvSpPr>
            <a:spLocks noGrp="1"/>
          </p:cNvSpPr>
          <p:nvPr>
            <p:ph idx="1"/>
          </p:nvPr>
        </p:nvSpPr>
        <p:spPr/>
        <p:txBody>
          <a:bodyPr/>
          <a:lstStyle/>
          <a:p>
            <a:r>
              <a:rPr lang="en-US" dirty="0" smtClean="0"/>
              <a:t>Sexual reproduction leads to genetic variation among the offspring.</a:t>
            </a:r>
          </a:p>
          <a:p>
            <a:r>
              <a:rPr lang="en-US" dirty="0" smtClean="0"/>
              <a:t>Meiosis makes genetic variation possible in three ways:</a:t>
            </a:r>
          </a:p>
          <a:p>
            <a:r>
              <a:rPr lang="en-US" dirty="0" smtClean="0"/>
              <a:t>1- cross – over</a:t>
            </a:r>
          </a:p>
          <a:p>
            <a:r>
              <a:rPr lang="en-US" dirty="0" smtClean="0"/>
              <a:t>2- reduction and fusion of gametes.</a:t>
            </a:r>
          </a:p>
          <a:p>
            <a:r>
              <a:rPr lang="en-US" dirty="0" smtClean="0"/>
              <a:t>3- independent assortment.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variation </a:t>
            </a:r>
            <a:endParaRPr lang="en-US" dirty="0"/>
          </a:p>
        </p:txBody>
      </p:sp>
      <p:sp>
        <p:nvSpPr>
          <p:cNvPr id="3" name="Content Placeholder 2"/>
          <p:cNvSpPr>
            <a:spLocks noGrp="1"/>
          </p:cNvSpPr>
          <p:nvPr>
            <p:ph idx="1"/>
          </p:nvPr>
        </p:nvSpPr>
        <p:spPr/>
        <p:txBody>
          <a:bodyPr/>
          <a:lstStyle/>
          <a:p>
            <a:pPr>
              <a:buNone/>
            </a:pPr>
            <a:r>
              <a:rPr lang="en-US" dirty="0" smtClean="0"/>
              <a:t> </a:t>
            </a:r>
            <a:r>
              <a:rPr lang="en-US" b="1" dirty="0" smtClean="0"/>
              <a:t>1- gametes success</a:t>
            </a:r>
          </a:p>
          <a:p>
            <a:r>
              <a:rPr lang="en-US" b="1" dirty="0" smtClean="0"/>
              <a:t>2- crossing over</a:t>
            </a:r>
          </a:p>
          <a:p>
            <a:r>
              <a:rPr lang="en-US" dirty="0" smtClean="0"/>
              <a:t>Depends on distance between genes and length of chromosome</a:t>
            </a:r>
          </a:p>
          <a:p>
            <a:r>
              <a:rPr lang="en-US" b="1" dirty="0" smtClean="0"/>
              <a:t>3- independent assortment</a:t>
            </a:r>
          </a:p>
          <a:p>
            <a:r>
              <a:rPr lang="en-US" dirty="0" smtClean="0"/>
              <a:t>The way one homologous pair lines up has nothing to do with the way another homologous pair lines up.</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The significance of meiosis lies in providing gametes – the origins of next-generation progeny – with diverse gene combinations by mixing paternal and maternal genes. To create and transfer diverse combinations of DNA (genetic material) through the reproduction process is the key to ensuring the diversity of organisms.</a:t>
            </a:r>
            <a:br>
              <a:rPr lang="en-US" dirty="0" smtClean="0"/>
            </a:b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a:t>
            </a:r>
            <a:r>
              <a:rPr lang="en-US" dirty="0" err="1" smtClean="0"/>
              <a:t>defination</a:t>
            </a:r>
            <a:r>
              <a:rPr lang="en-US" dirty="0" smtClean="0"/>
              <a:t>….</a:t>
            </a:r>
            <a:endParaRPr lang="en-US" dirty="0"/>
          </a:p>
        </p:txBody>
      </p:sp>
      <p:sp>
        <p:nvSpPr>
          <p:cNvPr id="3" name="Content Placeholder 2"/>
          <p:cNvSpPr>
            <a:spLocks noGrp="1"/>
          </p:cNvSpPr>
          <p:nvPr>
            <p:ph idx="1"/>
          </p:nvPr>
        </p:nvSpPr>
        <p:spPr/>
        <p:txBody>
          <a:bodyPr/>
          <a:lstStyle/>
          <a:p>
            <a:r>
              <a:rPr lang="en-US" dirty="0" smtClean="0"/>
              <a:t>Meiosis is the process where a single cell divides twice to produce four cells containing half the original amount of genetic information.  These cells are our sex cells – sperm in males , eggs in females.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Provide constancy of the chromosome number from generation to generation by reducing the chromosome number from diploid to haploid thereby producing haploid gametes.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Abnormalities due to meiosis.</a:t>
            </a:r>
            <a:endParaRPr lang="en-US" dirty="0"/>
          </a:p>
        </p:txBody>
      </p:sp>
      <p:sp>
        <p:nvSpPr>
          <p:cNvPr id="3" name="Content Placeholder 2"/>
          <p:cNvSpPr>
            <a:spLocks noGrp="1"/>
          </p:cNvSpPr>
          <p:nvPr>
            <p:ph idx="1"/>
          </p:nvPr>
        </p:nvSpPr>
        <p:spPr/>
        <p:txBody>
          <a:bodyPr/>
          <a:lstStyle/>
          <a:p>
            <a:r>
              <a:rPr lang="en-US" dirty="0" smtClean="0"/>
              <a:t>Normally, </a:t>
            </a:r>
            <a:r>
              <a:rPr lang="en-US" b="1" dirty="0" smtClean="0"/>
              <a:t>meiosis</a:t>
            </a:r>
            <a:r>
              <a:rPr lang="en-US" dirty="0" smtClean="0"/>
              <a:t> causes each parent to give 23 chromosomes to a pregnancy. When a sperm fertilizes an egg, the union </a:t>
            </a:r>
            <a:r>
              <a:rPr lang="en-US" b="1" dirty="0" smtClean="0"/>
              <a:t>leads</a:t>
            </a:r>
            <a:r>
              <a:rPr lang="en-US" dirty="0" smtClean="0"/>
              <a:t> to a baby with 46 chromosomes. But if </a:t>
            </a:r>
            <a:r>
              <a:rPr lang="en-US" b="1" dirty="0" smtClean="0"/>
              <a:t>meiosis</a:t>
            </a:r>
            <a:r>
              <a:rPr lang="en-US" dirty="0" smtClean="0"/>
              <a:t> doesn't happen normally, a baby may have an extra chromosome (</a:t>
            </a:r>
            <a:r>
              <a:rPr lang="en-US" dirty="0" err="1" smtClean="0"/>
              <a:t>trisomy</a:t>
            </a:r>
            <a:r>
              <a:rPr lang="en-US" dirty="0" smtClean="0"/>
              <a:t>), or have a missing chromosome (</a:t>
            </a:r>
            <a:r>
              <a:rPr lang="en-US" dirty="0" err="1" smtClean="0"/>
              <a:t>monosomy</a:t>
            </a:r>
            <a:r>
              <a:rPr lang="en-US" dirty="0" smtClean="0"/>
              <a: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Other mistakes that </a:t>
            </a:r>
            <a:r>
              <a:rPr lang="en-US" b="1" dirty="0" smtClean="0"/>
              <a:t>can occur during meiosis</a:t>
            </a:r>
            <a:r>
              <a:rPr lang="en-US" dirty="0" smtClean="0"/>
              <a:t> include translocation, in which part of one chromosome becomes attached to another, and deletion, in which part of one chromosome is lost entirely.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Nondisjunction</a:t>
            </a:r>
            <a:r>
              <a:rPr lang="en-US" dirty="0" smtClean="0"/>
              <a:t> occurs when homologous chromosomes (</a:t>
            </a:r>
            <a:r>
              <a:rPr lang="en-US" b="1" dirty="0" smtClean="0"/>
              <a:t>meiosis</a:t>
            </a:r>
            <a:r>
              <a:rPr lang="en-US" dirty="0" smtClean="0"/>
              <a:t> I) or sister </a:t>
            </a:r>
            <a:r>
              <a:rPr lang="en-US" dirty="0" err="1" smtClean="0"/>
              <a:t>chromatids</a:t>
            </a:r>
            <a:r>
              <a:rPr lang="en-US" dirty="0" smtClean="0"/>
              <a:t> (</a:t>
            </a:r>
            <a:r>
              <a:rPr lang="en-US" b="1" dirty="0" smtClean="0"/>
              <a:t>meiosis</a:t>
            </a:r>
            <a:r>
              <a:rPr lang="en-US" dirty="0" smtClean="0"/>
              <a:t> II) fail to separate during </a:t>
            </a:r>
            <a:r>
              <a:rPr lang="en-US" b="1" dirty="0" smtClean="0"/>
              <a:t>meiosis</a:t>
            </a:r>
            <a:r>
              <a:rPr lang="en-US" dirty="0" smtClean="0"/>
              <a:t>. ... The most common </a:t>
            </a:r>
            <a:r>
              <a:rPr lang="en-US" dirty="0" err="1" smtClean="0"/>
              <a:t>trisomy</a:t>
            </a:r>
            <a:r>
              <a:rPr lang="en-US" dirty="0" smtClean="0"/>
              <a:t> is that of chromosome 21, which </a:t>
            </a:r>
            <a:r>
              <a:rPr lang="en-US" b="1" dirty="0" smtClean="0"/>
              <a:t>leads to Down syndrome</a:t>
            </a:r>
            <a:r>
              <a:rPr lang="en-US" dirty="0" smtClean="0"/>
              <a: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dd.gif"/>
          <p:cNvPicPr>
            <a:picLocks noGrp="1" noChangeAspect="1"/>
          </p:cNvPicPr>
          <p:nvPr>
            <p:ph idx="1"/>
          </p:nvPr>
        </p:nvPicPr>
        <p:blipFill>
          <a:blip r:embed="rId2"/>
          <a:stretch>
            <a:fillRect/>
          </a:stretch>
        </p:blipFill>
        <p:spPr>
          <a:xfrm>
            <a:off x="0" y="990600"/>
            <a:ext cx="9144000" cy="45720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_20200408-112028_1586425337709.jpg"/>
          <p:cNvPicPr>
            <a:picLocks noGrp="1" noChangeAspect="1"/>
          </p:cNvPicPr>
          <p:nvPr>
            <p:ph idx="1"/>
          </p:nvPr>
        </p:nvPicPr>
        <p:blipFill>
          <a:blip r:embed="rId2"/>
          <a:stretch>
            <a:fillRect/>
          </a:stretch>
        </p:blipFill>
        <p:spPr>
          <a:xfrm>
            <a:off x="0" y="457200"/>
            <a:ext cx="9184341" cy="59436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meiosis is divided into types.. </a:t>
            </a:r>
          </a:p>
          <a:p>
            <a:r>
              <a:rPr lang="en-US" dirty="0" smtClean="0"/>
              <a:t>Meiosis 1</a:t>
            </a:r>
          </a:p>
          <a:p>
            <a:r>
              <a:rPr lang="en-US" dirty="0" smtClean="0"/>
              <a:t>Meiosis 2 </a:t>
            </a:r>
          </a:p>
          <a:p>
            <a:r>
              <a:rPr lang="en-US" dirty="0" smtClean="0"/>
              <a:t>In </a:t>
            </a:r>
            <a:r>
              <a:rPr lang="en-US" b="1" dirty="0" smtClean="0"/>
              <a:t>meiosis 1</a:t>
            </a:r>
            <a:r>
              <a:rPr lang="en-US" dirty="0" smtClean="0"/>
              <a:t> the homologous chromosome </a:t>
            </a:r>
            <a:r>
              <a:rPr lang="en-US" dirty="0" err="1" smtClean="0"/>
              <a:t>seperates</a:t>
            </a:r>
            <a:r>
              <a:rPr lang="en-US" dirty="0" smtClean="0"/>
              <a:t> while in </a:t>
            </a:r>
            <a:r>
              <a:rPr lang="en-US" b="1" dirty="0" smtClean="0"/>
              <a:t>meiosis 2 </a:t>
            </a:r>
            <a:r>
              <a:rPr lang="en-US" dirty="0" smtClean="0"/>
              <a:t>produce 4 haploid daughter cell.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happens in meiosis 1 that does not occur in meiosis 2?</a:t>
            </a:r>
            <a:endParaRPr lang="en-US" dirty="0"/>
          </a:p>
        </p:txBody>
      </p:sp>
      <p:sp>
        <p:nvSpPr>
          <p:cNvPr id="3" name="Content Placeholder 2"/>
          <p:cNvSpPr>
            <a:spLocks noGrp="1"/>
          </p:cNvSpPr>
          <p:nvPr>
            <p:ph idx="1"/>
          </p:nvPr>
        </p:nvSpPr>
        <p:spPr/>
        <p:txBody>
          <a:bodyPr/>
          <a:lstStyle/>
          <a:p>
            <a:r>
              <a:rPr lang="en-US" dirty="0" smtClean="0"/>
              <a:t>In meiosis 2 , these chromosome are further separated into sister </a:t>
            </a:r>
            <a:r>
              <a:rPr lang="en-US" dirty="0" err="1" smtClean="0"/>
              <a:t>chromatids</a:t>
            </a:r>
            <a:r>
              <a:rPr lang="en-US" dirty="0" smtClean="0"/>
              <a:t> .</a:t>
            </a:r>
          </a:p>
          <a:p>
            <a:r>
              <a:rPr lang="en-US" dirty="0" smtClean="0"/>
              <a:t>Meiosis 1 includes crossing over or recombination of genetic material between chromosome pairs while meiosis 2 does not.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stages of meiosis 1 and meiosis 2?</a:t>
            </a:r>
            <a:endParaRPr lang="en-US" dirty="0"/>
          </a:p>
        </p:txBody>
      </p:sp>
      <p:sp>
        <p:nvSpPr>
          <p:cNvPr id="3" name="Content Placeholder 2"/>
          <p:cNvSpPr>
            <a:spLocks noGrp="1"/>
          </p:cNvSpPr>
          <p:nvPr>
            <p:ph idx="1"/>
          </p:nvPr>
        </p:nvSpPr>
        <p:spPr/>
        <p:txBody>
          <a:bodyPr/>
          <a:lstStyle/>
          <a:p>
            <a:r>
              <a:rPr lang="en-US" dirty="0" smtClean="0"/>
              <a:t>Meiosis 1 and 2 have the same number and arrangement of phases: prophase , metaphase, anaphase and </a:t>
            </a:r>
            <a:r>
              <a:rPr lang="en-US" dirty="0" err="1" smtClean="0"/>
              <a:t>telophase</a:t>
            </a:r>
            <a:r>
              <a:rPr lang="en-US" dirty="0" smtClean="0"/>
              <a:t>.</a:t>
            </a:r>
          </a:p>
          <a:p>
            <a:r>
              <a:rPr lang="en-US" dirty="0" smtClean="0"/>
              <a:t>Homologous pairs of cells are present in meiosis 1 and separate into chromosome before meiosis 2 . In meiosis 2 these chromosome are further separated into sister </a:t>
            </a:r>
            <a:r>
              <a:rPr lang="en-US" dirty="0" err="1" smtClean="0"/>
              <a:t>chromatids</a:t>
            </a:r>
            <a:r>
              <a:rPr lang="en-US"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meiosis 1 haploid or diploid?</a:t>
            </a:r>
            <a:endParaRPr lang="en-US" dirty="0"/>
          </a:p>
        </p:txBody>
      </p:sp>
      <p:sp>
        <p:nvSpPr>
          <p:cNvPr id="3" name="Content Placeholder 2"/>
          <p:cNvSpPr>
            <a:spLocks noGrp="1"/>
          </p:cNvSpPr>
          <p:nvPr>
            <p:ph idx="1"/>
          </p:nvPr>
        </p:nvSpPr>
        <p:spPr/>
        <p:txBody>
          <a:bodyPr/>
          <a:lstStyle/>
          <a:p>
            <a:r>
              <a:rPr lang="en-US" dirty="0" smtClean="0"/>
              <a:t>Meiosis 1 occur in diploid cell , to producer two daughter cells that are haploid </a:t>
            </a:r>
            <a:r>
              <a:rPr lang="en-US" smtClean="0"/>
              <a:t>in nature.</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 of meiosis 1 …</a:t>
            </a:r>
            <a:endParaRPr lang="en-US" dirty="0"/>
          </a:p>
        </p:txBody>
      </p:sp>
      <p:sp>
        <p:nvSpPr>
          <p:cNvPr id="3" name="Content Placeholder 2"/>
          <p:cNvSpPr>
            <a:spLocks noGrp="1"/>
          </p:cNvSpPr>
          <p:nvPr>
            <p:ph idx="1"/>
          </p:nvPr>
        </p:nvSpPr>
        <p:spPr/>
        <p:txBody>
          <a:bodyPr/>
          <a:lstStyle/>
          <a:p>
            <a:r>
              <a:rPr lang="en-US" dirty="0" smtClean="0"/>
              <a:t>The </a:t>
            </a:r>
            <a:r>
              <a:rPr lang="en-US" b="1" dirty="0" err="1" smtClean="0"/>
              <a:t>interphase</a:t>
            </a:r>
            <a:r>
              <a:rPr lang="en-US" b="1" dirty="0" smtClean="0"/>
              <a:t> 1 </a:t>
            </a:r>
            <a:r>
              <a:rPr lang="en-US" dirty="0" smtClean="0"/>
              <a:t>in meiosis 1 is there is where the chromosome are duplicate, replicated, or copied.</a:t>
            </a:r>
          </a:p>
          <a:p>
            <a:r>
              <a:rPr lang="en-US" dirty="0" smtClean="0"/>
              <a:t>In the </a:t>
            </a:r>
            <a:r>
              <a:rPr lang="en-US" b="1" dirty="0" smtClean="0"/>
              <a:t>prophase 1 </a:t>
            </a:r>
            <a:r>
              <a:rPr lang="en-US" dirty="0" smtClean="0"/>
              <a:t>the duplicated chromosome condense.</a:t>
            </a:r>
          </a:p>
          <a:p>
            <a:r>
              <a:rPr lang="en-US" dirty="0" smtClean="0"/>
              <a:t>Homologous chromosome </a:t>
            </a:r>
            <a:r>
              <a:rPr lang="en-US" dirty="0" err="1" smtClean="0"/>
              <a:t>interwine</a:t>
            </a:r>
            <a:r>
              <a:rPr lang="en-US" dirty="0" smtClean="0"/>
              <a:t>  a process called </a:t>
            </a:r>
            <a:r>
              <a:rPr lang="en-US" dirty="0" err="1" smtClean="0"/>
              <a:t>synapsis</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a:t>
            </a:r>
            <a:r>
              <a:rPr lang="en-US" b="1" dirty="0" smtClean="0"/>
              <a:t>Metaphase 1 </a:t>
            </a:r>
            <a:r>
              <a:rPr lang="en-US" dirty="0" smtClean="0"/>
              <a:t>the </a:t>
            </a:r>
            <a:r>
              <a:rPr lang="en-US" dirty="0" err="1" smtClean="0"/>
              <a:t>centrioles</a:t>
            </a:r>
            <a:r>
              <a:rPr lang="en-US" dirty="0" smtClean="0"/>
              <a:t> are at opposite poles of the cell and they condensed and arranged and form a metaphase plate.</a:t>
            </a:r>
          </a:p>
          <a:p>
            <a:r>
              <a:rPr lang="en-US" dirty="0" smtClean="0"/>
              <a:t>In </a:t>
            </a:r>
            <a:r>
              <a:rPr lang="en-US" b="1" dirty="0" smtClean="0"/>
              <a:t>Anaphase 1 </a:t>
            </a:r>
            <a:r>
              <a:rPr lang="en-US" dirty="0" smtClean="0"/>
              <a:t>the two chromosome of each bivalent separate and start moving toward opposite poles.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168</TotalTime>
  <Words>640</Words>
  <Application>Microsoft Office PowerPoint</Application>
  <PresentationFormat>On-screen Show (4:3)</PresentationFormat>
  <Paragraphs>54</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Century Gothic</vt:lpstr>
      <vt:lpstr>Verdana</vt:lpstr>
      <vt:lpstr>Wingdings 2</vt:lpstr>
      <vt:lpstr>Verve</vt:lpstr>
      <vt:lpstr>What is meiosis?</vt:lpstr>
      <vt:lpstr>Another defination….</vt:lpstr>
      <vt:lpstr>PowerPoint Presentation</vt:lpstr>
      <vt:lpstr>PowerPoint Presentation</vt:lpstr>
      <vt:lpstr>What happens in meiosis 1 that does not occur in meiosis 2?</vt:lpstr>
      <vt:lpstr>What are the stages of meiosis 1 and meiosis 2?</vt:lpstr>
      <vt:lpstr>Is meiosis 1 haploid or diploid?</vt:lpstr>
      <vt:lpstr>Phases of meiosis 1 …</vt:lpstr>
      <vt:lpstr>PowerPoint Presentation</vt:lpstr>
      <vt:lpstr>PowerPoint Presentation</vt:lpstr>
      <vt:lpstr>PowerPoint Presentation</vt:lpstr>
      <vt:lpstr>What is the purpose of meiosis 2?</vt:lpstr>
      <vt:lpstr>PowerPoint Presentation</vt:lpstr>
      <vt:lpstr>Phases of meiosis 2 …</vt:lpstr>
      <vt:lpstr>PowerPoint Presentation</vt:lpstr>
      <vt:lpstr>PowerPoint Presentation</vt:lpstr>
      <vt:lpstr>Significance of meiosis.</vt:lpstr>
      <vt:lpstr>Sources of variation </vt:lpstr>
      <vt:lpstr>PowerPoint Presentation</vt:lpstr>
      <vt:lpstr>PowerPoint Presentation</vt:lpstr>
      <vt:lpstr>Abnormalities due to meiosis.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of Cell biology</dc:title>
  <dc:creator>Malik Aliyan</dc:creator>
  <cp:lastModifiedBy>Shahid Iqbal</cp:lastModifiedBy>
  <cp:revision>9</cp:revision>
  <dcterms:created xsi:type="dcterms:W3CDTF">2020-04-08T19:36:01Z</dcterms:created>
  <dcterms:modified xsi:type="dcterms:W3CDTF">2020-05-02T06:07:28Z</dcterms:modified>
</cp:coreProperties>
</file>