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318" r:id="rId3"/>
    <p:sldId id="319" r:id="rId4"/>
    <p:sldId id="320" r:id="rId5"/>
    <p:sldId id="321" r:id="rId6"/>
    <p:sldId id="323" r:id="rId7"/>
    <p:sldId id="324" r:id="rId8"/>
    <p:sldId id="325" r:id="rId9"/>
    <p:sldId id="326" r:id="rId10"/>
    <p:sldId id="305" r:id="rId11"/>
    <p:sldId id="306" r:id="rId12"/>
    <p:sldId id="309" r:id="rId13"/>
    <p:sldId id="307" r:id="rId14"/>
    <p:sldId id="308" r:id="rId15"/>
    <p:sldId id="317" r:id="rId16"/>
  </p:sldIdLst>
  <p:sldSz cx="12192000" cy="6858000"/>
  <p:notesSz cx="9296400" cy="7010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uhammad Fahad" initials="MF" lastIdx="5" clrIdx="0">
    <p:extLst>
      <p:ext uri="{19B8F6BF-5375-455C-9EA6-DF929625EA0E}">
        <p15:presenceInfo xmlns:p15="http://schemas.microsoft.com/office/powerpoint/2012/main" userId="750535509e7f3a53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E93D2"/>
    <a:srgbClr val="5195D3"/>
    <a:srgbClr val="3B87C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3192" autoAdjust="0"/>
  </p:normalViewPr>
  <p:slideViewPr>
    <p:cSldViewPr snapToGrid="0">
      <p:cViewPr varScale="1">
        <p:scale>
          <a:sx n="50" d="100"/>
          <a:sy n="50" d="100"/>
        </p:scale>
        <p:origin x="42" y="1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028440" cy="351737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5809" y="1"/>
            <a:ext cx="4028440" cy="351737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62D060A-3B73-43F0-BE2E-7CE0A8E5F7B4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658664"/>
            <a:ext cx="4028440" cy="351736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5809" y="6658664"/>
            <a:ext cx="4028440" cy="351736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20DB4C7-FA3C-45C6-A884-BCF2983940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4416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028440" cy="351737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5809" y="1"/>
            <a:ext cx="4028440" cy="351737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72366588-B0A5-472E-B9B9-17E0A482C143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46350" y="876300"/>
            <a:ext cx="4203700" cy="2365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9640" y="3373754"/>
            <a:ext cx="7437120" cy="2760346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58664"/>
            <a:ext cx="4028440" cy="351736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5809" y="6658664"/>
            <a:ext cx="4028440" cy="351736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EFA383C7-79F1-4A3C-BB63-E7E1901983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96031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A383C7-79F1-4A3C-BB63-E7E1901983D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73895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P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A383C7-79F1-4A3C-BB63-E7E1901983D0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8312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P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A383C7-79F1-4A3C-BB63-E7E1901983D0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6059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cost basis is calculated on the CPU cost plus the I/O cost for a plan</a:t>
            </a:r>
            <a:endParaRPr lang="en-P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A383C7-79F1-4A3C-BB63-E7E1901983D0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7597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097871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83680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94E75-353D-442E-BDEA-2D1BE4A45A3F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 flipV="1">
            <a:off x="1524000" y="3533141"/>
            <a:ext cx="9144000" cy="182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3651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94E75-353D-442E-BDEA-2D1BE4A45A3F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9264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94E75-353D-442E-BDEA-2D1BE4A45A3F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2446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6045" y="128411"/>
            <a:ext cx="11279909" cy="1075749"/>
          </a:xfrm>
        </p:spPr>
        <p:txBody>
          <a:bodyPr>
            <a:normAutofit/>
          </a:bodyPr>
          <a:lstStyle>
            <a:lvl1pPr>
              <a:defRPr sz="4000">
                <a:latin typeface="Gotham Narrow Book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045" y="1301675"/>
            <a:ext cx="11279909" cy="4875288"/>
          </a:xfrm>
        </p:spPr>
        <p:txBody>
          <a:bodyPr/>
          <a:lstStyle>
            <a:lvl1pPr>
              <a:buClr>
                <a:schemeClr val="accent1">
                  <a:lumMod val="75000"/>
                </a:schemeClr>
              </a:buClr>
              <a:defRPr sz="3000">
                <a:solidFill>
                  <a:schemeClr val="tx1"/>
                </a:solidFill>
                <a:latin typeface="Gotham Narrow Book" pitchFamily="50" charset="0"/>
              </a:defRPr>
            </a:lvl1pPr>
            <a:lvl2pPr>
              <a:buClr>
                <a:schemeClr val="accent1">
                  <a:lumMod val="75000"/>
                </a:schemeClr>
              </a:buClr>
              <a:defRPr>
                <a:solidFill>
                  <a:schemeClr val="tx1"/>
                </a:solidFill>
                <a:latin typeface="Gotham Narrow Book" pitchFamily="50" charset="0"/>
              </a:defRPr>
            </a:lvl2pPr>
            <a:lvl3pPr>
              <a:buClr>
                <a:schemeClr val="accent1">
                  <a:lumMod val="75000"/>
                </a:schemeClr>
              </a:buClr>
              <a:defRPr>
                <a:solidFill>
                  <a:schemeClr val="tx1"/>
                </a:solidFill>
                <a:latin typeface="Gotham Narrow Book" pitchFamily="50" charset="0"/>
              </a:defRPr>
            </a:lvl3pPr>
            <a:lvl4pPr>
              <a:buClr>
                <a:schemeClr val="accent1">
                  <a:lumMod val="75000"/>
                </a:schemeClr>
              </a:buClr>
              <a:defRPr>
                <a:solidFill>
                  <a:schemeClr val="tx1"/>
                </a:solidFill>
                <a:latin typeface="Gotham Narrow Book" pitchFamily="50" charset="0"/>
              </a:defRPr>
            </a:lvl4pPr>
            <a:lvl5pPr>
              <a:buClr>
                <a:schemeClr val="accent1">
                  <a:lumMod val="75000"/>
                </a:schemeClr>
              </a:buClr>
              <a:defRPr>
                <a:solidFill>
                  <a:schemeClr val="tx1"/>
                </a:solidFill>
                <a:latin typeface="Gotham Narrow Book" pitchFamily="50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94E75-353D-442E-BDEA-2D1BE4A45A3F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Isosceles Triangle 6"/>
          <p:cNvSpPr/>
          <p:nvPr userDrawn="1"/>
        </p:nvSpPr>
        <p:spPr>
          <a:xfrm rot="5400000">
            <a:off x="-314326" y="446056"/>
            <a:ext cx="1004207" cy="375557"/>
          </a:xfrm>
          <a:prstGeom prst="triangle">
            <a:avLst/>
          </a:prstGeom>
          <a:gradFill>
            <a:gsLst>
              <a:gs pos="0">
                <a:srgbClr val="5195D3"/>
              </a:gs>
              <a:gs pos="58000">
                <a:srgbClr val="4E93D2"/>
              </a:gs>
              <a:gs pos="100000">
                <a:srgbClr val="3B87CD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56045" y="1207490"/>
            <a:ext cx="11279909" cy="0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846053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94E75-353D-442E-BDEA-2D1BE4A45A3F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99384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94E75-353D-442E-BDEA-2D1BE4A45A3F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4045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94E75-353D-442E-BDEA-2D1BE4A45A3F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4582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94E75-353D-442E-BDEA-2D1BE4A45A3F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8201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94E75-353D-442E-BDEA-2D1BE4A45A3F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7829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94E75-353D-442E-BDEA-2D1BE4A45A3F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9886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94E75-353D-442E-BDEA-2D1BE4A45A3F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48935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6045" y="365124"/>
            <a:ext cx="11279909" cy="107574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6045" y="1698171"/>
            <a:ext cx="11279909" cy="4478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6046" y="635634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Gotham Narrow Medium" pitchFamily="50" charset="0"/>
              </a:defRPr>
            </a:lvl1pPr>
          </a:lstStyle>
          <a:p>
            <a:fld id="{C8794E75-353D-442E-BDEA-2D1BE4A45A3F}" type="datetimeFigureOut">
              <a:rPr lang="en-US" smtClean="0"/>
              <a:pPr/>
              <a:t>12/1/2020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992754" y="635634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6D1DC9-C721-4D5F-A7A1-DF55DAF8C7D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9438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Gotham Narrow Book" pitchFamily="50" charset="0"/>
          <a:ea typeface="Adobe Fan Heiti Std B" panose="020B0700000000000000" pitchFamily="34" charset="-128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accent1">
            <a:lumMod val="75000"/>
          </a:schemeClr>
        </a:buClr>
        <a:buFont typeface="Wingdings" panose="05000000000000000000" pitchFamily="2" charset="2"/>
        <a:buChar char="§"/>
        <a:defRPr sz="3200" kern="1200">
          <a:solidFill>
            <a:schemeClr val="tx1"/>
          </a:solidFill>
          <a:latin typeface="Gotham Narrow Book" pitchFamily="50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>
            <a:lumMod val="75000"/>
          </a:schemeClr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Gotham Narrow Book" pitchFamily="50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>
            <a:lumMod val="75000"/>
          </a:schemeClr>
        </a:buClr>
        <a:buFont typeface="Gotham Narrow Medium" pitchFamily="50" charset="0"/>
        <a:buChar char="–"/>
        <a:defRPr sz="2400" kern="1200">
          <a:solidFill>
            <a:schemeClr val="tx1"/>
          </a:solidFill>
          <a:latin typeface="Gotham Narrow Book" pitchFamily="50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>
            <a:lumMod val="75000"/>
          </a:schemeClr>
        </a:buClr>
        <a:buFont typeface="Gotham Narrow Medium" pitchFamily="50" charset="0"/>
        <a:buChar char="–"/>
        <a:defRPr sz="1800" kern="1200">
          <a:solidFill>
            <a:schemeClr val="tx1"/>
          </a:solidFill>
          <a:latin typeface="Gotham Narrow Book" pitchFamily="50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>
            <a:lumMod val="75000"/>
          </a:schemeClr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Gotham Narrow Book" pitchFamily="50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587360"/>
            <a:ext cx="9144000" cy="1833565"/>
          </a:xfrm>
        </p:spPr>
        <p:txBody>
          <a:bodyPr>
            <a:normAutofit/>
          </a:bodyPr>
          <a:lstStyle/>
          <a:p>
            <a:r>
              <a:rPr lang="en-US" dirty="0"/>
              <a:t>Database Administration &amp; Management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19135"/>
            <a:ext cx="9144000" cy="640894"/>
          </a:xfrm>
        </p:spPr>
        <p:txBody>
          <a:bodyPr/>
          <a:lstStyle/>
          <a:p>
            <a:r>
              <a:rPr lang="en-US" dirty="0"/>
              <a:t>Lecture 11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1</a:t>
            </a:fld>
            <a:endParaRPr lang="en-US"/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28690CEE-119E-45B5-9374-D4A7564C757D}"/>
              </a:ext>
            </a:extLst>
          </p:cNvPr>
          <p:cNvSpPr txBox="1">
            <a:spLocks/>
          </p:cNvSpPr>
          <p:nvPr/>
        </p:nvSpPr>
        <p:spPr>
          <a:xfrm>
            <a:off x="1524000" y="4236986"/>
            <a:ext cx="9144000" cy="20763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None/>
              <a:defRPr sz="2400" kern="1200">
                <a:solidFill>
                  <a:schemeClr val="accent1">
                    <a:lumMod val="75000"/>
                  </a:schemeClr>
                </a:solidFill>
                <a:latin typeface="Gotham Narrow Book" pitchFamily="50" charset="0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Gotham Narrow Book" pitchFamily="50" charset="0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>
                  <a:lumMod val="75000"/>
                </a:schemeClr>
              </a:buClr>
              <a:buFont typeface="Gotham Narrow Medium" pitchFamily="50" charset="0"/>
              <a:buNone/>
              <a:defRPr sz="1800" kern="1200">
                <a:solidFill>
                  <a:schemeClr val="tx1"/>
                </a:solidFill>
                <a:latin typeface="Gotham Narrow Book" pitchFamily="50" charset="0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>
                  <a:lumMod val="75000"/>
                </a:schemeClr>
              </a:buClr>
              <a:buFont typeface="Gotham Narrow Medium" pitchFamily="50" charset="0"/>
              <a:buNone/>
              <a:defRPr sz="1600" kern="1200">
                <a:solidFill>
                  <a:schemeClr val="tx1"/>
                </a:solidFill>
                <a:latin typeface="Gotham Narrow Book" pitchFamily="50" charset="0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Gotham Narrow Book" pitchFamily="50" charset="0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Chapter 4 – Additional Data Structures and Query Optimization</a:t>
            </a:r>
          </a:p>
        </p:txBody>
      </p:sp>
    </p:spTree>
    <p:extLst>
      <p:ext uri="{BB962C8B-B14F-4D97-AF65-F5344CB8AC3E}">
        <p14:creationId xmlns:p14="http://schemas.microsoft.com/office/powerpoint/2010/main" val="42905521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75EA19-C5E8-4307-874C-F8D16DB244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Query Optimization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7B9E97-66E4-4CA2-802E-6C3F4F2FEF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6045" y="1301674"/>
            <a:ext cx="11279909" cy="5427915"/>
          </a:xfrm>
        </p:spPr>
        <p:txBody>
          <a:bodyPr>
            <a:normAutofit lnSpcReduction="10000"/>
          </a:bodyPr>
          <a:lstStyle/>
          <a:p>
            <a:r>
              <a:rPr lang="en-US" dirty="0"/>
              <a:t>The process of d</a:t>
            </a:r>
            <a:r>
              <a:rPr lang="en-GB" dirty="0" err="1"/>
              <a:t>etermining</a:t>
            </a:r>
            <a:r>
              <a:rPr lang="en-GB" dirty="0"/>
              <a:t> the best way to access the data requested by query</a:t>
            </a:r>
            <a:r>
              <a:rPr lang="en-PK" dirty="0"/>
              <a:t>.</a:t>
            </a:r>
          </a:p>
          <a:p>
            <a:r>
              <a:rPr lang="en-PK" dirty="0"/>
              <a:t>E</a:t>
            </a:r>
            <a:r>
              <a:rPr lang="en-GB" dirty="0" err="1"/>
              <a:t>xecution</a:t>
            </a:r>
            <a:r>
              <a:rPr lang="en-GB" dirty="0"/>
              <a:t> path</a:t>
            </a:r>
            <a:r>
              <a:rPr lang="en-PK" dirty="0"/>
              <a:t> - </a:t>
            </a:r>
            <a:r>
              <a:rPr lang="en-GB" dirty="0"/>
              <a:t>optimal way to retrieve</a:t>
            </a:r>
            <a:r>
              <a:rPr lang="en-PK" dirty="0"/>
              <a:t> </a:t>
            </a:r>
            <a:r>
              <a:rPr lang="en-GB" dirty="0"/>
              <a:t>data</a:t>
            </a:r>
            <a:r>
              <a:rPr lang="en-PK" dirty="0"/>
              <a:t> by Oracle</a:t>
            </a:r>
            <a:r>
              <a:rPr lang="en-GB" dirty="0"/>
              <a:t>.</a:t>
            </a:r>
            <a:endParaRPr lang="en-PK" dirty="0"/>
          </a:p>
          <a:p>
            <a:r>
              <a:rPr lang="en-PK" dirty="0" err="1"/>
              <a:t>Approache</a:t>
            </a:r>
            <a:r>
              <a:rPr lang="en-GB" dirty="0"/>
              <a:t>s</a:t>
            </a:r>
            <a:r>
              <a:rPr lang="en-PK" dirty="0"/>
              <a:t> </a:t>
            </a:r>
            <a:r>
              <a:rPr lang="en-GB" dirty="0"/>
              <a:t>t</a:t>
            </a:r>
            <a:r>
              <a:rPr lang="en-PK" dirty="0"/>
              <a:t>o </a:t>
            </a:r>
            <a:r>
              <a:rPr lang="en-GB" dirty="0"/>
              <a:t>r</a:t>
            </a:r>
            <a:r>
              <a:rPr lang="en-PK" dirty="0"/>
              <a:t>e</a:t>
            </a:r>
            <a:r>
              <a:rPr lang="en-GB" dirty="0"/>
              <a:t>t</a:t>
            </a:r>
            <a:r>
              <a:rPr lang="en-PK" dirty="0"/>
              <a:t>r</a:t>
            </a:r>
            <a:r>
              <a:rPr lang="en-GB" dirty="0" err="1"/>
              <a:t>i</a:t>
            </a:r>
            <a:r>
              <a:rPr lang="en-PK" dirty="0"/>
              <a:t>v</a:t>
            </a:r>
            <a:r>
              <a:rPr lang="en-GB" dirty="0"/>
              <a:t>e</a:t>
            </a:r>
            <a:r>
              <a:rPr lang="en-PK" dirty="0"/>
              <a:t> </a:t>
            </a:r>
            <a:r>
              <a:rPr lang="en-GB" dirty="0"/>
              <a:t>d</a:t>
            </a:r>
            <a:r>
              <a:rPr lang="en-PK" dirty="0"/>
              <a:t>a</a:t>
            </a:r>
            <a:r>
              <a:rPr lang="en-GB" dirty="0"/>
              <a:t>t</a:t>
            </a:r>
            <a:r>
              <a:rPr lang="en-PK" dirty="0"/>
              <a:t>a:</a:t>
            </a:r>
          </a:p>
          <a:p>
            <a:pPr lvl="1"/>
            <a:r>
              <a:rPr lang="en-PK" dirty="0"/>
              <a:t>Use </a:t>
            </a:r>
            <a:r>
              <a:rPr lang="en-PK" dirty="0" err="1"/>
              <a:t>inde</a:t>
            </a:r>
            <a:r>
              <a:rPr lang="en-GB" dirty="0"/>
              <a:t>x</a:t>
            </a:r>
            <a:r>
              <a:rPr lang="en-PK" dirty="0"/>
              <a:t> </a:t>
            </a:r>
            <a:r>
              <a:rPr lang="en-GB" dirty="0"/>
              <a:t>t</a:t>
            </a:r>
            <a:r>
              <a:rPr lang="en-PK" dirty="0"/>
              <a:t>o </a:t>
            </a:r>
            <a:r>
              <a:rPr lang="en-GB" dirty="0"/>
              <a:t>f</a:t>
            </a:r>
            <a:r>
              <a:rPr lang="en-PK" dirty="0" err="1"/>
              <a:t>i</a:t>
            </a:r>
            <a:r>
              <a:rPr lang="en-GB" dirty="0"/>
              <a:t>n</a:t>
            </a:r>
            <a:r>
              <a:rPr lang="en-PK" dirty="0"/>
              <a:t>d </a:t>
            </a:r>
            <a:r>
              <a:rPr lang="en-GB" dirty="0"/>
              <a:t>R</a:t>
            </a:r>
            <a:r>
              <a:rPr lang="en-PK" dirty="0"/>
              <a:t>O</a:t>
            </a:r>
            <a:r>
              <a:rPr lang="en-GB" dirty="0"/>
              <a:t>W</a:t>
            </a:r>
            <a:r>
              <a:rPr lang="en-PK" dirty="0"/>
              <a:t>I</a:t>
            </a:r>
            <a:r>
              <a:rPr lang="en-GB" dirty="0"/>
              <a:t>D</a:t>
            </a:r>
            <a:r>
              <a:rPr lang="en-PK" dirty="0"/>
              <a:t>s </a:t>
            </a:r>
            <a:r>
              <a:rPr lang="en-GB" dirty="0"/>
              <a:t>a</a:t>
            </a:r>
            <a:r>
              <a:rPr lang="en-PK" dirty="0"/>
              <a:t>n</a:t>
            </a:r>
            <a:r>
              <a:rPr lang="en-GB" dirty="0"/>
              <a:t>d</a:t>
            </a:r>
            <a:r>
              <a:rPr lang="en-PK" dirty="0"/>
              <a:t> </a:t>
            </a:r>
            <a:r>
              <a:rPr lang="en-GB" dirty="0"/>
              <a:t>r</a:t>
            </a:r>
            <a:r>
              <a:rPr lang="en-PK" dirty="0"/>
              <a:t>e</a:t>
            </a:r>
            <a:r>
              <a:rPr lang="en-GB" dirty="0"/>
              <a:t>t</a:t>
            </a:r>
            <a:r>
              <a:rPr lang="en-PK" dirty="0"/>
              <a:t>r</a:t>
            </a:r>
            <a:r>
              <a:rPr lang="en-GB" dirty="0" err="1"/>
              <a:t>i</a:t>
            </a:r>
            <a:r>
              <a:rPr lang="en-PK" dirty="0"/>
              <a:t>e</a:t>
            </a:r>
            <a:r>
              <a:rPr lang="en-GB" dirty="0"/>
              <a:t>v</a:t>
            </a:r>
            <a:r>
              <a:rPr lang="en-PK" dirty="0"/>
              <a:t>e </a:t>
            </a:r>
            <a:r>
              <a:rPr lang="en-GB" dirty="0"/>
              <a:t>r</a:t>
            </a:r>
            <a:r>
              <a:rPr lang="en-PK" dirty="0"/>
              <a:t>e</a:t>
            </a:r>
            <a:r>
              <a:rPr lang="en-GB" dirty="0"/>
              <a:t>l</a:t>
            </a:r>
            <a:r>
              <a:rPr lang="en-PK" dirty="0"/>
              <a:t>e</a:t>
            </a:r>
            <a:r>
              <a:rPr lang="en-GB" dirty="0"/>
              <a:t>v</a:t>
            </a:r>
            <a:r>
              <a:rPr lang="en-PK" dirty="0"/>
              <a:t>a</a:t>
            </a:r>
            <a:r>
              <a:rPr lang="en-GB" dirty="0"/>
              <a:t>n</a:t>
            </a:r>
            <a:r>
              <a:rPr lang="en-PK" dirty="0"/>
              <a:t>t </a:t>
            </a:r>
            <a:r>
              <a:rPr lang="en-GB" dirty="0"/>
              <a:t>r</a:t>
            </a:r>
            <a:r>
              <a:rPr lang="en-PK" dirty="0" err="1"/>
              <a:t>ows</a:t>
            </a:r>
            <a:r>
              <a:rPr lang="en-PK" dirty="0"/>
              <a:t>.</a:t>
            </a:r>
          </a:p>
          <a:p>
            <a:pPr lvl="2"/>
            <a:r>
              <a:rPr lang="en-PK" dirty="0"/>
              <a:t>ORDER BY can be a</a:t>
            </a:r>
            <a:r>
              <a:rPr lang="en-GB" dirty="0"/>
              <a:t>u</a:t>
            </a:r>
            <a:r>
              <a:rPr lang="en-PK" dirty="0"/>
              <a:t>t</a:t>
            </a:r>
            <a:r>
              <a:rPr lang="en-GB" dirty="0"/>
              <a:t>o</a:t>
            </a:r>
            <a:r>
              <a:rPr lang="en-PK" dirty="0"/>
              <a:t>m</a:t>
            </a:r>
            <a:r>
              <a:rPr lang="en-GB" dirty="0"/>
              <a:t>a</a:t>
            </a:r>
            <a:r>
              <a:rPr lang="en-PK" dirty="0"/>
              <a:t>t</a:t>
            </a:r>
            <a:r>
              <a:rPr lang="en-GB" dirty="0" err="1"/>
              <a:t>i</a:t>
            </a:r>
            <a:r>
              <a:rPr lang="en-PK" dirty="0"/>
              <a:t>c</a:t>
            </a:r>
            <a:r>
              <a:rPr lang="en-GB" dirty="0"/>
              <a:t>a</a:t>
            </a:r>
            <a:r>
              <a:rPr lang="en-PK" dirty="0"/>
              <a:t>l</a:t>
            </a:r>
            <a:r>
              <a:rPr lang="en-GB" dirty="0"/>
              <a:t>l</a:t>
            </a:r>
            <a:r>
              <a:rPr lang="en-PK" dirty="0"/>
              <a:t>y </a:t>
            </a:r>
            <a:r>
              <a:rPr lang="en-GB" dirty="0" err="1"/>
              <a:t>i</a:t>
            </a:r>
            <a:r>
              <a:rPr lang="en-PK" dirty="0"/>
              <a:t>m</a:t>
            </a:r>
            <a:r>
              <a:rPr lang="en-GB" dirty="0"/>
              <a:t>p</a:t>
            </a:r>
            <a:r>
              <a:rPr lang="en-PK" dirty="0"/>
              <a:t>l</a:t>
            </a:r>
            <a:r>
              <a:rPr lang="en-GB" dirty="0"/>
              <a:t>e</a:t>
            </a:r>
            <a:r>
              <a:rPr lang="en-PK" dirty="0" err="1"/>
              <a:t>mentes</a:t>
            </a:r>
            <a:r>
              <a:rPr lang="en-PK" dirty="0"/>
              <a:t> in </a:t>
            </a:r>
            <a:r>
              <a:rPr lang="en-PK" dirty="0" err="1"/>
              <a:t>presorted</a:t>
            </a:r>
            <a:r>
              <a:rPr lang="en-PK" dirty="0"/>
              <a:t> index.</a:t>
            </a:r>
          </a:p>
          <a:p>
            <a:pPr lvl="1"/>
            <a:r>
              <a:rPr lang="en-PK" dirty="0"/>
              <a:t>Full table scan</a:t>
            </a:r>
          </a:p>
          <a:p>
            <a:pPr lvl="2"/>
            <a:r>
              <a:rPr lang="en-PK" dirty="0"/>
              <a:t>Bypass the index for </a:t>
            </a:r>
            <a:r>
              <a:rPr lang="en-GB" dirty="0"/>
              <a:t>s</a:t>
            </a:r>
            <a:r>
              <a:rPr lang="en-PK" dirty="0"/>
              <a:t>m</a:t>
            </a:r>
            <a:r>
              <a:rPr lang="en-GB" dirty="0"/>
              <a:t>a</a:t>
            </a:r>
            <a:r>
              <a:rPr lang="en-PK" dirty="0"/>
              <a:t>l</a:t>
            </a:r>
            <a:r>
              <a:rPr lang="en-GB" dirty="0"/>
              <a:t>l</a:t>
            </a:r>
            <a:r>
              <a:rPr lang="en-PK" dirty="0"/>
              <a:t> </a:t>
            </a:r>
            <a:r>
              <a:rPr lang="en-GB" dirty="0"/>
              <a:t>t</a:t>
            </a:r>
            <a:r>
              <a:rPr lang="en-PK" dirty="0"/>
              <a:t>a</a:t>
            </a:r>
            <a:r>
              <a:rPr lang="en-GB" dirty="0"/>
              <a:t>b</a:t>
            </a:r>
            <a:r>
              <a:rPr lang="en-PK" dirty="0"/>
              <a:t>l</a:t>
            </a:r>
            <a:r>
              <a:rPr lang="en-GB" dirty="0"/>
              <a:t>e</a:t>
            </a:r>
            <a:r>
              <a:rPr lang="en-PK" dirty="0"/>
              <a:t> </a:t>
            </a:r>
            <a:r>
              <a:rPr lang="en-GB" dirty="0"/>
              <a:t>t</a:t>
            </a:r>
            <a:r>
              <a:rPr lang="en-PK" dirty="0"/>
              <a:t>o </a:t>
            </a:r>
            <a:r>
              <a:rPr lang="en-GB" dirty="0"/>
              <a:t>a</a:t>
            </a:r>
            <a:r>
              <a:rPr lang="en-PK" dirty="0"/>
              <a:t>v</a:t>
            </a:r>
            <a:r>
              <a:rPr lang="en-GB" dirty="0"/>
              <a:t>o</a:t>
            </a:r>
            <a:r>
              <a:rPr lang="en-PK" dirty="0" err="1"/>
              <a:t>i</a:t>
            </a:r>
            <a:r>
              <a:rPr lang="en-GB" dirty="0"/>
              <a:t>d</a:t>
            </a:r>
            <a:r>
              <a:rPr lang="en-PK" dirty="0"/>
              <a:t> </a:t>
            </a:r>
            <a:r>
              <a:rPr lang="en-GB" dirty="0"/>
              <a:t>a</a:t>
            </a:r>
            <a:r>
              <a:rPr lang="en-PK" dirty="0"/>
              <a:t>d</a:t>
            </a:r>
            <a:r>
              <a:rPr lang="en-GB" dirty="0"/>
              <a:t>d</a:t>
            </a:r>
            <a:r>
              <a:rPr lang="en-PK" dirty="0" err="1"/>
              <a:t>i</a:t>
            </a:r>
            <a:r>
              <a:rPr lang="en-GB" dirty="0"/>
              <a:t>t</a:t>
            </a:r>
            <a:r>
              <a:rPr lang="en-PK" dirty="0" err="1"/>
              <a:t>i</a:t>
            </a:r>
            <a:r>
              <a:rPr lang="en-GB" dirty="0"/>
              <a:t>o</a:t>
            </a:r>
            <a:r>
              <a:rPr lang="en-PK" dirty="0"/>
              <a:t>n</a:t>
            </a:r>
            <a:r>
              <a:rPr lang="en-GB" dirty="0"/>
              <a:t>a</a:t>
            </a:r>
            <a:r>
              <a:rPr lang="en-PK" dirty="0"/>
              <a:t>l I/O step.</a:t>
            </a:r>
            <a:endParaRPr lang="en-US" dirty="0"/>
          </a:p>
          <a:p>
            <a:r>
              <a:rPr lang="en-US" dirty="0"/>
              <a:t>Complexity in selecting the right execution path can grow rapidly.</a:t>
            </a:r>
          </a:p>
          <a:p>
            <a:r>
              <a:rPr lang="en-US" dirty="0"/>
              <a:t>Two different Oracle query optimizers: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Rule-based optimizer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Cost-based optimizer</a:t>
            </a:r>
            <a:endParaRPr lang="en-PK" dirty="0"/>
          </a:p>
          <a:p>
            <a:pPr lvl="2"/>
            <a:endParaRPr lang="en-PK" dirty="0"/>
          </a:p>
          <a:p>
            <a:pPr lvl="1"/>
            <a:endParaRPr lang="en-PK" dirty="0"/>
          </a:p>
          <a:p>
            <a:endParaRPr lang="en-PK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6F8590-728C-4A01-9CE1-272FC566E5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87846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5574F2-575E-4F66-8E9F-A9FB10BE8B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Rule-Based Optimization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BF2590-D820-450F-9E23-518F28296F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U</a:t>
            </a:r>
            <a:r>
              <a:rPr lang="en-PK" dirty="0"/>
              <a:t>s</a:t>
            </a:r>
            <a:r>
              <a:rPr lang="en-GB" dirty="0"/>
              <a:t>e</a:t>
            </a:r>
            <a:r>
              <a:rPr lang="en-PK" dirty="0"/>
              <a:t>s </a:t>
            </a:r>
            <a:r>
              <a:rPr lang="en-GB" dirty="0"/>
              <a:t>a</a:t>
            </a:r>
            <a:r>
              <a:rPr lang="en-PK" dirty="0"/>
              <a:t> </a:t>
            </a:r>
            <a:r>
              <a:rPr lang="en-GB" dirty="0"/>
              <a:t>s</a:t>
            </a:r>
            <a:r>
              <a:rPr lang="en-PK" dirty="0"/>
              <a:t>e</a:t>
            </a:r>
            <a:r>
              <a:rPr lang="en-GB" dirty="0"/>
              <a:t>t</a:t>
            </a:r>
            <a:r>
              <a:rPr lang="en-PK" dirty="0"/>
              <a:t> </a:t>
            </a:r>
            <a:r>
              <a:rPr lang="en-GB" dirty="0"/>
              <a:t>o</a:t>
            </a:r>
            <a:r>
              <a:rPr lang="en-PK" dirty="0"/>
              <a:t>f predefined rules for query </a:t>
            </a:r>
            <a:r>
              <a:rPr lang="en-PK" dirty="0" err="1"/>
              <a:t>optimiza</a:t>
            </a:r>
            <a:r>
              <a:rPr lang="en-GB" dirty="0"/>
              <a:t>t</a:t>
            </a:r>
            <a:r>
              <a:rPr lang="en-PK" dirty="0" err="1"/>
              <a:t>i</a:t>
            </a:r>
            <a:r>
              <a:rPr lang="en-GB" dirty="0"/>
              <a:t>o</a:t>
            </a:r>
            <a:r>
              <a:rPr lang="en-PK" dirty="0"/>
              <a:t>n </a:t>
            </a:r>
            <a:r>
              <a:rPr lang="en-GB" dirty="0"/>
              <a:t>d</a:t>
            </a:r>
            <a:r>
              <a:rPr lang="en-PK" dirty="0"/>
              <a:t>e</a:t>
            </a:r>
            <a:r>
              <a:rPr lang="en-GB" dirty="0"/>
              <a:t>c</a:t>
            </a:r>
            <a:r>
              <a:rPr lang="en-PK" dirty="0" err="1"/>
              <a:t>i</a:t>
            </a:r>
            <a:r>
              <a:rPr lang="en-GB" dirty="0"/>
              <a:t>s</a:t>
            </a:r>
            <a:r>
              <a:rPr lang="en-PK" dirty="0" err="1"/>
              <a:t>i</a:t>
            </a:r>
            <a:r>
              <a:rPr lang="en-GB" dirty="0"/>
              <a:t>o</a:t>
            </a:r>
            <a:r>
              <a:rPr lang="en-PK" dirty="0"/>
              <a:t>n</a:t>
            </a:r>
            <a:r>
              <a:rPr lang="en-GB" dirty="0"/>
              <a:t>s</a:t>
            </a:r>
            <a:r>
              <a:rPr lang="en-PK" dirty="0"/>
              <a:t>.</a:t>
            </a:r>
          </a:p>
          <a:p>
            <a:r>
              <a:rPr lang="en-PK" dirty="0"/>
              <a:t>No longer supported from version 10g and onwards.</a:t>
            </a:r>
            <a:endParaRPr lang="en-US" dirty="0"/>
          </a:p>
          <a:p>
            <a:r>
              <a:rPr lang="en-US" dirty="0"/>
              <a:t>Oracle rule-based optimizer had about 20 rules.</a:t>
            </a:r>
          </a:p>
          <a:p>
            <a:pPr lvl="1"/>
            <a:r>
              <a:rPr lang="en-US" dirty="0"/>
              <a:t>The rule-based optimizer assigns an optimization score to each potential execution path and then takes the path with the best optimization score.</a:t>
            </a:r>
          </a:p>
          <a:p>
            <a:pPr lvl="1"/>
            <a:r>
              <a:rPr lang="en-US" dirty="0"/>
              <a:t>When two paths have the same optimization score, the rule-based optimizer selects the execution path based on the order in which the tables occurred in the SQL statement.</a:t>
            </a:r>
          </a:p>
          <a:p>
            <a:r>
              <a:rPr lang="en-PK" dirty="0"/>
              <a:t>Simple set of rules cannot deal with complex queries effectively.</a:t>
            </a:r>
          </a:p>
          <a:p>
            <a:endParaRPr lang="en-PK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1A7727C-ED08-4342-8999-D4D797760F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4621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403977-F9B4-4B0B-8E93-AEB5A2D653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Figure 4-4. The effect of optimization choices</a:t>
            </a:r>
            <a:endParaRPr lang="en-PK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9FE7F2DE-E1C6-4A25-9CCD-37969F65DEC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07255" y="1403065"/>
            <a:ext cx="7777490" cy="5318409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BA7072-2FD0-4712-B461-24437DACE1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07733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42ADB8-6588-4E19-BE5C-BD1AF6767A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Cost-Based Optimization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77BC6F-4E01-4B3C-917B-C5FB7F182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6044" y="1428482"/>
            <a:ext cx="11279909" cy="4927867"/>
          </a:xfrm>
        </p:spPr>
        <p:txBody>
          <a:bodyPr>
            <a:normAutofit lnSpcReduction="10000"/>
          </a:bodyPr>
          <a:lstStyle/>
          <a:p>
            <a:r>
              <a:rPr lang="en-GB" dirty="0"/>
              <a:t>I</a:t>
            </a:r>
            <a:r>
              <a:rPr lang="en-PK" dirty="0"/>
              <a:t>n</a:t>
            </a:r>
            <a:r>
              <a:rPr lang="en-GB" dirty="0"/>
              <a:t>t</a:t>
            </a:r>
            <a:r>
              <a:rPr lang="en-PK" dirty="0"/>
              <a:t>r</a:t>
            </a:r>
            <a:r>
              <a:rPr lang="en-GB" dirty="0"/>
              <a:t>o</a:t>
            </a:r>
            <a:r>
              <a:rPr lang="en-PK" dirty="0"/>
              <a:t>d</a:t>
            </a:r>
            <a:r>
              <a:rPr lang="en-GB" dirty="0"/>
              <a:t>u</a:t>
            </a:r>
            <a:r>
              <a:rPr lang="en-PK" dirty="0"/>
              <a:t>c</a:t>
            </a:r>
            <a:r>
              <a:rPr lang="en-GB" dirty="0"/>
              <a:t>t</a:t>
            </a:r>
            <a:r>
              <a:rPr lang="en-PK" dirty="0"/>
              <a:t>e</a:t>
            </a:r>
            <a:r>
              <a:rPr lang="en-GB" dirty="0"/>
              <a:t>d</a:t>
            </a:r>
            <a:r>
              <a:rPr lang="en-PK" dirty="0"/>
              <a:t> </a:t>
            </a:r>
            <a:r>
              <a:rPr lang="en-GB" dirty="0"/>
              <a:t>w</a:t>
            </a:r>
            <a:r>
              <a:rPr lang="en-PK" dirty="0" err="1"/>
              <a:t>i</a:t>
            </a:r>
            <a:r>
              <a:rPr lang="en-GB" dirty="0"/>
              <a:t>t</a:t>
            </a:r>
            <a:r>
              <a:rPr lang="en-PK" dirty="0"/>
              <a:t>h </a:t>
            </a:r>
            <a:r>
              <a:rPr lang="en-US" dirty="0"/>
              <a:t>Oracle </a:t>
            </a:r>
            <a:r>
              <a:rPr lang="en-GB" dirty="0"/>
              <a:t>v</a:t>
            </a:r>
            <a:r>
              <a:rPr lang="en-PK" dirty="0"/>
              <a:t>e</a:t>
            </a:r>
            <a:r>
              <a:rPr lang="en-GB" dirty="0"/>
              <a:t>r</a:t>
            </a:r>
            <a:r>
              <a:rPr lang="en-PK" dirty="0"/>
              <a:t>s</a:t>
            </a:r>
            <a:r>
              <a:rPr lang="en-GB" dirty="0" err="1"/>
              <a:t>i</a:t>
            </a:r>
            <a:r>
              <a:rPr lang="en-PK" dirty="0"/>
              <a:t>o</a:t>
            </a:r>
            <a:r>
              <a:rPr lang="en-GB" dirty="0"/>
              <a:t>n</a:t>
            </a:r>
            <a:r>
              <a:rPr lang="en-PK" dirty="0"/>
              <a:t> 7.</a:t>
            </a:r>
          </a:p>
          <a:p>
            <a:r>
              <a:rPr lang="en-PK" dirty="0"/>
              <a:t>S</a:t>
            </a:r>
            <a:r>
              <a:rPr lang="en-GB" dirty="0"/>
              <a:t>elects the execution path that</a:t>
            </a:r>
            <a:r>
              <a:rPr lang="en-PK" dirty="0"/>
              <a:t> </a:t>
            </a:r>
            <a:r>
              <a:rPr lang="en-GB" dirty="0"/>
              <a:t>requires the least number of logical I/O operations</a:t>
            </a:r>
            <a:r>
              <a:rPr lang="en-PK" dirty="0"/>
              <a:t>.</a:t>
            </a:r>
          </a:p>
          <a:p>
            <a:r>
              <a:rPr lang="en-PK" dirty="0"/>
              <a:t>U</a:t>
            </a:r>
            <a:r>
              <a:rPr lang="en-GB" dirty="0" err="1"/>
              <a:t>ses</a:t>
            </a:r>
            <a:r>
              <a:rPr lang="en-GB" dirty="0"/>
              <a:t> statistics about the composition of the</a:t>
            </a:r>
            <a:r>
              <a:rPr lang="en-PK" dirty="0"/>
              <a:t> </a:t>
            </a:r>
            <a:r>
              <a:rPr lang="en-GB" dirty="0"/>
              <a:t>relevant data structures. </a:t>
            </a:r>
            <a:endParaRPr lang="en-PK" dirty="0"/>
          </a:p>
          <a:p>
            <a:r>
              <a:rPr lang="en-PK" dirty="0"/>
              <a:t>U</a:t>
            </a:r>
            <a:r>
              <a:rPr lang="en-GB" dirty="0"/>
              <a:t>se of statistics </a:t>
            </a:r>
            <a:r>
              <a:rPr lang="en-PK" dirty="0"/>
              <a:t>e</a:t>
            </a:r>
            <a:r>
              <a:rPr lang="en-GB" dirty="0"/>
              <a:t>n</a:t>
            </a:r>
            <a:r>
              <a:rPr lang="en-PK" dirty="0"/>
              <a:t>a</a:t>
            </a:r>
            <a:r>
              <a:rPr lang="en-GB" dirty="0"/>
              <a:t>b</a:t>
            </a:r>
            <a:r>
              <a:rPr lang="en-PK" dirty="0"/>
              <a:t>l</a:t>
            </a:r>
            <a:r>
              <a:rPr lang="en-GB" dirty="0"/>
              <a:t>e</a:t>
            </a:r>
            <a:r>
              <a:rPr lang="en-PK" dirty="0"/>
              <a:t>s</a:t>
            </a:r>
            <a:r>
              <a:rPr lang="en-GB" dirty="0"/>
              <a:t> cost-based optimizer to make a much</a:t>
            </a:r>
            <a:r>
              <a:rPr lang="en-PK" dirty="0"/>
              <a:t> </a:t>
            </a:r>
            <a:r>
              <a:rPr lang="en-GB" dirty="0"/>
              <a:t>more well-informed choice of the optimal execution plan</a:t>
            </a:r>
            <a:r>
              <a:rPr lang="en-PK" dirty="0"/>
              <a:t>.</a:t>
            </a:r>
          </a:p>
          <a:p>
            <a:r>
              <a:rPr lang="en-GB" dirty="0"/>
              <a:t>Automatic Workload Repository (AWR)</a:t>
            </a:r>
            <a:r>
              <a:rPr lang="en-PK" dirty="0"/>
              <a:t> </a:t>
            </a:r>
            <a:r>
              <a:rPr lang="en-GB" dirty="0"/>
              <a:t>automatically gather</a:t>
            </a:r>
            <a:r>
              <a:rPr lang="en-PK" dirty="0"/>
              <a:t>s </a:t>
            </a:r>
            <a:r>
              <a:rPr lang="en-GB" dirty="0"/>
              <a:t>t</a:t>
            </a:r>
            <a:r>
              <a:rPr lang="en-PK" dirty="0"/>
              <a:t>h</a:t>
            </a:r>
            <a:r>
              <a:rPr lang="en-GB" dirty="0"/>
              <a:t>e</a:t>
            </a:r>
            <a:r>
              <a:rPr lang="en-PK" dirty="0"/>
              <a:t> </a:t>
            </a:r>
            <a:r>
              <a:rPr lang="en-GB" dirty="0"/>
              <a:t>s</a:t>
            </a:r>
            <a:r>
              <a:rPr lang="en-PK" dirty="0"/>
              <a:t>t</a:t>
            </a:r>
            <a:r>
              <a:rPr lang="en-GB" dirty="0"/>
              <a:t>a</a:t>
            </a:r>
            <a:r>
              <a:rPr lang="en-PK" dirty="0"/>
              <a:t>t</a:t>
            </a:r>
            <a:r>
              <a:rPr lang="en-GB" dirty="0" err="1"/>
              <a:t>i</a:t>
            </a:r>
            <a:r>
              <a:rPr lang="en-PK" dirty="0"/>
              <a:t>s</a:t>
            </a:r>
            <a:r>
              <a:rPr lang="en-GB" dirty="0"/>
              <a:t>t</a:t>
            </a:r>
            <a:r>
              <a:rPr lang="en-PK" dirty="0" err="1"/>
              <a:t>i</a:t>
            </a:r>
            <a:r>
              <a:rPr lang="en-GB" dirty="0"/>
              <a:t>c</a:t>
            </a:r>
            <a:r>
              <a:rPr lang="en-PK" dirty="0"/>
              <a:t>s </a:t>
            </a:r>
            <a:r>
              <a:rPr lang="en-GB" dirty="0"/>
              <a:t>b</a:t>
            </a:r>
            <a:r>
              <a:rPr lang="en-PK" dirty="0"/>
              <a:t>y </a:t>
            </a:r>
            <a:r>
              <a:rPr lang="en-GB" dirty="0"/>
              <a:t>d</a:t>
            </a:r>
            <a:r>
              <a:rPr lang="en-PK" dirty="0"/>
              <a:t>e</a:t>
            </a:r>
            <a:r>
              <a:rPr lang="en-GB" dirty="0"/>
              <a:t>f</a:t>
            </a:r>
            <a:r>
              <a:rPr lang="en-PK" dirty="0"/>
              <a:t>a</a:t>
            </a:r>
            <a:r>
              <a:rPr lang="en-GB" dirty="0"/>
              <a:t>u</a:t>
            </a:r>
            <a:r>
              <a:rPr lang="en-PK" dirty="0"/>
              <a:t>l</a:t>
            </a:r>
            <a:r>
              <a:rPr lang="en-GB" dirty="0"/>
              <a:t>t</a:t>
            </a:r>
            <a:r>
              <a:rPr lang="en-PK" dirty="0"/>
              <a:t>.</a:t>
            </a:r>
            <a:r>
              <a:rPr lang="en-GB" dirty="0"/>
              <a:t> </a:t>
            </a:r>
          </a:p>
          <a:p>
            <a:pPr lvl="1"/>
            <a:r>
              <a:rPr lang="en-PK" dirty="0"/>
              <a:t>D</a:t>
            </a:r>
            <a:r>
              <a:rPr lang="en-GB" dirty="0" err="1"/>
              <a:t>atabase</a:t>
            </a:r>
            <a:r>
              <a:rPr lang="en-GB" dirty="0"/>
              <a:t> access and usage</a:t>
            </a:r>
            <a:r>
              <a:rPr lang="en-PK" dirty="0"/>
              <a:t> </a:t>
            </a:r>
            <a:r>
              <a:rPr lang="en-GB" dirty="0"/>
              <a:t>statistics, system and session statistics, SQL statements that</a:t>
            </a:r>
            <a:r>
              <a:rPr lang="en-PK" dirty="0"/>
              <a:t> </a:t>
            </a:r>
            <a:r>
              <a:rPr lang="en-GB" dirty="0"/>
              <a:t>produce the greatest loads</a:t>
            </a:r>
            <a:r>
              <a:rPr lang="en-PK" dirty="0"/>
              <a:t>...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9B0F3E8-F1C3-4BB3-A9E1-2175D6194D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041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D5F18D-962C-41BA-BBF8-43F6FE062B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CB</a:t>
            </a:r>
            <a:r>
              <a:rPr lang="en-PK" dirty="0"/>
              <a:t>O - </a:t>
            </a:r>
            <a:r>
              <a:rPr lang="en-GB" dirty="0"/>
              <a:t>How statistics are used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D18C4D-68C3-4B80-A1AE-6D39AC3B4E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6044" y="1296655"/>
            <a:ext cx="11279909" cy="5059694"/>
          </a:xfrm>
        </p:spPr>
        <p:txBody>
          <a:bodyPr>
            <a:normAutofit/>
          </a:bodyPr>
          <a:lstStyle/>
          <a:p>
            <a:r>
              <a:rPr lang="en-PK" dirty="0"/>
              <a:t>O</a:t>
            </a:r>
            <a:r>
              <a:rPr lang="en-GB" dirty="0" err="1"/>
              <a:t>ptimal</a:t>
            </a:r>
            <a:r>
              <a:rPr lang="en-GB" dirty="0"/>
              <a:t> execution plan </a:t>
            </a:r>
            <a:r>
              <a:rPr lang="en-PK" dirty="0" err="1"/>
              <a:t>i</a:t>
            </a:r>
            <a:r>
              <a:rPr lang="en-GB" dirty="0"/>
              <a:t>s</a:t>
            </a:r>
            <a:r>
              <a:rPr lang="en-PK" dirty="0"/>
              <a:t> </a:t>
            </a:r>
            <a:r>
              <a:rPr lang="en-GB" dirty="0"/>
              <a:t>d</a:t>
            </a:r>
            <a:r>
              <a:rPr lang="en-PK" dirty="0"/>
              <a:t>e</a:t>
            </a:r>
            <a:r>
              <a:rPr lang="en-GB" dirty="0"/>
              <a:t>t</a:t>
            </a:r>
            <a:r>
              <a:rPr lang="en-PK" dirty="0"/>
              <a:t>e</a:t>
            </a:r>
            <a:r>
              <a:rPr lang="en-GB" dirty="0"/>
              <a:t>r</a:t>
            </a:r>
            <a:r>
              <a:rPr lang="en-PK" dirty="0"/>
              <a:t>m</a:t>
            </a:r>
            <a:r>
              <a:rPr lang="en-GB" dirty="0" err="1"/>
              <a:t>i</a:t>
            </a:r>
            <a:r>
              <a:rPr lang="en-PK" dirty="0"/>
              <a:t>n</a:t>
            </a:r>
            <a:r>
              <a:rPr lang="en-GB" dirty="0"/>
              <a:t>e</a:t>
            </a:r>
            <a:r>
              <a:rPr lang="en-PK" dirty="0"/>
              <a:t>d </a:t>
            </a:r>
            <a:r>
              <a:rPr lang="en-GB" dirty="0"/>
              <a:t>by assigning an optimization</a:t>
            </a:r>
            <a:r>
              <a:rPr lang="en-PK" dirty="0"/>
              <a:t> </a:t>
            </a:r>
            <a:r>
              <a:rPr lang="en-GB" dirty="0"/>
              <a:t>score for each of the potential execution plan using </a:t>
            </a:r>
            <a:r>
              <a:rPr lang="en-PK" dirty="0" err="1"/>
              <a:t>i</a:t>
            </a:r>
            <a:r>
              <a:rPr lang="en-GB" dirty="0"/>
              <a:t>n</a:t>
            </a:r>
            <a:r>
              <a:rPr lang="en-PK" dirty="0"/>
              <a:t>t</a:t>
            </a:r>
            <a:r>
              <a:rPr lang="en-GB" dirty="0"/>
              <a:t>e</a:t>
            </a:r>
            <a:r>
              <a:rPr lang="en-PK" dirty="0" err="1"/>
              <a:t>rnal</a:t>
            </a:r>
            <a:r>
              <a:rPr lang="en-PK" dirty="0"/>
              <a:t> </a:t>
            </a:r>
            <a:r>
              <a:rPr lang="en-GB" dirty="0"/>
              <a:t>rules and</a:t>
            </a:r>
            <a:r>
              <a:rPr lang="en-PK" dirty="0"/>
              <a:t> </a:t>
            </a:r>
            <a:r>
              <a:rPr lang="en-GB" dirty="0"/>
              <a:t>logic along with statistics.</a:t>
            </a:r>
          </a:p>
          <a:p>
            <a:r>
              <a:rPr lang="en-GB" dirty="0"/>
              <a:t>These statistics relate to the tables, columns, and indexes involved in the execution</a:t>
            </a:r>
            <a:r>
              <a:rPr lang="en-PK" dirty="0"/>
              <a:t> </a:t>
            </a:r>
            <a:r>
              <a:rPr lang="en-GB" dirty="0"/>
              <a:t>plan. </a:t>
            </a:r>
            <a:endParaRPr lang="en-PK" dirty="0"/>
          </a:p>
          <a:p>
            <a:r>
              <a:rPr lang="en-PK" dirty="0"/>
              <a:t>O</a:t>
            </a:r>
            <a:r>
              <a:rPr lang="en-GB" dirty="0" err="1"/>
              <a:t>verall</a:t>
            </a:r>
            <a:r>
              <a:rPr lang="en-GB" dirty="0"/>
              <a:t> system statistics</a:t>
            </a:r>
            <a:r>
              <a:rPr lang="en-PK" dirty="0"/>
              <a:t> </a:t>
            </a:r>
            <a:r>
              <a:rPr lang="en-GB" dirty="0"/>
              <a:t>c</a:t>
            </a:r>
            <a:r>
              <a:rPr lang="en-PK" dirty="0"/>
              <a:t>o</a:t>
            </a:r>
            <a:r>
              <a:rPr lang="en-GB" dirty="0"/>
              <a:t>l</a:t>
            </a:r>
            <a:r>
              <a:rPr lang="en-PK" dirty="0"/>
              <a:t>l</a:t>
            </a:r>
            <a:r>
              <a:rPr lang="en-GB" dirty="0"/>
              <a:t>e</a:t>
            </a:r>
            <a:r>
              <a:rPr lang="en-PK" dirty="0"/>
              <a:t>c</a:t>
            </a:r>
            <a:r>
              <a:rPr lang="en-GB" dirty="0"/>
              <a:t>t</a:t>
            </a:r>
            <a:r>
              <a:rPr lang="en-PK" dirty="0"/>
              <a:t>e</a:t>
            </a:r>
            <a:r>
              <a:rPr lang="en-GB" dirty="0"/>
              <a:t>d</a:t>
            </a:r>
            <a:r>
              <a:rPr lang="en-PK" dirty="0"/>
              <a:t> in Data Dictionary T</a:t>
            </a:r>
            <a:r>
              <a:rPr lang="en-GB" dirty="0"/>
              <a:t>a</a:t>
            </a:r>
            <a:r>
              <a:rPr lang="en-PK" dirty="0"/>
              <a:t>b</a:t>
            </a:r>
            <a:r>
              <a:rPr lang="en-GB" dirty="0"/>
              <a:t>l</a:t>
            </a:r>
            <a:r>
              <a:rPr lang="en-PK" dirty="0"/>
              <a:t>e</a:t>
            </a:r>
            <a:r>
              <a:rPr lang="en-GB" dirty="0"/>
              <a:t>s</a:t>
            </a:r>
            <a:r>
              <a:rPr lang="en-PK" dirty="0"/>
              <a:t>, </a:t>
            </a:r>
            <a:r>
              <a:rPr lang="en-GB" dirty="0"/>
              <a:t>a</a:t>
            </a:r>
            <a:r>
              <a:rPr lang="en-PK" dirty="0"/>
              <a:t>l</a:t>
            </a:r>
            <a:r>
              <a:rPr lang="en-GB" dirty="0"/>
              <a:t>s</a:t>
            </a:r>
            <a:r>
              <a:rPr lang="en-PK" dirty="0"/>
              <a:t>o </a:t>
            </a:r>
            <a:r>
              <a:rPr lang="en-GB" dirty="0"/>
              <a:t>d</a:t>
            </a:r>
            <a:r>
              <a:rPr lang="en-PK" dirty="0"/>
              <a:t>e</a:t>
            </a:r>
            <a:r>
              <a:rPr lang="en-GB" dirty="0"/>
              <a:t>t</a:t>
            </a:r>
            <a:r>
              <a:rPr lang="en-PK" dirty="0"/>
              <a:t>e</a:t>
            </a:r>
            <a:r>
              <a:rPr lang="en-GB" dirty="0"/>
              <a:t>r</a:t>
            </a:r>
            <a:r>
              <a:rPr lang="en-PK" dirty="0"/>
              <a:t>m</a:t>
            </a:r>
            <a:r>
              <a:rPr lang="en-GB" dirty="0" err="1"/>
              <a:t>i</a:t>
            </a:r>
            <a:r>
              <a:rPr lang="en-PK" dirty="0"/>
              <a:t>n</a:t>
            </a:r>
            <a:r>
              <a:rPr lang="en-GB" dirty="0"/>
              <a:t>e</a:t>
            </a:r>
            <a:r>
              <a:rPr lang="en-PK" dirty="0"/>
              <a:t> the over</a:t>
            </a:r>
            <a:r>
              <a:rPr lang="en-GB" dirty="0"/>
              <a:t>a</a:t>
            </a:r>
            <a:r>
              <a:rPr lang="en-PK" dirty="0"/>
              <a:t>l</a:t>
            </a:r>
            <a:r>
              <a:rPr lang="en-GB" dirty="0"/>
              <a:t>l</a:t>
            </a:r>
            <a:r>
              <a:rPr lang="en-PK" dirty="0"/>
              <a:t> </a:t>
            </a:r>
            <a:r>
              <a:rPr lang="en-GB" dirty="0"/>
              <a:t>c</a:t>
            </a:r>
            <a:r>
              <a:rPr lang="en-PK" dirty="0"/>
              <a:t>o</a:t>
            </a:r>
            <a:r>
              <a:rPr lang="en-GB" dirty="0"/>
              <a:t>s</a:t>
            </a:r>
            <a:r>
              <a:rPr lang="en-PK" dirty="0"/>
              <a:t>t </a:t>
            </a:r>
            <a:r>
              <a:rPr lang="en-GB" dirty="0"/>
              <a:t>of the I/O required by an execution plan</a:t>
            </a:r>
            <a:r>
              <a:rPr lang="en-PK" dirty="0"/>
              <a:t>.</a:t>
            </a:r>
          </a:p>
          <a:p>
            <a:pPr lvl="1"/>
            <a:r>
              <a:rPr lang="en-GB" dirty="0"/>
              <a:t>I/O and CPU performance and utilization</a:t>
            </a:r>
          </a:p>
          <a:p>
            <a:r>
              <a:rPr lang="en-PK" dirty="0"/>
              <a:t>O</a:t>
            </a:r>
            <a:r>
              <a:rPr lang="en-GB" dirty="0"/>
              <a:t>r</a:t>
            </a:r>
            <a:r>
              <a:rPr lang="en-PK" dirty="0"/>
              <a:t>a</a:t>
            </a:r>
            <a:r>
              <a:rPr lang="en-GB" dirty="0"/>
              <a:t>c</a:t>
            </a:r>
            <a:r>
              <a:rPr lang="en-PK" dirty="0"/>
              <a:t>l</a:t>
            </a:r>
            <a:r>
              <a:rPr lang="en-GB" dirty="0"/>
              <a:t>e</a:t>
            </a:r>
            <a:r>
              <a:rPr lang="en-PK" dirty="0"/>
              <a:t> </a:t>
            </a:r>
            <a:r>
              <a:rPr lang="en-GB" dirty="0"/>
              <a:t>d</a:t>
            </a:r>
            <a:r>
              <a:rPr lang="en-PK" dirty="0"/>
              <a:t>a</a:t>
            </a:r>
            <a:r>
              <a:rPr lang="en-GB" dirty="0"/>
              <a:t>t</a:t>
            </a:r>
            <a:r>
              <a:rPr lang="en-PK" dirty="0"/>
              <a:t>a</a:t>
            </a:r>
            <a:r>
              <a:rPr lang="en-GB" dirty="0"/>
              <a:t>b</a:t>
            </a:r>
            <a:r>
              <a:rPr lang="en-PK" dirty="0"/>
              <a:t>a</a:t>
            </a:r>
            <a:r>
              <a:rPr lang="en-GB" dirty="0"/>
              <a:t>s</a:t>
            </a:r>
            <a:r>
              <a:rPr lang="en-PK" dirty="0"/>
              <a:t>e 10</a:t>
            </a:r>
            <a:r>
              <a:rPr lang="en-GB" dirty="0"/>
              <a:t>g</a:t>
            </a:r>
            <a:r>
              <a:rPr lang="en-PK" dirty="0"/>
              <a:t> </a:t>
            </a:r>
            <a:r>
              <a:rPr lang="en-GB" dirty="0"/>
              <a:t>a</a:t>
            </a:r>
            <a:r>
              <a:rPr lang="en-PK" dirty="0"/>
              <a:t>n</a:t>
            </a:r>
            <a:r>
              <a:rPr lang="en-GB" dirty="0"/>
              <a:t>d</a:t>
            </a:r>
            <a:r>
              <a:rPr lang="en-PK" dirty="0"/>
              <a:t> </a:t>
            </a:r>
            <a:r>
              <a:rPr lang="en-GB" dirty="0"/>
              <a:t>o</a:t>
            </a:r>
            <a:r>
              <a:rPr lang="en-PK" dirty="0"/>
              <a:t>n</a:t>
            </a:r>
            <a:r>
              <a:rPr lang="en-GB" dirty="0"/>
              <a:t>w</a:t>
            </a:r>
            <a:r>
              <a:rPr lang="en-PK" dirty="0"/>
              <a:t>a</a:t>
            </a:r>
            <a:r>
              <a:rPr lang="en-GB" dirty="0"/>
              <a:t>r</a:t>
            </a:r>
            <a:r>
              <a:rPr lang="en-PK" dirty="0"/>
              <a:t>d</a:t>
            </a:r>
            <a:r>
              <a:rPr lang="en-GB" dirty="0"/>
              <a:t>s</a:t>
            </a:r>
            <a:r>
              <a:rPr lang="en-PK" dirty="0"/>
              <a:t>, de</a:t>
            </a:r>
            <a:r>
              <a:rPr lang="en-GB" dirty="0"/>
              <a:t>f</a:t>
            </a:r>
            <a:r>
              <a:rPr lang="en-PK" dirty="0"/>
              <a:t>a</a:t>
            </a:r>
            <a:r>
              <a:rPr lang="en-GB" dirty="0"/>
              <a:t>u</a:t>
            </a:r>
            <a:r>
              <a:rPr lang="en-PK" dirty="0"/>
              <a:t>l</a:t>
            </a:r>
            <a:r>
              <a:rPr lang="en-GB" dirty="0"/>
              <a:t>t</a:t>
            </a:r>
            <a:r>
              <a:rPr lang="en-PK" dirty="0"/>
              <a:t> </a:t>
            </a:r>
            <a:r>
              <a:rPr lang="en-GB" dirty="0"/>
              <a:t>c</a:t>
            </a:r>
            <a:r>
              <a:rPr lang="en-PK" dirty="0"/>
              <a:t>o</a:t>
            </a:r>
            <a:r>
              <a:rPr lang="en-GB" dirty="0"/>
              <a:t>s</a:t>
            </a:r>
            <a:r>
              <a:rPr lang="en-PK" dirty="0"/>
              <a:t>t </a:t>
            </a:r>
            <a:r>
              <a:rPr lang="en-GB" dirty="0"/>
              <a:t>b</a:t>
            </a:r>
            <a:r>
              <a:rPr lang="en-PK" dirty="0"/>
              <a:t>a</a:t>
            </a:r>
            <a:r>
              <a:rPr lang="en-GB" dirty="0"/>
              <a:t>s</a:t>
            </a:r>
            <a:r>
              <a:rPr lang="en-PK" dirty="0" err="1"/>
              <a:t>i</a:t>
            </a:r>
            <a:r>
              <a:rPr lang="en-GB" dirty="0"/>
              <a:t>s</a:t>
            </a:r>
            <a:r>
              <a:rPr lang="en-PK" dirty="0"/>
              <a:t> </a:t>
            </a:r>
            <a:r>
              <a:rPr lang="en-GB" dirty="0" err="1"/>
              <a:t>i</a:t>
            </a:r>
            <a:r>
              <a:rPr lang="en-PK" dirty="0"/>
              <a:t>s </a:t>
            </a:r>
            <a:r>
              <a:rPr lang="en-GB" dirty="0"/>
              <a:t>calculated on the CPU cost plus the I/O cost for a plan</a:t>
            </a:r>
            <a:r>
              <a:rPr lang="en-PK" dirty="0"/>
              <a:t>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3C78E3-C0ED-407F-8C42-7FF558D3A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74453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99D1BC-89EE-4ED2-BD13-814DDBF7B2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Table 4-1. Database statistics</a:t>
            </a:r>
            <a:endParaRPr lang="en-PK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642E9B-6DB5-4972-A067-A6C187B206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15</a:t>
            </a:fld>
            <a:endParaRPr lang="en-US"/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BD1BA469-E7F4-4B21-BB9E-FBB29B562D9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646422" y="1283222"/>
            <a:ext cx="4679700" cy="5574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93692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75EA19-C5E8-4307-874C-F8D16DB244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Partitioning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7B9E97-66E4-4CA2-802E-6C3F4F2FEF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6045" y="1526721"/>
            <a:ext cx="11279909" cy="5059694"/>
          </a:xfrm>
        </p:spPr>
        <p:txBody>
          <a:bodyPr>
            <a:normAutofit/>
          </a:bodyPr>
          <a:lstStyle/>
          <a:p>
            <a:r>
              <a:rPr lang="en-PK" dirty="0"/>
              <a:t>D</a:t>
            </a:r>
            <a:r>
              <a:rPr lang="en-GB" dirty="0" err="1"/>
              <a:t>ivide</a:t>
            </a:r>
            <a:r>
              <a:rPr lang="en-GB" dirty="0"/>
              <a:t> the information in</a:t>
            </a:r>
            <a:r>
              <a:rPr lang="en-PK" dirty="0"/>
              <a:t> t</a:t>
            </a:r>
            <a:r>
              <a:rPr lang="en-GB" dirty="0"/>
              <a:t>a</a:t>
            </a:r>
            <a:r>
              <a:rPr lang="en-PK" dirty="0"/>
              <a:t>b</a:t>
            </a:r>
            <a:r>
              <a:rPr lang="en-GB" dirty="0"/>
              <a:t>l</a:t>
            </a:r>
            <a:r>
              <a:rPr lang="en-PK" dirty="0"/>
              <a:t>e</a:t>
            </a:r>
            <a:r>
              <a:rPr lang="en-GB" dirty="0"/>
              <a:t>s</a:t>
            </a:r>
            <a:r>
              <a:rPr lang="en-PK" dirty="0"/>
              <a:t> </a:t>
            </a:r>
            <a:r>
              <a:rPr lang="en-GB" dirty="0"/>
              <a:t>o</a:t>
            </a:r>
            <a:r>
              <a:rPr lang="en-PK" dirty="0"/>
              <a:t>r </a:t>
            </a:r>
            <a:r>
              <a:rPr lang="en-GB" dirty="0" err="1"/>
              <a:t>i</a:t>
            </a:r>
            <a:r>
              <a:rPr lang="en-PK" dirty="0"/>
              <a:t>n</a:t>
            </a:r>
            <a:r>
              <a:rPr lang="en-GB" dirty="0"/>
              <a:t>d</a:t>
            </a:r>
            <a:r>
              <a:rPr lang="en-PK" dirty="0"/>
              <a:t>e</a:t>
            </a:r>
            <a:r>
              <a:rPr lang="en-GB" dirty="0"/>
              <a:t>x</a:t>
            </a:r>
            <a:r>
              <a:rPr lang="en-PK" dirty="0"/>
              <a:t>e</a:t>
            </a:r>
            <a:r>
              <a:rPr lang="en-GB" dirty="0"/>
              <a:t>s</a:t>
            </a:r>
            <a:r>
              <a:rPr lang="en-PK" dirty="0"/>
              <a:t> </a:t>
            </a:r>
            <a:r>
              <a:rPr lang="en-GB" dirty="0"/>
              <a:t>among multiple physical storage areas. </a:t>
            </a:r>
            <a:endParaRPr lang="en-PK" dirty="0"/>
          </a:p>
          <a:p>
            <a:r>
              <a:rPr lang="en-PK" dirty="0"/>
              <a:t>D</a:t>
            </a:r>
            <a:r>
              <a:rPr lang="en-GB" dirty="0" err="1"/>
              <a:t>ata</a:t>
            </a:r>
            <a:r>
              <a:rPr lang="en-GB" dirty="0"/>
              <a:t> is</a:t>
            </a:r>
            <a:r>
              <a:rPr lang="en-PK" dirty="0"/>
              <a:t> </a:t>
            </a:r>
            <a:r>
              <a:rPr lang="en-GB" dirty="0"/>
              <a:t>divided based on column values.</a:t>
            </a:r>
            <a:endParaRPr lang="en-PK" dirty="0"/>
          </a:p>
          <a:p>
            <a:pPr lvl="1"/>
            <a:r>
              <a:rPr lang="en-PK" dirty="0"/>
              <a:t>Range of values (usually </a:t>
            </a:r>
            <a:r>
              <a:rPr lang="en-US" dirty="0"/>
              <a:t>d</a:t>
            </a:r>
            <a:r>
              <a:rPr lang="en-GB" dirty="0"/>
              <a:t>a</a:t>
            </a:r>
            <a:r>
              <a:rPr lang="en-PK" dirty="0"/>
              <a:t>t</a:t>
            </a:r>
            <a:r>
              <a:rPr lang="en-GB" dirty="0"/>
              <a:t>e</a:t>
            </a:r>
            <a:r>
              <a:rPr lang="en-PK" dirty="0"/>
              <a:t> </a:t>
            </a:r>
            <a:r>
              <a:rPr lang="en-GB" dirty="0"/>
              <a:t>a</a:t>
            </a:r>
            <a:r>
              <a:rPr lang="en-PK" dirty="0"/>
              <a:t>n</a:t>
            </a:r>
            <a:r>
              <a:rPr lang="en-GB" dirty="0"/>
              <a:t>d</a:t>
            </a:r>
            <a:r>
              <a:rPr lang="en-PK" dirty="0"/>
              <a:t> </a:t>
            </a:r>
            <a:r>
              <a:rPr lang="en-GB" dirty="0"/>
              <a:t>n</a:t>
            </a:r>
            <a:r>
              <a:rPr lang="en-PK" dirty="0"/>
              <a:t>u</a:t>
            </a:r>
            <a:r>
              <a:rPr lang="en-GB" dirty="0"/>
              <a:t>m</a:t>
            </a:r>
            <a:r>
              <a:rPr lang="en-PK" dirty="0"/>
              <a:t>b</a:t>
            </a:r>
            <a:r>
              <a:rPr lang="en-GB" dirty="0"/>
              <a:t>e</a:t>
            </a:r>
            <a:r>
              <a:rPr lang="en-PK" dirty="0"/>
              <a:t>r</a:t>
            </a:r>
            <a:r>
              <a:rPr lang="en-GB" dirty="0"/>
              <a:t>s</a:t>
            </a:r>
            <a:r>
              <a:rPr lang="en-PK" dirty="0"/>
              <a:t>)</a:t>
            </a:r>
          </a:p>
          <a:p>
            <a:pPr lvl="1"/>
            <a:r>
              <a:rPr lang="en-GB" dirty="0"/>
              <a:t>L</a:t>
            </a:r>
            <a:r>
              <a:rPr lang="en-PK" dirty="0" err="1"/>
              <a:t>i</a:t>
            </a:r>
            <a:r>
              <a:rPr lang="en-GB" dirty="0"/>
              <a:t>s</a:t>
            </a:r>
            <a:r>
              <a:rPr lang="en-PK" dirty="0"/>
              <a:t>t </a:t>
            </a:r>
            <a:r>
              <a:rPr lang="en-GB" dirty="0"/>
              <a:t>o</a:t>
            </a:r>
            <a:r>
              <a:rPr lang="en-PK" dirty="0"/>
              <a:t>f </a:t>
            </a:r>
            <a:r>
              <a:rPr lang="en-GB" dirty="0"/>
              <a:t>v</a:t>
            </a:r>
            <a:r>
              <a:rPr lang="en-PK" dirty="0"/>
              <a:t>a</a:t>
            </a:r>
            <a:r>
              <a:rPr lang="en-GB" dirty="0"/>
              <a:t>l</a:t>
            </a:r>
            <a:r>
              <a:rPr lang="en-PK" dirty="0" err="1"/>
              <a:t>ues</a:t>
            </a:r>
            <a:endParaRPr lang="en-PK" dirty="0"/>
          </a:p>
          <a:p>
            <a:pPr lvl="1"/>
            <a:r>
              <a:rPr lang="en-PK" dirty="0"/>
              <a:t>Hash Function</a:t>
            </a:r>
            <a:endParaRPr lang="en-US" dirty="0"/>
          </a:p>
          <a:p>
            <a:r>
              <a:rPr lang="en-US" dirty="0"/>
              <a:t>Partition Advisor can recommend a partitioning strategy for a table(s) that can help to improve the performance of Oracle Database.</a:t>
            </a:r>
            <a:endParaRPr lang="en-PK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6F8590-728C-4A01-9CE1-272FC566E5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7661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C479F6-E701-4FDB-9F26-8A4CAD6DDA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Partitioning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5E47E9-12B5-46BA-B214-B2E152BD63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PK" dirty="0"/>
              <a:t>I</a:t>
            </a:r>
            <a:r>
              <a:rPr lang="en-GB" dirty="0" err="1"/>
              <a:t>nterval</a:t>
            </a:r>
            <a:r>
              <a:rPr lang="en-GB" dirty="0"/>
              <a:t> partitioning</a:t>
            </a:r>
            <a:endParaRPr lang="en-PK" dirty="0"/>
          </a:p>
          <a:p>
            <a:pPr lvl="1"/>
            <a:r>
              <a:rPr lang="en-PK" dirty="0"/>
              <a:t>A</a:t>
            </a:r>
            <a:r>
              <a:rPr lang="en-GB" dirty="0" err="1"/>
              <a:t>utomatic</a:t>
            </a:r>
            <a:r>
              <a:rPr lang="en-GB" dirty="0"/>
              <a:t> </a:t>
            </a:r>
            <a:r>
              <a:rPr lang="en-GB" dirty="0" err="1"/>
              <a:t>generat</a:t>
            </a:r>
            <a:r>
              <a:rPr lang="en-PK" dirty="0" err="1"/>
              <a:t>i</a:t>
            </a:r>
            <a:r>
              <a:rPr lang="en-GB" dirty="0"/>
              <a:t>o</a:t>
            </a:r>
            <a:r>
              <a:rPr lang="en-PK" dirty="0"/>
              <a:t>n </a:t>
            </a:r>
            <a:r>
              <a:rPr lang="en-GB" dirty="0"/>
              <a:t>o</a:t>
            </a:r>
            <a:r>
              <a:rPr lang="en-PK" dirty="0"/>
              <a:t>f </a:t>
            </a:r>
            <a:r>
              <a:rPr lang="en-GB" dirty="0"/>
              <a:t>a new partition </a:t>
            </a:r>
            <a:r>
              <a:rPr lang="en-PK" dirty="0"/>
              <a:t>a</a:t>
            </a:r>
            <a:r>
              <a:rPr lang="en-GB" dirty="0"/>
              <a:t>f</a:t>
            </a:r>
            <a:r>
              <a:rPr lang="en-PK" dirty="0"/>
              <a:t>t</a:t>
            </a:r>
            <a:r>
              <a:rPr lang="en-GB" dirty="0"/>
              <a:t>e</a:t>
            </a:r>
            <a:r>
              <a:rPr lang="en-PK" dirty="0"/>
              <a:t>r</a:t>
            </a:r>
            <a:r>
              <a:rPr lang="en-GB" dirty="0"/>
              <a:t> a fixed interval or range</a:t>
            </a:r>
            <a:r>
              <a:rPr lang="en-PK" dirty="0"/>
              <a:t> </a:t>
            </a:r>
            <a:r>
              <a:rPr lang="en-GB" dirty="0"/>
              <a:t>when data to be inserted does not fit</a:t>
            </a:r>
            <a:r>
              <a:rPr lang="en-PK" dirty="0"/>
              <a:t> </a:t>
            </a:r>
            <a:r>
              <a:rPr lang="en-GB" dirty="0"/>
              <a:t>into existing partition ranges.</a:t>
            </a:r>
            <a:endParaRPr lang="en-PK" dirty="0"/>
          </a:p>
          <a:p>
            <a:r>
              <a:rPr lang="en-PK" dirty="0"/>
              <a:t>C</a:t>
            </a:r>
            <a:r>
              <a:rPr lang="en-GB" dirty="0" err="1"/>
              <a:t>omposite</a:t>
            </a:r>
            <a:r>
              <a:rPr lang="en-GB" dirty="0"/>
              <a:t> partition</a:t>
            </a:r>
            <a:r>
              <a:rPr lang="en-PK" dirty="0" err="1"/>
              <a:t>i</a:t>
            </a:r>
            <a:r>
              <a:rPr lang="en-GB" dirty="0"/>
              <a:t>n</a:t>
            </a:r>
            <a:r>
              <a:rPr lang="en-PK" dirty="0"/>
              <a:t>g</a:t>
            </a:r>
          </a:p>
          <a:p>
            <a:pPr lvl="1"/>
            <a:r>
              <a:rPr lang="en-PK" dirty="0"/>
              <a:t>D</a:t>
            </a:r>
            <a:r>
              <a:rPr lang="en-GB" dirty="0"/>
              <a:t>e</a:t>
            </a:r>
            <a:r>
              <a:rPr lang="en-PK" dirty="0"/>
              <a:t>f</a:t>
            </a:r>
            <a:r>
              <a:rPr lang="en-GB" dirty="0" err="1"/>
              <a:t>i</a:t>
            </a:r>
            <a:r>
              <a:rPr lang="en-PK" dirty="0"/>
              <a:t>n</a:t>
            </a:r>
            <a:r>
              <a:rPr lang="en-GB" dirty="0"/>
              <a:t>es</a:t>
            </a:r>
            <a:r>
              <a:rPr lang="en-PK" dirty="0"/>
              <a:t> </a:t>
            </a:r>
            <a:r>
              <a:rPr lang="en-GB" dirty="0"/>
              <a:t>t</a:t>
            </a:r>
            <a:r>
              <a:rPr lang="en-PK" dirty="0"/>
              <a:t>w</a:t>
            </a:r>
            <a:r>
              <a:rPr lang="en-GB" dirty="0"/>
              <a:t>o</a:t>
            </a:r>
            <a:r>
              <a:rPr lang="en-PK" dirty="0"/>
              <a:t> </a:t>
            </a:r>
            <a:r>
              <a:rPr lang="en-GB" dirty="0"/>
              <a:t>l</a:t>
            </a:r>
            <a:r>
              <a:rPr lang="en-PK" dirty="0"/>
              <a:t>e</a:t>
            </a:r>
            <a:r>
              <a:rPr lang="en-GB" dirty="0"/>
              <a:t>v</a:t>
            </a:r>
            <a:r>
              <a:rPr lang="en-PK" dirty="0"/>
              <a:t>e</a:t>
            </a:r>
            <a:r>
              <a:rPr lang="en-GB" dirty="0"/>
              <a:t>l</a:t>
            </a:r>
            <a:r>
              <a:rPr lang="en-PK" dirty="0"/>
              <a:t>s </a:t>
            </a:r>
            <a:r>
              <a:rPr lang="en-GB" dirty="0"/>
              <a:t>o</a:t>
            </a:r>
            <a:r>
              <a:rPr lang="en-PK" dirty="0"/>
              <a:t>f </a:t>
            </a:r>
            <a:r>
              <a:rPr lang="en-GB" dirty="0"/>
              <a:t>p</a:t>
            </a:r>
            <a:r>
              <a:rPr lang="en-PK" dirty="0"/>
              <a:t>a</a:t>
            </a:r>
            <a:r>
              <a:rPr lang="en-GB" dirty="0"/>
              <a:t>r</a:t>
            </a:r>
            <a:r>
              <a:rPr lang="en-PK" dirty="0"/>
              <a:t>t</a:t>
            </a:r>
            <a:r>
              <a:rPr lang="en-GB" dirty="0" err="1"/>
              <a:t>i</a:t>
            </a:r>
            <a:r>
              <a:rPr lang="en-PK" dirty="0" err="1"/>
              <a:t>tions</a:t>
            </a:r>
            <a:r>
              <a:rPr lang="en-GB" dirty="0"/>
              <a:t> using a combination</a:t>
            </a:r>
            <a:r>
              <a:rPr lang="en-PK" dirty="0"/>
              <a:t> o</a:t>
            </a:r>
            <a:r>
              <a:rPr lang="en-GB" dirty="0"/>
              <a:t>f</a:t>
            </a:r>
            <a:r>
              <a:rPr lang="en-PK" dirty="0"/>
              <a:t> </a:t>
            </a:r>
            <a:r>
              <a:rPr lang="en-GB" dirty="0"/>
              <a:t>l</a:t>
            </a:r>
            <a:r>
              <a:rPr lang="en-PK" dirty="0" err="1"/>
              <a:t>i</a:t>
            </a:r>
            <a:r>
              <a:rPr lang="en-GB" dirty="0"/>
              <a:t>s</a:t>
            </a:r>
            <a:r>
              <a:rPr lang="en-PK" dirty="0"/>
              <a:t>t, </a:t>
            </a:r>
            <a:r>
              <a:rPr lang="en-GB" dirty="0"/>
              <a:t>range and hash partitioning</a:t>
            </a:r>
            <a:r>
              <a:rPr lang="en-PK" dirty="0"/>
              <a:t>.</a:t>
            </a:r>
          </a:p>
          <a:p>
            <a:r>
              <a:rPr lang="en-PK" dirty="0"/>
              <a:t>E</a:t>
            </a:r>
            <a:r>
              <a:rPr lang="en-GB" dirty="0" err="1"/>
              <a:t>quipartitioning</a:t>
            </a:r>
            <a:endParaRPr lang="en-PK" dirty="0"/>
          </a:p>
          <a:p>
            <a:pPr lvl="1"/>
            <a:r>
              <a:rPr lang="en-GB" dirty="0"/>
              <a:t>P</a:t>
            </a:r>
            <a:r>
              <a:rPr lang="en-PK" dirty="0"/>
              <a:t>a</a:t>
            </a:r>
            <a:r>
              <a:rPr lang="en-GB" dirty="0"/>
              <a:t>r</a:t>
            </a:r>
            <a:r>
              <a:rPr lang="en-PK" dirty="0"/>
              <a:t>t</a:t>
            </a:r>
            <a:r>
              <a:rPr lang="en-GB" dirty="0" err="1"/>
              <a:t>i</a:t>
            </a:r>
            <a:r>
              <a:rPr lang="en-PK" dirty="0"/>
              <a:t>t</a:t>
            </a:r>
            <a:r>
              <a:rPr lang="en-GB" dirty="0" err="1"/>
              <a:t>i</a:t>
            </a:r>
            <a:r>
              <a:rPr lang="en-PK" dirty="0"/>
              <a:t>o</a:t>
            </a:r>
            <a:r>
              <a:rPr lang="en-GB" dirty="0"/>
              <a:t>n</a:t>
            </a:r>
            <a:r>
              <a:rPr lang="en-PK" dirty="0"/>
              <a:t> a table and an index identically.</a:t>
            </a:r>
          </a:p>
          <a:p>
            <a:pPr lvl="1"/>
            <a:r>
              <a:rPr lang="en-PK" dirty="0"/>
              <a:t>Automatic implementation by </a:t>
            </a:r>
            <a:r>
              <a:rPr lang="en-PK" dirty="0" err="1"/>
              <a:t>specif</a:t>
            </a:r>
            <a:r>
              <a:rPr lang="en-GB" dirty="0"/>
              <a:t>y</a:t>
            </a:r>
            <a:r>
              <a:rPr lang="en-PK" dirty="0" err="1"/>
              <a:t>i</a:t>
            </a:r>
            <a:r>
              <a:rPr lang="en-GB" dirty="0"/>
              <a:t>n</a:t>
            </a:r>
            <a:r>
              <a:rPr lang="en-PK" dirty="0"/>
              <a:t>g </a:t>
            </a:r>
            <a:r>
              <a:rPr lang="en-GB" dirty="0"/>
              <a:t>a</a:t>
            </a:r>
            <a:r>
              <a:rPr lang="en-PK" dirty="0"/>
              <a:t>n </a:t>
            </a:r>
            <a:r>
              <a:rPr lang="en-GB" dirty="0" err="1"/>
              <a:t>i</a:t>
            </a:r>
            <a:r>
              <a:rPr lang="en-PK" dirty="0"/>
              <a:t>n</a:t>
            </a:r>
            <a:r>
              <a:rPr lang="en-GB" dirty="0"/>
              <a:t>d</a:t>
            </a:r>
            <a:r>
              <a:rPr lang="en-PK" dirty="0"/>
              <a:t>e</a:t>
            </a:r>
            <a:r>
              <a:rPr lang="en-GB" dirty="0"/>
              <a:t>x</a:t>
            </a:r>
            <a:r>
              <a:rPr lang="en-PK" dirty="0"/>
              <a:t> for the partitioned </a:t>
            </a:r>
            <a:r>
              <a:rPr lang="en-GB" dirty="0"/>
              <a:t>t</a:t>
            </a:r>
            <a:r>
              <a:rPr lang="en-PK" dirty="0"/>
              <a:t>a</a:t>
            </a:r>
            <a:r>
              <a:rPr lang="en-GB" dirty="0"/>
              <a:t>b</a:t>
            </a:r>
            <a:r>
              <a:rPr lang="en-PK" dirty="0"/>
              <a:t>l</a:t>
            </a:r>
            <a:r>
              <a:rPr lang="en-GB" dirty="0"/>
              <a:t>e</a:t>
            </a:r>
            <a:r>
              <a:rPr lang="en-PK" dirty="0"/>
              <a:t> </a:t>
            </a:r>
            <a:r>
              <a:rPr lang="en-GB" dirty="0"/>
              <a:t>a</a:t>
            </a:r>
            <a:r>
              <a:rPr lang="en-PK" dirty="0"/>
              <a:t>s </a:t>
            </a:r>
            <a:r>
              <a:rPr lang="en-GB" dirty="0"/>
              <a:t>L</a:t>
            </a:r>
            <a:r>
              <a:rPr lang="en-PK" dirty="0"/>
              <a:t>O</a:t>
            </a:r>
            <a:r>
              <a:rPr lang="en-GB" dirty="0"/>
              <a:t>C</a:t>
            </a:r>
            <a:r>
              <a:rPr lang="en-PK" dirty="0"/>
              <a:t>A</a:t>
            </a:r>
            <a:r>
              <a:rPr lang="en-GB" dirty="0"/>
              <a:t>L</a:t>
            </a:r>
            <a:r>
              <a:rPr lang="en-PK" dirty="0"/>
              <a:t> </a:t>
            </a:r>
            <a:r>
              <a:rPr lang="en-GB" dirty="0" err="1"/>
              <a:t>i</a:t>
            </a:r>
            <a:r>
              <a:rPr lang="en-PK" dirty="0"/>
              <a:t>n</a:t>
            </a:r>
            <a:r>
              <a:rPr lang="en-GB" dirty="0"/>
              <a:t>d</a:t>
            </a:r>
            <a:r>
              <a:rPr lang="en-PK" dirty="0"/>
              <a:t>ex.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E9F353-A595-4CA1-8B1F-C1AC8056C0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48890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26CF1D-F7D4-4DCB-B267-728162FEF8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Partitioning</a:t>
            </a:r>
            <a:r>
              <a:rPr lang="en-PK" dirty="0"/>
              <a:t> - </a:t>
            </a:r>
            <a:r>
              <a:rPr lang="en-GB" dirty="0"/>
              <a:t>B</a:t>
            </a:r>
            <a:r>
              <a:rPr lang="en-PK" dirty="0"/>
              <a:t>e</a:t>
            </a:r>
            <a:r>
              <a:rPr lang="en-GB" dirty="0"/>
              <a:t>n</a:t>
            </a:r>
            <a:r>
              <a:rPr lang="en-PK" dirty="0"/>
              <a:t>e</a:t>
            </a:r>
            <a:r>
              <a:rPr lang="en-GB" dirty="0"/>
              <a:t>f</a:t>
            </a:r>
            <a:r>
              <a:rPr lang="en-PK" dirty="0" err="1"/>
              <a:t>i</a:t>
            </a:r>
            <a:r>
              <a:rPr lang="en-GB" dirty="0"/>
              <a:t>t</a:t>
            </a:r>
            <a:r>
              <a:rPr lang="en-PK" dirty="0"/>
              <a:t>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132B3C-3E87-412A-9262-D33B585846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PK" dirty="0"/>
              <a:t>F</a:t>
            </a:r>
            <a:r>
              <a:rPr lang="en-GB" dirty="0"/>
              <a:t>a</a:t>
            </a:r>
            <a:r>
              <a:rPr lang="en-PK" dirty="0"/>
              <a:t>s</a:t>
            </a:r>
            <a:r>
              <a:rPr lang="en-GB" dirty="0"/>
              <a:t>t</a:t>
            </a:r>
            <a:r>
              <a:rPr lang="en-PK" dirty="0"/>
              <a:t>e</a:t>
            </a:r>
            <a:r>
              <a:rPr lang="en-GB" dirty="0"/>
              <a:t>r</a:t>
            </a:r>
            <a:r>
              <a:rPr lang="en-PK" dirty="0"/>
              <a:t> </a:t>
            </a:r>
            <a:r>
              <a:rPr lang="en-GB" dirty="0"/>
              <a:t>S</a:t>
            </a:r>
            <a:r>
              <a:rPr lang="en-PK" dirty="0"/>
              <a:t>Q</a:t>
            </a:r>
            <a:r>
              <a:rPr lang="en-GB" dirty="0"/>
              <a:t>L</a:t>
            </a:r>
            <a:endParaRPr lang="en-PK" dirty="0"/>
          </a:p>
          <a:p>
            <a:pPr lvl="1"/>
            <a:r>
              <a:rPr lang="en-GB" dirty="0"/>
              <a:t>Oracle won’t access partitions that </a:t>
            </a:r>
            <a:r>
              <a:rPr lang="en-PK" dirty="0"/>
              <a:t>d</a:t>
            </a:r>
            <a:r>
              <a:rPr lang="en-GB" dirty="0"/>
              <a:t>o</a:t>
            </a:r>
            <a:r>
              <a:rPr lang="en-PK" dirty="0"/>
              <a:t> </a:t>
            </a:r>
            <a:r>
              <a:rPr lang="en-GB" dirty="0"/>
              <a:t>n</a:t>
            </a:r>
            <a:r>
              <a:rPr lang="en-PK" dirty="0"/>
              <a:t>o</a:t>
            </a:r>
            <a:r>
              <a:rPr lang="en-GB" dirty="0"/>
              <a:t>t contain any data to satisfy</a:t>
            </a:r>
            <a:r>
              <a:rPr lang="en-PK" dirty="0"/>
              <a:t> </a:t>
            </a:r>
            <a:r>
              <a:rPr lang="en-GB" dirty="0"/>
              <a:t>the query.</a:t>
            </a:r>
          </a:p>
          <a:p>
            <a:r>
              <a:rPr lang="en-GB" dirty="0"/>
              <a:t>R</a:t>
            </a:r>
            <a:r>
              <a:rPr lang="en-PK" dirty="0"/>
              <a:t>e</a:t>
            </a:r>
            <a:r>
              <a:rPr lang="en-GB" dirty="0"/>
              <a:t>d</a:t>
            </a:r>
            <a:r>
              <a:rPr lang="en-PK" dirty="0"/>
              <a:t>u</a:t>
            </a:r>
            <a:r>
              <a:rPr lang="en-GB" dirty="0"/>
              <a:t>c</a:t>
            </a:r>
            <a:r>
              <a:rPr lang="en-PK" dirty="0"/>
              <a:t>e </a:t>
            </a:r>
            <a:r>
              <a:rPr lang="en-GB" dirty="0"/>
              <a:t>s</a:t>
            </a:r>
            <a:r>
              <a:rPr lang="en-PK" dirty="0"/>
              <a:t>cope of ma</a:t>
            </a:r>
            <a:r>
              <a:rPr lang="en-GB" dirty="0" err="1"/>
              <a:t>i</a:t>
            </a:r>
            <a:r>
              <a:rPr lang="en-PK" dirty="0" err="1"/>
              <a:t>ntenance</a:t>
            </a:r>
            <a:r>
              <a:rPr lang="en-PK" dirty="0"/>
              <a:t> operations.</a:t>
            </a:r>
            <a:endParaRPr lang="en-US" dirty="0"/>
          </a:p>
          <a:p>
            <a:r>
              <a:rPr lang="en-US" dirty="0"/>
              <a:t>Increased data availability.</a:t>
            </a:r>
            <a:endParaRPr lang="en-PK" dirty="0"/>
          </a:p>
          <a:p>
            <a:r>
              <a:rPr lang="en-PK" dirty="0"/>
              <a:t>D</a:t>
            </a:r>
            <a:r>
              <a:rPr lang="en-GB" dirty="0" err="1"/>
              <a:t>ata</a:t>
            </a:r>
            <a:r>
              <a:rPr lang="en-GB" dirty="0"/>
              <a:t> partition</a:t>
            </a:r>
            <a:r>
              <a:rPr lang="en-PK" dirty="0"/>
              <a:t>s </a:t>
            </a:r>
            <a:r>
              <a:rPr lang="en-GB" dirty="0"/>
              <a:t>based on the time </a:t>
            </a:r>
            <a:r>
              <a:rPr lang="en-PK" dirty="0"/>
              <a:t>s</a:t>
            </a:r>
            <a:r>
              <a:rPr lang="en-GB" dirty="0"/>
              <a:t>p</a:t>
            </a:r>
            <a:r>
              <a:rPr lang="en-PK" dirty="0"/>
              <a:t>a</a:t>
            </a:r>
            <a:r>
              <a:rPr lang="en-GB" dirty="0"/>
              <a:t>n</a:t>
            </a:r>
            <a:r>
              <a:rPr lang="en-PK" dirty="0"/>
              <a:t> </a:t>
            </a:r>
            <a:r>
              <a:rPr lang="en-GB" dirty="0"/>
              <a:t>a</a:t>
            </a:r>
            <a:r>
              <a:rPr lang="en-PK" dirty="0"/>
              <a:t>r</a:t>
            </a:r>
            <a:r>
              <a:rPr lang="en-GB" dirty="0"/>
              <a:t>e</a:t>
            </a:r>
            <a:r>
              <a:rPr lang="en-PK" dirty="0"/>
              <a:t> </a:t>
            </a:r>
            <a:r>
              <a:rPr lang="en-GB" dirty="0"/>
              <a:t>specially useful in </a:t>
            </a:r>
            <a:r>
              <a:rPr lang="en-PK" dirty="0"/>
              <a:t>a </a:t>
            </a:r>
            <a:r>
              <a:rPr lang="en-GB" dirty="0"/>
              <a:t>data warehouse</a:t>
            </a:r>
            <a:r>
              <a:rPr lang="en-PK" dirty="0"/>
              <a:t> environment</a:t>
            </a:r>
            <a:r>
              <a:rPr lang="en-GB" dirty="0"/>
              <a:t>.</a:t>
            </a:r>
            <a:endParaRPr lang="en-PK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A1B4BB-6EDA-442C-B34C-70F248B603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52950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660190-90FC-4BF8-91EE-6B23F2AA42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Additional Data Structures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623201-3C0D-43FA-A89F-061F2069BB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Sequences</a:t>
            </a:r>
            <a:endParaRPr lang="en-PK" dirty="0"/>
          </a:p>
          <a:p>
            <a:r>
              <a:rPr lang="en-GB" dirty="0"/>
              <a:t>Synonyms</a:t>
            </a:r>
            <a:endParaRPr lang="en-PK" dirty="0"/>
          </a:p>
          <a:p>
            <a:r>
              <a:rPr lang="en-GB" dirty="0"/>
              <a:t>Clusters</a:t>
            </a:r>
            <a:endParaRPr lang="en-PK" dirty="0"/>
          </a:p>
          <a:p>
            <a:r>
              <a:rPr lang="en-GB" dirty="0"/>
              <a:t>Hash Clusters</a:t>
            </a:r>
            <a:endParaRPr lang="en-PK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BE35A0-9140-4511-AE57-EB61EEF4B3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71664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70B71A-3A8E-41D6-B079-D57F557402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Sequences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031016-3791-47D8-A51A-A847479C98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6045" y="1228522"/>
            <a:ext cx="11279909" cy="5806262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Sequence object is used to generate unique numbers for use as keys or identifiers.</a:t>
            </a:r>
          </a:p>
          <a:p>
            <a:r>
              <a:rPr lang="en-US" dirty="0"/>
              <a:t>Whenever a value is requested from a sequence, it returns a value and increments its internal value.</a:t>
            </a:r>
          </a:p>
          <a:p>
            <a:r>
              <a:rPr lang="en-US" dirty="0"/>
              <a:t>Sequence numbers are defined with a name, an incremental value, and some additional information about the sequence. </a:t>
            </a:r>
          </a:p>
          <a:p>
            <a:r>
              <a:rPr lang="en-US" dirty="0"/>
              <a:t>Sequences exist independently of any particular table, so more than one table can use the same sequence number.</a:t>
            </a:r>
          </a:p>
          <a:p>
            <a:r>
              <a:rPr lang="en-US" dirty="0"/>
              <a:t>Syntax:</a:t>
            </a:r>
          </a:p>
          <a:p>
            <a:pPr marL="457200" lvl="1" indent="0">
              <a:buNone/>
            </a:pPr>
            <a:r>
              <a:rPr lang="en-US" sz="2400" dirty="0"/>
              <a:t>CREATE SEQUENCE </a:t>
            </a:r>
            <a:r>
              <a:rPr lang="en-US" sz="2400" dirty="0" err="1"/>
              <a:t>sequence_name</a:t>
            </a:r>
            <a:endParaRPr lang="en-US" sz="2400" dirty="0"/>
          </a:p>
          <a:p>
            <a:pPr marL="457200" lvl="1" indent="0">
              <a:buNone/>
            </a:pPr>
            <a:r>
              <a:rPr lang="en-US" sz="2400" dirty="0"/>
              <a:t>MINVALUE value</a:t>
            </a:r>
          </a:p>
          <a:p>
            <a:pPr marL="457200" lvl="1" indent="0">
              <a:buNone/>
            </a:pPr>
            <a:r>
              <a:rPr lang="en-US" sz="2400" dirty="0"/>
              <a:t>MAXVALUE value</a:t>
            </a:r>
          </a:p>
          <a:p>
            <a:pPr marL="457200" lvl="1" indent="0">
              <a:buNone/>
            </a:pPr>
            <a:r>
              <a:rPr lang="en-US" sz="2400" dirty="0"/>
              <a:t>START WITH value</a:t>
            </a:r>
          </a:p>
          <a:p>
            <a:pPr marL="457200" lvl="1" indent="0">
              <a:buNone/>
            </a:pPr>
            <a:r>
              <a:rPr lang="en-US" sz="2400" dirty="0"/>
              <a:t>INCREMENT BY value</a:t>
            </a:r>
          </a:p>
          <a:p>
            <a:pPr marL="457200" lvl="1" indent="0">
              <a:buNone/>
            </a:pPr>
            <a:r>
              <a:rPr lang="en-US" sz="2400" dirty="0"/>
              <a:t>CACHE value;</a:t>
            </a:r>
            <a:endParaRPr lang="en-PK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5FE36E-035F-495E-9401-C78F098F42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5364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F9F6DE-A20A-4C32-8E5C-B8F7035307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Synonyms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BEB712-AB62-464D-B133-0297BD15EF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6045" y="1301674"/>
            <a:ext cx="11279909" cy="5245429"/>
          </a:xfrm>
        </p:spPr>
        <p:txBody>
          <a:bodyPr/>
          <a:lstStyle/>
          <a:p>
            <a:r>
              <a:rPr lang="en-US" dirty="0"/>
              <a:t>Synonym is an alternative name for a table, view, sequence, procedure, stored function, package, materialized view, Java class schema object, user-defined object type, or another synonym.</a:t>
            </a:r>
          </a:p>
          <a:p>
            <a:r>
              <a:rPr lang="en-US" dirty="0"/>
              <a:t>Qualified names for objects can get confusing, synonym can be created for any table or view to make name simpler and more readable.</a:t>
            </a:r>
          </a:p>
          <a:p>
            <a:r>
              <a:rPr lang="en-US" dirty="0"/>
              <a:t>Synonyms simplify user access to a data structure.</a:t>
            </a:r>
          </a:p>
          <a:p>
            <a:r>
              <a:rPr lang="en-US" dirty="0"/>
              <a:t>Public synonym - all users of a database can use it.</a:t>
            </a:r>
          </a:p>
          <a:p>
            <a:r>
              <a:rPr lang="en-US" dirty="0"/>
              <a:t>Private synonym - only the user whose schema contains the synonym can use it.</a:t>
            </a:r>
            <a:endParaRPr lang="en-PK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54811C-4471-43C6-91FC-B26E3502AF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22858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B5FC37-F828-44C8-A8CD-A198CB90DA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Clusters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202948-58A2-4A47-98D2-2CD66967C1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Cluster is a data structure that improves retrieval performance by storing related data values together on disk. </a:t>
            </a:r>
          </a:p>
          <a:p>
            <a:r>
              <a:rPr lang="en-US" dirty="0"/>
              <a:t>Storing related values together reduces the number of I/O operations needed to retrieve related values.</a:t>
            </a:r>
          </a:p>
          <a:p>
            <a:r>
              <a:rPr lang="en-US" dirty="0"/>
              <a:t>A cluster is composed of one or more tables. </a:t>
            </a:r>
          </a:p>
          <a:p>
            <a:r>
              <a:rPr lang="en-US" dirty="0"/>
              <a:t>The cluster includes a cluster index, which stores all the values for the corresponding cluster key.</a:t>
            </a:r>
          </a:p>
          <a:p>
            <a:r>
              <a:rPr lang="en-US" dirty="0"/>
              <a:t>Each value in the cluster index points to a data block that contains only rows with the same value for the cluster key.</a:t>
            </a:r>
          </a:p>
          <a:p>
            <a:r>
              <a:rPr lang="en-US" dirty="0"/>
              <a:t>Clusters may not be appropriate for tables that regularly require full table scans.</a:t>
            </a:r>
            <a:endParaRPr lang="en-PK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9A539D-AB23-45E3-9DB1-590849386E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46727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628485-FEC2-45EF-B268-2412ACFE1E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Hash Clusters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451620-CE07-4505-B9F7-55047646CD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Each request for data in a clustered table involves at least two I/O operations, one for the cluster index and one for the data.</a:t>
            </a:r>
          </a:p>
          <a:p>
            <a:r>
              <a:rPr lang="en-US" dirty="0"/>
              <a:t>A hash cluster stores related data rows together, but groups the rows according to a hash value for the cluster key. </a:t>
            </a:r>
          </a:p>
          <a:p>
            <a:r>
              <a:rPr lang="en-US" dirty="0"/>
              <a:t>Each retrieval operation starts with a calculation of the hash value and then goes directly to the data block that contains the relevant rows.</a:t>
            </a:r>
          </a:p>
          <a:p>
            <a:r>
              <a:rPr lang="en-US" dirty="0"/>
              <a:t>A hash-clustered table is faster for retrieving data than a clustered table. </a:t>
            </a:r>
            <a:endParaRPr lang="en-PK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DF6559-3381-49B6-8092-DA7083415D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7954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13854</TotalTime>
  <Words>1368</Words>
  <Application>Microsoft Office PowerPoint</Application>
  <PresentationFormat>Widescreen</PresentationFormat>
  <Paragraphs>114</Paragraphs>
  <Slides>15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Calibri</vt:lpstr>
      <vt:lpstr>Gotham Narrow Book</vt:lpstr>
      <vt:lpstr>Gotham Narrow Medium</vt:lpstr>
      <vt:lpstr>Wingdings</vt:lpstr>
      <vt:lpstr>Office Theme</vt:lpstr>
      <vt:lpstr>Database Administration &amp; Management</vt:lpstr>
      <vt:lpstr>Partitioning</vt:lpstr>
      <vt:lpstr>Partitioning</vt:lpstr>
      <vt:lpstr>Partitioning - Benefits</vt:lpstr>
      <vt:lpstr>Additional Data Structures</vt:lpstr>
      <vt:lpstr>Sequences</vt:lpstr>
      <vt:lpstr>Synonyms</vt:lpstr>
      <vt:lpstr>Clusters</vt:lpstr>
      <vt:lpstr>Hash Clusters</vt:lpstr>
      <vt:lpstr>Query Optimization</vt:lpstr>
      <vt:lpstr>Rule-Based Optimization</vt:lpstr>
      <vt:lpstr>Figure 4-4. The effect of optimization choices</vt:lpstr>
      <vt:lpstr>Cost-Based Optimization</vt:lpstr>
      <vt:lpstr>CBO - How statistics are used</vt:lpstr>
      <vt:lpstr>Table 4-1. Database statistics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Oracle Data Structures and Query Optimization</dc:title>
  <dc:subject>Database Administration and Management</dc:subject>
  <dc:creator>Muhammad Fahad</dc:creator>
  <cp:lastModifiedBy>Muhammad Fahad</cp:lastModifiedBy>
  <cp:revision>1027</cp:revision>
  <cp:lastPrinted>2018-02-20T01:02:10Z</cp:lastPrinted>
  <dcterms:created xsi:type="dcterms:W3CDTF">2017-11-25T11:53:26Z</dcterms:created>
  <dcterms:modified xsi:type="dcterms:W3CDTF">2020-12-01T05:58:08Z</dcterms:modified>
</cp:coreProperties>
</file>