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0087-885E-4327-ACFD-85A4A86F62B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9C415-9DE1-4603-852C-54E6D75B6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326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0087-885E-4327-ACFD-85A4A86F62B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9C415-9DE1-4603-852C-54E6D75B6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056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0087-885E-4327-ACFD-85A4A86F62B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9C415-9DE1-4603-852C-54E6D75B6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75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0087-885E-4327-ACFD-85A4A86F62B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9C415-9DE1-4603-852C-54E6D75B6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16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0087-885E-4327-ACFD-85A4A86F62B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9C415-9DE1-4603-852C-54E6D75B6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957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0087-885E-4327-ACFD-85A4A86F62B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9C415-9DE1-4603-852C-54E6D75B6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572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0087-885E-4327-ACFD-85A4A86F62B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9C415-9DE1-4603-852C-54E6D75B6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15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0087-885E-4327-ACFD-85A4A86F62B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9C415-9DE1-4603-852C-54E6D75B6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24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0087-885E-4327-ACFD-85A4A86F62B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9C415-9DE1-4603-852C-54E6D75B6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981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0087-885E-4327-ACFD-85A4A86F62B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9C415-9DE1-4603-852C-54E6D75B6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617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0087-885E-4327-ACFD-85A4A86F62B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9C415-9DE1-4603-852C-54E6D75B6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16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E0087-885E-4327-ACFD-85A4A86F62B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9C415-9DE1-4603-852C-54E6D75B6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834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image" Target="../media/image10.emf"/><Relationship Id="rId7" Type="http://schemas.openxmlformats.org/officeDocument/2006/relationships/image" Target="../media/image14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76011" y="312992"/>
                <a:ext cx="12015989" cy="44198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>
                    <a:latin typeface="Times-Roman"/>
                  </a:rPr>
                  <a:t>Motional EMF</a:t>
                </a:r>
              </a:p>
              <a:p>
                <a:pPr algn="just"/>
                <a:r>
                  <a:rPr lang="en-US" dirty="0" smtClean="0">
                    <a:latin typeface="Times-Roman"/>
                  </a:rPr>
                  <a:t>	</a:t>
                </a:r>
                <a:r>
                  <a:rPr lang="en-US" dirty="0" smtClean="0"/>
                  <a:t>In </a:t>
                </a:r>
                <a:r>
                  <a:rPr lang="en-US" dirty="0"/>
                  <a:t>the last section, I listed several possible sources of electromotive force, </a:t>
                </a:r>
                <a:r>
                  <a:rPr lang="en-US" dirty="0" smtClean="0"/>
                  <a:t>batteries being </a:t>
                </a:r>
                <a:r>
                  <a:rPr lang="en-US" dirty="0"/>
                  <a:t>the most familiar. But I did not mention the commonest one of all: </a:t>
                </a:r>
                <a:r>
                  <a:rPr lang="en-US" dirty="0" smtClean="0"/>
                  <a:t>the </a:t>
                </a:r>
                <a:r>
                  <a:rPr lang="en-US" b="1" dirty="0" smtClean="0"/>
                  <a:t>generator</a:t>
                </a:r>
                <a:r>
                  <a:rPr lang="en-US" dirty="0"/>
                  <a:t>. Generators exploit </a:t>
                </a:r>
                <a:r>
                  <a:rPr lang="en-US" b="1" dirty="0"/>
                  <a:t>motional </a:t>
                </a:r>
                <a:r>
                  <a:rPr lang="en-US" b="1" dirty="0" err="1"/>
                  <a:t>emfs</a:t>
                </a:r>
                <a:r>
                  <a:rPr lang="en-US" dirty="0"/>
                  <a:t>, which arise when you </a:t>
                </a:r>
                <a:r>
                  <a:rPr lang="en-US" i="1" dirty="0"/>
                  <a:t>move a </a:t>
                </a:r>
                <a:r>
                  <a:rPr lang="en-US" i="1" dirty="0" smtClean="0"/>
                  <a:t>wire through </a:t>
                </a:r>
                <a:r>
                  <a:rPr lang="en-US" i="1" dirty="0"/>
                  <a:t>a magnetic field</a:t>
                </a:r>
                <a:r>
                  <a:rPr lang="en-US" dirty="0"/>
                  <a:t>. Figure </a:t>
                </a:r>
                <a:r>
                  <a:rPr lang="en-US" b="1" dirty="0" smtClean="0"/>
                  <a:t>(A)</a:t>
                </a:r>
                <a:r>
                  <a:rPr lang="en-US" dirty="0" smtClean="0"/>
                  <a:t> </a:t>
                </a:r>
                <a:r>
                  <a:rPr lang="en-US" dirty="0"/>
                  <a:t>suggests a primitive model for a </a:t>
                </a:r>
                <a:r>
                  <a:rPr lang="en-US" dirty="0" smtClean="0"/>
                  <a:t>generator. In </a:t>
                </a:r>
                <a:r>
                  <a:rPr lang="en-US" dirty="0"/>
                  <a:t>the shaded region there is a uniform magnetic field </a:t>
                </a:r>
                <a:r>
                  <a:rPr lang="en-US" b="1" dirty="0"/>
                  <a:t>B</a:t>
                </a:r>
                <a:r>
                  <a:rPr lang="en-US" dirty="0"/>
                  <a:t>, pointing into the </a:t>
                </a:r>
                <a:r>
                  <a:rPr lang="en-US" dirty="0" smtClean="0"/>
                  <a:t>page, and </a:t>
                </a:r>
                <a:r>
                  <a:rPr lang="en-US" dirty="0"/>
                  <a:t>the resistor </a:t>
                </a:r>
                <a:r>
                  <a:rPr lang="en-US" i="1" dirty="0" smtClean="0"/>
                  <a:t>R </a:t>
                </a:r>
                <a:r>
                  <a:rPr lang="en-US" dirty="0" smtClean="0"/>
                  <a:t>represents </a:t>
                </a:r>
                <a:r>
                  <a:rPr lang="en-US" dirty="0"/>
                  <a:t>whatever it is (maybe a light bulb or a toaster) </a:t>
                </a:r>
                <a:r>
                  <a:rPr lang="en-US" dirty="0" smtClean="0"/>
                  <a:t>we’re trying </a:t>
                </a:r>
                <a:r>
                  <a:rPr lang="en-US" dirty="0"/>
                  <a:t>to drive current through. If the entire </a:t>
                </a:r>
                <a:r>
                  <a:rPr lang="en-US" dirty="0" smtClean="0"/>
                  <a:t>loop is </a:t>
                </a:r>
                <a:r>
                  <a:rPr lang="en-US" dirty="0"/>
                  <a:t>pulled to the right with speed </a:t>
                </a:r>
                <a:r>
                  <a:rPr lang="en-US" i="1" dirty="0" smtClean="0"/>
                  <a:t>v</a:t>
                </a:r>
                <a:r>
                  <a:rPr lang="en-US" dirty="0" smtClean="0"/>
                  <a:t>, the </a:t>
                </a:r>
                <a:r>
                  <a:rPr lang="en-US" dirty="0"/>
                  <a:t>charges in segment </a:t>
                </a:r>
                <a:r>
                  <a:rPr lang="en-US" i="1" dirty="0" err="1"/>
                  <a:t>ab</a:t>
                </a:r>
                <a:r>
                  <a:rPr lang="en-US" i="1" dirty="0"/>
                  <a:t> </a:t>
                </a:r>
                <a:r>
                  <a:rPr lang="en-US" dirty="0"/>
                  <a:t>experience a magnetic force whose vertical </a:t>
                </a:r>
                <a:r>
                  <a:rPr lang="en-US" dirty="0" smtClean="0"/>
                  <a:t>component </a:t>
                </a:r>
                <a:r>
                  <a:rPr lang="en-US" i="1" dirty="0" err="1" smtClean="0"/>
                  <a:t>qvB</a:t>
                </a:r>
                <a:r>
                  <a:rPr lang="en-US" i="1" dirty="0" smtClean="0"/>
                  <a:t> </a:t>
                </a:r>
                <a:r>
                  <a:rPr lang="en-US" dirty="0"/>
                  <a:t>drives current around the loop, in the clockwise direction. The </a:t>
                </a:r>
                <a:r>
                  <a:rPr lang="en-US" dirty="0" err="1"/>
                  <a:t>emf</a:t>
                </a:r>
                <a:r>
                  <a:rPr lang="en-US" dirty="0"/>
                  <a:t> </a:t>
                </a:r>
                <a:r>
                  <a:rPr lang="en-US" dirty="0" smtClean="0"/>
                  <a:t>is </a:t>
                </a:r>
                <a:endParaRPr lang="en-US" b="1" i="1" dirty="0" smtClean="0">
                  <a:ea typeface="Cambria Math" panose="020405030504060302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ea typeface="Cambria Math" panose="02040503050406030204" pitchFamily="18" charset="0"/>
                        </a:rPr>
                        <m:t>𝜺</m:t>
                      </m:r>
                      <m:r>
                        <a:rPr lang="en-US" b="1" i="1" dirty="0" smtClean="0"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∮"/>
                          <m:limLoc m:val="undOvr"/>
                          <m:subHide m:val="on"/>
                          <m:supHide m:val="on"/>
                          <m:ctrlPr>
                            <a:rPr lang="en-US" b="1" i="1" dirty="0" smtClean="0"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en-US" b="1" i="1" dirty="0" smtClean="0"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ea typeface="Cambria Math" panose="02040503050406030204" pitchFamily="18" charset="0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b="1" i="1" dirty="0" smtClean="0">
                                  <a:ea typeface="Cambria Math" panose="02040503050406030204" pitchFamily="18" charset="0"/>
                                </a:rPr>
                                <m:t>𝒎𝒂𝒈</m:t>
                              </m:r>
                            </m:sub>
                          </m:sSub>
                          <m:r>
                            <a:rPr lang="en-US" b="1" i="1" dirty="0" smtClean="0"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1" i="1" dirty="0" smtClean="0">
                              <a:ea typeface="Cambria Math" panose="02040503050406030204" pitchFamily="18" charset="0"/>
                            </a:rPr>
                            <m:t>𝒅𝒍</m:t>
                          </m:r>
                          <m:r>
                            <a:rPr lang="en-US" b="1" i="1" dirty="0" smtClean="0"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 dirty="0" smtClean="0">
                              <a:ea typeface="Cambria Math" panose="02040503050406030204" pitchFamily="18" charset="0"/>
                            </a:rPr>
                            <m:t>𝒗𝑩𝒉</m:t>
                          </m:r>
                        </m:e>
                      </m:nary>
                    </m:oMath>
                  </m:oMathPara>
                </a14:m>
                <a:endParaRPr lang="en-US" b="1" dirty="0" smtClean="0"/>
              </a:p>
              <a:p>
                <a:pPr algn="just"/>
                <a:r>
                  <a:rPr lang="en-US" dirty="0"/>
                  <a:t>where </a:t>
                </a:r>
                <a:r>
                  <a:rPr lang="en-US" i="1" dirty="0"/>
                  <a:t>h </a:t>
                </a:r>
                <a:r>
                  <a:rPr lang="en-US" dirty="0"/>
                  <a:t>is the width of the loop. (The horizontal segments </a:t>
                </a:r>
                <a:r>
                  <a:rPr lang="en-US" i="1" dirty="0" err="1"/>
                  <a:t>bc</a:t>
                </a:r>
                <a:r>
                  <a:rPr lang="en-US" i="1" dirty="0"/>
                  <a:t> </a:t>
                </a:r>
                <a:r>
                  <a:rPr lang="en-US" dirty="0"/>
                  <a:t>and </a:t>
                </a:r>
                <a:r>
                  <a:rPr lang="en-US" i="1" dirty="0"/>
                  <a:t>ad </a:t>
                </a:r>
                <a:r>
                  <a:rPr lang="en-US" dirty="0" smtClean="0"/>
                  <a:t>contribute nothing</a:t>
                </a:r>
                <a:r>
                  <a:rPr lang="en-US" dirty="0"/>
                  <a:t>, since the force there is perpendicular to the wire</a:t>
                </a:r>
                <a:r>
                  <a:rPr lang="en-US" dirty="0" smtClean="0"/>
                  <a:t>.) Notice </a:t>
                </a:r>
                <a:r>
                  <a:rPr lang="en-US" dirty="0"/>
                  <a:t>that the integral you perform to calculate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(Eq. 7.9 or 7.11) is </a:t>
                </a:r>
                <a:r>
                  <a:rPr lang="en-US" dirty="0" smtClean="0"/>
                  <a:t>carried out </a:t>
                </a:r>
                <a:r>
                  <a:rPr lang="en-US" dirty="0"/>
                  <a:t>at </a:t>
                </a:r>
                <a:r>
                  <a:rPr lang="en-US" i="1" dirty="0"/>
                  <a:t>one instant of time</a:t>
                </a:r>
                <a:r>
                  <a:rPr lang="en-US" dirty="0"/>
                  <a:t>—take a “snapshot” of the loop, if you like, and </a:t>
                </a:r>
                <a:r>
                  <a:rPr lang="en-US" dirty="0" smtClean="0"/>
                  <a:t>work from </a:t>
                </a:r>
                <a:r>
                  <a:rPr lang="en-US" dirty="0"/>
                  <a:t>that. Thus </a:t>
                </a:r>
                <a:r>
                  <a:rPr lang="en-US" i="1" dirty="0"/>
                  <a:t>d</a:t>
                </a:r>
                <a:r>
                  <a:rPr lang="en-US" b="1" dirty="0"/>
                  <a:t>l</a:t>
                </a:r>
                <a:r>
                  <a:rPr lang="en-US" dirty="0"/>
                  <a:t>, for the segment </a:t>
                </a:r>
                <a:r>
                  <a:rPr lang="en-US" i="1" dirty="0" err="1"/>
                  <a:t>ab</a:t>
                </a:r>
                <a:r>
                  <a:rPr lang="en-US" i="1" dirty="0"/>
                  <a:t> </a:t>
                </a:r>
                <a:r>
                  <a:rPr lang="en-US" dirty="0"/>
                  <a:t>in Fig. </a:t>
                </a:r>
                <a:r>
                  <a:rPr lang="en-US" b="1" dirty="0" smtClean="0"/>
                  <a:t>(A)</a:t>
                </a:r>
                <a:r>
                  <a:rPr lang="en-US" dirty="0" smtClean="0"/>
                  <a:t>, </a:t>
                </a:r>
                <a:r>
                  <a:rPr lang="en-US" dirty="0"/>
                  <a:t>points straight up, even though</a:t>
                </a:r>
              </a:p>
              <a:p>
                <a:r>
                  <a:rPr lang="en-US" dirty="0"/>
                  <a:t>the loop is moving to the right. You can’t quarrel with this—it’s simply the </a:t>
                </a:r>
                <a:r>
                  <a:rPr lang="en-US" dirty="0" smtClean="0"/>
                  <a:t>way </a:t>
                </a:r>
                <a:r>
                  <a:rPr lang="en-US" dirty="0" err="1" smtClean="0"/>
                  <a:t>emf</a:t>
                </a:r>
                <a:r>
                  <a:rPr lang="en-US" dirty="0" smtClean="0"/>
                  <a:t> </a:t>
                </a:r>
                <a:r>
                  <a:rPr lang="en-US" dirty="0"/>
                  <a:t>is </a:t>
                </a:r>
                <a:r>
                  <a:rPr lang="en-US" i="1" dirty="0"/>
                  <a:t>defined</a:t>
                </a:r>
                <a:r>
                  <a:rPr lang="en-US" dirty="0"/>
                  <a:t>—but it is important to be clear about it</a:t>
                </a:r>
                <a:r>
                  <a:rPr lang="en-US" dirty="0" smtClean="0"/>
                  <a:t>.</a:t>
                </a:r>
                <a:r>
                  <a:rPr lang="en-US" dirty="0">
                    <a:latin typeface="Times-Roman"/>
                  </a:rPr>
                  <a:t> </a:t>
                </a:r>
                <a:r>
                  <a:rPr lang="en-US" dirty="0"/>
                  <a:t>In particular, although the magnetic force is responsible for establishing </a:t>
                </a:r>
                <a:r>
                  <a:rPr lang="en-US" dirty="0" smtClean="0"/>
                  <a:t>the </a:t>
                </a:r>
                <a:r>
                  <a:rPr lang="en-US" dirty="0" err="1" smtClean="0"/>
                  <a:t>emf</a:t>
                </a:r>
                <a:r>
                  <a:rPr lang="en-US" dirty="0"/>
                  <a:t>, it is </a:t>
                </a:r>
                <a:r>
                  <a:rPr lang="en-US" i="1" dirty="0"/>
                  <a:t>not </a:t>
                </a:r>
                <a:r>
                  <a:rPr lang="en-US" dirty="0"/>
                  <a:t>doing any work—magnetic forces </a:t>
                </a:r>
                <a:r>
                  <a:rPr lang="en-US" i="1" dirty="0"/>
                  <a:t>never </a:t>
                </a:r>
                <a:r>
                  <a:rPr lang="en-US" dirty="0"/>
                  <a:t>do work. Who, then, </a:t>
                </a:r>
                <a:r>
                  <a:rPr lang="en-US" i="1" dirty="0" smtClean="0"/>
                  <a:t>is </a:t>
                </a:r>
                <a:r>
                  <a:rPr lang="en-US" dirty="0" smtClean="0"/>
                  <a:t>supplying </a:t>
                </a:r>
                <a:r>
                  <a:rPr lang="en-US" dirty="0"/>
                  <a:t>the energy that heats the resistor? </a:t>
                </a:r>
                <a:endParaRPr lang="en-US" b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011" y="312992"/>
                <a:ext cx="12015989" cy="4419864"/>
              </a:xfrm>
              <a:prstGeom prst="rect">
                <a:avLst/>
              </a:prstGeom>
              <a:blipFill rotWithShape="0">
                <a:blip r:embed="rId2"/>
                <a:stretch>
                  <a:fillRect l="-457" t="-690" r="-406" b="-1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4134" y="5312175"/>
            <a:ext cx="2682781" cy="15458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06851" y="5872766"/>
            <a:ext cx="1622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Figure (A)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52880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489397" y="193183"/>
                <a:ext cx="11372045" cy="47182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b="1" i="1" dirty="0" smtClean="0">
                    <a:solidFill>
                      <a:prstClr val="black"/>
                    </a:solidFill>
                  </a:rPr>
                  <a:t>Answer</a:t>
                </a:r>
                <a:r>
                  <a:rPr lang="en-US" i="1" dirty="0">
                    <a:solidFill>
                      <a:prstClr val="black"/>
                    </a:solidFill>
                  </a:rPr>
                  <a:t>: </a:t>
                </a:r>
                <a:r>
                  <a:rPr lang="en-US" dirty="0">
                    <a:solidFill>
                      <a:prstClr val="black"/>
                    </a:solidFill>
                  </a:rPr>
                  <a:t>The person who’s pulling on the loop. With the current flowing, the free charges in segment </a:t>
                </a:r>
                <a:r>
                  <a:rPr lang="en-US" b="1" i="1" dirty="0" err="1">
                    <a:solidFill>
                      <a:prstClr val="black"/>
                    </a:solidFill>
                  </a:rPr>
                  <a:t>ab</a:t>
                </a:r>
                <a:r>
                  <a:rPr lang="en-US" i="1" dirty="0">
                    <a:solidFill>
                      <a:prstClr val="black"/>
                    </a:solidFill>
                  </a:rPr>
                  <a:t> </a:t>
                </a:r>
                <a:r>
                  <a:rPr lang="en-US" dirty="0">
                    <a:solidFill>
                      <a:prstClr val="black"/>
                    </a:solidFill>
                  </a:rPr>
                  <a:t>have a vertical velocity (call it </a:t>
                </a:r>
                <a:r>
                  <a:rPr lang="en-US" b="1" dirty="0">
                    <a:solidFill>
                      <a:prstClr val="black"/>
                    </a:solidFill>
                  </a:rPr>
                  <a:t>u</a:t>
                </a:r>
                <a:r>
                  <a:rPr lang="en-US" dirty="0">
                    <a:solidFill>
                      <a:prstClr val="black"/>
                    </a:solidFill>
                  </a:rPr>
                  <a:t>) in addition to the horizontal velocity </a:t>
                </a:r>
                <a:r>
                  <a:rPr lang="en-US" b="1" dirty="0">
                    <a:solidFill>
                      <a:prstClr val="black"/>
                    </a:solidFill>
                  </a:rPr>
                  <a:t>v </a:t>
                </a:r>
                <a:r>
                  <a:rPr lang="en-US" dirty="0">
                    <a:solidFill>
                      <a:prstClr val="black"/>
                    </a:solidFill>
                  </a:rPr>
                  <a:t>they inherit from the motion of the loop. Accordingly, the magnetic force has a component </a:t>
                </a:r>
                <a:r>
                  <a:rPr lang="en-US" b="1" i="1" dirty="0" err="1">
                    <a:solidFill>
                      <a:prstClr val="black"/>
                    </a:solidFill>
                  </a:rPr>
                  <a:t>quB</a:t>
                </a:r>
                <a:r>
                  <a:rPr lang="en-US" i="1" dirty="0">
                    <a:solidFill>
                      <a:prstClr val="black"/>
                    </a:solidFill>
                  </a:rPr>
                  <a:t> </a:t>
                </a:r>
                <a:r>
                  <a:rPr lang="en-US" dirty="0">
                    <a:solidFill>
                      <a:prstClr val="black"/>
                    </a:solidFill>
                  </a:rPr>
                  <a:t>to the left. To counteract this, the person pulling on the wire must exert a force per unit </a:t>
                </a:r>
                <a:r>
                  <a:rPr lang="en-US" dirty="0" smtClean="0">
                    <a:solidFill>
                      <a:prstClr val="black"/>
                    </a:solidFill>
                  </a:rPr>
                  <a:t>charge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𝑝𝑢𝑙𝑙</m:t>
                          </m:r>
                        </m:sub>
                      </m:sSub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𝑢𝐵</m:t>
                      </m:r>
                    </m:oMath>
                  </m:oMathPara>
                </a14:m>
                <a:endParaRPr lang="en-US" b="1" dirty="0" smtClean="0">
                  <a:solidFill>
                    <a:prstClr val="black"/>
                  </a:solidFill>
                </a:endParaRPr>
              </a:p>
              <a:p>
                <a:r>
                  <a:rPr lang="en-US" dirty="0"/>
                  <a:t>to the </a:t>
                </a:r>
                <a:r>
                  <a:rPr lang="en-US" i="1" dirty="0"/>
                  <a:t>right </a:t>
                </a:r>
                <a:r>
                  <a:rPr lang="en-US" dirty="0" smtClean="0"/>
                  <a:t>(</a:t>
                </a:r>
                <a:r>
                  <a:rPr lang="en-US" b="1" dirty="0" smtClean="0"/>
                  <a:t>B</a:t>
                </a:r>
                <a:r>
                  <a:rPr lang="en-US" dirty="0" smtClean="0"/>
                  <a:t>). </a:t>
                </a:r>
                <a:r>
                  <a:rPr lang="en-US" dirty="0"/>
                  <a:t>This force is transmitted to the charge by the structure </a:t>
                </a:r>
                <a:r>
                  <a:rPr lang="en-US" dirty="0" smtClean="0"/>
                  <a:t>of the wire. Meanwhile</a:t>
                </a:r>
                <a:r>
                  <a:rPr lang="en-US" dirty="0"/>
                  <a:t>, the particle is actually </a:t>
                </a:r>
                <a:r>
                  <a:rPr lang="en-US" i="1" dirty="0"/>
                  <a:t>moving </a:t>
                </a:r>
                <a:r>
                  <a:rPr lang="en-US" dirty="0"/>
                  <a:t>in the direction of the resultant </a:t>
                </a:r>
                <a:r>
                  <a:rPr lang="en-US" dirty="0" smtClean="0"/>
                  <a:t>velocity </a:t>
                </a:r>
                <a:r>
                  <a:rPr lang="en-US" b="1" dirty="0" smtClean="0"/>
                  <a:t>w</a:t>
                </a:r>
                <a:r>
                  <a:rPr lang="en-US" dirty="0"/>
                  <a:t>, and the distance it goes is (</a:t>
                </a:r>
                <a:r>
                  <a:rPr lang="en-US" b="1" i="1" dirty="0"/>
                  <a:t>h/ </a:t>
                </a:r>
                <a:r>
                  <a:rPr lang="en-US" b="1" dirty="0" err="1"/>
                  <a:t>cos</a:t>
                </a:r>
                <a:r>
                  <a:rPr lang="en-US" b="1" dirty="0"/>
                  <a:t> </a:t>
                </a:r>
                <a:r>
                  <a:rPr lang="en-US" b="1" i="1" dirty="0"/>
                  <a:t>θ</a:t>
                </a:r>
                <a:r>
                  <a:rPr lang="en-US" dirty="0"/>
                  <a:t>). The work done per unit charge </a:t>
                </a:r>
                <a:r>
                  <a:rPr lang="en-US" dirty="0" smtClean="0"/>
                  <a:t>is therefore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𝑝𝑢𝑙𝑙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𝑑𝑙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𝑢𝐵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num>
                                <m:den>
                                  <m:func>
                                    <m:func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</m:den>
                              </m:f>
                            </m:e>
                          </m:d>
                          <m:func>
                            <m:func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𝑣𝐵h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</m:nary>
                    </m:oMath>
                  </m:oMathPara>
                </a14:m>
                <a:endParaRPr lang="en-US" dirty="0" smtClean="0">
                  <a:latin typeface="Times-Roman"/>
                </a:endParaRPr>
              </a:p>
              <a:p>
                <a:pPr algn="just"/>
                <a:r>
                  <a:rPr lang="en-US" dirty="0" smtClean="0"/>
                  <a:t>(</a:t>
                </a:r>
                <a:r>
                  <a:rPr lang="en-US" dirty="0"/>
                  <a:t>sin </a:t>
                </a:r>
                <a:r>
                  <a:rPr lang="en-US" i="1" dirty="0"/>
                  <a:t>θ </a:t>
                </a:r>
                <a:r>
                  <a:rPr lang="en-US" dirty="0"/>
                  <a:t>coming from the dot product). As it turns out, then, the </a:t>
                </a:r>
                <a:r>
                  <a:rPr lang="en-US" i="1" dirty="0"/>
                  <a:t>work done per </a:t>
                </a:r>
                <a:r>
                  <a:rPr lang="en-US" i="1" dirty="0" smtClean="0"/>
                  <a:t>unit charge </a:t>
                </a:r>
                <a:r>
                  <a:rPr lang="en-US" i="1" dirty="0"/>
                  <a:t>is exactly equal to the </a:t>
                </a:r>
                <a:r>
                  <a:rPr lang="en-US" i="1" dirty="0" err="1"/>
                  <a:t>emf</a:t>
                </a:r>
                <a:r>
                  <a:rPr lang="en-US" dirty="0"/>
                  <a:t>, though the integrals are taken along </a:t>
                </a:r>
                <a:r>
                  <a:rPr lang="en-US" dirty="0" smtClean="0"/>
                  <a:t>entirely different </a:t>
                </a:r>
                <a:r>
                  <a:rPr lang="en-US" dirty="0"/>
                  <a:t>paths (Fig. </a:t>
                </a:r>
                <a:r>
                  <a:rPr lang="en-US" dirty="0" smtClean="0"/>
                  <a:t>(</a:t>
                </a:r>
                <a:r>
                  <a:rPr lang="en-US" b="1" dirty="0" smtClean="0"/>
                  <a:t>C</a:t>
                </a:r>
                <a:r>
                  <a:rPr lang="en-US" dirty="0" smtClean="0"/>
                  <a:t>) ), </a:t>
                </a:r>
                <a:r>
                  <a:rPr lang="en-US" dirty="0"/>
                  <a:t>and completely different forces are involved. To </a:t>
                </a:r>
                <a:r>
                  <a:rPr lang="en-US" dirty="0" smtClean="0"/>
                  <a:t>calculate the </a:t>
                </a:r>
                <a:r>
                  <a:rPr lang="en-US" dirty="0" err="1"/>
                  <a:t>emf</a:t>
                </a:r>
                <a:r>
                  <a:rPr lang="en-US" dirty="0"/>
                  <a:t>, you integrate around the loop at </a:t>
                </a:r>
                <a:r>
                  <a:rPr lang="en-US" i="1" dirty="0"/>
                  <a:t>one instant</a:t>
                </a:r>
                <a:r>
                  <a:rPr lang="en-US" dirty="0"/>
                  <a:t>, but to calculate the </a:t>
                </a:r>
                <a:r>
                  <a:rPr lang="en-US" dirty="0" smtClean="0"/>
                  <a:t>work done </a:t>
                </a:r>
                <a:r>
                  <a:rPr lang="en-US" dirty="0"/>
                  <a:t>you follow a charge in its journey around the loop; </a:t>
                </a:r>
                <a:r>
                  <a:rPr lang="en-US" b="1" dirty="0" err="1"/>
                  <a:t>f</a:t>
                </a:r>
                <a:r>
                  <a:rPr lang="en-US" sz="800" dirty="0" err="1"/>
                  <a:t>pull</a:t>
                </a:r>
                <a:r>
                  <a:rPr lang="en-US" sz="800" dirty="0"/>
                  <a:t> </a:t>
                </a:r>
                <a:r>
                  <a:rPr lang="en-US" dirty="0"/>
                  <a:t>contributes nothing </a:t>
                </a:r>
                <a:r>
                  <a:rPr lang="en-US" dirty="0" smtClean="0"/>
                  <a:t>to the </a:t>
                </a:r>
                <a:r>
                  <a:rPr lang="en-US" dirty="0" err="1"/>
                  <a:t>emf</a:t>
                </a:r>
                <a:r>
                  <a:rPr lang="en-US" dirty="0"/>
                  <a:t>, because it is perpendicular to the wire, whereas </a:t>
                </a:r>
                <a:r>
                  <a:rPr lang="en-US" b="1" dirty="0" err="1"/>
                  <a:t>f</a:t>
                </a:r>
                <a:r>
                  <a:rPr lang="en-US" sz="800" dirty="0" err="1"/>
                  <a:t>mag</a:t>
                </a:r>
                <a:r>
                  <a:rPr lang="en-US" sz="800" dirty="0"/>
                  <a:t> </a:t>
                </a:r>
                <a:r>
                  <a:rPr lang="en-US" dirty="0"/>
                  <a:t>contributes </a:t>
                </a:r>
                <a:r>
                  <a:rPr lang="en-US" dirty="0" smtClean="0"/>
                  <a:t>nothing to </a:t>
                </a:r>
                <a:r>
                  <a:rPr lang="en-US" dirty="0"/>
                  <a:t>work because it is perpendicular to the motion of the charge.</a:t>
                </a:r>
                <a:r>
                  <a:rPr lang="en-US" sz="800" dirty="0"/>
                  <a:t>6</a:t>
                </a:r>
                <a:endParaRPr lang="en-US" dirty="0" smtClean="0">
                  <a:solidFill>
                    <a:prstClr val="black"/>
                  </a:solidFill>
                </a:endParaRPr>
              </a:p>
              <a:p>
                <a:pPr algn="just"/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397" y="193183"/>
                <a:ext cx="11372045" cy="4718279"/>
              </a:xfrm>
              <a:prstGeom prst="rect">
                <a:avLst/>
              </a:prstGeom>
              <a:blipFill rotWithShape="0">
                <a:blip r:embed="rId2"/>
                <a:stretch>
                  <a:fillRect l="-429" t="-775" r="-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193" y="4571736"/>
            <a:ext cx="3327792" cy="15220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20420" y="6315159"/>
            <a:ext cx="2047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Figure(</a:t>
            </a:r>
            <a:r>
              <a:rPr lang="en-US" b="1" dirty="0" smtClean="0"/>
              <a:t>B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1625" y="4457909"/>
            <a:ext cx="2780017" cy="174970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556124" y="6315159"/>
            <a:ext cx="211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(</a:t>
            </a:r>
            <a:r>
              <a:rPr lang="en-US" b="1" dirty="0" smtClean="0"/>
              <a:t>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719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93183" y="656823"/>
                <a:ext cx="11655379" cy="4917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dirty="0" smtClean="0"/>
                  <a:t>There is a particularly nice way of expressing the </a:t>
                </a:r>
                <a:r>
                  <a:rPr lang="en-US" dirty="0" err="1"/>
                  <a:t>emf</a:t>
                </a:r>
                <a:r>
                  <a:rPr lang="en-US" dirty="0"/>
                  <a:t> generated in a </a:t>
                </a:r>
                <a:r>
                  <a:rPr lang="en-US" dirty="0" smtClean="0"/>
                  <a:t>moving loop</a:t>
                </a:r>
                <a:r>
                  <a:rPr lang="en-US" dirty="0"/>
                  <a:t>. Let </a:t>
                </a:r>
                <a:r>
                  <a:rPr lang="el-GR" b="1" dirty="0" smtClean="0"/>
                  <a:t>φ</a:t>
                </a:r>
                <a:r>
                  <a:rPr lang="en-US" i="1" dirty="0" smtClean="0"/>
                  <a:t> </a:t>
                </a:r>
                <a:r>
                  <a:rPr lang="en-US" dirty="0"/>
                  <a:t>be the flux of </a:t>
                </a:r>
                <a:r>
                  <a:rPr lang="en-US" b="1" dirty="0"/>
                  <a:t>B </a:t>
                </a:r>
                <a:r>
                  <a:rPr lang="en-US" dirty="0"/>
                  <a:t>through </a:t>
                </a:r>
                <a:r>
                  <a:rPr lang="en-US" dirty="0" smtClean="0"/>
                  <a:t>the loop: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𝜱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𝒅𝒂</m:t>
                          </m:r>
                        </m:e>
                      </m:nary>
                    </m:oMath>
                  </m:oMathPara>
                </a14:m>
                <a:endParaRPr lang="en-US" b="1" dirty="0" smtClean="0"/>
              </a:p>
              <a:p>
                <a:pPr algn="just"/>
                <a:r>
                  <a:rPr lang="en-US" dirty="0"/>
                  <a:t>For the rectangular loop in Fig. </a:t>
                </a:r>
                <a:r>
                  <a:rPr lang="en-US" dirty="0" smtClean="0"/>
                  <a:t>(</a:t>
                </a:r>
                <a:r>
                  <a:rPr lang="en-US" b="1" dirty="0" smtClean="0"/>
                  <a:t>A</a:t>
                </a:r>
                <a:r>
                  <a:rPr lang="en-US" dirty="0" smtClean="0"/>
                  <a:t>)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𝜱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𝑩𝒉𝒙</m:t>
                      </m:r>
                    </m:oMath>
                  </m:oMathPara>
                </a14:m>
                <a:endParaRPr lang="en-US" b="1" dirty="0" smtClean="0"/>
              </a:p>
              <a:p>
                <a:pPr algn="just"/>
                <a:r>
                  <a:rPr lang="en-US" dirty="0" smtClean="0"/>
                  <a:t>As the loop moves, flux decreases;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m:rPr>
                              <m:sty m:val="p"/>
                            </m:rPr>
                            <a:rPr lang="el-GR" i="1" smtClean="0">
                              <a:latin typeface="Cambria Math" panose="02040503050406030204" pitchFamily="18" charset="0"/>
                            </a:rPr>
                            <m:t>Φ</m:t>
                          </m:r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𝐵h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𝐵h𝑣</m:t>
                      </m:r>
                    </m:oMath>
                  </m:oMathPara>
                </a14:m>
                <a:endParaRPr lang="en-US" b="0" dirty="0" smtClean="0"/>
              </a:p>
              <a:p>
                <a:r>
                  <a:rPr lang="en-US" dirty="0"/>
                  <a:t>(The minus sign accounts for the fact that </a:t>
                </a:r>
                <a:r>
                  <a:rPr lang="en-US" i="1" dirty="0"/>
                  <a:t>dx/</a:t>
                </a:r>
                <a:r>
                  <a:rPr lang="en-US" i="1" dirty="0" err="1"/>
                  <a:t>dt</a:t>
                </a:r>
                <a:r>
                  <a:rPr lang="en-US" i="1" dirty="0"/>
                  <a:t> </a:t>
                </a:r>
                <a:r>
                  <a:rPr lang="en-US" dirty="0"/>
                  <a:t>is negative.) But this is </a:t>
                </a:r>
                <a:r>
                  <a:rPr lang="en-US" dirty="0" smtClean="0"/>
                  <a:t>precisely the </a:t>
                </a:r>
                <a:r>
                  <a:rPr lang="en-US" dirty="0" err="1" smtClean="0"/>
                  <a:t>emf</a:t>
                </a:r>
                <a:r>
                  <a:rPr lang="en-US" dirty="0" smtClean="0"/>
                  <a:t>; </a:t>
                </a:r>
                <a:r>
                  <a:rPr lang="en-US" dirty="0"/>
                  <a:t>evidently the </a:t>
                </a:r>
                <a:r>
                  <a:rPr lang="en-US" dirty="0" err="1"/>
                  <a:t>emf</a:t>
                </a:r>
                <a:r>
                  <a:rPr lang="en-US" dirty="0"/>
                  <a:t> generated in the loop is minus the rate </a:t>
                </a:r>
                <a:r>
                  <a:rPr lang="en-US" dirty="0" smtClean="0"/>
                  <a:t>of change </a:t>
                </a:r>
                <a:r>
                  <a:rPr lang="en-US" dirty="0"/>
                  <a:t>of flux through the loop</a:t>
                </a:r>
                <a:r>
                  <a:rPr lang="en-US" dirty="0" smtClean="0"/>
                  <a:t>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𝜺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r>
                            <a:rPr lang="el-GR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𝜱</m:t>
                          </m:r>
                        </m:num>
                        <m:den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</m:oMath>
                  </m:oMathPara>
                </a14:m>
                <a:endParaRPr lang="en-US" b="1" dirty="0" smtClean="0"/>
              </a:p>
              <a:p>
                <a:r>
                  <a:rPr lang="en-US" b="1" dirty="0"/>
                  <a:t>This is the flux rule for motional </a:t>
                </a:r>
                <a:r>
                  <a:rPr lang="en-US" b="1" dirty="0" err="1"/>
                  <a:t>emf</a:t>
                </a:r>
                <a:r>
                  <a:rPr lang="en-US" b="1" dirty="0" smtClean="0"/>
                  <a:t>.</a:t>
                </a:r>
              </a:p>
              <a:p>
                <a:endParaRPr lang="en-US" b="1" dirty="0"/>
              </a:p>
              <a:p>
                <a:r>
                  <a:rPr lang="en-US" dirty="0"/>
                  <a:t>Apart from its delightful simplicity, the flux rule has the virtue of applying </a:t>
                </a:r>
                <a:r>
                  <a:rPr lang="en-US" dirty="0" smtClean="0"/>
                  <a:t>to </a:t>
                </a:r>
                <a:r>
                  <a:rPr lang="en-US" i="1" dirty="0" smtClean="0"/>
                  <a:t>non</a:t>
                </a:r>
                <a:r>
                  <a:rPr lang="en-US" dirty="0" smtClean="0"/>
                  <a:t>rectangular </a:t>
                </a:r>
                <a:r>
                  <a:rPr lang="en-US" dirty="0"/>
                  <a:t>loops moving in </a:t>
                </a:r>
                <a:r>
                  <a:rPr lang="en-US" i="1" dirty="0"/>
                  <a:t>arbitrary </a:t>
                </a:r>
                <a:r>
                  <a:rPr lang="en-US" dirty="0"/>
                  <a:t>directions through </a:t>
                </a:r>
                <a:r>
                  <a:rPr lang="en-US" i="1" dirty="0" smtClean="0"/>
                  <a:t>non-</a:t>
                </a:r>
                <a:r>
                  <a:rPr lang="en-US" dirty="0" smtClean="0"/>
                  <a:t>uniform magnetic fields</a:t>
                </a:r>
                <a:r>
                  <a:rPr lang="en-US" dirty="0"/>
                  <a:t>; in fact, the loop need not even maintain a fixed </a:t>
                </a:r>
                <a:r>
                  <a:rPr lang="en-US" dirty="0" smtClean="0"/>
                  <a:t>shape. Proof of this statement is on the next slide</a:t>
                </a:r>
                <a:endParaRPr lang="en-US" b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183" y="656823"/>
                <a:ext cx="11655379" cy="4917885"/>
              </a:xfrm>
              <a:prstGeom prst="rect">
                <a:avLst/>
              </a:prstGeom>
              <a:blipFill rotWithShape="0">
                <a:blip r:embed="rId2"/>
                <a:stretch>
                  <a:fillRect l="-471" t="-744" b="-11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9514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28789" y="334851"/>
                <a:ext cx="11706895" cy="43973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latin typeface="Times-BoldItalic"/>
                  </a:rPr>
                  <a:t>Proof</a:t>
                </a:r>
                <a:r>
                  <a:rPr lang="en-US" b="1" i="1" dirty="0"/>
                  <a:t>. </a:t>
                </a:r>
                <a:r>
                  <a:rPr lang="en-US" dirty="0"/>
                  <a:t>Figure </a:t>
                </a:r>
                <a:r>
                  <a:rPr lang="en-US" dirty="0" smtClean="0"/>
                  <a:t>(</a:t>
                </a:r>
                <a:r>
                  <a:rPr lang="en-US" b="1" dirty="0" smtClean="0"/>
                  <a:t>D</a:t>
                </a:r>
                <a:r>
                  <a:rPr lang="en-US" dirty="0" smtClean="0"/>
                  <a:t>) </a:t>
                </a:r>
                <a:r>
                  <a:rPr lang="en-US" dirty="0"/>
                  <a:t>shows a loop of wire at time </a:t>
                </a:r>
                <a:r>
                  <a:rPr lang="en-US" b="1" i="1" dirty="0"/>
                  <a:t>t</a:t>
                </a:r>
                <a:r>
                  <a:rPr lang="en-US" dirty="0"/>
                  <a:t>, and also a short time </a:t>
                </a:r>
                <a:r>
                  <a:rPr lang="en-US" b="1" i="1" dirty="0" err="1"/>
                  <a:t>dt</a:t>
                </a:r>
                <a:r>
                  <a:rPr lang="en-US" i="1" dirty="0"/>
                  <a:t> </a:t>
                </a:r>
                <a:r>
                  <a:rPr lang="en-US" dirty="0" smtClean="0"/>
                  <a:t>later. Suppose </a:t>
                </a:r>
                <a:r>
                  <a:rPr lang="en-US" dirty="0"/>
                  <a:t>we compute the </a:t>
                </a:r>
                <a:r>
                  <a:rPr lang="en-US" dirty="0" smtClean="0"/>
                  <a:t>flux at </a:t>
                </a:r>
                <a:r>
                  <a:rPr lang="en-US" dirty="0"/>
                  <a:t>time </a:t>
                </a:r>
                <a:r>
                  <a:rPr lang="en-US" b="1" i="1" dirty="0"/>
                  <a:t>t</a:t>
                </a:r>
                <a:r>
                  <a:rPr lang="en-US" dirty="0"/>
                  <a:t>, using surface </a:t>
                </a:r>
                <a:r>
                  <a:rPr lang="en-US" b="1" i="1" dirty="0"/>
                  <a:t>S</a:t>
                </a:r>
                <a:r>
                  <a:rPr lang="en-US" dirty="0"/>
                  <a:t>, and the flux at </a:t>
                </a:r>
                <a:r>
                  <a:rPr lang="en-US" dirty="0" smtClean="0"/>
                  <a:t>time </a:t>
                </a:r>
                <a:r>
                  <a:rPr lang="en-US" b="1" i="1" dirty="0" smtClean="0"/>
                  <a:t>t </a:t>
                </a:r>
                <a:r>
                  <a:rPr lang="en-US" b="1" dirty="0"/>
                  <a:t>+ </a:t>
                </a:r>
                <a:r>
                  <a:rPr lang="en-US" b="1" i="1" dirty="0" err="1"/>
                  <a:t>dt</a:t>
                </a:r>
                <a:r>
                  <a:rPr lang="en-US" dirty="0"/>
                  <a:t>, using the surface consisting of </a:t>
                </a:r>
                <a:r>
                  <a:rPr lang="en-US" b="1" i="1" dirty="0"/>
                  <a:t>S</a:t>
                </a:r>
                <a:r>
                  <a:rPr lang="en-US" i="1" dirty="0"/>
                  <a:t> </a:t>
                </a:r>
                <a:r>
                  <a:rPr lang="en-US" dirty="0"/>
                  <a:t>plus the “ribbon” that connects the </a:t>
                </a:r>
                <a:r>
                  <a:rPr lang="en-US" dirty="0" smtClean="0"/>
                  <a:t>new position </a:t>
                </a:r>
                <a:r>
                  <a:rPr lang="en-US" dirty="0"/>
                  <a:t>of the loop to the old. The </a:t>
                </a:r>
                <a:r>
                  <a:rPr lang="en-US" i="1" dirty="0"/>
                  <a:t>change </a:t>
                </a:r>
                <a:r>
                  <a:rPr lang="en-US" dirty="0"/>
                  <a:t>in flux, then, </a:t>
                </a:r>
                <a:r>
                  <a:rPr lang="en-US" dirty="0" smtClean="0"/>
                  <a:t>is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</a:rPr>
                        <m:t>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</a:rPr>
                        <m:t>Φ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</a:rPr>
                        <m:t>Φ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𝑟𝑖𝑏𝑏𝑜𝑛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𝑟𝑖𝑏𝑏𝑜𝑛</m:t>
                          </m:r>
                        </m:sub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𝑑𝑎</m:t>
                          </m:r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/>
                  <a:t>Focus your attention on point </a:t>
                </a:r>
                <a:r>
                  <a:rPr lang="en-US" i="1" dirty="0"/>
                  <a:t>P: </a:t>
                </a:r>
                <a:r>
                  <a:rPr lang="en-US" dirty="0"/>
                  <a:t>in time </a:t>
                </a:r>
                <a:r>
                  <a:rPr lang="en-US" i="1" dirty="0" err="1"/>
                  <a:t>dt</a:t>
                </a:r>
                <a:r>
                  <a:rPr lang="en-US" dirty="0"/>
                  <a:t>, it moves to </a:t>
                </a:r>
                <a:r>
                  <a:rPr lang="en-US" i="1" dirty="0"/>
                  <a:t>P</a:t>
                </a:r>
                <a:r>
                  <a:rPr lang="en-US" dirty="0"/>
                  <a:t>. Let </a:t>
                </a:r>
                <a:r>
                  <a:rPr lang="en-US" b="1" dirty="0"/>
                  <a:t>v </a:t>
                </a:r>
                <a:r>
                  <a:rPr lang="en-US" dirty="0"/>
                  <a:t>be the velocity </a:t>
                </a:r>
                <a:r>
                  <a:rPr lang="en-US" dirty="0" smtClean="0"/>
                  <a:t>of the </a:t>
                </a:r>
                <a:r>
                  <a:rPr lang="en-US" i="1" dirty="0"/>
                  <a:t>wire</a:t>
                </a:r>
                <a:r>
                  <a:rPr lang="en-US" dirty="0"/>
                  <a:t>, and </a:t>
                </a:r>
                <a:r>
                  <a:rPr lang="en-US" b="1" dirty="0"/>
                  <a:t>u </a:t>
                </a:r>
                <a:r>
                  <a:rPr lang="en-US" dirty="0"/>
                  <a:t>the velocity of a charge </a:t>
                </a:r>
                <a:r>
                  <a:rPr lang="en-US" i="1" dirty="0"/>
                  <a:t>down </a:t>
                </a:r>
                <a:r>
                  <a:rPr lang="en-US" dirty="0"/>
                  <a:t>the wire; </a:t>
                </a:r>
                <a:r>
                  <a:rPr lang="en-US" b="1" dirty="0"/>
                  <a:t>w </a:t>
                </a:r>
                <a:r>
                  <a:rPr lang="en-US" dirty="0"/>
                  <a:t>= </a:t>
                </a:r>
                <a:r>
                  <a:rPr lang="en-US" b="1" dirty="0"/>
                  <a:t>v </a:t>
                </a:r>
                <a:r>
                  <a:rPr lang="en-US" dirty="0"/>
                  <a:t>+ </a:t>
                </a:r>
                <a:r>
                  <a:rPr lang="en-US" b="1" dirty="0"/>
                  <a:t>u </a:t>
                </a:r>
                <a:r>
                  <a:rPr lang="en-US" dirty="0"/>
                  <a:t>is the </a:t>
                </a:r>
                <a:r>
                  <a:rPr lang="en-US" dirty="0" smtClean="0"/>
                  <a:t>resultant velocity </a:t>
                </a:r>
                <a:r>
                  <a:rPr lang="en-US" dirty="0"/>
                  <a:t>of a charge at </a:t>
                </a:r>
                <a:r>
                  <a:rPr lang="en-US" i="1" dirty="0"/>
                  <a:t>P</a:t>
                </a:r>
                <a:r>
                  <a:rPr lang="en-US" dirty="0"/>
                  <a:t>. The infinitesimal element of area on the ribbon can be</a:t>
                </a:r>
              </a:p>
              <a:p>
                <a:r>
                  <a:rPr lang="en-US" dirty="0"/>
                  <a:t>written </a:t>
                </a:r>
                <a:r>
                  <a:rPr lang="en-US" dirty="0" smtClean="0"/>
                  <a:t>as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𝑑𝑙</m:t>
                          </m:r>
                        </m:e>
                      </m:d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dt</m:t>
                      </m:r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Therefore                                                                     	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m:rPr>
                            <m:sty m:val="p"/>
                          </m:rPr>
                          <a:rPr lang="el-GR" i="1" smtClean="0">
                            <a:latin typeface="Cambria Math" panose="02040503050406030204" pitchFamily="18" charset="0"/>
                          </a:rPr>
                          <m:t>Φ</m:t>
                        </m:r>
                      </m:num>
                      <m:den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∮"/>
                        <m:limLoc m:val="undOvr"/>
                        <m:subHide m:val="on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.(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𝑑𝑙</m:t>
                        </m:r>
                      </m:e>
                    </m:nary>
                  </m:oMath>
                </a14:m>
                <a:endParaRPr lang="en-US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789" y="334851"/>
                <a:ext cx="11706895" cy="4397358"/>
              </a:xfrm>
              <a:prstGeom prst="rect">
                <a:avLst/>
              </a:prstGeom>
              <a:blipFill rotWithShape="0">
                <a:blip r:embed="rId2"/>
                <a:stretch>
                  <a:fillRect l="-416" t="-971" r="-781" b="-10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4824" y="3580326"/>
            <a:ext cx="4832415" cy="306517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06096" y="5409127"/>
            <a:ext cx="1908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Enlargement of da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500057" y="6053070"/>
            <a:ext cx="191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(</a:t>
            </a:r>
            <a:r>
              <a:rPr lang="en-US" b="1" dirty="0" smtClean="0"/>
              <a:t>D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759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90792" y="321381"/>
                <a:ext cx="11487955" cy="62291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Since </a:t>
                </a:r>
                <a:r>
                  <a:rPr lang="en-US" b="1" dirty="0"/>
                  <a:t>w </a:t>
                </a:r>
                <a:r>
                  <a:rPr lang="en-US" dirty="0"/>
                  <a:t>= </a:t>
                </a:r>
                <a:r>
                  <a:rPr lang="en-US" i="1" dirty="0"/>
                  <a:t>(</a:t>
                </a:r>
                <a:r>
                  <a:rPr lang="en-US" b="1" dirty="0"/>
                  <a:t>v </a:t>
                </a:r>
                <a:r>
                  <a:rPr lang="en-US" dirty="0"/>
                  <a:t>+ </a:t>
                </a:r>
                <a:r>
                  <a:rPr lang="en-US" b="1" dirty="0"/>
                  <a:t>u</a:t>
                </a:r>
                <a:r>
                  <a:rPr lang="en-US" i="1" dirty="0"/>
                  <a:t>) </a:t>
                </a:r>
                <a:r>
                  <a:rPr lang="en-US" dirty="0"/>
                  <a:t>and </a:t>
                </a:r>
                <a:r>
                  <a:rPr lang="en-US" b="1" dirty="0"/>
                  <a:t>u </a:t>
                </a:r>
                <a:r>
                  <a:rPr lang="en-US" dirty="0"/>
                  <a:t>is parallel to </a:t>
                </a:r>
                <a:r>
                  <a:rPr lang="en-US" i="1" dirty="0"/>
                  <a:t>d</a:t>
                </a:r>
                <a:r>
                  <a:rPr lang="en-US" b="1" dirty="0"/>
                  <a:t>l</a:t>
                </a:r>
                <a:r>
                  <a:rPr lang="en-US" dirty="0"/>
                  <a:t>, we can just as well write this </a:t>
                </a:r>
                <a:r>
                  <a:rPr lang="en-US" dirty="0" smtClean="0"/>
                  <a:t>as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Now, the scalar triple product can be rewritten: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So</a:t>
                </a:r>
              </a:p>
              <a:p>
                <a:endParaRPr lang="en-US" dirty="0" smtClean="0"/>
              </a:p>
              <a:p>
                <a:endParaRPr lang="en-US" dirty="0"/>
              </a:p>
              <a:p>
                <a:r>
                  <a:rPr lang="en-US" dirty="0"/>
                  <a:t>But </a:t>
                </a:r>
                <a:r>
                  <a:rPr lang="en-US" i="1" dirty="0"/>
                  <a:t>(</a:t>
                </a:r>
                <a:r>
                  <a:rPr lang="en-US" b="1" dirty="0"/>
                  <a:t>w </a:t>
                </a:r>
                <a:r>
                  <a:rPr lang="en-US" dirty="0"/>
                  <a:t>× </a:t>
                </a:r>
                <a:r>
                  <a:rPr lang="en-US" b="1" dirty="0"/>
                  <a:t>B</a:t>
                </a:r>
                <a:r>
                  <a:rPr lang="en-US" i="1" dirty="0"/>
                  <a:t>) </a:t>
                </a:r>
                <a:r>
                  <a:rPr lang="en-US" dirty="0"/>
                  <a:t>is the magnetic force per unit charge, </a:t>
                </a:r>
                <a:r>
                  <a:rPr lang="en-US" b="1" dirty="0" err="1"/>
                  <a:t>f</a:t>
                </a:r>
                <a:r>
                  <a:rPr lang="en-US" sz="800" dirty="0" err="1"/>
                  <a:t>mag</a:t>
                </a:r>
                <a:r>
                  <a:rPr lang="en-US" dirty="0"/>
                  <a:t>, </a:t>
                </a:r>
                <a:r>
                  <a:rPr lang="en-US" dirty="0" smtClean="0"/>
                  <a:t>so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r>
                  <a:rPr lang="en-US" dirty="0"/>
                  <a:t>and the integral of </a:t>
                </a:r>
                <a:r>
                  <a:rPr lang="en-US" b="1" dirty="0" err="1"/>
                  <a:t>f</a:t>
                </a:r>
                <a:r>
                  <a:rPr lang="en-US" sz="800" dirty="0" err="1"/>
                  <a:t>mag</a:t>
                </a:r>
                <a:r>
                  <a:rPr lang="en-US" sz="800" dirty="0"/>
                  <a:t> </a:t>
                </a:r>
                <a:r>
                  <a:rPr lang="en-US" dirty="0"/>
                  <a:t>is the </a:t>
                </a:r>
                <a:r>
                  <a:rPr lang="en-US" dirty="0" err="1"/>
                  <a:t>emf</a:t>
                </a:r>
                <a:r>
                  <a:rPr lang="en-US" dirty="0"/>
                  <a:t>:</a:t>
                </a:r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/>
                  <a:t>There is a sign ambiguity in the definition of </a:t>
                </a:r>
                <a:r>
                  <a:rPr lang="en-US" dirty="0" err="1" smtClean="0"/>
                  <a:t>emf</a:t>
                </a:r>
                <a:r>
                  <a:rPr lang="en-US" dirty="0"/>
                  <a:t> </a:t>
                </a:r>
                <a:r>
                  <a:rPr lang="en-US" dirty="0" smtClean="0"/>
                  <a:t>                                                                  Which </a:t>
                </a:r>
                <a:r>
                  <a:rPr lang="en-US" i="1" dirty="0"/>
                  <a:t>way </a:t>
                </a:r>
                <a:r>
                  <a:rPr lang="en-US" dirty="0" smtClean="0"/>
                  <a:t>around the </a:t>
                </a:r>
                <a:r>
                  <a:rPr lang="en-US" dirty="0"/>
                  <a:t>loop are </a:t>
                </a:r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you </a:t>
                </a:r>
                <a:r>
                  <a:rPr lang="en-US" dirty="0"/>
                  <a:t>supposed to integrate? There is a compensatory ambiguity in </a:t>
                </a:r>
                <a:r>
                  <a:rPr lang="en-US" dirty="0" smtClean="0"/>
                  <a:t>the definition </a:t>
                </a:r>
                <a:r>
                  <a:rPr lang="en-US" dirty="0"/>
                  <a:t>of </a:t>
                </a:r>
                <a:r>
                  <a:rPr lang="en-US" i="1" dirty="0"/>
                  <a:t>flux 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dirty="0" smtClean="0">
                        <a:latin typeface="Cambria Math" panose="02040503050406030204" pitchFamily="18" charset="0"/>
                      </a:rPr>
                      <m:t>Φ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l-GR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𝑑𝑎</m:t>
                        </m:r>
                      </m:e>
                    </m:nary>
                  </m:oMath>
                </a14:m>
                <a:r>
                  <a:rPr lang="en-US" dirty="0"/>
                  <a:t>): Which is the positive direction for </a:t>
                </a:r>
                <a:r>
                  <a:rPr lang="en-US" i="1" dirty="0"/>
                  <a:t>d</a:t>
                </a:r>
                <a:r>
                  <a:rPr lang="en-US" b="1" dirty="0"/>
                  <a:t>a</a:t>
                </a:r>
                <a:r>
                  <a:rPr lang="en-US" dirty="0"/>
                  <a:t>? </a:t>
                </a:r>
                <a:r>
                  <a:rPr lang="en-US" dirty="0" smtClean="0"/>
                  <a:t>Answer: </a:t>
                </a:r>
                <a:r>
                  <a:rPr lang="en-US" b="1" dirty="0" smtClean="0"/>
                  <a:t>R.H.R</a:t>
                </a:r>
                <a:endParaRPr lang="en-US" b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792" y="321381"/>
                <a:ext cx="11487955" cy="6229141"/>
              </a:xfrm>
              <a:prstGeom prst="rect">
                <a:avLst/>
              </a:prstGeom>
              <a:blipFill rotWithShape="0">
                <a:blip r:embed="rId2"/>
                <a:stretch>
                  <a:fillRect l="-424" t="-587" b="-74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2385" y="1037219"/>
            <a:ext cx="2103286" cy="63656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51234" y="2148536"/>
            <a:ext cx="2674437" cy="42740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55216" y="2826671"/>
            <a:ext cx="2266472" cy="6092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46243" y="3854558"/>
            <a:ext cx="2043716" cy="6530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64719" y="4612477"/>
            <a:ext cx="970050" cy="6274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42918" y="5216951"/>
            <a:ext cx="2393394" cy="600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147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303" y="167426"/>
            <a:ext cx="1178416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Faraday’s Law</a:t>
            </a:r>
          </a:p>
          <a:p>
            <a:pPr algn="ctr"/>
            <a:endParaRPr lang="en-US" b="1" dirty="0"/>
          </a:p>
          <a:p>
            <a:r>
              <a:rPr lang="en-US" b="1" dirty="0" smtClean="0">
                <a:latin typeface="Times-Bold"/>
              </a:rPr>
              <a:t>Experiment </a:t>
            </a:r>
            <a:r>
              <a:rPr lang="en-US" b="1" dirty="0">
                <a:latin typeface="Times-Bold"/>
              </a:rPr>
              <a:t>1. </a:t>
            </a:r>
            <a:r>
              <a:rPr lang="en-US" dirty="0">
                <a:latin typeface="Times-Roman"/>
              </a:rPr>
              <a:t>He pulled a loop of wire to the right through a magnetic </a:t>
            </a:r>
            <a:r>
              <a:rPr lang="en-US" dirty="0" smtClean="0">
                <a:latin typeface="Times-Roman"/>
              </a:rPr>
              <a:t>field (a</a:t>
            </a:r>
            <a:r>
              <a:rPr lang="en-US" dirty="0">
                <a:latin typeface="Times-Roman"/>
              </a:rPr>
              <a:t>). A current flowed in the loop</a:t>
            </a:r>
            <a:r>
              <a:rPr lang="en-US" dirty="0" smtClean="0">
                <a:latin typeface="Times-Roman"/>
              </a:rPr>
              <a:t>.</a:t>
            </a:r>
          </a:p>
          <a:p>
            <a:endParaRPr lang="en-US" dirty="0">
              <a:latin typeface="Times-Roman"/>
            </a:endParaRPr>
          </a:p>
          <a:p>
            <a:r>
              <a:rPr lang="en-US" b="1" dirty="0">
                <a:latin typeface="Times-Bold"/>
              </a:rPr>
              <a:t>Experiment 2. </a:t>
            </a:r>
            <a:r>
              <a:rPr lang="en-US" dirty="0">
                <a:latin typeface="Times-Roman"/>
              </a:rPr>
              <a:t>He moved the </a:t>
            </a:r>
            <a:r>
              <a:rPr lang="en-US" i="1" dirty="0">
                <a:latin typeface="Times-Italic"/>
              </a:rPr>
              <a:t>magnet </a:t>
            </a:r>
            <a:r>
              <a:rPr lang="en-US" dirty="0">
                <a:latin typeface="Times-Roman"/>
              </a:rPr>
              <a:t>to the </a:t>
            </a:r>
            <a:r>
              <a:rPr lang="en-US" i="1" dirty="0">
                <a:latin typeface="Times-Italic"/>
              </a:rPr>
              <a:t>left</a:t>
            </a:r>
            <a:r>
              <a:rPr lang="en-US" dirty="0">
                <a:latin typeface="Times-Roman"/>
              </a:rPr>
              <a:t>, holding the loop still </a:t>
            </a:r>
            <a:r>
              <a:rPr lang="en-US" dirty="0" smtClean="0">
                <a:latin typeface="Times-Roman"/>
              </a:rPr>
              <a:t>(b). Again</a:t>
            </a:r>
            <a:r>
              <a:rPr lang="en-US" dirty="0">
                <a:latin typeface="Times-Roman"/>
              </a:rPr>
              <a:t>, a current flowed in the loop</a:t>
            </a:r>
            <a:r>
              <a:rPr lang="en-US" dirty="0" smtClean="0">
                <a:latin typeface="Times-Roman"/>
              </a:rPr>
              <a:t>.</a:t>
            </a:r>
          </a:p>
          <a:p>
            <a:endParaRPr lang="en-US" dirty="0">
              <a:latin typeface="Times-Roman"/>
            </a:endParaRPr>
          </a:p>
          <a:p>
            <a:r>
              <a:rPr lang="en-US" b="1" dirty="0">
                <a:latin typeface="Times-Bold"/>
              </a:rPr>
              <a:t>Experiment 3. </a:t>
            </a:r>
            <a:r>
              <a:rPr lang="en-US" dirty="0">
                <a:latin typeface="Times-Roman"/>
              </a:rPr>
              <a:t>With both the loop and the magnet at rest (</a:t>
            </a:r>
            <a:r>
              <a:rPr lang="en-US" dirty="0" smtClean="0">
                <a:latin typeface="Times-Roman"/>
              </a:rPr>
              <a:t>c</a:t>
            </a:r>
            <a:r>
              <a:rPr lang="en-US" dirty="0">
                <a:latin typeface="Times-Roman"/>
              </a:rPr>
              <a:t>), he </a:t>
            </a:r>
            <a:r>
              <a:rPr lang="en-US" dirty="0" smtClean="0">
                <a:latin typeface="Times-Roman"/>
              </a:rPr>
              <a:t>changed the </a:t>
            </a:r>
            <a:r>
              <a:rPr lang="en-US" i="1" dirty="0">
                <a:latin typeface="Times-Italic"/>
              </a:rPr>
              <a:t>strength </a:t>
            </a:r>
            <a:r>
              <a:rPr lang="en-US" dirty="0">
                <a:latin typeface="Times-Roman"/>
              </a:rPr>
              <a:t>of the field (he used an electromagnet, and varied the </a:t>
            </a:r>
            <a:r>
              <a:rPr lang="en-US" dirty="0" smtClean="0">
                <a:latin typeface="Times-Roman"/>
              </a:rPr>
              <a:t>current in </a:t>
            </a:r>
            <a:r>
              <a:rPr lang="en-US" dirty="0">
                <a:latin typeface="Times-Roman"/>
              </a:rPr>
              <a:t>the coil). Once again, current flowed in the loop</a:t>
            </a:r>
            <a:r>
              <a:rPr lang="en-US" dirty="0" smtClean="0">
                <a:latin typeface="Times-Roman"/>
              </a:rPr>
              <a:t>.</a:t>
            </a:r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2158" y="2568083"/>
            <a:ext cx="7080458" cy="2382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104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811369" y="450761"/>
                <a:ext cx="10856890" cy="4377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Times-Bold"/>
                  </a:rPr>
                  <a:t>A changing magnetic field induces an electric field.</a:t>
                </a:r>
              </a:p>
              <a:p>
                <a:endParaRPr lang="en-US" b="1" dirty="0">
                  <a:latin typeface="Times-Bold"/>
                </a:endParaRPr>
              </a:p>
              <a:p>
                <a:endParaRPr lang="en-US" b="1" dirty="0" smtClean="0">
                  <a:latin typeface="Times-Bold"/>
                </a:endParaRPr>
              </a:p>
              <a:p>
                <a:endParaRPr lang="en-US" b="1" dirty="0">
                  <a:latin typeface="Times-Bold"/>
                </a:endParaRPr>
              </a:p>
              <a:p>
                <a:endParaRPr lang="en-US" b="1" dirty="0" smtClean="0">
                  <a:latin typeface="Times-Bold"/>
                </a:endParaRPr>
              </a:p>
              <a:p>
                <a:endParaRPr lang="en-US" b="1" dirty="0">
                  <a:latin typeface="Times-Bold"/>
                </a:endParaRPr>
              </a:p>
              <a:p>
                <a:endParaRPr lang="en-US" b="1" dirty="0" smtClean="0">
                  <a:latin typeface="Times-Bold"/>
                </a:endParaRPr>
              </a:p>
              <a:p>
                <a:endParaRPr lang="en-US" b="1" dirty="0">
                  <a:latin typeface="Times-Bold"/>
                </a:endParaRPr>
              </a:p>
              <a:p>
                <a:r>
                  <a:rPr lang="en-US" dirty="0" smtClean="0"/>
                  <a:t>This is integral form of Faraday’s law.</a:t>
                </a:r>
                <a:r>
                  <a:rPr lang="en-US" dirty="0">
                    <a:latin typeface="Times-Roman"/>
                  </a:rPr>
                  <a:t> </a:t>
                </a:r>
                <a:r>
                  <a:rPr lang="en-US" dirty="0"/>
                  <a:t>We can convert it </a:t>
                </a:r>
                <a:r>
                  <a:rPr lang="en-US" dirty="0" smtClean="0"/>
                  <a:t>to differential </a:t>
                </a:r>
                <a:r>
                  <a:rPr lang="en-US" dirty="0"/>
                  <a:t>form </a:t>
                </a:r>
                <a:r>
                  <a:rPr lang="en-US" dirty="0" smtClean="0"/>
                  <a:t>by applying </a:t>
                </a:r>
                <a:r>
                  <a:rPr lang="en-US" dirty="0"/>
                  <a:t>Stokes’ theorem: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∇×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i="1" dirty="0" smtClean="0">
                    <a:latin typeface="RMTMI"/>
                  </a:rPr>
                  <a:t>.</a:t>
                </a:r>
              </a:p>
              <a:p>
                <a:pPr algn="ctr"/>
                <a:endParaRPr lang="en-US" b="1" i="1" dirty="0">
                  <a:latin typeface="RMTMI"/>
                </a:endParaRPr>
              </a:p>
              <a:p>
                <a:pPr algn="ctr"/>
                <a:endParaRPr lang="en-US" b="1" i="1" dirty="0" smtClean="0">
                  <a:latin typeface="RMTMI"/>
                </a:endParaRPr>
              </a:p>
              <a:p>
                <a:pPr algn="ctr"/>
                <a:endParaRPr lang="en-US" b="1" i="1" dirty="0">
                  <a:latin typeface="RMTMI"/>
                </a:endParaRPr>
              </a:p>
              <a:p>
                <a:pPr algn="ctr"/>
                <a:r>
                  <a:rPr lang="en-US" b="1" i="1" dirty="0" smtClean="0">
                    <a:latin typeface="RMTMI"/>
                  </a:rPr>
                  <a:t>Lenz’s Law</a:t>
                </a:r>
              </a:p>
              <a:p>
                <a:pPr algn="ctr"/>
                <a:r>
                  <a:rPr lang="en-US" dirty="0"/>
                  <a:t>Nature abhors a change in flux.</a:t>
                </a:r>
                <a:endParaRPr lang="en-US" dirty="0" smtClean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369" y="450761"/>
                <a:ext cx="10856890" cy="4377545"/>
              </a:xfrm>
              <a:prstGeom prst="rect">
                <a:avLst/>
              </a:prstGeom>
              <a:blipFill rotWithShape="0">
                <a:blip r:embed="rId2"/>
                <a:stretch>
                  <a:fillRect l="-449" t="-836" b="-12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9168" y="1262981"/>
            <a:ext cx="1967297" cy="60928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1945" y="2057013"/>
            <a:ext cx="2239274" cy="627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513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433</Words>
  <Application>Microsoft Office PowerPoint</Application>
  <PresentationFormat>Widescreen</PresentationFormat>
  <Paragraphs>85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RMTMI</vt:lpstr>
      <vt:lpstr>Times-Bold</vt:lpstr>
      <vt:lpstr>Times-BoldItalic</vt:lpstr>
      <vt:lpstr>Times-Italic</vt:lpstr>
      <vt:lpstr>Times-Roman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Akhtar-PC</dc:creator>
  <cp:lastModifiedBy>Akhtar-PC</cp:lastModifiedBy>
  <cp:revision>28</cp:revision>
  <dcterms:created xsi:type="dcterms:W3CDTF">2020-05-04T11:06:47Z</dcterms:created>
  <dcterms:modified xsi:type="dcterms:W3CDTF">2020-05-05T08:28:16Z</dcterms:modified>
</cp:coreProperties>
</file>