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69" r:id="rId4"/>
    <p:sldId id="268" r:id="rId5"/>
    <p:sldId id="267" r:id="rId6"/>
    <p:sldId id="266" r:id="rId7"/>
    <p:sldId id="265" r:id="rId8"/>
    <p:sldId id="264" r:id="rId9"/>
    <p:sldId id="263" r:id="rId10"/>
    <p:sldId id="270" r:id="rId11"/>
    <p:sldId id="261" r:id="rId12"/>
    <p:sldId id="260" r:id="rId13"/>
    <p:sldId id="259" r:id="rId14"/>
    <p:sldId id="273" r:id="rId15"/>
    <p:sldId id="274" r:id="rId16"/>
    <p:sldId id="277" r:id="rId17"/>
    <p:sldId id="276" r:id="rId18"/>
    <p:sldId id="275" r:id="rId19"/>
    <p:sldId id="272" r:id="rId20"/>
    <p:sldId id="284" r:id="rId21"/>
    <p:sldId id="286" r:id="rId22"/>
    <p:sldId id="285" r:id="rId23"/>
    <p:sldId id="283" r:id="rId24"/>
    <p:sldId id="282" r:id="rId25"/>
    <p:sldId id="281" r:id="rId26"/>
    <p:sldId id="280"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C08A4A9-5B55-4FCB-AADF-2E4EE21BD1B8}" type="slidenum">
              <a:rPr lang="en-US"/>
              <a:pPr/>
              <a:t>‹#›</a:t>
            </a:fld>
            <a:endParaRPr lang="en-US"/>
          </a:p>
        </p:txBody>
      </p:sp>
    </p:spTree>
    <p:extLst>
      <p:ext uri="{BB962C8B-B14F-4D97-AF65-F5344CB8AC3E}">
        <p14:creationId xmlns:p14="http://schemas.microsoft.com/office/powerpoint/2010/main" val="5034690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C5A5F7-2EF0-4CC2-8C26-CA31BBD2B057}" type="slidenum">
              <a:rPr lang="en-US"/>
              <a:pPr/>
              <a:t>4</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l-GR" b="1">
                <a:solidFill>
                  <a:srgbClr val="00FFFF"/>
                </a:solidFill>
                <a:cs typeface="Arial" charset="0"/>
              </a:rPr>
              <a:t>Figure 3.1</a:t>
            </a:r>
            <a:endParaRPr lang="el-GR">
              <a:solidFill>
                <a:srgbClr val="00FFFF"/>
              </a:solidFill>
              <a:cs typeface="Arial" charset="0"/>
            </a:endParaRPr>
          </a:p>
          <a:p>
            <a:r>
              <a:rPr lang="el-GR">
                <a:solidFill>
                  <a:srgbClr val="00FFFF"/>
                </a:solidFill>
                <a:cs typeface="Arial" charset="0"/>
              </a:rPr>
              <a:t>Distribution of error scores (a) for the original sample of rats (parents) and (b) for the two separate lines that were selectively bred for either good or poor maze performance (maze-bright and maze-dull).</a:t>
            </a:r>
            <a:endParaRPr lang="en-US">
              <a:solidFill>
                <a:srgbClr val="00FFFF"/>
              </a:solidFill>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 and divide</a:t>
            </a:r>
            <a:endParaRPr lang="en-US" dirty="0"/>
          </a:p>
        </p:txBody>
      </p:sp>
      <p:sp>
        <p:nvSpPr>
          <p:cNvPr id="4" name="Slide Number Placeholder 3"/>
          <p:cNvSpPr>
            <a:spLocks noGrp="1"/>
          </p:cNvSpPr>
          <p:nvPr>
            <p:ph type="sldNum" sz="quarter" idx="10"/>
          </p:nvPr>
        </p:nvSpPr>
        <p:spPr/>
        <p:txBody>
          <a:bodyPr/>
          <a:lstStyle/>
          <a:p>
            <a:fld id="{1C08A4A9-5B55-4FCB-AADF-2E4EE21BD1B8}" type="slidenum">
              <a:rPr lang="en-US" smtClean="0"/>
              <a:pPr/>
              <a:t>6</a:t>
            </a:fld>
            <a:endParaRPr lang="en-US"/>
          </a:p>
        </p:txBody>
      </p:sp>
    </p:spTree>
    <p:extLst>
      <p:ext uri="{BB962C8B-B14F-4D97-AF65-F5344CB8AC3E}">
        <p14:creationId xmlns:p14="http://schemas.microsoft.com/office/powerpoint/2010/main" val="524020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B67AE5-8A4B-47E8-BA01-9B2CB4D71B4E}" type="slidenum">
              <a:rPr lang="en-US"/>
              <a:pPr/>
              <a:t>8</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l-GR" b="1">
                <a:solidFill>
                  <a:srgbClr val="00FFFF"/>
                </a:solidFill>
                <a:cs typeface="Arial" charset="0"/>
              </a:rPr>
              <a:t>Figure 3.3</a:t>
            </a:r>
            <a:endParaRPr lang="el-GR">
              <a:solidFill>
                <a:srgbClr val="00FFFF"/>
              </a:solidFill>
              <a:cs typeface="Arial" charset="0"/>
            </a:endParaRPr>
          </a:p>
          <a:p>
            <a:r>
              <a:rPr lang="el-GR">
                <a:solidFill>
                  <a:srgbClr val="00FFFF"/>
                </a:solidFill>
                <a:cs typeface="Arial" charset="0"/>
              </a:rPr>
              <a:t>The frequency distribution shown as a seesaw balanced at the mean. </a:t>
            </a:r>
            <a:endParaRPr lang="en-US">
              <a:solidFill>
                <a:srgbClr val="00FFFF"/>
              </a:solidFill>
              <a:cs typeface="Arial" charset="0"/>
            </a:endParaRPr>
          </a:p>
          <a:p>
            <a:r>
              <a:rPr lang="el-GR">
                <a:solidFill>
                  <a:srgbClr val="00FFFF"/>
                </a:solidFill>
                <a:cs typeface="Arial" charset="0"/>
              </a:rPr>
              <a:t>Based on G. H. Weinberg, J. A. Schumaker, &amp; D. Oltman (1981). </a:t>
            </a:r>
            <a:r>
              <a:rPr lang="el-GR" i="1">
                <a:solidFill>
                  <a:srgbClr val="00FFFF"/>
                </a:solidFill>
                <a:cs typeface="Arial" charset="0"/>
              </a:rPr>
              <a:t>Statistics: An Intuitive Approach </a:t>
            </a:r>
            <a:r>
              <a:rPr lang="el-GR">
                <a:solidFill>
                  <a:srgbClr val="00FFFF"/>
                </a:solidFill>
                <a:cs typeface="Arial" charset="0"/>
              </a:rPr>
              <a:t>(p. 14). Belmont, Calif.: Wadsworth.</a:t>
            </a:r>
            <a:endParaRPr lang="en-US">
              <a:solidFill>
                <a:srgbClr val="00FFFF"/>
              </a:solidFill>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CA05A8-3CAA-4086-A501-B31935CAD0E4}" type="slidenum">
              <a:rPr lang="en-US"/>
              <a:pPr/>
              <a:t>15</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l-GR" b="1">
                <a:solidFill>
                  <a:srgbClr val="00FFFF"/>
                </a:solidFill>
                <a:cs typeface="Arial" charset="0"/>
              </a:rPr>
              <a:t>Figure 3.5</a:t>
            </a:r>
            <a:endParaRPr lang="el-GR">
              <a:solidFill>
                <a:srgbClr val="00FFFF"/>
              </a:solidFill>
              <a:cs typeface="Arial" charset="0"/>
            </a:endParaRPr>
          </a:p>
          <a:p>
            <a:r>
              <a:rPr lang="el-GR">
                <a:solidFill>
                  <a:srgbClr val="00FFFF"/>
                </a:solidFill>
                <a:cs typeface="Arial" charset="0"/>
              </a:rPr>
              <a:t>The median divides the area in the graph exactly in half.</a:t>
            </a:r>
          </a:p>
          <a:p>
            <a:r>
              <a:rPr lang="el-GR" b="1">
                <a:solidFill>
                  <a:srgbClr val="00FFFF"/>
                </a:solidFill>
                <a:cs typeface="Arial" charset="0"/>
              </a:rPr>
              <a:t>Figure 3.6</a:t>
            </a:r>
            <a:endParaRPr lang="el-GR">
              <a:solidFill>
                <a:srgbClr val="00FFFF"/>
              </a:solidFill>
              <a:cs typeface="Arial" charset="0"/>
            </a:endParaRPr>
          </a:p>
          <a:p>
            <a:r>
              <a:rPr lang="el-GR">
                <a:solidFill>
                  <a:srgbClr val="00FFFF"/>
                </a:solidFill>
                <a:cs typeface="Arial" charset="0"/>
              </a:rPr>
              <a:t>The median divides the area in the graph exactly in half.</a:t>
            </a:r>
            <a:endParaRPr lang="en-US">
              <a:solidFill>
                <a:srgbClr val="00FFFF"/>
              </a:solidFill>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6D1881-E1FA-4B5E-9D84-39A3B356EBA0}" type="slidenum">
              <a:rPr lang="en-US"/>
              <a:pPr/>
              <a:t>17</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l-GR" b="1">
                <a:solidFill>
                  <a:srgbClr val="00FFFF"/>
                </a:solidFill>
                <a:cs typeface="Arial" charset="0"/>
              </a:rPr>
              <a:t>Figure 3.7</a:t>
            </a:r>
            <a:endParaRPr lang="el-GR">
              <a:solidFill>
                <a:srgbClr val="00FFFF"/>
              </a:solidFill>
              <a:cs typeface="Arial" charset="0"/>
            </a:endParaRPr>
          </a:p>
          <a:p>
            <a:r>
              <a:rPr lang="el-GR">
                <a:solidFill>
                  <a:srgbClr val="00FFFF"/>
                </a:solidFill>
                <a:cs typeface="Arial" charset="0"/>
              </a:rPr>
              <a:t>A distribution with several scores clustered at the median. The median for this distribution is positioned so that each of the five boxes above </a:t>
            </a:r>
            <a:r>
              <a:rPr lang="el-GR" i="1">
                <a:solidFill>
                  <a:srgbClr val="00FFFF"/>
                </a:solidFill>
                <a:cs typeface="Arial" charset="0"/>
              </a:rPr>
              <a:t>X </a:t>
            </a:r>
            <a:r>
              <a:rPr lang="en-US">
                <a:solidFill>
                  <a:srgbClr val="00FFFF"/>
                </a:solidFill>
                <a:cs typeface="Arial" charset="0"/>
              </a:rPr>
              <a:t>= </a:t>
            </a:r>
            <a:r>
              <a:rPr lang="el-GR">
                <a:solidFill>
                  <a:srgbClr val="00FFFF"/>
                </a:solidFill>
                <a:cs typeface="Arial" charset="0"/>
              </a:rPr>
              <a:t>4 is divided into two sections, with 1</a:t>
            </a:r>
            <a:r>
              <a:rPr lang="en-US">
                <a:solidFill>
                  <a:srgbClr val="00FFFF"/>
                </a:solidFill>
                <a:cs typeface="Arial" charset="0"/>
              </a:rPr>
              <a:t>/</a:t>
            </a:r>
            <a:r>
              <a:rPr lang="el-GR">
                <a:solidFill>
                  <a:srgbClr val="00FFFF"/>
                </a:solidFill>
                <a:cs typeface="Arial" charset="0"/>
              </a:rPr>
              <a:t>5 of each box below the median (to the left) and 4</a:t>
            </a:r>
            <a:r>
              <a:rPr lang="en-US">
                <a:solidFill>
                  <a:srgbClr val="00FFFF"/>
                </a:solidFill>
                <a:cs typeface="Arial" charset="0"/>
              </a:rPr>
              <a:t>/</a:t>
            </a:r>
            <a:r>
              <a:rPr lang="el-GR">
                <a:solidFill>
                  <a:srgbClr val="00FFFF"/>
                </a:solidFill>
                <a:cs typeface="Arial" charset="0"/>
              </a:rPr>
              <a:t>5 of each box above the median (to the right).</a:t>
            </a:r>
            <a:endParaRPr lang="en-US">
              <a:solidFill>
                <a:srgbClr val="00FFFF"/>
              </a:solidFill>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9F26C-67EB-4CAE-B034-4EC9822A01B2}" type="slidenum">
              <a:rPr lang="en-US"/>
              <a:pPr/>
              <a:t>22</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l-GR" b="1">
                <a:solidFill>
                  <a:srgbClr val="00FFFF"/>
                </a:solidFill>
                <a:cs typeface="Arial" charset="0"/>
              </a:rPr>
              <a:t>Figure 3.9</a:t>
            </a:r>
            <a:endParaRPr lang="el-GR">
              <a:solidFill>
                <a:srgbClr val="00FFFF"/>
              </a:solidFill>
              <a:cs typeface="Arial" charset="0"/>
            </a:endParaRPr>
          </a:p>
          <a:p>
            <a:r>
              <a:rPr lang="el-GR">
                <a:solidFill>
                  <a:srgbClr val="00FFFF"/>
                </a:solidFill>
                <a:cs typeface="Arial" charset="0"/>
              </a:rPr>
              <a:t>A frequency distribution for tone identification scores. An example of a bimodal distribution.</a:t>
            </a:r>
            <a:endParaRPr lang="en-US">
              <a:solidFill>
                <a:srgbClr val="00FFFF"/>
              </a:solidFill>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1C2C5F-355E-4E2E-A2BA-20D629867A7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22C0C4-3F44-426A-82BC-35C978C8C80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02AFEEF-6A98-4CE6-9A86-A91928B5CD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5A581D-F2B8-4C9F-881D-943848E4FC3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74308C-8B4C-49CB-AA0F-65CB131279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2C7543-BB6A-4756-9F62-BFF1180256F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9B2BC26-5618-46E5-A182-7E4FAA45E8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F8E2013-F77C-4EAB-923B-015B22AA095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473C199-7D12-4AC9-A25F-D48FF75CEC2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B4F426-2A14-47D6-8F29-8A23C63C265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2841A0B-C7DF-4E4C-AA28-EB2E071D73D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FA61445-CFE2-4B99-8FDD-C86C014FAD0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813F788-5AB7-4BE9-9B29-8FAD4269962E}" type="slidenum">
              <a:rPr lang="en-US"/>
              <a:pPr/>
              <a:t>1</a:t>
            </a:fld>
            <a:endParaRPr lang="en-US"/>
          </a:p>
        </p:txBody>
      </p:sp>
      <p:sp>
        <p:nvSpPr>
          <p:cNvPr id="2050" name="Rectangle 2"/>
          <p:cNvSpPr>
            <a:spLocks noGrp="1" noChangeArrowheads="1"/>
          </p:cNvSpPr>
          <p:nvPr>
            <p:ph type="ctrTitle"/>
          </p:nvPr>
        </p:nvSpPr>
        <p:spPr/>
        <p:txBody>
          <a:bodyPr/>
          <a:lstStyle/>
          <a:p>
            <a:r>
              <a:rPr lang="en-US"/>
              <a:t>Chapter 3: Central Tendency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272EB2-EDC9-48B8-A407-E434546528FA}" type="slidenum">
              <a:rPr lang="en-US"/>
              <a:pPr/>
              <a:t>10</a:t>
            </a:fld>
            <a:endParaRPr lang="en-US"/>
          </a:p>
        </p:txBody>
      </p:sp>
      <p:sp>
        <p:nvSpPr>
          <p:cNvPr id="16386" name="Rectangle 2"/>
          <p:cNvSpPr>
            <a:spLocks noGrp="1" noChangeArrowheads="1"/>
          </p:cNvSpPr>
          <p:nvPr>
            <p:ph type="title"/>
          </p:nvPr>
        </p:nvSpPr>
        <p:spPr/>
        <p:txBody>
          <a:bodyPr/>
          <a:lstStyle/>
          <a:p>
            <a:r>
              <a:rPr lang="en-US"/>
              <a:t>Changing the Mean (cont.)</a:t>
            </a:r>
          </a:p>
        </p:txBody>
      </p:sp>
      <p:sp>
        <p:nvSpPr>
          <p:cNvPr id="16387" name="Rectangle 3"/>
          <p:cNvSpPr>
            <a:spLocks noGrp="1" noChangeArrowheads="1"/>
          </p:cNvSpPr>
          <p:nvPr>
            <p:ph type="body" idx="1"/>
          </p:nvPr>
        </p:nvSpPr>
        <p:spPr/>
        <p:txBody>
          <a:bodyPr/>
          <a:lstStyle/>
          <a:p>
            <a:r>
              <a:rPr lang="en-US"/>
              <a:t>If a constant value is added to every score in a distribution, then the same constant value is added to the mean.  Also, if every score is multiplied by a constant value, then the mean is also multiplied by the same constant value.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6B7290-29A4-4065-B50C-E39B5B993CD3}" type="slidenum">
              <a:rPr lang="en-US"/>
              <a:pPr/>
              <a:t>11</a:t>
            </a:fld>
            <a:endParaRPr lang="en-US"/>
          </a:p>
        </p:txBody>
      </p:sp>
      <p:sp>
        <p:nvSpPr>
          <p:cNvPr id="7170" name="Rectangle 2"/>
          <p:cNvSpPr>
            <a:spLocks noGrp="1" noChangeArrowheads="1"/>
          </p:cNvSpPr>
          <p:nvPr>
            <p:ph type="title"/>
          </p:nvPr>
        </p:nvSpPr>
        <p:spPr/>
        <p:txBody>
          <a:bodyPr/>
          <a:lstStyle/>
          <a:p>
            <a:r>
              <a:rPr lang="en-US"/>
              <a:t>When the Mean Won’t Work</a:t>
            </a:r>
          </a:p>
        </p:txBody>
      </p:sp>
      <p:sp>
        <p:nvSpPr>
          <p:cNvPr id="7171" name="Rectangle 3"/>
          <p:cNvSpPr>
            <a:spLocks noGrp="1" noChangeArrowheads="1"/>
          </p:cNvSpPr>
          <p:nvPr>
            <p:ph type="body" idx="1"/>
          </p:nvPr>
        </p:nvSpPr>
        <p:spPr/>
        <p:txBody>
          <a:bodyPr/>
          <a:lstStyle/>
          <a:p>
            <a:pPr>
              <a:lnSpc>
                <a:spcPct val="90000"/>
              </a:lnSpc>
            </a:pPr>
            <a:r>
              <a:rPr lang="en-US" sz="2800"/>
              <a:t>Although the mean is the most commonly used measure of central tendency, there are situations where the mean does not provide a good, representative value, and there are situations where you cannot compute a mean at all. </a:t>
            </a:r>
          </a:p>
          <a:p>
            <a:pPr>
              <a:lnSpc>
                <a:spcPct val="90000"/>
              </a:lnSpc>
            </a:pPr>
            <a:r>
              <a:rPr lang="en-US" sz="2800"/>
              <a:t> When a distribution contains a few extreme scores (or is very skewed), the mean will be pulled toward the extremes (displaced toward the tail).  In this case, the mean will not provide a "central" value.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B720DB-3A2C-4D95-8280-1B4CF5F421A7}" type="slidenum">
              <a:rPr lang="en-US"/>
              <a:pPr/>
              <a:t>12</a:t>
            </a:fld>
            <a:endParaRPr lang="en-US"/>
          </a:p>
        </p:txBody>
      </p:sp>
      <p:sp>
        <p:nvSpPr>
          <p:cNvPr id="6146" name="Rectangle 2"/>
          <p:cNvSpPr>
            <a:spLocks noGrp="1" noChangeArrowheads="1"/>
          </p:cNvSpPr>
          <p:nvPr>
            <p:ph type="title"/>
          </p:nvPr>
        </p:nvSpPr>
        <p:spPr/>
        <p:txBody>
          <a:bodyPr/>
          <a:lstStyle/>
          <a:p>
            <a:r>
              <a:rPr lang="en-US" sz="4000"/>
              <a:t>When the Mean Won’t Work (cont.)</a:t>
            </a:r>
          </a:p>
        </p:txBody>
      </p:sp>
      <p:sp>
        <p:nvSpPr>
          <p:cNvPr id="6147" name="Rectangle 3"/>
          <p:cNvSpPr>
            <a:spLocks noGrp="1" noChangeArrowheads="1"/>
          </p:cNvSpPr>
          <p:nvPr>
            <p:ph type="body" idx="1"/>
          </p:nvPr>
        </p:nvSpPr>
        <p:spPr/>
        <p:txBody>
          <a:bodyPr/>
          <a:lstStyle/>
          <a:p>
            <a:pPr>
              <a:lnSpc>
                <a:spcPct val="90000"/>
              </a:lnSpc>
            </a:pPr>
            <a:r>
              <a:rPr lang="en-US"/>
              <a:t>With data from a nominal scale it is impossible to compute a mean, and when data are measured on an ordinal scale (ranks), it is usually inappropriate to compute a mean.  </a:t>
            </a:r>
          </a:p>
          <a:p>
            <a:pPr>
              <a:lnSpc>
                <a:spcPct val="90000"/>
              </a:lnSpc>
            </a:pPr>
            <a:r>
              <a:rPr lang="en-US"/>
              <a:t>Thus, the mean does not always work as a measure of central tendency and it is necessary to have alternative procedures available.</a:t>
            </a:r>
          </a:p>
          <a:p>
            <a:pPr>
              <a:lnSpc>
                <a:spcPct val="90000"/>
              </a:lnSpc>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CEB0110-CD7A-4A1D-936D-2691CFD89A10}" type="slidenum">
              <a:rPr lang="en-US"/>
              <a:pPr/>
              <a:t>13</a:t>
            </a:fld>
            <a:endParaRPr lang="en-US"/>
          </a:p>
        </p:txBody>
      </p:sp>
      <p:sp>
        <p:nvSpPr>
          <p:cNvPr id="5122" name="Rectangle 2"/>
          <p:cNvSpPr>
            <a:spLocks noGrp="1" noChangeArrowheads="1"/>
          </p:cNvSpPr>
          <p:nvPr>
            <p:ph type="title"/>
          </p:nvPr>
        </p:nvSpPr>
        <p:spPr/>
        <p:txBody>
          <a:bodyPr/>
          <a:lstStyle/>
          <a:p>
            <a:r>
              <a:rPr lang="en-US"/>
              <a:t>The Median</a:t>
            </a:r>
          </a:p>
        </p:txBody>
      </p:sp>
      <p:sp>
        <p:nvSpPr>
          <p:cNvPr id="5123" name="Rectangle 3"/>
          <p:cNvSpPr>
            <a:spLocks noGrp="1" noChangeArrowheads="1"/>
          </p:cNvSpPr>
          <p:nvPr>
            <p:ph type="body" idx="1"/>
          </p:nvPr>
        </p:nvSpPr>
        <p:spPr/>
        <p:txBody>
          <a:bodyPr/>
          <a:lstStyle/>
          <a:p>
            <a:pPr>
              <a:lnSpc>
                <a:spcPct val="90000"/>
              </a:lnSpc>
            </a:pPr>
            <a:r>
              <a:rPr lang="en-US" sz="2800"/>
              <a:t>If the scores in a distribution are listed in order from smallest to largest, the median is defined as the midpoint of the list.  </a:t>
            </a:r>
          </a:p>
          <a:p>
            <a:pPr>
              <a:lnSpc>
                <a:spcPct val="90000"/>
              </a:lnSpc>
            </a:pPr>
            <a:r>
              <a:rPr lang="en-US" sz="2800"/>
              <a:t>The median divides the scores so that 50% of the scores in the distribution have values that are equal to or less than the median.  </a:t>
            </a:r>
          </a:p>
          <a:p>
            <a:pPr>
              <a:lnSpc>
                <a:spcPct val="90000"/>
              </a:lnSpc>
            </a:pPr>
            <a:r>
              <a:rPr lang="en-US" sz="2800"/>
              <a:t>Computation of the median requires scores that can be placed in rank order (smallest to largest) and are measured on an ordinal, interval, or ratio scale.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31748F-BD07-4021-89D8-25227EB19B63}" type="slidenum">
              <a:rPr lang="en-US"/>
              <a:pPr/>
              <a:t>14</a:t>
            </a:fld>
            <a:endParaRPr lang="en-US"/>
          </a:p>
        </p:txBody>
      </p:sp>
      <p:sp>
        <p:nvSpPr>
          <p:cNvPr id="19458" name="Rectangle 2"/>
          <p:cNvSpPr>
            <a:spLocks noGrp="1" noChangeArrowheads="1"/>
          </p:cNvSpPr>
          <p:nvPr>
            <p:ph type="title"/>
          </p:nvPr>
        </p:nvSpPr>
        <p:spPr/>
        <p:txBody>
          <a:bodyPr/>
          <a:lstStyle/>
          <a:p>
            <a:r>
              <a:rPr lang="en-US"/>
              <a:t>The Median (cont.)</a:t>
            </a:r>
          </a:p>
        </p:txBody>
      </p:sp>
      <p:sp>
        <p:nvSpPr>
          <p:cNvPr id="19459" name="Rectangle 3"/>
          <p:cNvSpPr>
            <a:spLocks noGrp="1" noChangeArrowheads="1"/>
          </p:cNvSpPr>
          <p:nvPr>
            <p:ph type="body" idx="1"/>
          </p:nvPr>
        </p:nvSpPr>
        <p:spPr/>
        <p:txBody>
          <a:bodyPr/>
          <a:lstStyle/>
          <a:p>
            <a:pPr>
              <a:buFontTx/>
              <a:buNone/>
            </a:pPr>
            <a:r>
              <a:rPr lang="en-US"/>
              <a:t>Usually, the median can be found by a simple counting procedure:</a:t>
            </a:r>
          </a:p>
          <a:p>
            <a:pPr>
              <a:buFontTx/>
              <a:buNone/>
            </a:pPr>
            <a:r>
              <a:rPr lang="en-US"/>
              <a:t>1.	With an odd number of scores, list the values in order, and the median is the middle score in the list.</a:t>
            </a:r>
          </a:p>
          <a:p>
            <a:pPr>
              <a:buFontTx/>
              <a:buNone/>
            </a:pPr>
            <a:r>
              <a:rPr lang="en-US"/>
              <a:t>2.	With an even number of scores, list the values in order, and the median is half-way between the middle two scores.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5" name="Picture 5" descr="03f05"/>
          <p:cNvPicPr>
            <a:picLocks noChangeAspect="1" noChangeArrowheads="1"/>
          </p:cNvPicPr>
          <p:nvPr/>
        </p:nvPicPr>
        <p:blipFill>
          <a:blip r:embed="rId3"/>
          <a:srcRect/>
          <a:stretch>
            <a:fillRect/>
          </a:stretch>
        </p:blipFill>
        <p:spPr bwMode="auto">
          <a:xfrm>
            <a:off x="1187450" y="457200"/>
            <a:ext cx="6769100" cy="2490788"/>
          </a:xfrm>
          <a:prstGeom prst="rect">
            <a:avLst/>
          </a:prstGeom>
          <a:noFill/>
        </p:spPr>
      </p:pic>
      <p:pic>
        <p:nvPicPr>
          <p:cNvPr id="20486" name="Picture 6" descr="03f06"/>
          <p:cNvPicPr>
            <a:picLocks noChangeAspect="1" noChangeArrowheads="1"/>
          </p:cNvPicPr>
          <p:nvPr/>
        </p:nvPicPr>
        <p:blipFill>
          <a:blip r:embed="rId4"/>
          <a:srcRect/>
          <a:stretch>
            <a:fillRect/>
          </a:stretch>
        </p:blipFill>
        <p:spPr bwMode="auto">
          <a:xfrm>
            <a:off x="1758950" y="3429000"/>
            <a:ext cx="5626100" cy="314483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BBD7ED5-D572-4044-90C0-E1D72D2E2DEF}" type="slidenum">
              <a:rPr lang="en-US"/>
              <a:pPr/>
              <a:t>16</a:t>
            </a:fld>
            <a:endParaRPr lang="en-US"/>
          </a:p>
        </p:txBody>
      </p:sp>
      <p:sp>
        <p:nvSpPr>
          <p:cNvPr id="23554" name="Rectangle 2"/>
          <p:cNvSpPr>
            <a:spLocks noGrp="1" noChangeArrowheads="1"/>
          </p:cNvSpPr>
          <p:nvPr>
            <p:ph type="title"/>
          </p:nvPr>
        </p:nvSpPr>
        <p:spPr/>
        <p:txBody>
          <a:bodyPr/>
          <a:lstStyle/>
          <a:p>
            <a:r>
              <a:rPr lang="en-US"/>
              <a:t>The Median (cont.)</a:t>
            </a:r>
          </a:p>
        </p:txBody>
      </p:sp>
      <p:sp>
        <p:nvSpPr>
          <p:cNvPr id="23555" name="Rectangle 3"/>
          <p:cNvSpPr>
            <a:spLocks noGrp="1" noChangeArrowheads="1"/>
          </p:cNvSpPr>
          <p:nvPr>
            <p:ph type="body" idx="1"/>
          </p:nvPr>
        </p:nvSpPr>
        <p:spPr/>
        <p:txBody>
          <a:bodyPr/>
          <a:lstStyle/>
          <a:p>
            <a:pPr>
              <a:lnSpc>
                <a:spcPct val="90000"/>
              </a:lnSpc>
            </a:pPr>
            <a:r>
              <a:rPr lang="en-US"/>
              <a:t>If the scores are measurements of a continuous variable, it is possible to find the median by first placing the scores in a frequency distribution histogram with each score represented by a box in the graph.  </a:t>
            </a:r>
          </a:p>
          <a:p>
            <a:pPr>
              <a:lnSpc>
                <a:spcPct val="90000"/>
              </a:lnSpc>
            </a:pPr>
            <a:r>
              <a:rPr lang="en-US"/>
              <a:t>Then, draw a vertical line through the distribution so that exactly half the boxes are on each side of the line.  The median is defined by the location of the line.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3" name="Picture 5" descr="03f07"/>
          <p:cNvPicPr>
            <a:picLocks noChangeAspect="1" noChangeArrowheads="1"/>
          </p:cNvPicPr>
          <p:nvPr/>
        </p:nvPicPr>
        <p:blipFill>
          <a:blip r:embed="rId3"/>
          <a:srcRect/>
          <a:stretch>
            <a:fillRect/>
          </a:stretch>
        </p:blipFill>
        <p:spPr bwMode="auto">
          <a:xfrm>
            <a:off x="88900" y="1868488"/>
            <a:ext cx="8966200" cy="3119437"/>
          </a:xfrm>
          <a:prstGeom prst="rect">
            <a:avLst/>
          </a:prstGeom>
          <a:noFill/>
        </p:spPr>
      </p:pic>
      <p:sp>
        <p:nvSpPr>
          <p:cNvPr id="22534" name="Rectangle 6"/>
          <p:cNvSpPr>
            <a:spLocks noChangeArrowheads="1"/>
          </p:cNvSpPr>
          <p:nvPr/>
        </p:nvSpPr>
        <p:spPr bwMode="auto">
          <a:xfrm>
            <a:off x="7343775" y="7629525"/>
            <a:ext cx="184150" cy="366713"/>
          </a:xfrm>
          <a:prstGeom prst="rect">
            <a:avLst/>
          </a:prstGeom>
          <a:noFill/>
          <a:ln w="9525">
            <a:noFill/>
            <a:miter lim="800000"/>
            <a:headEnd/>
            <a:tailEnd/>
          </a:ln>
          <a:effectLst/>
        </p:spPr>
        <p:txBody>
          <a:bodyPr wrap="none">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B232421-5BBB-4B41-B461-8C2A9F652D8D}" type="slidenum">
              <a:rPr lang="en-US"/>
              <a:pPr/>
              <a:t>18</a:t>
            </a:fld>
            <a:endParaRPr lang="en-US"/>
          </a:p>
        </p:txBody>
      </p:sp>
      <p:sp>
        <p:nvSpPr>
          <p:cNvPr id="21506" name="Rectangle 2"/>
          <p:cNvSpPr>
            <a:spLocks noGrp="1" noChangeArrowheads="1"/>
          </p:cNvSpPr>
          <p:nvPr>
            <p:ph type="title"/>
          </p:nvPr>
        </p:nvSpPr>
        <p:spPr/>
        <p:txBody>
          <a:bodyPr/>
          <a:lstStyle/>
          <a:p>
            <a:r>
              <a:rPr lang="en-US"/>
              <a:t>The Median (cont.)</a:t>
            </a:r>
          </a:p>
        </p:txBody>
      </p:sp>
      <p:sp>
        <p:nvSpPr>
          <p:cNvPr id="21507" name="Rectangle 3"/>
          <p:cNvSpPr>
            <a:spLocks noGrp="1" noChangeArrowheads="1"/>
          </p:cNvSpPr>
          <p:nvPr>
            <p:ph type="body" idx="1"/>
          </p:nvPr>
        </p:nvSpPr>
        <p:spPr/>
        <p:txBody>
          <a:bodyPr/>
          <a:lstStyle/>
          <a:p>
            <a:r>
              <a:rPr lang="en-US"/>
              <a:t>One advantage of the median is that it is relatively unaffected by extreme scores.  </a:t>
            </a:r>
          </a:p>
          <a:p>
            <a:r>
              <a:rPr lang="en-US"/>
              <a:t>Thus, the median tends to stay in the "center" of the distribution even when there are a few extreme scores or when the distribution is very skewed.  In these situations, the median serves as a good alternative to the mean.</a:t>
            </a:r>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756322E-2B66-4362-8889-5BDB88103994}" type="slidenum">
              <a:rPr lang="en-US"/>
              <a:pPr/>
              <a:t>19</a:t>
            </a:fld>
            <a:endParaRPr lang="en-US"/>
          </a:p>
        </p:txBody>
      </p:sp>
      <p:sp>
        <p:nvSpPr>
          <p:cNvPr id="18434" name="Rectangle 2"/>
          <p:cNvSpPr>
            <a:spLocks noGrp="1" noChangeArrowheads="1"/>
          </p:cNvSpPr>
          <p:nvPr>
            <p:ph type="title"/>
          </p:nvPr>
        </p:nvSpPr>
        <p:spPr/>
        <p:txBody>
          <a:bodyPr/>
          <a:lstStyle/>
          <a:p>
            <a:r>
              <a:rPr lang="en-US"/>
              <a:t>The Mode</a:t>
            </a:r>
          </a:p>
        </p:txBody>
      </p:sp>
      <p:sp>
        <p:nvSpPr>
          <p:cNvPr id="18435" name="Rectangle 3"/>
          <p:cNvSpPr>
            <a:spLocks noGrp="1" noChangeArrowheads="1"/>
          </p:cNvSpPr>
          <p:nvPr>
            <p:ph type="body" idx="1"/>
          </p:nvPr>
        </p:nvSpPr>
        <p:spPr/>
        <p:txBody>
          <a:bodyPr/>
          <a:lstStyle/>
          <a:p>
            <a:r>
              <a:rPr lang="en-US" sz="2800"/>
              <a:t>The mode is defined as the most frequently occurring category or score in the distribution. </a:t>
            </a:r>
          </a:p>
          <a:p>
            <a:r>
              <a:rPr lang="en-US" sz="2800"/>
              <a:t>In a frequency distribution graph, the mode is the category or score corresponding to the peak or high point of the distribution.  </a:t>
            </a:r>
          </a:p>
          <a:p>
            <a:r>
              <a:rPr lang="en-US" sz="2800"/>
              <a:t>The mode can be determined for data measured on any scale of measurement:  nominal, ordinal, interval, or ratio.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5C7E3D1-4AB3-47A9-A34C-02853BC0151B}" type="slidenum">
              <a:rPr lang="en-US"/>
              <a:pPr/>
              <a:t>2</a:t>
            </a:fld>
            <a:endParaRPr lang="en-US"/>
          </a:p>
        </p:txBody>
      </p:sp>
      <p:sp>
        <p:nvSpPr>
          <p:cNvPr id="4098" name="Rectangle 2"/>
          <p:cNvSpPr>
            <a:spLocks noGrp="1" noChangeArrowheads="1"/>
          </p:cNvSpPr>
          <p:nvPr>
            <p:ph type="title"/>
          </p:nvPr>
        </p:nvSpPr>
        <p:spPr/>
        <p:txBody>
          <a:bodyPr/>
          <a:lstStyle/>
          <a:p>
            <a:r>
              <a:rPr lang="en-US"/>
              <a:t>Central Tendency</a:t>
            </a:r>
          </a:p>
        </p:txBody>
      </p:sp>
      <p:sp>
        <p:nvSpPr>
          <p:cNvPr id="4099" name="Rectangle 3"/>
          <p:cNvSpPr>
            <a:spLocks noGrp="1" noChangeArrowheads="1"/>
          </p:cNvSpPr>
          <p:nvPr>
            <p:ph type="body" idx="1"/>
          </p:nvPr>
        </p:nvSpPr>
        <p:spPr>
          <a:xfrm>
            <a:off x="457200" y="1600200"/>
            <a:ext cx="8229600" cy="4495800"/>
          </a:xfrm>
        </p:spPr>
        <p:txBody>
          <a:bodyPr/>
          <a:lstStyle/>
          <a:p>
            <a:r>
              <a:rPr lang="en-US"/>
              <a:t>In general terms, </a:t>
            </a:r>
            <a:r>
              <a:rPr lang="en-US" b="1"/>
              <a:t>central tendency</a:t>
            </a:r>
            <a:r>
              <a:rPr lang="en-US"/>
              <a:t> is a statistical measure that determines a single value that accurately describes the center of the distribution and represents the entire distribution of scores.  </a:t>
            </a:r>
          </a:p>
          <a:p>
            <a:r>
              <a:rPr lang="en-US"/>
              <a:t>The goal of central tendency is to identify the single value that is the best representative for the entire set of data.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C57512-8AEC-403C-B44E-A8B197B2F568}" type="slidenum">
              <a:rPr lang="en-US"/>
              <a:pPr/>
              <a:t>20</a:t>
            </a:fld>
            <a:endParaRPr lang="en-US"/>
          </a:p>
        </p:txBody>
      </p:sp>
      <p:sp>
        <p:nvSpPr>
          <p:cNvPr id="30722" name="Rectangle 2"/>
          <p:cNvSpPr>
            <a:spLocks noGrp="1" noChangeArrowheads="1"/>
          </p:cNvSpPr>
          <p:nvPr>
            <p:ph type="title"/>
          </p:nvPr>
        </p:nvSpPr>
        <p:spPr/>
        <p:txBody>
          <a:bodyPr/>
          <a:lstStyle/>
          <a:p>
            <a:r>
              <a:rPr lang="en-US"/>
              <a:t>The Mode (cont.)</a:t>
            </a:r>
          </a:p>
        </p:txBody>
      </p:sp>
      <p:sp>
        <p:nvSpPr>
          <p:cNvPr id="30723" name="Rectangle 3"/>
          <p:cNvSpPr>
            <a:spLocks noGrp="1" noChangeArrowheads="1"/>
          </p:cNvSpPr>
          <p:nvPr>
            <p:ph type="body" idx="1"/>
          </p:nvPr>
        </p:nvSpPr>
        <p:spPr/>
        <p:txBody>
          <a:bodyPr/>
          <a:lstStyle/>
          <a:p>
            <a:r>
              <a:rPr lang="en-US"/>
              <a:t>The primary value of the mode is that it is the only measure of central tendency that can be used for data measured on a nominal scale.  In addition, the mode often is used as a supplemental measure of central tendency that is reported along with the mean or the median.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BAEB4B3-65EC-41C5-8C4A-9106AEB3D750}" type="slidenum">
              <a:rPr lang="en-US"/>
              <a:pPr/>
              <a:t>21</a:t>
            </a:fld>
            <a:endParaRPr lang="en-US"/>
          </a:p>
        </p:txBody>
      </p:sp>
      <p:sp>
        <p:nvSpPr>
          <p:cNvPr id="32770" name="Rectangle 2"/>
          <p:cNvSpPr>
            <a:spLocks noGrp="1" noChangeArrowheads="1"/>
          </p:cNvSpPr>
          <p:nvPr>
            <p:ph type="title"/>
          </p:nvPr>
        </p:nvSpPr>
        <p:spPr/>
        <p:txBody>
          <a:bodyPr/>
          <a:lstStyle/>
          <a:p>
            <a:r>
              <a:rPr lang="en-US"/>
              <a:t>Bimodal Distributions</a:t>
            </a:r>
          </a:p>
        </p:txBody>
      </p:sp>
      <p:sp>
        <p:nvSpPr>
          <p:cNvPr id="32771" name="Rectangle 3"/>
          <p:cNvSpPr>
            <a:spLocks noGrp="1" noChangeArrowheads="1"/>
          </p:cNvSpPr>
          <p:nvPr>
            <p:ph type="body" idx="1"/>
          </p:nvPr>
        </p:nvSpPr>
        <p:spPr/>
        <p:txBody>
          <a:bodyPr/>
          <a:lstStyle/>
          <a:p>
            <a:r>
              <a:rPr lang="en-US" sz="2800"/>
              <a:t>It is possible for a distribution to have more than one mode. Such a distribution is called </a:t>
            </a:r>
            <a:r>
              <a:rPr lang="en-US" sz="2800" b="1"/>
              <a:t>bimodal</a:t>
            </a:r>
            <a:r>
              <a:rPr lang="en-US" sz="2800"/>
              <a:t>.  (Note that a distribution can have only one mean and only one median.)  </a:t>
            </a:r>
          </a:p>
          <a:p>
            <a:r>
              <a:rPr lang="en-US" sz="2800"/>
              <a:t>In addition, the term "mode" is often used to describe a peak in a distribution that is not really the highest point.  Thus, a distribution may have a </a:t>
            </a:r>
            <a:r>
              <a:rPr lang="en-US" sz="2800" i="1"/>
              <a:t>major mode</a:t>
            </a:r>
            <a:r>
              <a:rPr lang="en-US" sz="2800"/>
              <a:t> at the highest peak and a </a:t>
            </a:r>
            <a:r>
              <a:rPr lang="en-US" sz="2800" i="1"/>
              <a:t>minor mode</a:t>
            </a:r>
            <a:r>
              <a:rPr lang="en-US" sz="2800"/>
              <a:t> at a secondary peak in a different location.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9" name="Picture 5" descr="03f09"/>
          <p:cNvPicPr>
            <a:picLocks noChangeAspect="1" noChangeArrowheads="1"/>
          </p:cNvPicPr>
          <p:nvPr/>
        </p:nvPicPr>
        <p:blipFill>
          <a:blip r:embed="rId3"/>
          <a:srcRect/>
          <a:stretch>
            <a:fillRect/>
          </a:stretch>
        </p:blipFill>
        <p:spPr bwMode="auto">
          <a:xfrm>
            <a:off x="88900" y="1236663"/>
            <a:ext cx="8966200" cy="43846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6A50A2B-8023-4836-B5B7-812B116F72B3}" type="slidenum">
              <a:rPr lang="en-US"/>
              <a:pPr/>
              <a:t>23</a:t>
            </a:fld>
            <a:endParaRPr lang="en-US"/>
          </a:p>
        </p:txBody>
      </p:sp>
      <p:sp>
        <p:nvSpPr>
          <p:cNvPr id="29698" name="Rectangle 2"/>
          <p:cNvSpPr>
            <a:spLocks noGrp="1" noChangeArrowheads="1"/>
          </p:cNvSpPr>
          <p:nvPr>
            <p:ph type="title"/>
          </p:nvPr>
        </p:nvSpPr>
        <p:spPr/>
        <p:txBody>
          <a:bodyPr/>
          <a:lstStyle/>
          <a:p>
            <a:r>
              <a:rPr lang="en-US" sz="4000"/>
              <a:t>Central Tendency and the </a:t>
            </a:r>
            <a:br>
              <a:rPr lang="en-US" sz="4000"/>
            </a:br>
            <a:r>
              <a:rPr lang="en-US" sz="4000"/>
              <a:t>Shape of the Distribution</a:t>
            </a:r>
          </a:p>
        </p:txBody>
      </p:sp>
      <p:sp>
        <p:nvSpPr>
          <p:cNvPr id="29699" name="Rectangle 3"/>
          <p:cNvSpPr>
            <a:spLocks noGrp="1" noChangeArrowheads="1"/>
          </p:cNvSpPr>
          <p:nvPr>
            <p:ph type="body" idx="1"/>
          </p:nvPr>
        </p:nvSpPr>
        <p:spPr/>
        <p:txBody>
          <a:bodyPr/>
          <a:lstStyle/>
          <a:p>
            <a:r>
              <a:rPr lang="en-US"/>
              <a:t>Because the mean, the median, and the mode are all measuring central tendency, the three measures are often systematically related to each other.  </a:t>
            </a:r>
          </a:p>
          <a:p>
            <a:r>
              <a:rPr lang="en-US"/>
              <a:t>In a symmetrical distribution, for example, the mean and median will always be equal.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E3FB57-F4C4-43B9-9784-C043C5C5E63A}" type="slidenum">
              <a:rPr lang="en-US"/>
              <a:pPr/>
              <a:t>24</a:t>
            </a:fld>
            <a:endParaRPr lang="en-US"/>
          </a:p>
        </p:txBody>
      </p:sp>
      <p:sp>
        <p:nvSpPr>
          <p:cNvPr id="28674" name="Rectangle 2"/>
          <p:cNvSpPr>
            <a:spLocks noGrp="1" noChangeArrowheads="1"/>
          </p:cNvSpPr>
          <p:nvPr>
            <p:ph type="title"/>
          </p:nvPr>
        </p:nvSpPr>
        <p:spPr/>
        <p:txBody>
          <a:bodyPr/>
          <a:lstStyle/>
          <a:p>
            <a:r>
              <a:rPr lang="en-US" sz="4000"/>
              <a:t>Central Tendency and the </a:t>
            </a:r>
            <a:br>
              <a:rPr lang="en-US" sz="4000"/>
            </a:br>
            <a:r>
              <a:rPr lang="en-US" sz="4000"/>
              <a:t>Shape of the Distribution (cont.)</a:t>
            </a:r>
          </a:p>
        </p:txBody>
      </p:sp>
      <p:sp>
        <p:nvSpPr>
          <p:cNvPr id="28675" name="Rectangle 3"/>
          <p:cNvSpPr>
            <a:spLocks noGrp="1" noChangeArrowheads="1"/>
          </p:cNvSpPr>
          <p:nvPr>
            <p:ph type="body" idx="1"/>
          </p:nvPr>
        </p:nvSpPr>
        <p:spPr/>
        <p:txBody>
          <a:bodyPr/>
          <a:lstStyle/>
          <a:p>
            <a:pPr>
              <a:lnSpc>
                <a:spcPct val="90000"/>
              </a:lnSpc>
            </a:pPr>
            <a:r>
              <a:rPr lang="en-US"/>
              <a:t>If a symmetrical distribution has only one mode, the mode, mean, and median will all have the same value.  </a:t>
            </a:r>
          </a:p>
          <a:p>
            <a:pPr>
              <a:lnSpc>
                <a:spcPct val="90000"/>
              </a:lnSpc>
            </a:pPr>
            <a:r>
              <a:rPr lang="en-US"/>
              <a:t>In a skewed distribution, the mode will be located at the peak on one side and the mean usually will be displaced toward the tail on the other side.  </a:t>
            </a:r>
          </a:p>
          <a:p>
            <a:pPr>
              <a:lnSpc>
                <a:spcPct val="90000"/>
              </a:lnSpc>
            </a:pPr>
            <a:r>
              <a:rPr lang="en-US"/>
              <a:t>The median is usually located between the mean and the mode.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ACBF86-5FE3-4122-A584-B49F1A629B9B}" type="slidenum">
              <a:rPr lang="en-US"/>
              <a:pPr/>
              <a:t>25</a:t>
            </a:fld>
            <a:endParaRPr lang="en-US"/>
          </a:p>
        </p:txBody>
      </p:sp>
      <p:sp>
        <p:nvSpPr>
          <p:cNvPr id="27650" name="Rectangle 2"/>
          <p:cNvSpPr>
            <a:spLocks noGrp="1" noChangeArrowheads="1"/>
          </p:cNvSpPr>
          <p:nvPr>
            <p:ph type="title"/>
          </p:nvPr>
        </p:nvSpPr>
        <p:spPr/>
        <p:txBody>
          <a:bodyPr/>
          <a:lstStyle/>
          <a:p>
            <a:r>
              <a:rPr lang="en-US" sz="4000"/>
              <a:t>Reporting Central Tendency in Research Reports</a:t>
            </a:r>
          </a:p>
        </p:txBody>
      </p:sp>
      <p:sp>
        <p:nvSpPr>
          <p:cNvPr id="27651" name="Rectangle 3"/>
          <p:cNvSpPr>
            <a:spLocks noGrp="1" noChangeArrowheads="1"/>
          </p:cNvSpPr>
          <p:nvPr>
            <p:ph type="body" idx="1"/>
          </p:nvPr>
        </p:nvSpPr>
        <p:spPr/>
        <p:txBody>
          <a:bodyPr/>
          <a:lstStyle/>
          <a:p>
            <a:r>
              <a:rPr lang="en-US" sz="2800"/>
              <a:t>In manuscripts and in published research reports, the sample mean is identified with the letter M.  </a:t>
            </a:r>
          </a:p>
          <a:p>
            <a:r>
              <a:rPr lang="en-US" sz="2800"/>
              <a:t>There is no standardized notation for reporting the median or the mode.  </a:t>
            </a:r>
          </a:p>
          <a:p>
            <a:r>
              <a:rPr lang="en-US" sz="2800"/>
              <a:t>In research situations where several means are obtained for different groups or for different treatment conditions, it is common to present all of the means in a single graph.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1977681-B00A-4AEA-8686-EDA4FFEE15A3}" type="slidenum">
              <a:rPr lang="en-US"/>
              <a:pPr/>
              <a:t>26</a:t>
            </a:fld>
            <a:endParaRPr lang="en-US"/>
          </a:p>
        </p:txBody>
      </p:sp>
      <p:sp>
        <p:nvSpPr>
          <p:cNvPr id="26626" name="Rectangle 2"/>
          <p:cNvSpPr>
            <a:spLocks noGrp="1" noChangeArrowheads="1"/>
          </p:cNvSpPr>
          <p:nvPr>
            <p:ph type="title"/>
          </p:nvPr>
        </p:nvSpPr>
        <p:spPr/>
        <p:txBody>
          <a:bodyPr/>
          <a:lstStyle/>
          <a:p>
            <a:r>
              <a:rPr lang="en-US" sz="4000"/>
              <a:t>Reporting Central Tendency in Research Reports (cont.)</a:t>
            </a:r>
          </a:p>
        </p:txBody>
      </p:sp>
      <p:sp>
        <p:nvSpPr>
          <p:cNvPr id="26627" name="Rectangle 3"/>
          <p:cNvSpPr>
            <a:spLocks noGrp="1" noChangeArrowheads="1"/>
          </p:cNvSpPr>
          <p:nvPr>
            <p:ph type="body" idx="1"/>
          </p:nvPr>
        </p:nvSpPr>
        <p:spPr/>
        <p:txBody>
          <a:bodyPr/>
          <a:lstStyle/>
          <a:p>
            <a:r>
              <a:rPr lang="en-US"/>
              <a:t>The different groups or treatment conditions are listed along the horizontal axis and the means are displayed by a bar or a point above each of the groups.  </a:t>
            </a:r>
          </a:p>
          <a:p>
            <a:r>
              <a:rPr lang="en-US"/>
              <a:t>The height of the bar (or point) indicates the value of the mean for each group.  Similar graphs are also used to show several medians in one display.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CF2C4A3-59AD-43E2-A577-F06AA737BB38}" type="slidenum">
              <a:rPr lang="en-US"/>
              <a:pPr/>
              <a:t>3</a:t>
            </a:fld>
            <a:endParaRPr lang="en-US"/>
          </a:p>
        </p:txBody>
      </p:sp>
      <p:sp>
        <p:nvSpPr>
          <p:cNvPr id="15362" name="Rectangle 2"/>
          <p:cNvSpPr>
            <a:spLocks noGrp="1" noChangeArrowheads="1"/>
          </p:cNvSpPr>
          <p:nvPr>
            <p:ph type="title"/>
          </p:nvPr>
        </p:nvSpPr>
        <p:spPr/>
        <p:txBody>
          <a:bodyPr/>
          <a:lstStyle/>
          <a:p>
            <a:r>
              <a:rPr lang="en-US"/>
              <a:t>Central Tendency (cont.)</a:t>
            </a:r>
          </a:p>
        </p:txBody>
      </p:sp>
      <p:sp>
        <p:nvSpPr>
          <p:cNvPr id="15363" name="Rectangle 3"/>
          <p:cNvSpPr>
            <a:spLocks noGrp="1" noChangeArrowheads="1"/>
          </p:cNvSpPr>
          <p:nvPr>
            <p:ph type="body" idx="1"/>
          </p:nvPr>
        </p:nvSpPr>
        <p:spPr/>
        <p:txBody>
          <a:bodyPr/>
          <a:lstStyle/>
          <a:p>
            <a:pPr>
              <a:lnSpc>
                <a:spcPct val="90000"/>
              </a:lnSpc>
            </a:pPr>
            <a:r>
              <a:rPr lang="en-US" sz="2800"/>
              <a:t>By identifying the "average score," central tendency allows researchers to summarize or condense a large set of data into a single value.  </a:t>
            </a:r>
          </a:p>
          <a:p>
            <a:pPr>
              <a:lnSpc>
                <a:spcPct val="90000"/>
              </a:lnSpc>
            </a:pPr>
            <a:r>
              <a:rPr lang="en-US" sz="2800"/>
              <a:t>Thus, central tendency serves as a descriptive statistic because it allows researchers to describe or present a set of data in a very simplified, concise form.  </a:t>
            </a:r>
          </a:p>
          <a:p>
            <a:pPr>
              <a:lnSpc>
                <a:spcPct val="90000"/>
              </a:lnSpc>
            </a:pPr>
            <a:r>
              <a:rPr lang="en-US" sz="2800"/>
              <a:t>In addition, it is possible to compare two (or more) sets of data by simply comparing the average score (central tendency) for one set versus the average score for another set.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41" name="Picture 5" descr="03f02"/>
          <p:cNvPicPr>
            <a:picLocks noChangeAspect="1" noChangeArrowheads="1"/>
          </p:cNvPicPr>
          <p:nvPr/>
        </p:nvPicPr>
        <p:blipFill>
          <a:blip r:embed="rId3"/>
          <a:srcRect/>
          <a:stretch>
            <a:fillRect/>
          </a:stretch>
        </p:blipFill>
        <p:spPr bwMode="auto">
          <a:xfrm>
            <a:off x="88900" y="976313"/>
            <a:ext cx="8966200" cy="490378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C9D9710-3510-4915-A39D-CDB70421E257}" type="slidenum">
              <a:rPr lang="en-US"/>
              <a:pPr/>
              <a:t>5</a:t>
            </a:fld>
            <a:endParaRPr lang="en-US"/>
          </a:p>
        </p:txBody>
      </p:sp>
      <p:sp>
        <p:nvSpPr>
          <p:cNvPr id="13314" name="Rectangle 2"/>
          <p:cNvSpPr>
            <a:spLocks noGrp="1" noChangeArrowheads="1"/>
          </p:cNvSpPr>
          <p:nvPr>
            <p:ph type="title"/>
          </p:nvPr>
        </p:nvSpPr>
        <p:spPr/>
        <p:txBody>
          <a:bodyPr/>
          <a:lstStyle/>
          <a:p>
            <a:r>
              <a:rPr lang="en-US" sz="4000"/>
              <a:t>The Mean, the Median, </a:t>
            </a:r>
            <a:br>
              <a:rPr lang="en-US" sz="4000"/>
            </a:br>
            <a:r>
              <a:rPr lang="en-US" sz="4000"/>
              <a:t>and the Mode</a:t>
            </a:r>
          </a:p>
        </p:txBody>
      </p:sp>
      <p:sp>
        <p:nvSpPr>
          <p:cNvPr id="13315" name="Rectangle 3"/>
          <p:cNvSpPr>
            <a:spLocks noGrp="1" noChangeArrowheads="1"/>
          </p:cNvSpPr>
          <p:nvPr>
            <p:ph type="body" idx="1"/>
          </p:nvPr>
        </p:nvSpPr>
        <p:spPr/>
        <p:txBody>
          <a:bodyPr/>
          <a:lstStyle/>
          <a:p>
            <a:r>
              <a:rPr lang="en-US" sz="2800"/>
              <a:t>It is essential that central tendency be determined by an objective and well‑defined procedure so that others will understand exactly how the "average" value was obtained and can duplicate the process. </a:t>
            </a:r>
          </a:p>
          <a:p>
            <a:r>
              <a:rPr lang="en-US" sz="2800"/>
              <a:t>No single procedure always produces a good, representative value.  Therefore, researchers have developed three commonly used techniques for measuring central tendency: the mean, the median, and the mode.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4CA55D-0A68-4E6D-8420-5CCE76E80C54}" type="slidenum">
              <a:rPr lang="en-US"/>
              <a:pPr/>
              <a:t>6</a:t>
            </a:fld>
            <a:endParaRPr lang="en-US"/>
          </a:p>
        </p:txBody>
      </p:sp>
      <p:sp>
        <p:nvSpPr>
          <p:cNvPr id="12290" name="Rectangle 2"/>
          <p:cNvSpPr>
            <a:spLocks noGrp="1" noChangeArrowheads="1"/>
          </p:cNvSpPr>
          <p:nvPr>
            <p:ph type="title"/>
          </p:nvPr>
        </p:nvSpPr>
        <p:spPr/>
        <p:txBody>
          <a:bodyPr/>
          <a:lstStyle/>
          <a:p>
            <a:r>
              <a:rPr lang="en-US"/>
              <a:t>The Mean</a:t>
            </a:r>
          </a:p>
        </p:txBody>
      </p:sp>
      <p:sp>
        <p:nvSpPr>
          <p:cNvPr id="12291" name="Rectangle 3"/>
          <p:cNvSpPr>
            <a:spLocks noGrp="1" noChangeArrowheads="1"/>
          </p:cNvSpPr>
          <p:nvPr>
            <p:ph type="body" idx="1"/>
          </p:nvPr>
        </p:nvSpPr>
        <p:spPr/>
        <p:txBody>
          <a:bodyPr/>
          <a:lstStyle/>
          <a:p>
            <a:pPr>
              <a:lnSpc>
                <a:spcPct val="90000"/>
              </a:lnSpc>
            </a:pPr>
            <a:r>
              <a:rPr lang="en-US"/>
              <a:t>The mean is the most commonly used measure of central tendency.  </a:t>
            </a:r>
          </a:p>
          <a:p>
            <a:pPr>
              <a:lnSpc>
                <a:spcPct val="90000"/>
              </a:lnSpc>
            </a:pPr>
            <a:r>
              <a:rPr lang="en-US"/>
              <a:t>Computation of the mean requires scores that are numerical values measured on an interval or ratio scale. </a:t>
            </a:r>
          </a:p>
          <a:p>
            <a:pPr>
              <a:lnSpc>
                <a:spcPct val="90000"/>
              </a:lnSpc>
            </a:pPr>
            <a:r>
              <a:rPr lang="en-US"/>
              <a:t> The mean is obtained by computing the sum, or total, for the entire set of scores, then dividing this sum by the number of scores.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EB8E158-2ACF-4E72-B590-A7C424D9B0E4}" type="slidenum">
              <a:rPr lang="en-US"/>
              <a:pPr/>
              <a:t>7</a:t>
            </a:fld>
            <a:endParaRPr lang="en-US"/>
          </a:p>
        </p:txBody>
      </p:sp>
      <p:sp>
        <p:nvSpPr>
          <p:cNvPr id="11266" name="Rectangle 2"/>
          <p:cNvSpPr>
            <a:spLocks noGrp="1" noChangeArrowheads="1"/>
          </p:cNvSpPr>
          <p:nvPr>
            <p:ph type="title"/>
          </p:nvPr>
        </p:nvSpPr>
        <p:spPr/>
        <p:txBody>
          <a:bodyPr/>
          <a:lstStyle/>
          <a:p>
            <a:r>
              <a:rPr lang="en-US"/>
              <a:t>The Mean (cont.)</a:t>
            </a:r>
          </a:p>
        </p:txBody>
      </p:sp>
      <p:sp>
        <p:nvSpPr>
          <p:cNvPr id="11267" name="Rectangle 3"/>
          <p:cNvSpPr>
            <a:spLocks noGrp="1" noChangeArrowheads="1"/>
          </p:cNvSpPr>
          <p:nvPr>
            <p:ph type="body" idx="1"/>
          </p:nvPr>
        </p:nvSpPr>
        <p:spPr/>
        <p:txBody>
          <a:bodyPr/>
          <a:lstStyle/>
          <a:p>
            <a:pPr>
              <a:buFontTx/>
              <a:buNone/>
            </a:pPr>
            <a:r>
              <a:rPr lang="en-US" sz="2800"/>
              <a:t>Conceptually, the mean can also be defined as:</a:t>
            </a:r>
          </a:p>
          <a:p>
            <a:pPr>
              <a:buFontTx/>
              <a:buNone/>
            </a:pPr>
            <a:r>
              <a:rPr lang="en-US" sz="2800"/>
              <a:t>1.	The mean is the amount that each individual receives when the total (</a:t>
            </a:r>
            <a:r>
              <a:rPr lang="en-US" sz="2800">
                <a:latin typeface="Lucida Grande" pitchFamily="28" charset="0"/>
              </a:rPr>
              <a:t>Σ</a:t>
            </a:r>
            <a:r>
              <a:rPr lang="en-US" sz="2800"/>
              <a:t>X) is divided equally among all N individuals.</a:t>
            </a:r>
          </a:p>
          <a:p>
            <a:pPr>
              <a:buFontTx/>
              <a:buNone/>
            </a:pPr>
            <a:r>
              <a:rPr lang="en-US" sz="2800"/>
              <a:t>2.	The mean is the balance point of the distribution because the sum of the distances below the mean is exactly equal to the sum of the distances above the mean.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5" name="Picture 5" descr="03f03"/>
          <p:cNvPicPr>
            <a:picLocks noChangeAspect="1" noChangeArrowheads="1"/>
          </p:cNvPicPr>
          <p:nvPr/>
        </p:nvPicPr>
        <p:blipFill>
          <a:blip r:embed="rId3"/>
          <a:srcRect/>
          <a:stretch>
            <a:fillRect/>
          </a:stretch>
        </p:blipFill>
        <p:spPr bwMode="auto">
          <a:xfrm>
            <a:off x="88900" y="1698625"/>
            <a:ext cx="8966200" cy="34607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CB0B524-F4BE-4267-A288-92B211F1CEF6}" type="slidenum">
              <a:rPr lang="en-US"/>
              <a:pPr/>
              <a:t>9</a:t>
            </a:fld>
            <a:endParaRPr lang="en-US"/>
          </a:p>
        </p:txBody>
      </p:sp>
      <p:sp>
        <p:nvSpPr>
          <p:cNvPr id="9218" name="Rectangle 2"/>
          <p:cNvSpPr>
            <a:spLocks noGrp="1" noChangeArrowheads="1"/>
          </p:cNvSpPr>
          <p:nvPr>
            <p:ph type="title"/>
          </p:nvPr>
        </p:nvSpPr>
        <p:spPr/>
        <p:txBody>
          <a:bodyPr/>
          <a:lstStyle/>
          <a:p>
            <a:r>
              <a:rPr lang="en-US"/>
              <a:t>Changing the Mean</a:t>
            </a:r>
          </a:p>
        </p:txBody>
      </p:sp>
      <p:sp>
        <p:nvSpPr>
          <p:cNvPr id="9219" name="Rectangle 3"/>
          <p:cNvSpPr>
            <a:spLocks noGrp="1" noChangeArrowheads="1"/>
          </p:cNvSpPr>
          <p:nvPr>
            <p:ph type="body" idx="1"/>
          </p:nvPr>
        </p:nvSpPr>
        <p:spPr/>
        <p:txBody>
          <a:bodyPr/>
          <a:lstStyle/>
          <a:p>
            <a:pPr>
              <a:lnSpc>
                <a:spcPct val="90000"/>
              </a:lnSpc>
            </a:pPr>
            <a:r>
              <a:rPr lang="en-US" sz="2800"/>
              <a:t>Because the calculation of the mean involves every score in the distribution, changing the value of any score will change the value of the mean.  </a:t>
            </a:r>
          </a:p>
          <a:p>
            <a:pPr>
              <a:lnSpc>
                <a:spcPct val="90000"/>
              </a:lnSpc>
            </a:pPr>
            <a:r>
              <a:rPr lang="en-US" sz="2800"/>
              <a:t>Modifying a distribution by discarding scores or by adding new scores will usually change the value of the mean.  </a:t>
            </a:r>
          </a:p>
          <a:p>
            <a:pPr>
              <a:lnSpc>
                <a:spcPct val="90000"/>
              </a:lnSpc>
            </a:pPr>
            <a:r>
              <a:rPr lang="en-US" sz="2800"/>
              <a:t>To determine how the mean will be affected for any specific situation you must consider:  1) how the number of scores is affected, and 2) how the sum of the scores is affected.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1563</Words>
  <Application>Microsoft Office PowerPoint</Application>
  <PresentationFormat>On-screen Show (4:3)</PresentationFormat>
  <Paragraphs>109</Paragraphs>
  <Slides>26</Slides>
  <Notes>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Chapter 3: Central Tendency</vt:lpstr>
      <vt:lpstr>Central Tendency</vt:lpstr>
      <vt:lpstr>Central Tendency (cont.)</vt:lpstr>
      <vt:lpstr>PowerPoint Presentation</vt:lpstr>
      <vt:lpstr>The Mean, the Median,  and the Mode</vt:lpstr>
      <vt:lpstr>The Mean</vt:lpstr>
      <vt:lpstr>The Mean (cont.)</vt:lpstr>
      <vt:lpstr>PowerPoint Presentation</vt:lpstr>
      <vt:lpstr>Changing the Mean</vt:lpstr>
      <vt:lpstr>Changing the Mean (cont.)</vt:lpstr>
      <vt:lpstr>When the Mean Won’t Work</vt:lpstr>
      <vt:lpstr>When the Mean Won’t Work (cont.)</vt:lpstr>
      <vt:lpstr>The Median</vt:lpstr>
      <vt:lpstr>The Median (cont.)</vt:lpstr>
      <vt:lpstr>PowerPoint Presentation</vt:lpstr>
      <vt:lpstr>The Median (cont.)</vt:lpstr>
      <vt:lpstr>PowerPoint Presentation</vt:lpstr>
      <vt:lpstr>The Median (cont.)</vt:lpstr>
      <vt:lpstr>The Mode</vt:lpstr>
      <vt:lpstr>The Mode (cont.)</vt:lpstr>
      <vt:lpstr>Bimodal Distributions</vt:lpstr>
      <vt:lpstr>PowerPoint Presentation</vt:lpstr>
      <vt:lpstr>Central Tendency and the  Shape of the Distribution</vt:lpstr>
      <vt:lpstr>Central Tendency and the  Shape of the Distribution (cont.)</vt:lpstr>
      <vt:lpstr>Reporting Central Tendency in Research Reports</vt:lpstr>
      <vt:lpstr>Reporting Central Tendency in Research Reports (cont.)</vt:lpstr>
    </vt:vector>
  </TitlesOfParts>
  <Company>Thomson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Central Tendency</dc:title>
  <dc:creator>TL User</dc:creator>
  <cp:lastModifiedBy>DELL</cp:lastModifiedBy>
  <cp:revision>9</cp:revision>
  <dcterms:created xsi:type="dcterms:W3CDTF">2008-11-19T22:57:46Z</dcterms:created>
  <dcterms:modified xsi:type="dcterms:W3CDTF">2020-02-09T14:38:12Z</dcterms:modified>
</cp:coreProperties>
</file>