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5" r:id="rId5"/>
    <p:sldId id="259" r:id="rId6"/>
    <p:sldId id="260" r:id="rId7"/>
    <p:sldId id="262" r:id="rId8"/>
    <p:sldId id="263" r:id="rId9"/>
    <p:sldId id="264" r:id="rId10"/>
    <p:sldId id="261" r:id="rId11"/>
    <p:sldId id="267" r:id="rId12"/>
    <p:sldId id="271" r:id="rId13"/>
    <p:sldId id="272" r:id="rId14"/>
    <p:sldId id="268" r:id="rId15"/>
    <p:sldId id="269" r:id="rId16"/>
    <p:sldId id="270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Database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# 7</a:t>
            </a:r>
            <a:br>
              <a:rPr lang="en-US" dirty="0" smtClean="0"/>
            </a:br>
            <a:r>
              <a:rPr lang="en-US" dirty="0" smtClean="0"/>
              <a:t>Weak and Strong Entities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171971"/>
            <a:ext cx="2219048" cy="217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1390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48640"/>
            <a:ext cx="7239000" cy="594360"/>
          </a:xfrm>
        </p:spPr>
        <p:txBody>
          <a:bodyPr>
            <a:normAutofit fontScale="90000"/>
          </a:bodyPr>
          <a:lstStyle/>
          <a:p>
            <a:r>
              <a:rPr lang="en-US" dirty="0"/>
              <a:t>Symbols and Notations</a:t>
            </a:r>
            <a:br>
              <a:rPr lang="en-US" dirty="0"/>
            </a:b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012" y="865598"/>
            <a:ext cx="4115375" cy="5487166"/>
          </a:xfrm>
        </p:spPr>
      </p:pic>
    </p:spTree>
    <p:extLst>
      <p:ext uri="{BB962C8B-B14F-4D97-AF65-F5344CB8AC3E}">
        <p14:creationId xmlns:p14="http://schemas.microsoft.com/office/powerpoint/2010/main" val="8690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Relationship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Rectangles represent entity sets</a:t>
            </a:r>
          </a:p>
          <a:p>
            <a:r>
              <a:rPr lang="en-US" dirty="0"/>
              <a:t>• Diamonds represent relationship sets</a:t>
            </a:r>
          </a:p>
          <a:p>
            <a:r>
              <a:rPr lang="en-US" dirty="0"/>
              <a:t>• Lines link attributes to entity sets and entity </a:t>
            </a:r>
            <a:r>
              <a:rPr lang="en-US" dirty="0" smtClean="0"/>
              <a:t>sets </a:t>
            </a:r>
            <a:r>
              <a:rPr lang="en-US" dirty="0"/>
              <a:t>to relationship sets</a:t>
            </a:r>
          </a:p>
          <a:p>
            <a:r>
              <a:rPr lang="en-US" dirty="0"/>
              <a:t>• Ellipses represent attributes</a:t>
            </a:r>
          </a:p>
          <a:p>
            <a:r>
              <a:rPr lang="en-US" dirty="0"/>
              <a:t>– Double ellipses represent multivalued attributes</a:t>
            </a:r>
          </a:p>
          <a:p>
            <a:r>
              <a:rPr lang="en-US" dirty="0"/>
              <a:t>– Dashed ellipses denote derived attributes</a:t>
            </a:r>
          </a:p>
          <a:p>
            <a:r>
              <a:rPr lang="en-US" dirty="0"/>
              <a:t>• Underline indicates primary key attributes</a:t>
            </a:r>
          </a:p>
        </p:txBody>
      </p:sp>
    </p:spTree>
    <p:extLst>
      <p:ext uri="{BB962C8B-B14F-4D97-AF65-F5344CB8AC3E}">
        <p14:creationId xmlns:p14="http://schemas.microsoft.com/office/powerpoint/2010/main" val="33828097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/>
          <a:lstStyle/>
          <a:p>
            <a:r>
              <a:rPr lang="en-US" dirty="0" smtClean="0"/>
              <a:t>Steps to draw e-r 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486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/>
              <a:t>The process has </a:t>
            </a:r>
            <a:r>
              <a:rPr lang="en-US" sz="1600" dirty="0" smtClean="0"/>
              <a:t>following </a:t>
            </a:r>
            <a:r>
              <a:rPr lang="en-US" sz="1600" dirty="0"/>
              <a:t>steps:</a:t>
            </a:r>
            <a:endParaRPr lang="en-US" sz="1600" b="1" dirty="0"/>
          </a:p>
          <a:p>
            <a:pPr marL="0" indent="0">
              <a:buNone/>
            </a:pPr>
            <a:r>
              <a:rPr lang="en-US" sz="1600" b="1" dirty="0"/>
              <a:t>1.  Identify Entities </a:t>
            </a:r>
          </a:p>
          <a:p>
            <a:pPr marL="0" indent="0">
              <a:buNone/>
            </a:pPr>
            <a:r>
              <a:rPr lang="en-US" sz="1600" dirty="0"/>
              <a:t>Identify the roles, events, locations, tangible things or concepts about which </a:t>
            </a:r>
            <a:r>
              <a:rPr lang="en-US" sz="1600" dirty="0" smtClean="0"/>
              <a:t>the end-users </a:t>
            </a:r>
            <a:r>
              <a:rPr lang="en-US" sz="1600" dirty="0"/>
              <a:t>want to store data. </a:t>
            </a:r>
          </a:p>
          <a:p>
            <a:pPr marL="0" indent="0">
              <a:buNone/>
            </a:pPr>
            <a:r>
              <a:rPr lang="en-US" sz="1600" b="1" dirty="0"/>
              <a:t>2.  Find Relationships </a:t>
            </a:r>
          </a:p>
          <a:p>
            <a:pPr marL="0" indent="0">
              <a:buNone/>
            </a:pPr>
            <a:r>
              <a:rPr lang="en-US" sz="1600" dirty="0"/>
              <a:t>Find the natural associations between pairs of entities using a relationship matrix.</a:t>
            </a:r>
          </a:p>
          <a:p>
            <a:pPr marL="0" indent="0">
              <a:buNone/>
            </a:pPr>
            <a:r>
              <a:rPr lang="en-US" sz="1600" b="1" dirty="0"/>
              <a:t>3.  Draw Rough ERD </a:t>
            </a:r>
          </a:p>
          <a:p>
            <a:pPr marL="0" indent="0">
              <a:buNone/>
            </a:pPr>
            <a:r>
              <a:rPr lang="en-US" sz="1600" dirty="0"/>
              <a:t>Put entities in rectangles and relationships on line segments connecting the</a:t>
            </a:r>
          </a:p>
          <a:p>
            <a:pPr marL="0" indent="0">
              <a:buNone/>
            </a:pPr>
            <a:r>
              <a:rPr lang="en-US" sz="1600" dirty="0"/>
              <a:t>entities</a:t>
            </a:r>
            <a:r>
              <a:rPr lang="en-US" sz="1600" dirty="0" smtClean="0"/>
              <a:t>.</a:t>
            </a:r>
          </a:p>
          <a:p>
            <a:pPr marL="0" indent="0">
              <a:buNone/>
            </a:pPr>
            <a:r>
              <a:rPr lang="en-US" sz="1600" b="1" dirty="0"/>
              <a:t>7.  Identify Attributes</a:t>
            </a:r>
          </a:p>
          <a:p>
            <a:pPr marL="0" indent="0">
              <a:buNone/>
            </a:pPr>
            <a:r>
              <a:rPr lang="en-US" sz="1600" dirty="0"/>
              <a:t>Name the information details (fields) which are essential to the system under development. </a:t>
            </a:r>
            <a:r>
              <a:rPr lang="en-US" sz="1600" dirty="0" smtClean="0"/>
              <a:t>  </a:t>
            </a:r>
            <a:endParaRPr lang="en-US" sz="1600" dirty="0"/>
          </a:p>
          <a:p>
            <a:pPr marL="0" indent="0">
              <a:buNone/>
            </a:pPr>
            <a:r>
              <a:rPr lang="en-US" sz="1600" b="1" dirty="0" smtClean="0"/>
              <a:t>5</a:t>
            </a:r>
            <a:r>
              <a:rPr lang="en-US" sz="1600" b="1" dirty="0"/>
              <a:t>.  Define Primary Keys </a:t>
            </a:r>
          </a:p>
          <a:p>
            <a:pPr marL="0" indent="0">
              <a:buNone/>
            </a:pPr>
            <a:r>
              <a:rPr lang="en-US" sz="1600" dirty="0"/>
              <a:t>Identify the data attribute(s) that uniquely identify one and only one occurrence </a:t>
            </a:r>
            <a:r>
              <a:rPr lang="en-US" sz="1600" dirty="0" smtClean="0"/>
              <a:t>of each </a:t>
            </a:r>
            <a:r>
              <a:rPr lang="en-US" sz="1600" dirty="0"/>
              <a:t>entity. </a:t>
            </a:r>
          </a:p>
        </p:txBody>
      </p:sp>
    </p:spTree>
    <p:extLst>
      <p:ext uri="{BB962C8B-B14F-4D97-AF65-F5344CB8AC3E}">
        <p14:creationId xmlns:p14="http://schemas.microsoft.com/office/powerpoint/2010/main" val="36622493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7239000" cy="4846320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/>
              <a:t>8.  Map Attributes </a:t>
            </a:r>
          </a:p>
          <a:p>
            <a:pPr marL="0" indent="0">
              <a:buNone/>
            </a:pPr>
            <a:r>
              <a:rPr lang="en-US" sz="2800" dirty="0"/>
              <a:t>For each attribute, match it with exactly one entity that it describes. </a:t>
            </a:r>
          </a:p>
          <a:p>
            <a:pPr marL="0" indent="0">
              <a:buNone/>
            </a:pPr>
            <a:r>
              <a:rPr lang="en-US" sz="2800" b="1" dirty="0"/>
              <a:t>9.  Draw fully attributed ERD </a:t>
            </a:r>
          </a:p>
          <a:p>
            <a:pPr marL="0" indent="0">
              <a:buNone/>
            </a:pPr>
            <a:r>
              <a:rPr lang="en-US" sz="2800" b="1" dirty="0"/>
              <a:t>10. Check Results </a:t>
            </a:r>
          </a:p>
          <a:p>
            <a:pPr marL="0" indent="0">
              <a:buNone/>
            </a:pPr>
            <a:r>
              <a:rPr lang="en-US" sz="2800" dirty="0"/>
              <a:t>Does the final Entity Relationship Diagram accurately depict the system data</a:t>
            </a:r>
            <a:r>
              <a:rPr lang="en-US" sz="2800" dirty="0" smtClean="0"/>
              <a:t>?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After we have drawn full E-R D we will try to implement it in lab.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621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by example</a:t>
            </a:r>
            <a:endParaRPr lang="en-US" dirty="0"/>
          </a:p>
        </p:txBody>
      </p:sp>
      <p:pic>
        <p:nvPicPr>
          <p:cNvPr id="26" name="Content Placeholder 2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11" y="1742691"/>
            <a:ext cx="3143689" cy="2753109"/>
          </a:xfrm>
        </p:spPr>
      </p:pic>
      <p:sp>
        <p:nvSpPr>
          <p:cNvPr id="27" name="Diamond 26"/>
          <p:cNvSpPr/>
          <p:nvPr/>
        </p:nvSpPr>
        <p:spPr>
          <a:xfrm>
            <a:off x="3124200" y="2895600"/>
            <a:ext cx="1295400" cy="685800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Works In</a:t>
            </a:r>
            <a:endParaRPr lang="en-US" sz="1000" b="1" dirty="0"/>
          </a:p>
        </p:txBody>
      </p:sp>
      <p:sp>
        <p:nvSpPr>
          <p:cNvPr id="31" name="Rectangle 30"/>
          <p:cNvSpPr/>
          <p:nvPr/>
        </p:nvSpPr>
        <p:spPr>
          <a:xfrm>
            <a:off x="5029200" y="2895600"/>
            <a:ext cx="1524000" cy="5334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324600" y="1828800"/>
            <a:ext cx="8382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858000" y="2438400"/>
            <a:ext cx="1143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D</a:t>
            </a:r>
            <a:r>
              <a:rPr lang="en-US" sz="1400" b="1" dirty="0" err="1" smtClean="0">
                <a:solidFill>
                  <a:schemeClr val="tx1"/>
                </a:solidFill>
              </a:rPr>
              <a:t>Name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6324600" y="2286000"/>
            <a:ext cx="22860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1" idx="3"/>
          </p:cNvCxnSpPr>
          <p:nvPr/>
        </p:nvCxnSpPr>
        <p:spPr>
          <a:xfrm flipH="1">
            <a:off x="6553200" y="2743200"/>
            <a:ext cx="381000" cy="419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7" idx="1"/>
          </p:cNvCxnSpPr>
          <p:nvPr/>
        </p:nvCxnSpPr>
        <p:spPr>
          <a:xfrm flipH="1">
            <a:off x="2286000" y="3238500"/>
            <a:ext cx="838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27" idx="3"/>
          </p:cNvCxnSpPr>
          <p:nvPr/>
        </p:nvCxnSpPr>
        <p:spPr>
          <a:xfrm flipH="1">
            <a:off x="4419600" y="3238500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286000" y="3048000"/>
            <a:ext cx="304800" cy="1905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2362200" y="3238500"/>
            <a:ext cx="228600" cy="114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08596" y="5638800"/>
            <a:ext cx="790312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Above drawn ER-D is describing that Many Employees work in Department.</a:t>
            </a:r>
          </a:p>
          <a:p>
            <a:r>
              <a:rPr lang="en-US" dirty="0" smtClean="0"/>
              <a:t>And Department can have many employees.</a:t>
            </a:r>
            <a:endParaRPr lang="en-US" dirty="0"/>
          </a:p>
        </p:txBody>
      </p:sp>
      <p:cxnSp>
        <p:nvCxnSpPr>
          <p:cNvPr id="64" name="Straight Connector 63"/>
          <p:cNvCxnSpPr/>
          <p:nvPr/>
        </p:nvCxnSpPr>
        <p:spPr>
          <a:xfrm>
            <a:off x="6553200" y="2209800"/>
            <a:ext cx="381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01969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by example</a:t>
            </a:r>
            <a:endParaRPr lang="en-US" dirty="0"/>
          </a:p>
        </p:txBody>
      </p:sp>
      <p:pic>
        <p:nvPicPr>
          <p:cNvPr id="26" name="Content Placeholder 2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11" y="1742691"/>
            <a:ext cx="3143689" cy="2753109"/>
          </a:xfrm>
        </p:spPr>
      </p:pic>
      <p:sp>
        <p:nvSpPr>
          <p:cNvPr id="27" name="Diamond 26"/>
          <p:cNvSpPr/>
          <p:nvPr/>
        </p:nvSpPr>
        <p:spPr>
          <a:xfrm>
            <a:off x="3124200" y="2895600"/>
            <a:ext cx="1295400" cy="685800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Works In</a:t>
            </a:r>
            <a:endParaRPr lang="en-US" sz="1000" b="1" dirty="0"/>
          </a:p>
        </p:txBody>
      </p:sp>
      <p:sp>
        <p:nvSpPr>
          <p:cNvPr id="31" name="Rectangle 30"/>
          <p:cNvSpPr/>
          <p:nvPr/>
        </p:nvSpPr>
        <p:spPr>
          <a:xfrm>
            <a:off x="5029200" y="2895600"/>
            <a:ext cx="1524000" cy="5334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248400" y="1676400"/>
            <a:ext cx="9144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858000" y="2438400"/>
            <a:ext cx="1143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D</a:t>
            </a:r>
            <a:r>
              <a:rPr lang="en-US" sz="1400" b="1" dirty="0" err="1" smtClean="0">
                <a:solidFill>
                  <a:schemeClr val="tx1"/>
                </a:solidFill>
              </a:rPr>
              <a:t>Name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6324600" y="2286000"/>
            <a:ext cx="22860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1" idx="3"/>
          </p:cNvCxnSpPr>
          <p:nvPr/>
        </p:nvCxnSpPr>
        <p:spPr>
          <a:xfrm flipH="1">
            <a:off x="6553200" y="2743200"/>
            <a:ext cx="381000" cy="419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7" idx="1"/>
          </p:cNvCxnSpPr>
          <p:nvPr/>
        </p:nvCxnSpPr>
        <p:spPr>
          <a:xfrm flipH="1">
            <a:off x="2286000" y="3238500"/>
            <a:ext cx="838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27" idx="3"/>
          </p:cNvCxnSpPr>
          <p:nvPr/>
        </p:nvCxnSpPr>
        <p:spPr>
          <a:xfrm flipH="1">
            <a:off x="4419600" y="3238500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08596" y="5638800"/>
            <a:ext cx="562044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Above drawn ER-D is describing 1-1 </a:t>
            </a:r>
            <a:r>
              <a:rPr lang="en-US" dirty="0" err="1" smtClean="0"/>
              <a:t>Repaltionship</a:t>
            </a:r>
            <a:r>
              <a:rPr lang="en-US" dirty="0" smtClean="0"/>
              <a:t> </a:t>
            </a:r>
          </a:p>
          <a:p>
            <a:r>
              <a:rPr lang="en-US" dirty="0" smtClean="0"/>
              <a:t>Which means that 1 Employee work in Department.</a:t>
            </a:r>
          </a:p>
          <a:p>
            <a:r>
              <a:rPr lang="en-US" dirty="0" smtClean="0"/>
              <a:t>And Department can have 1 employee.</a:t>
            </a:r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6477000" y="2133600"/>
            <a:ext cx="381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4028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 by example</a:t>
            </a:r>
            <a:endParaRPr lang="en-US" dirty="0"/>
          </a:p>
        </p:txBody>
      </p:sp>
      <p:pic>
        <p:nvPicPr>
          <p:cNvPr id="26" name="Content Placeholder 2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111" y="1742691"/>
            <a:ext cx="3143689" cy="2753109"/>
          </a:xfrm>
        </p:spPr>
      </p:pic>
      <p:sp>
        <p:nvSpPr>
          <p:cNvPr id="27" name="Diamond 26"/>
          <p:cNvSpPr/>
          <p:nvPr/>
        </p:nvSpPr>
        <p:spPr>
          <a:xfrm>
            <a:off x="3124200" y="2895600"/>
            <a:ext cx="1295400" cy="685800"/>
          </a:xfrm>
          <a:prstGeom prst="diamond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 smtClean="0"/>
              <a:t>Works In</a:t>
            </a:r>
            <a:endParaRPr lang="en-US" sz="1000" b="1" dirty="0"/>
          </a:p>
        </p:txBody>
      </p:sp>
      <p:sp>
        <p:nvSpPr>
          <p:cNvPr id="31" name="Rectangle 30"/>
          <p:cNvSpPr/>
          <p:nvPr/>
        </p:nvSpPr>
        <p:spPr>
          <a:xfrm>
            <a:off x="5029200" y="2895600"/>
            <a:ext cx="1524000" cy="533400"/>
          </a:xfrm>
          <a:prstGeom prst="rect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Department</a:t>
            </a:r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172200" y="1676400"/>
            <a:ext cx="990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3" name="Oval 42"/>
          <p:cNvSpPr/>
          <p:nvPr/>
        </p:nvSpPr>
        <p:spPr>
          <a:xfrm>
            <a:off x="6858000" y="2438400"/>
            <a:ext cx="1143000" cy="457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err="1">
                <a:solidFill>
                  <a:schemeClr val="tx1"/>
                </a:solidFill>
              </a:rPr>
              <a:t>D</a:t>
            </a:r>
            <a:r>
              <a:rPr lang="en-US" sz="1400" b="1" dirty="0" err="1" smtClean="0">
                <a:solidFill>
                  <a:schemeClr val="tx1"/>
                </a:solidFill>
              </a:rPr>
              <a:t>Name</a:t>
            </a:r>
            <a:endParaRPr lang="en-US" sz="1400" b="1" dirty="0">
              <a:solidFill>
                <a:schemeClr val="tx1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flipH="1">
            <a:off x="6324600" y="2286000"/>
            <a:ext cx="22860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6" name="Straight Connector 45"/>
          <p:cNvCxnSpPr>
            <a:endCxn id="31" idx="3"/>
          </p:cNvCxnSpPr>
          <p:nvPr/>
        </p:nvCxnSpPr>
        <p:spPr>
          <a:xfrm flipH="1">
            <a:off x="6553200" y="2743200"/>
            <a:ext cx="381000" cy="4191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27" idx="1"/>
          </p:cNvCxnSpPr>
          <p:nvPr/>
        </p:nvCxnSpPr>
        <p:spPr>
          <a:xfrm flipH="1">
            <a:off x="2286000" y="3238500"/>
            <a:ext cx="8382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1" name="Straight Connector 50"/>
          <p:cNvCxnSpPr>
            <a:endCxn id="27" idx="3"/>
          </p:cNvCxnSpPr>
          <p:nvPr/>
        </p:nvCxnSpPr>
        <p:spPr>
          <a:xfrm flipH="1">
            <a:off x="4419600" y="3238500"/>
            <a:ext cx="6096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>
            <a:off x="2286000" y="3048000"/>
            <a:ext cx="304800" cy="1905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H="1">
            <a:off x="2362200" y="3238500"/>
            <a:ext cx="228600" cy="114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208596" y="4876800"/>
            <a:ext cx="6556603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Above drawn ER-D is describing M:N Relationship </a:t>
            </a:r>
          </a:p>
          <a:p>
            <a:r>
              <a:rPr lang="en-US" dirty="0" smtClean="0"/>
              <a:t>Which mean that 1 employee can work in many departments </a:t>
            </a:r>
          </a:p>
          <a:p>
            <a:r>
              <a:rPr lang="en-US" dirty="0" smtClean="0"/>
              <a:t>and 1 department can have many employees.</a:t>
            </a:r>
          </a:p>
        </p:txBody>
      </p:sp>
      <p:cxnSp>
        <p:nvCxnSpPr>
          <p:cNvPr id="15" name="Straight Connector 14"/>
          <p:cNvCxnSpPr/>
          <p:nvPr/>
        </p:nvCxnSpPr>
        <p:spPr>
          <a:xfrm flipV="1">
            <a:off x="4800600" y="3048000"/>
            <a:ext cx="228600" cy="1905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724400" y="3238500"/>
            <a:ext cx="304800" cy="1143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477000" y="2133600"/>
            <a:ext cx="381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2" name="Oval 21"/>
          <p:cNvSpPr/>
          <p:nvPr/>
        </p:nvSpPr>
        <p:spPr>
          <a:xfrm>
            <a:off x="4495800" y="1524000"/>
            <a:ext cx="990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DID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800600" y="1981200"/>
            <a:ext cx="381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Oval 23"/>
          <p:cNvSpPr/>
          <p:nvPr/>
        </p:nvSpPr>
        <p:spPr>
          <a:xfrm>
            <a:off x="3429000" y="1676400"/>
            <a:ext cx="990600" cy="609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E</a:t>
            </a:r>
            <a:r>
              <a:rPr lang="en-US" dirty="0" smtClean="0">
                <a:solidFill>
                  <a:schemeClr val="tx1"/>
                </a:solidFill>
              </a:rPr>
              <a:t>ID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733800" y="2133600"/>
            <a:ext cx="381000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3733800" y="2286000"/>
            <a:ext cx="228600" cy="6096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4038600" y="2133600"/>
            <a:ext cx="838200" cy="91440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2340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670560"/>
          </a:xfrm>
        </p:spPr>
        <p:txBody>
          <a:bodyPr/>
          <a:lstStyle/>
          <a:p>
            <a:r>
              <a:rPr lang="en-US" dirty="0" smtClean="0"/>
              <a:t>Degree of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239000" cy="4846320"/>
          </a:xfrm>
        </p:spPr>
        <p:txBody>
          <a:bodyPr>
            <a:normAutofit/>
          </a:bodyPr>
          <a:lstStyle/>
          <a:p>
            <a:r>
              <a:rPr lang="en-US" sz="2000" dirty="0"/>
              <a:t>Number  of  entity  classes  that  participate  in  a  relationship  is  known  as  degree  of  relationship </a:t>
            </a:r>
          </a:p>
          <a:p>
            <a:pPr marL="0" indent="0">
              <a:buNone/>
            </a:pPr>
            <a:r>
              <a:rPr lang="en-US" sz="2000" dirty="0" smtClean="0"/>
              <a:t>   (</a:t>
            </a:r>
            <a:r>
              <a:rPr lang="en-US" sz="2000" dirty="0"/>
              <a:t>no. of rectangles attached to one diamond</a:t>
            </a:r>
            <a:r>
              <a:rPr lang="en-US" sz="2000" dirty="0" smtClean="0"/>
              <a:t>)</a:t>
            </a:r>
          </a:p>
          <a:p>
            <a:r>
              <a:rPr lang="en-US" sz="2000" b="1" dirty="0"/>
              <a:t>Unary </a:t>
            </a:r>
            <a:r>
              <a:rPr lang="en-US" sz="2000" b="1" dirty="0" smtClean="0"/>
              <a:t>Relationship : </a:t>
            </a:r>
            <a:endParaRPr lang="en-US" sz="2000" b="1" dirty="0"/>
          </a:p>
          <a:p>
            <a:pPr marL="0" indent="0">
              <a:buNone/>
            </a:pPr>
            <a:r>
              <a:rPr lang="en-US" sz="2000" dirty="0" smtClean="0"/>
              <a:t>    A </a:t>
            </a:r>
            <a:r>
              <a:rPr lang="en-US" sz="2000" dirty="0"/>
              <a:t>relationship in which only one entity class participates in </a:t>
            </a:r>
            <a:r>
              <a:rPr lang="en-US" sz="2000" dirty="0" smtClean="0"/>
              <a:t>     known </a:t>
            </a:r>
            <a:r>
              <a:rPr lang="en-US" sz="2000" dirty="0"/>
              <a:t>as unary relationship </a:t>
            </a:r>
            <a:r>
              <a:rPr lang="en-US" sz="2000" dirty="0" smtClean="0"/>
              <a:t>(</a:t>
            </a:r>
            <a:r>
              <a:rPr lang="en-US" sz="2000" dirty="0"/>
              <a:t>a single rectangle attached to a </a:t>
            </a:r>
            <a:r>
              <a:rPr lang="en-US" sz="2000" dirty="0" smtClean="0"/>
              <a:t>diamond)</a:t>
            </a:r>
          </a:p>
          <a:p>
            <a:endParaRPr lang="en-US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3581400"/>
            <a:ext cx="2952802" cy="2590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8416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7239000" cy="5998536"/>
          </a:xfrm>
        </p:spPr>
        <p:txBody>
          <a:bodyPr/>
          <a:lstStyle/>
          <a:p>
            <a:endParaRPr lang="en-US" b="1" dirty="0" smtClean="0"/>
          </a:p>
          <a:p>
            <a:endParaRPr lang="en-US" b="1" dirty="0"/>
          </a:p>
          <a:p>
            <a:endParaRPr lang="en-US" b="1" dirty="0" smtClean="0"/>
          </a:p>
          <a:p>
            <a:r>
              <a:rPr lang="en-US" b="1" dirty="0" smtClean="0"/>
              <a:t>Binary </a:t>
            </a:r>
            <a:r>
              <a:rPr lang="en-US" b="1" dirty="0"/>
              <a:t>Relation / Degree two </a:t>
            </a:r>
            <a:r>
              <a:rPr lang="en-US" b="1" dirty="0" smtClean="0"/>
              <a:t>relationship :</a:t>
            </a:r>
            <a:endParaRPr lang="en-US" b="1" dirty="0"/>
          </a:p>
          <a:p>
            <a:pPr marL="0" indent="0">
              <a:buNone/>
            </a:pPr>
            <a:r>
              <a:rPr lang="en-US" dirty="0" smtClean="0"/>
              <a:t>   A </a:t>
            </a:r>
            <a:r>
              <a:rPr lang="en-US" dirty="0"/>
              <a:t>relationship in which two entity classes </a:t>
            </a:r>
            <a:r>
              <a:rPr lang="en-US" dirty="0" smtClean="0"/>
              <a:t>   participate </a:t>
            </a:r>
            <a:r>
              <a:rPr lang="en-US" dirty="0"/>
              <a:t>is known as binary relationship or </a:t>
            </a:r>
          </a:p>
          <a:p>
            <a:pPr marL="0" indent="0">
              <a:buNone/>
            </a:pPr>
            <a:r>
              <a:rPr lang="en-US" dirty="0"/>
              <a:t>degree two relationship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785" y="4029031"/>
            <a:ext cx="6198015" cy="1000169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410201" y="4267200"/>
            <a:ext cx="1523999" cy="3693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4348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Ternary Relationship /  Degree three relationship</a:t>
            </a:r>
          </a:p>
          <a:p>
            <a:pPr marL="0" indent="0">
              <a:buNone/>
            </a:pPr>
            <a:r>
              <a:rPr lang="en-US" dirty="0"/>
              <a:t>A  relationship  in  which  three  entity  classes  participate  simultaneously  is  known  as </a:t>
            </a:r>
          </a:p>
          <a:p>
            <a:pPr marL="0" indent="0">
              <a:buNone/>
            </a:pPr>
            <a:r>
              <a:rPr lang="en-US" dirty="0"/>
              <a:t>binary relationship or degree two </a:t>
            </a:r>
            <a:r>
              <a:rPr lang="en-US" dirty="0" smtClean="0"/>
              <a:t>relationship.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4979" y="3962400"/>
            <a:ext cx="4653421" cy="274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024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Weak and strong entity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b="1" u="sng" dirty="0" smtClean="0"/>
              <a:t>Strong entity type: </a:t>
            </a:r>
          </a:p>
          <a:p>
            <a:pPr algn="just"/>
            <a:r>
              <a:rPr lang="en-US" dirty="0" smtClean="0"/>
              <a:t>Strong entity type is a type of entity which has an Identifying attribute which is a unique. </a:t>
            </a:r>
          </a:p>
          <a:p>
            <a:pPr algn="just"/>
            <a:r>
              <a:rPr lang="en-US" dirty="0" smtClean="0"/>
              <a:t>Identifying attribute is a attribute which can uniquely identify a row or a record in a table. </a:t>
            </a:r>
          </a:p>
          <a:p>
            <a:pPr algn="just"/>
            <a:r>
              <a:rPr lang="en-US" dirty="0" smtClean="0"/>
              <a:t>Or, we can say that that unique attribute could be Primary Key</a:t>
            </a:r>
            <a:endParaRPr lang="en-US" dirty="0"/>
          </a:p>
          <a:p>
            <a:pPr algn="just"/>
            <a:r>
              <a:rPr lang="en-US" dirty="0" smtClean="0"/>
              <a:t>For example if we have entity named STUDENT , since it is a STRONG entity because it has </a:t>
            </a:r>
            <a:r>
              <a:rPr lang="en-US" dirty="0" err="1" smtClean="0"/>
              <a:t>StudentID</a:t>
            </a:r>
            <a:r>
              <a:rPr lang="en-US" dirty="0" smtClean="0"/>
              <a:t>(PK) attribute which uniquely identifies a student. Those entities which consist of a Primary key is known as a Strong Entity.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605761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7239000" cy="63246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b="1" u="sng" dirty="0" smtClean="0"/>
              <a:t>Weak entity type: </a:t>
            </a:r>
            <a:r>
              <a:rPr lang="en-US" dirty="0" smtClean="0"/>
              <a:t>It is a type of entity which has no unique attribute </a:t>
            </a:r>
            <a:r>
              <a:rPr lang="en-US" smtClean="0"/>
              <a:t>(Primary Key)to </a:t>
            </a:r>
            <a:r>
              <a:rPr lang="en-US" dirty="0" smtClean="0"/>
              <a:t>identify a record. 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It is dependent on a strong entity , a key from strong identity is referenced into this weak entity to identify this weak entity record.</a:t>
            </a:r>
          </a:p>
          <a:p>
            <a:pPr algn="just"/>
            <a:endParaRPr lang="en-US" dirty="0" smtClean="0"/>
          </a:p>
          <a:p>
            <a:pPr algn="just"/>
            <a:r>
              <a:rPr lang="en-US" b="1" u="sng" dirty="0" smtClean="0"/>
              <a:t>For example: </a:t>
            </a:r>
            <a:r>
              <a:rPr lang="en-US" dirty="0" smtClean="0"/>
              <a:t>We have an strong entity named EMPLOYEE which has fields (</a:t>
            </a:r>
            <a:r>
              <a:rPr lang="en-US" dirty="0" err="1" smtClean="0"/>
              <a:t>EmployeeID,EmployeeName,EmployeeDes</a:t>
            </a:r>
            <a:r>
              <a:rPr lang="en-US" dirty="0" smtClean="0"/>
              <a:t>) and there is another table which consist of data about EMPLOYEE Dependents , name another table as DEPENDENT which has fields (</a:t>
            </a:r>
            <a:r>
              <a:rPr lang="en-US" dirty="0" err="1" smtClean="0"/>
              <a:t>name,age,relationship</a:t>
            </a:r>
            <a:r>
              <a:rPr lang="en-US" dirty="0" smtClean="0"/>
              <a:t>)</a:t>
            </a:r>
            <a:r>
              <a:rPr lang="en-US" b="1" u="sng" dirty="0" smtClean="0"/>
              <a:t>.</a:t>
            </a:r>
          </a:p>
          <a:p>
            <a:pPr algn="just"/>
            <a:r>
              <a:rPr lang="en-US" dirty="0" smtClean="0"/>
              <a:t>Now there is a problem which is that how to identify a record of a Weak entity ?? Because it has no unique key in it. </a:t>
            </a:r>
          </a:p>
          <a:p>
            <a:pPr algn="just"/>
            <a:r>
              <a:rPr lang="en-US" dirty="0" smtClean="0"/>
              <a:t>To overcome above problem a Primary key from Strong entity table is referenced into the Weak Entity table. Then this referenced key into Weak table is known as a foreign key.</a:t>
            </a:r>
          </a:p>
        </p:txBody>
      </p:sp>
    </p:spTree>
    <p:extLst>
      <p:ext uri="{BB962C8B-B14F-4D97-AF65-F5344CB8AC3E}">
        <p14:creationId xmlns:p14="http://schemas.microsoft.com/office/powerpoint/2010/main" val="6601031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Weak entity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• In </a:t>
            </a:r>
            <a:r>
              <a:rPr lang="en-US" dirty="0"/>
              <a:t>an </a:t>
            </a:r>
            <a:r>
              <a:rPr lang="en-US" dirty="0" smtClean="0"/>
              <a:t>employees database </a:t>
            </a:r>
            <a:r>
              <a:rPr lang="en-US" dirty="0"/>
              <a:t>Child entities exist only if </a:t>
            </a:r>
            <a:r>
              <a:rPr lang="en-US" dirty="0" smtClean="0"/>
              <a:t>their corresponding </a:t>
            </a:r>
            <a:r>
              <a:rPr lang="en-US" dirty="0"/>
              <a:t>Parent employee entity exists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• ISA relationship type An Employee is a special case of Person and therefore </a:t>
            </a:r>
            <a:r>
              <a:rPr lang="en-US" dirty="0" smtClean="0"/>
              <a:t>the existence </a:t>
            </a:r>
            <a:r>
              <a:rPr lang="en-US" dirty="0"/>
              <a:t>of an Employee entity implies the existence of a</a:t>
            </a:r>
          </a:p>
          <a:p>
            <a:pPr marL="0" indent="0">
              <a:buNone/>
            </a:pPr>
            <a:r>
              <a:rPr lang="en-US" dirty="0"/>
              <a:t>corresponding Person entity.</a:t>
            </a:r>
          </a:p>
        </p:txBody>
      </p:sp>
    </p:spTree>
    <p:extLst>
      <p:ext uri="{BB962C8B-B14F-4D97-AF65-F5344CB8AC3E}">
        <p14:creationId xmlns:p14="http://schemas.microsoft.com/office/powerpoint/2010/main" val="3166533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Diagram of Weak Entity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Employee 				     Dependent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5908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Employeeid</a:t>
            </a:r>
            <a:endParaRPr lang="en-US" dirty="0" smtClean="0"/>
          </a:p>
          <a:p>
            <a:pPr algn="ctr"/>
            <a:r>
              <a:rPr lang="en-US" dirty="0" err="1" smtClean="0"/>
              <a:t>EmployeeName</a:t>
            </a:r>
            <a:endParaRPr lang="en-US" dirty="0" smtClean="0"/>
          </a:p>
          <a:p>
            <a:pPr algn="ctr"/>
            <a:r>
              <a:rPr lang="en-US" dirty="0" err="1" smtClean="0"/>
              <a:t>EmployeeDes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62600" y="25908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Age</a:t>
            </a:r>
          </a:p>
          <a:p>
            <a:pPr algn="ctr"/>
            <a:r>
              <a:rPr lang="en-US" dirty="0" smtClean="0"/>
              <a:t>Relationship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7445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Diagram of Weak Entity 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Employee 				     Dependent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62000" y="25908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Employeeid</a:t>
            </a:r>
            <a:endParaRPr lang="en-US" dirty="0" smtClean="0"/>
          </a:p>
          <a:p>
            <a:pPr algn="ctr"/>
            <a:r>
              <a:rPr lang="en-US" dirty="0" err="1" smtClean="0"/>
              <a:t>EmployeeName</a:t>
            </a:r>
            <a:endParaRPr lang="en-US" dirty="0" smtClean="0"/>
          </a:p>
          <a:p>
            <a:pPr algn="ctr"/>
            <a:r>
              <a:rPr lang="en-US" dirty="0" err="1" smtClean="0"/>
              <a:t>EmployeeDes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562600" y="2590800"/>
            <a:ext cx="1828800" cy="27432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Employeeid</a:t>
            </a:r>
            <a:endParaRPr lang="en-US" dirty="0" smtClean="0"/>
          </a:p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Age</a:t>
            </a:r>
          </a:p>
          <a:p>
            <a:pPr algn="ctr"/>
            <a:r>
              <a:rPr lang="en-US" dirty="0" smtClean="0"/>
              <a:t>Relationship</a:t>
            </a:r>
            <a:endParaRPr lang="en-US" dirty="0"/>
          </a:p>
        </p:txBody>
      </p:sp>
      <p:sp>
        <p:nvSpPr>
          <p:cNvPr id="5" name="Diamond 4"/>
          <p:cNvSpPr/>
          <p:nvPr/>
        </p:nvSpPr>
        <p:spPr>
          <a:xfrm>
            <a:off x="3581400" y="3352800"/>
            <a:ext cx="1066800" cy="1066800"/>
          </a:xfrm>
          <a:prstGeom prst="diamond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>
            <a:stCxn id="5" idx="3"/>
          </p:cNvCxnSpPr>
          <p:nvPr/>
        </p:nvCxnSpPr>
        <p:spPr>
          <a:xfrm>
            <a:off x="4648200" y="3886200"/>
            <a:ext cx="91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72000" y="4038600"/>
            <a:ext cx="990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4" idx="3"/>
            <a:endCxn id="5" idx="1"/>
          </p:cNvCxnSpPr>
          <p:nvPr/>
        </p:nvCxnSpPr>
        <p:spPr>
          <a:xfrm flipV="1">
            <a:off x="2590800" y="3886200"/>
            <a:ext cx="990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Diamond 14"/>
          <p:cNvSpPr/>
          <p:nvPr/>
        </p:nvSpPr>
        <p:spPr>
          <a:xfrm>
            <a:off x="3733800" y="3505200"/>
            <a:ext cx="762000" cy="762000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660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A Relationship describes relations between </a:t>
            </a:r>
            <a:r>
              <a:rPr lang="en-US" b="1" dirty="0"/>
              <a:t>entities</a:t>
            </a:r>
            <a:r>
              <a:rPr lang="en-US" dirty="0"/>
              <a:t>. Relationship is represented using diamonds</a:t>
            </a:r>
            <a:r>
              <a:rPr lang="en-US" dirty="0" smtClean="0"/>
              <a:t>. Below is a types of relationships.</a:t>
            </a:r>
          </a:p>
          <a:p>
            <a:r>
              <a:rPr lang="en-US" b="1" u="sng" dirty="0" smtClean="0"/>
              <a:t>One to One Relationship: </a:t>
            </a:r>
            <a:r>
              <a:rPr lang="en-US" dirty="0"/>
              <a:t>This type of relationship is rarely seen in real world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The above example describes that one student can enroll only for one course and a course will also have only one Student. This is not what you will usually see in relationship.</a:t>
            </a:r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9689" y="4267104"/>
            <a:ext cx="4020111" cy="68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998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096000"/>
          </a:xfrm>
        </p:spPr>
        <p:txBody>
          <a:bodyPr/>
          <a:lstStyle/>
          <a:p>
            <a:r>
              <a:rPr lang="en-US" b="1" dirty="0"/>
              <a:t>One to Many :</a:t>
            </a:r>
            <a:r>
              <a:rPr lang="en-US" dirty="0"/>
              <a:t> It reflects business rule that one entity is associated with many number of same entity. The example for this relation might sound a little weird, but this </a:t>
            </a:r>
            <a:r>
              <a:rPr lang="en-US" dirty="0" smtClean="0"/>
              <a:t>means </a:t>
            </a:r>
            <a:r>
              <a:rPr lang="en-US" dirty="0"/>
              <a:t>that one student can enroll to many courses, but one course will have one Student.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The arrows in the diagram describes that one student can enroll for only one course.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3105105"/>
            <a:ext cx="5562599" cy="647790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 flipV="1">
            <a:off x="5105400" y="3276600"/>
            <a:ext cx="266700" cy="1524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5105400" y="3429000"/>
            <a:ext cx="266700" cy="1524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4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7239000" cy="6248400"/>
          </a:xfrm>
        </p:spPr>
        <p:txBody>
          <a:bodyPr>
            <a:normAutofit/>
          </a:bodyPr>
          <a:lstStyle/>
          <a:p>
            <a:r>
              <a:rPr lang="en-US" b="1" dirty="0"/>
              <a:t>Many to One :</a:t>
            </a:r>
            <a:r>
              <a:rPr lang="en-US" dirty="0"/>
              <a:t> It reflects business rule that many entities can be associated with just one entity. For example, Student enrolls for only one Course but a Course can have many Students.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smtClean="0"/>
              <a:t>Many to Many :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above diagram represents that many students can enroll for more than one courses.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385" y="2362200"/>
            <a:ext cx="6198015" cy="100016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794" y="3895631"/>
            <a:ext cx="6225078" cy="1057369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3124200" y="4191000"/>
            <a:ext cx="381000" cy="23331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71800" y="2586085"/>
            <a:ext cx="381000" cy="233315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124200" y="4424315"/>
            <a:ext cx="381000" cy="1524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2971800" y="2819400"/>
            <a:ext cx="381000" cy="2286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V="1">
            <a:off x="5334000" y="4191001"/>
            <a:ext cx="266700" cy="1524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334000" y="4424315"/>
            <a:ext cx="266700" cy="1524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575291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336</TotalTime>
  <Words>761</Words>
  <Application>Microsoft Office PowerPoint</Application>
  <PresentationFormat>On-screen Show (4:3)</PresentationFormat>
  <Paragraphs>128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Opulent</vt:lpstr>
      <vt:lpstr>Database systems</vt:lpstr>
      <vt:lpstr>Weak and strong entity types</vt:lpstr>
      <vt:lpstr>PowerPoint Presentation</vt:lpstr>
      <vt:lpstr>Weak entity type</vt:lpstr>
      <vt:lpstr>Diagram of Weak Entity type</vt:lpstr>
      <vt:lpstr>Diagram of Weak Entity type</vt:lpstr>
      <vt:lpstr>Relationships</vt:lpstr>
      <vt:lpstr>PowerPoint Presentation</vt:lpstr>
      <vt:lpstr>PowerPoint Presentation</vt:lpstr>
      <vt:lpstr>Symbols and Notations </vt:lpstr>
      <vt:lpstr>Entity Relationship Diagram</vt:lpstr>
      <vt:lpstr>Steps to draw e-r d</vt:lpstr>
      <vt:lpstr>PowerPoint Presentation</vt:lpstr>
      <vt:lpstr>Learn by example</vt:lpstr>
      <vt:lpstr>Learn by example</vt:lpstr>
      <vt:lpstr>Learn by example</vt:lpstr>
      <vt:lpstr>Degree of Relationship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</dc:title>
  <dc:creator>Jahanzaib Niazi</dc:creator>
  <cp:lastModifiedBy>Jahanzaib Niazi</cp:lastModifiedBy>
  <cp:revision>39</cp:revision>
  <dcterms:created xsi:type="dcterms:W3CDTF">2006-08-16T00:00:00Z</dcterms:created>
  <dcterms:modified xsi:type="dcterms:W3CDTF">2020-03-21T04:50:50Z</dcterms:modified>
</cp:coreProperties>
</file>