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6" r:id="rId3"/>
    <p:sldId id="321" r:id="rId4"/>
    <p:sldId id="391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256" r:id="rId13"/>
    <p:sldId id="277" r:id="rId14"/>
    <p:sldId id="258" r:id="rId15"/>
    <p:sldId id="389" r:id="rId16"/>
    <p:sldId id="264" r:id="rId17"/>
    <p:sldId id="390" r:id="rId18"/>
    <p:sldId id="322" r:id="rId19"/>
    <p:sldId id="326" r:id="rId20"/>
    <p:sldId id="358" r:id="rId21"/>
    <p:sldId id="363" r:id="rId22"/>
    <p:sldId id="364" r:id="rId23"/>
    <p:sldId id="365" r:id="rId24"/>
    <p:sldId id="366" r:id="rId25"/>
    <p:sldId id="367" r:id="rId26"/>
    <p:sldId id="392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93" r:id="rId35"/>
    <p:sldId id="394" r:id="rId36"/>
    <p:sldId id="351" r:id="rId37"/>
  </p:sldIdLst>
  <p:sldSz cx="9144000" cy="6858000" type="screen4x3"/>
  <p:notesSz cx="7007225" cy="9288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EAE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53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E37E2697-F598-495D-863A-1A84BA344A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1663"/>
            <a:ext cx="560705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6194A46-BDEB-4146-966B-93046B78B1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091D2-E565-4813-A4DC-918681543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36F00-33D7-4A6E-8443-F24FA2797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EAB8E-4781-4516-A09A-A2038D4BB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EC988-E249-472C-80C2-F5D5865EC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1680B-3DFC-4841-9A92-4D65D1FE9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272C2-7729-465E-8402-CE2F590DE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F3AB8-8C3D-43F1-BBA7-AE5DF8B12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BFBF8-DF90-4116-B3E2-CEFED392E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4257-8337-46F8-9AAB-5171EB0A3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55651-4FEA-4E60-9E17-B58BA48A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7840-EBD2-4E5B-B1A0-25BD71B58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342D8DA-F4B3-4F54-8682-F7F8AFB2C1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4013" y="314325"/>
            <a:ext cx="8332787" cy="1438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/>
              <a:t>Canola</a:t>
            </a:r>
            <a:br>
              <a:rPr lang="en-US" sz="3600" b="1" dirty="0" smtClean="0"/>
            </a:br>
            <a:r>
              <a:rPr lang="en-US" sz="3600" b="1" dirty="0" smtClean="0"/>
              <a:t>Small seed with big potential</a:t>
            </a:r>
            <a:endParaRPr lang="en-US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2895600"/>
            <a:ext cx="6019800" cy="2438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Dr. </a:t>
            </a:r>
            <a:r>
              <a:rPr lang="en-US" sz="2800" b="1" dirty="0" err="1" smtClean="0"/>
              <a:t>Saeed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Rauf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3077" name="Picture 5" descr="Moderateamagewhitespeckling CCC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2362200" cy="2686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Downey screened B. </a:t>
            </a:r>
            <a:r>
              <a:rPr lang="en-US" dirty="0" err="1" smtClean="0"/>
              <a:t>campestris</a:t>
            </a:r>
            <a:r>
              <a:rPr lang="en-US" dirty="0" smtClean="0"/>
              <a:t> </a:t>
            </a:r>
            <a:r>
              <a:rPr lang="en-US" dirty="0" err="1" smtClean="0"/>
              <a:t>germplasm</a:t>
            </a:r>
            <a:r>
              <a:rPr lang="en-US" dirty="0" smtClean="0"/>
              <a:t> from around the world. </a:t>
            </a:r>
          </a:p>
          <a:p>
            <a:r>
              <a:rPr lang="en-US" dirty="0" smtClean="0"/>
              <a:t>One of the seeds was found to contain no </a:t>
            </a:r>
            <a:r>
              <a:rPr lang="en-US" dirty="0" err="1" smtClean="0"/>
              <a:t>erucic</a:t>
            </a:r>
            <a:r>
              <a:rPr lang="en-US" dirty="0" smtClean="0"/>
              <a:t> acid, </a:t>
            </a:r>
          </a:p>
          <a:p>
            <a:r>
              <a:rPr lang="en-US" dirty="0" smtClean="0"/>
              <a:t>half-seed</a:t>
            </a:r>
            <a:r>
              <a:rPr lang="en-US" dirty="0"/>
              <a:t> </a:t>
            </a:r>
            <a:r>
              <a:rPr lang="en-US" dirty="0" smtClean="0"/>
              <a:t>technique was employed to grow a plant - albeit a weak and sickly specimen. Span, the first low </a:t>
            </a:r>
            <a:r>
              <a:rPr lang="en-US" dirty="0" err="1" smtClean="0"/>
              <a:t>erucic</a:t>
            </a:r>
            <a:r>
              <a:rPr lang="en-US" dirty="0" smtClean="0"/>
              <a:t> acid B. </a:t>
            </a:r>
            <a:r>
              <a:rPr lang="en-US" dirty="0" err="1" smtClean="0"/>
              <a:t>campestris</a:t>
            </a:r>
            <a:r>
              <a:rPr lang="en-US" dirty="0" smtClean="0"/>
              <a:t> </a:t>
            </a:r>
            <a:r>
              <a:rPr lang="en-US" dirty="0" err="1" smtClean="0"/>
              <a:t>variety,was</a:t>
            </a:r>
            <a:r>
              <a:rPr lang="en-US" dirty="0" smtClean="0"/>
              <a:t> released in 1971 (National Research Council, 48).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Bronowski</a:t>
            </a:r>
            <a:r>
              <a:rPr lang="en-US" dirty="0" smtClean="0"/>
              <a:t>, a B. </a:t>
            </a:r>
            <a:r>
              <a:rPr lang="en-US" dirty="0" err="1" smtClean="0"/>
              <a:t>napus</a:t>
            </a:r>
            <a:r>
              <a:rPr lang="en-US" dirty="0" smtClean="0"/>
              <a:t> variety with very low levels of </a:t>
            </a:r>
            <a:r>
              <a:rPr lang="en-US" dirty="0" err="1" smtClean="0"/>
              <a:t>glucosinolates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Stefansson’s Tower variety </a:t>
            </a:r>
            <a:r>
              <a:rPr lang="en-US" dirty="0" err="1" smtClean="0"/>
              <a:t>registerd</a:t>
            </a:r>
            <a:r>
              <a:rPr lang="en-US" dirty="0" smtClean="0"/>
              <a:t> in 1974 Agriculture Canada registered </a:t>
            </a:r>
          </a:p>
          <a:p>
            <a:r>
              <a:rPr lang="en-US" dirty="0" smtClean="0"/>
              <a:t>Tower as the world’s first zero-</a:t>
            </a:r>
            <a:r>
              <a:rPr lang="en-US" dirty="0" err="1" smtClean="0"/>
              <a:t>erucic</a:t>
            </a:r>
            <a:r>
              <a:rPr lang="en-US" dirty="0" smtClean="0"/>
              <a:t> acid, low-</a:t>
            </a:r>
            <a:r>
              <a:rPr lang="en-US" dirty="0" err="1" smtClean="0"/>
              <a:t>glucosinolate</a:t>
            </a:r>
            <a:r>
              <a:rPr lang="en-US" dirty="0" smtClean="0"/>
              <a:t> B. </a:t>
            </a:r>
            <a:r>
              <a:rPr lang="en-US" dirty="0" err="1" smtClean="0"/>
              <a:t>napus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Downey developed the world’s first zero-</a:t>
            </a:r>
            <a:r>
              <a:rPr lang="en-US" dirty="0" err="1" smtClean="0"/>
              <a:t>erucic</a:t>
            </a:r>
            <a:r>
              <a:rPr lang="en-US" dirty="0" smtClean="0"/>
              <a:t>, low </a:t>
            </a:r>
            <a:r>
              <a:rPr lang="en-US" dirty="0" err="1" smtClean="0"/>
              <a:t>glucosinolate</a:t>
            </a:r>
            <a:r>
              <a:rPr lang="en-US" dirty="0" smtClean="0"/>
              <a:t> B. </a:t>
            </a:r>
            <a:r>
              <a:rPr lang="en-US" dirty="0" err="1" smtClean="0"/>
              <a:t>campestris</a:t>
            </a:r>
            <a:r>
              <a:rPr lang="en-US" dirty="0" smtClean="0"/>
              <a:t> variety Candle, which was released in 1977 (National Research Council, 65-72</a:t>
            </a:r>
            <a:r>
              <a:rPr lang="en-US" smtClean="0"/>
              <a:t>).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981200" y="987425"/>
          <a:ext cx="6577013" cy="4421188"/>
        </p:xfrm>
        <a:graphic>
          <a:graphicData uri="http://schemas.openxmlformats.org/presentationml/2006/ole">
            <p:oleObj spid="_x0000_s2053" name="Chart" r:id="rId3" imgW="5848384" imgH="3914730" progId="MSGraph.Chart.8">
              <p:embed followColorScheme="full"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47750" y="73025"/>
            <a:ext cx="6992938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sz="3200" b="1"/>
              <a:t>Canola Seed Composition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41925" y="2549525"/>
            <a:ext cx="701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Oil</a:t>
            </a:r>
          </a:p>
          <a:p>
            <a:pPr algn="ctr"/>
            <a:r>
              <a:rPr lang="en-US" sz="1400" b="1"/>
              <a:t>(43 %)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35413" y="4038600"/>
            <a:ext cx="908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Protein</a:t>
            </a:r>
          </a:p>
          <a:p>
            <a:pPr algn="ctr"/>
            <a:r>
              <a:rPr lang="en-US" sz="1400" b="1"/>
              <a:t>(21 %)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76600" y="2209800"/>
            <a:ext cx="9001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Others</a:t>
            </a:r>
          </a:p>
          <a:p>
            <a:pPr algn="ctr"/>
            <a:r>
              <a:rPr lang="en-US" sz="1200" b="1"/>
              <a:t>(Sugar,</a:t>
            </a:r>
          </a:p>
          <a:p>
            <a:pPr algn="ctr"/>
            <a:r>
              <a:rPr lang="en-US" sz="1200" b="1"/>
              <a:t>Starch, </a:t>
            </a:r>
          </a:p>
          <a:p>
            <a:pPr algn="ctr"/>
            <a:r>
              <a:rPr lang="en-US" sz="1200" b="1"/>
              <a:t>Structural </a:t>
            </a:r>
          </a:p>
          <a:p>
            <a:pPr algn="ctr"/>
            <a:r>
              <a:rPr lang="en-US" sz="1200" b="1"/>
              <a:t>Material)</a:t>
            </a:r>
          </a:p>
          <a:p>
            <a:pPr algn="ctr"/>
            <a:r>
              <a:rPr lang="en-US" sz="1400" b="1"/>
              <a:t>(36 %)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2" name="CorelPhotoPaint.Image.11" r:id="rId3" imgW="13003175" imgH="9752381" progId="">
              <p:embed/>
            </p:oleObj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030913" y="0"/>
            <a:ext cx="311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latin typeface="Arial" charset="0"/>
              </a:rPr>
              <a:t>Multiple Stresses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124200" y="6324600"/>
            <a:ext cx="2438400" cy="609600"/>
          </a:xfrm>
          <a:prstGeom prst="ellipse">
            <a:avLst/>
          </a:prstGeom>
          <a:solidFill>
            <a:srgbClr val="000080">
              <a:alpha val="50000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</a:rPr>
              <a:t>95 </a:t>
            </a:r>
            <a:r>
              <a:rPr lang="en-US" b="1" baseline="3000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F</a:t>
            </a:r>
            <a:endParaRPr lang="en-CA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762000" y="6324600"/>
            <a:ext cx="1905000" cy="685800"/>
          </a:xfrm>
          <a:prstGeom prst="ellipse">
            <a:avLst/>
          </a:prstGeom>
          <a:solidFill>
            <a:srgbClr val="000080">
              <a:alpha val="50000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</a:rPr>
              <a:t>82 </a:t>
            </a:r>
            <a:r>
              <a:rPr lang="en-US" b="1" baseline="3000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F</a:t>
            </a:r>
            <a:endParaRPr lang="en-CA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5715000" y="6324600"/>
            <a:ext cx="1828800" cy="685800"/>
          </a:xfrm>
          <a:prstGeom prst="ellipse">
            <a:avLst/>
          </a:prstGeom>
          <a:solidFill>
            <a:srgbClr val="000080">
              <a:alpha val="50000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charset="0"/>
              </a:rPr>
              <a:t>64 </a:t>
            </a:r>
            <a:r>
              <a:rPr lang="en-US" b="1" baseline="3000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F</a:t>
            </a:r>
            <a:endParaRPr lang="en-CA" b="1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914400" y="304800"/>
            <a:ext cx="4797425" cy="4038600"/>
            <a:chOff x="576" y="192"/>
            <a:chExt cx="3022" cy="254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296" y="192"/>
              <a:ext cx="1536" cy="384"/>
            </a:xfrm>
            <a:prstGeom prst="ellipse">
              <a:avLst/>
            </a:prstGeom>
            <a:solidFill>
              <a:srgbClr val="000080">
                <a:alpha val="50000"/>
              </a:srgb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CC66"/>
                  </a:solidFill>
                  <a:latin typeface="Arial" charset="0"/>
                </a:rPr>
                <a:t>Drought</a:t>
              </a:r>
              <a:endParaRPr lang="en-CA" b="1">
                <a:solidFill>
                  <a:srgbClr val="FFCC66"/>
                </a:solidFill>
                <a:latin typeface="Arial" charset="0"/>
              </a:endParaRPr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flipV="1">
              <a:off x="576" y="624"/>
              <a:ext cx="1296" cy="1392"/>
            </a:xfrm>
            <a:prstGeom prst="line">
              <a:avLst/>
            </a:prstGeom>
            <a:noFill/>
            <a:ln w="57150" cap="sq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rot="19810298" flipV="1">
              <a:off x="1763" y="768"/>
              <a:ext cx="1200" cy="1968"/>
            </a:xfrm>
            <a:prstGeom prst="line">
              <a:avLst/>
            </a:prstGeom>
            <a:noFill/>
            <a:ln w="57150" cap="sq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rot="-2185673" flipH="1" flipV="1">
              <a:off x="3358" y="242"/>
              <a:ext cx="240" cy="2304"/>
            </a:xfrm>
            <a:prstGeom prst="line">
              <a:avLst/>
            </a:prstGeom>
            <a:noFill/>
            <a:ln w="57150" cap="sq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2514600" y="609600"/>
            <a:ext cx="5459413" cy="3276600"/>
            <a:chOff x="1584" y="384"/>
            <a:chExt cx="3439" cy="2064"/>
          </a:xfrm>
        </p:grpSpPr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V="1">
              <a:off x="1584" y="768"/>
              <a:ext cx="1440" cy="1680"/>
            </a:xfrm>
            <a:prstGeom prst="line">
              <a:avLst/>
            </a:prstGeom>
            <a:noFill/>
            <a:ln w="571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 rot="16612297" flipV="1">
              <a:off x="4037" y="794"/>
              <a:ext cx="1011" cy="960"/>
            </a:xfrm>
            <a:prstGeom prst="line">
              <a:avLst/>
            </a:prstGeom>
            <a:noFill/>
            <a:ln w="571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2877" y="384"/>
              <a:ext cx="1536" cy="384"/>
            </a:xfrm>
            <a:prstGeom prst="ellipse">
              <a:avLst/>
            </a:prstGeom>
            <a:solidFill>
              <a:srgbClr val="000080">
                <a:alpha val="50000"/>
              </a:srgb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Control</a:t>
              </a:r>
              <a:endParaRPr lang="en-CA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8867633" flipV="1">
              <a:off x="2688" y="1133"/>
              <a:ext cx="1440" cy="960"/>
            </a:xfrm>
            <a:prstGeom prst="line">
              <a:avLst/>
            </a:prstGeom>
            <a:noFill/>
            <a:ln w="57150" cap="sq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 autoUpdateAnimBg="0"/>
      <p:bldP spid="46086" grpId="0" animBg="1" autoUpdateAnimBg="0"/>
      <p:bldP spid="4608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057400"/>
            <a:ext cx="8231188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/>
              <a:t>Planting and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Canola Issues &amp; Questions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Where is there a market?</a:t>
            </a:r>
          </a:p>
          <a:p>
            <a:r>
              <a:rPr lang="en-US"/>
              <a:t>Rotation issues with other crops?</a:t>
            </a:r>
          </a:p>
          <a:p>
            <a:r>
              <a:rPr lang="en-US"/>
              <a:t>Shattering losses and how to harvest?</a:t>
            </a:r>
          </a:p>
          <a:p>
            <a:r>
              <a:rPr lang="en-US"/>
              <a:t>Can canola be grazed?</a:t>
            </a:r>
          </a:p>
          <a:p>
            <a:r>
              <a:rPr lang="en-US"/>
              <a:t>Roundup Ready varieties now have yield potential that approaches conventional</a:t>
            </a:r>
          </a:p>
          <a:p>
            <a:r>
              <a:rPr lang="en-US"/>
              <a:t>How does canola compare with wheat?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Roots_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543300" cy="4724400"/>
          </a:xfrm>
          <a:prstGeom prst="rect">
            <a:avLst/>
          </a:prstGeom>
          <a:noFill/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047750" y="73025"/>
            <a:ext cx="6992938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sz="3200" b="1"/>
              <a:t>Canola Planting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343400" y="838200"/>
            <a:ext cx="4648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3"/>
              </a:buBlip>
            </a:pPr>
            <a:r>
              <a:rPr lang="en-US" sz="3200" b="1"/>
              <a:t>Seed bed must be firm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3"/>
              </a:buBlip>
            </a:pPr>
            <a:r>
              <a:rPr lang="en-US" sz="3200" b="1"/>
              <a:t>Seeding depth—0.5-1.0”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3"/>
              </a:buBlip>
            </a:pPr>
            <a:r>
              <a:rPr lang="en-US" sz="3200" b="1"/>
              <a:t>Seed rate—2-10 lbs./A, but 5 is usu. OK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3"/>
              </a:buBlip>
            </a:pPr>
            <a:r>
              <a:rPr lang="en-US" sz="3200" b="1">
                <a:solidFill>
                  <a:srgbClr val="CC0000"/>
                </a:solidFill>
              </a:rPr>
              <a:t>We recommend seed insecticide treatments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3"/>
              </a:buBlip>
            </a:pPr>
            <a:r>
              <a:rPr lang="en-US" sz="3200" b="1"/>
              <a:t>Date of planting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Date of Planting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4582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Oklahoma State/Kansas State canola production guide suggests 9/12-10/6 for Panhandle &amp; 9/15-10/10 for South Plains</a:t>
            </a:r>
          </a:p>
          <a:p>
            <a:pPr>
              <a:lnSpc>
                <a:spcPct val="90000"/>
              </a:lnSpc>
            </a:pPr>
            <a:r>
              <a:rPr lang="en-US"/>
              <a:t>Guide—6 weeks before killing freeze @ 25 F</a:t>
            </a:r>
          </a:p>
          <a:p>
            <a:pPr>
              <a:lnSpc>
                <a:spcPct val="90000"/>
              </a:lnSpc>
            </a:pPr>
            <a:r>
              <a:rPr lang="en-US"/>
              <a:t>That’s TOO LATE!!  AgriLife Extension suggests last planting date of 9/15 in Panhandle, 9/20 in S. Plains</a:t>
            </a:r>
          </a:p>
          <a:p>
            <a:pPr>
              <a:lnSpc>
                <a:spcPct val="90000"/>
              </a:lnSpc>
            </a:pPr>
            <a:r>
              <a:rPr lang="en-US"/>
              <a:t>October, 2007 in Hale Co.—10/5, mediocre stand; 10/18, did not survive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2" name="Picture 10" descr="Sdlngs_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403725" y="244475"/>
            <a:ext cx="2700338" cy="579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Seeding Depth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648200" y="914400"/>
            <a:ext cx="4267200" cy="147955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Seeding date: Sep 28, 07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Picture taken: Oct 12, 07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Location: Clovis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Sdlngs_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124200" y="0"/>
            <a:ext cx="2700338" cy="579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Seeding Depth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838200"/>
            <a:ext cx="4267200" cy="147955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Seeding date: Sep 28, 07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Picture taken: Oct 12, 07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en-US" b="1"/>
              <a:t>Location: Clovis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047750" y="73025"/>
            <a:ext cx="6992938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</a:rPr>
              <a:t>Small Seed with Big Potential</a:t>
            </a:r>
          </a:p>
        </p:txBody>
      </p:sp>
      <p:pic>
        <p:nvPicPr>
          <p:cNvPr id="89102" name="Picture 14" descr="SmallS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477000" cy="4421188"/>
          </a:xfrm>
          <a:prstGeom prst="rect">
            <a:avLst/>
          </a:prstGeom>
          <a:noFill/>
        </p:spPr>
      </p:pic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1447800" y="838200"/>
            <a:ext cx="1447800" cy="457200"/>
          </a:xfrm>
          <a:prstGeom prst="wedgeRoundRectCallout">
            <a:avLst>
              <a:gd name="adj1" fmla="val 66227"/>
              <a:gd name="adj2" fmla="val 236458"/>
              <a:gd name="adj3" fmla="val 16667"/>
            </a:avLst>
          </a:prstGeom>
          <a:solidFill>
            <a:srgbClr val="C0C0C0">
              <a:alpha val="69000"/>
            </a:srgb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/>
          <a:lstStyle/>
          <a:p>
            <a:pPr algn="ctr">
              <a:lnSpc>
                <a:spcPct val="90000"/>
              </a:lnSpc>
            </a:pPr>
            <a:r>
              <a:rPr kumimoji="1" lang="en-US" b="1">
                <a:latin typeface="Arial" charset="0"/>
              </a:rPr>
              <a:t>Mustard</a:t>
            </a: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7315200" y="1905000"/>
            <a:ext cx="1447800" cy="457200"/>
          </a:xfrm>
          <a:prstGeom prst="wedgeRoundRectCallout">
            <a:avLst>
              <a:gd name="adj1" fmla="val -82125"/>
              <a:gd name="adj2" fmla="val 240625"/>
              <a:gd name="adj3" fmla="val 16667"/>
            </a:avLst>
          </a:prstGeom>
          <a:solidFill>
            <a:srgbClr val="C0C0C0">
              <a:alpha val="69000"/>
            </a:srgb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/>
          <a:lstStyle/>
          <a:p>
            <a:pPr algn="ctr">
              <a:lnSpc>
                <a:spcPct val="90000"/>
              </a:lnSpc>
            </a:pPr>
            <a:r>
              <a:rPr kumimoji="1" lang="en-US" b="1">
                <a:latin typeface="Arial" charset="0"/>
              </a:rPr>
              <a:t>Canola</a:t>
            </a:r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>
            <a:off x="152400" y="5029200"/>
            <a:ext cx="1447800" cy="457200"/>
          </a:xfrm>
          <a:prstGeom prst="wedgeRoundRectCallout">
            <a:avLst>
              <a:gd name="adj1" fmla="val 114912"/>
              <a:gd name="adj2" fmla="val -225347"/>
              <a:gd name="adj3" fmla="val 16667"/>
            </a:avLst>
          </a:prstGeom>
          <a:solidFill>
            <a:srgbClr val="C0C0C0">
              <a:alpha val="69000"/>
            </a:srgb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/>
          <a:lstStyle/>
          <a:p>
            <a:pPr algn="ctr">
              <a:lnSpc>
                <a:spcPct val="90000"/>
              </a:lnSpc>
            </a:pPr>
            <a:r>
              <a:rPr kumimoji="1" lang="en-US" b="1">
                <a:latin typeface="Arial" charset="0"/>
              </a:rPr>
              <a:t>Wheat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 animBg="1"/>
      <p:bldP spid="89104" grpId="0" animBg="1"/>
      <p:bldP spid="891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NonUnipl_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3843" name="Group 3"/>
          <p:cNvGrpSpPr>
            <a:grpSpLocks/>
          </p:cNvGrpSpPr>
          <p:nvPr/>
        </p:nvGrpSpPr>
        <p:grpSpPr bwMode="auto">
          <a:xfrm rot="16200000">
            <a:off x="5981700" y="-723900"/>
            <a:ext cx="2438400" cy="3886200"/>
            <a:chOff x="3984" y="1440"/>
            <a:chExt cx="1536" cy="2448"/>
          </a:xfrm>
        </p:grpSpPr>
        <p:grpSp>
          <p:nvGrpSpPr>
            <p:cNvPr id="163844" name="Group 4"/>
            <p:cNvGrpSpPr>
              <a:grpSpLocks/>
            </p:cNvGrpSpPr>
            <p:nvPr/>
          </p:nvGrpSpPr>
          <p:grpSpPr bwMode="auto">
            <a:xfrm>
              <a:off x="3984" y="1440"/>
              <a:ext cx="1536" cy="2448"/>
              <a:chOff x="3984" y="1440"/>
              <a:chExt cx="1536" cy="2448"/>
            </a:xfrm>
          </p:grpSpPr>
          <p:sp>
            <p:nvSpPr>
              <p:cNvPr id="163845" name="Rectangle 5"/>
              <p:cNvSpPr>
                <a:spLocks noChangeArrowheads="1"/>
              </p:cNvSpPr>
              <p:nvPr/>
            </p:nvSpPr>
            <p:spPr bwMode="auto">
              <a:xfrm>
                <a:off x="3984" y="1440"/>
                <a:ext cx="1536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46" name="Line 6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47" name="Line 7"/>
              <p:cNvSpPr>
                <a:spLocks noChangeShapeType="1"/>
              </p:cNvSpPr>
              <p:nvPr/>
            </p:nvSpPr>
            <p:spPr bwMode="auto">
              <a:xfrm>
                <a:off x="4271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48" name="Line 8"/>
              <p:cNvSpPr>
                <a:spLocks noChangeShapeType="1"/>
              </p:cNvSpPr>
              <p:nvPr/>
            </p:nvSpPr>
            <p:spPr bwMode="auto">
              <a:xfrm>
                <a:off x="4464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49" name="Line 9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0" name="Line 10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0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1" name="Line 1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2" name="Line 12"/>
              <p:cNvSpPr>
                <a:spLocks noChangeShapeType="1"/>
              </p:cNvSpPr>
              <p:nvPr/>
            </p:nvSpPr>
            <p:spPr bwMode="auto">
              <a:xfrm>
                <a:off x="5232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3" name="Line 13"/>
              <p:cNvSpPr>
                <a:spLocks noChangeShapeType="1"/>
              </p:cNvSpPr>
              <p:nvPr/>
            </p:nvSpPr>
            <p:spPr bwMode="auto">
              <a:xfrm>
                <a:off x="5424" y="1440"/>
                <a:ext cx="1" cy="24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54" name="Group 14"/>
            <p:cNvGrpSpPr>
              <a:grpSpLocks/>
            </p:cNvGrpSpPr>
            <p:nvPr/>
          </p:nvGrpSpPr>
          <p:grpSpPr bwMode="auto">
            <a:xfrm>
              <a:off x="3984" y="1488"/>
              <a:ext cx="336" cy="576"/>
              <a:chOff x="3984" y="1488"/>
              <a:chExt cx="336" cy="576"/>
            </a:xfrm>
          </p:grpSpPr>
          <p:sp>
            <p:nvSpPr>
              <p:cNvPr id="163855" name="AutoShape 15"/>
              <p:cNvSpPr>
                <a:spLocks noChangeArrowheads="1"/>
              </p:cNvSpPr>
              <p:nvPr/>
            </p:nvSpPr>
            <p:spPr bwMode="auto">
              <a:xfrm rot="2607574">
                <a:off x="3984" y="177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6" name="AutoShape 16"/>
              <p:cNvSpPr>
                <a:spLocks noChangeArrowheads="1"/>
              </p:cNvSpPr>
              <p:nvPr/>
            </p:nvSpPr>
            <p:spPr bwMode="auto">
              <a:xfrm rot="2607574">
                <a:off x="3984" y="148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7" name="AutoShape 17"/>
              <p:cNvSpPr>
                <a:spLocks noChangeArrowheads="1"/>
              </p:cNvSpPr>
              <p:nvPr/>
            </p:nvSpPr>
            <p:spPr bwMode="auto">
              <a:xfrm rot="2607574">
                <a:off x="3984" y="163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8" name="AutoShape 18"/>
              <p:cNvSpPr>
                <a:spLocks noChangeArrowheads="1"/>
              </p:cNvSpPr>
              <p:nvPr/>
            </p:nvSpPr>
            <p:spPr bwMode="auto">
              <a:xfrm rot="2607574">
                <a:off x="3984" y="192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59" name="AutoShape 19"/>
              <p:cNvSpPr>
                <a:spLocks noChangeArrowheads="1"/>
              </p:cNvSpPr>
              <p:nvPr/>
            </p:nvSpPr>
            <p:spPr bwMode="auto">
              <a:xfrm rot="2607574">
                <a:off x="4176" y="192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0" name="AutoShape 20"/>
              <p:cNvSpPr>
                <a:spLocks noChangeArrowheads="1"/>
              </p:cNvSpPr>
              <p:nvPr/>
            </p:nvSpPr>
            <p:spPr bwMode="auto">
              <a:xfrm rot="2607574">
                <a:off x="4176" y="177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1" name="AutoShape 21"/>
              <p:cNvSpPr>
                <a:spLocks noChangeArrowheads="1"/>
              </p:cNvSpPr>
              <p:nvPr/>
            </p:nvSpPr>
            <p:spPr bwMode="auto">
              <a:xfrm rot="2607574">
                <a:off x="4176" y="163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2" name="AutoShape 22"/>
              <p:cNvSpPr>
                <a:spLocks noChangeArrowheads="1"/>
              </p:cNvSpPr>
              <p:nvPr/>
            </p:nvSpPr>
            <p:spPr bwMode="auto">
              <a:xfrm rot="2607574">
                <a:off x="4176" y="148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3" name="Group 23"/>
            <p:cNvGrpSpPr>
              <a:grpSpLocks/>
            </p:cNvGrpSpPr>
            <p:nvPr/>
          </p:nvGrpSpPr>
          <p:grpSpPr bwMode="auto">
            <a:xfrm>
              <a:off x="3984" y="2592"/>
              <a:ext cx="336" cy="576"/>
              <a:chOff x="3984" y="2736"/>
              <a:chExt cx="336" cy="576"/>
            </a:xfrm>
          </p:grpSpPr>
          <p:sp>
            <p:nvSpPr>
              <p:cNvPr id="163864" name="AutoShape 24"/>
              <p:cNvSpPr>
                <a:spLocks noChangeArrowheads="1"/>
              </p:cNvSpPr>
              <p:nvPr/>
            </p:nvSpPr>
            <p:spPr bwMode="auto">
              <a:xfrm rot="2607574">
                <a:off x="3984" y="273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5" name="AutoShape 25"/>
              <p:cNvSpPr>
                <a:spLocks noChangeArrowheads="1"/>
              </p:cNvSpPr>
              <p:nvPr/>
            </p:nvSpPr>
            <p:spPr bwMode="auto">
              <a:xfrm rot="2607574">
                <a:off x="4176" y="273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6" name="AutoShape 26"/>
              <p:cNvSpPr>
                <a:spLocks noChangeArrowheads="1"/>
              </p:cNvSpPr>
              <p:nvPr/>
            </p:nvSpPr>
            <p:spPr bwMode="auto">
              <a:xfrm rot="2607574">
                <a:off x="4176" y="28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AutoShape 27"/>
              <p:cNvSpPr>
                <a:spLocks noChangeArrowheads="1"/>
              </p:cNvSpPr>
              <p:nvPr/>
            </p:nvSpPr>
            <p:spPr bwMode="auto">
              <a:xfrm rot="2607574">
                <a:off x="4176" y="302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AutoShape 28"/>
              <p:cNvSpPr>
                <a:spLocks noChangeArrowheads="1"/>
              </p:cNvSpPr>
              <p:nvPr/>
            </p:nvSpPr>
            <p:spPr bwMode="auto">
              <a:xfrm rot="2607574">
                <a:off x="4176" y="316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9" name="AutoShape 29"/>
              <p:cNvSpPr>
                <a:spLocks noChangeArrowheads="1"/>
              </p:cNvSpPr>
              <p:nvPr/>
            </p:nvSpPr>
            <p:spPr bwMode="auto">
              <a:xfrm rot="2607574">
                <a:off x="3984" y="28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70" name="AutoShape 30"/>
              <p:cNvSpPr>
                <a:spLocks noChangeArrowheads="1"/>
              </p:cNvSpPr>
              <p:nvPr/>
            </p:nvSpPr>
            <p:spPr bwMode="auto">
              <a:xfrm rot="2607574">
                <a:off x="3984" y="302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71" name="AutoShape 31"/>
              <p:cNvSpPr>
                <a:spLocks noChangeArrowheads="1"/>
              </p:cNvSpPr>
              <p:nvPr/>
            </p:nvSpPr>
            <p:spPr bwMode="auto">
              <a:xfrm rot="2607574">
                <a:off x="3984" y="316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872" name="AutoShape 32"/>
            <p:cNvSpPr>
              <a:spLocks noChangeArrowheads="1"/>
            </p:cNvSpPr>
            <p:nvPr/>
          </p:nvSpPr>
          <p:spPr bwMode="auto">
            <a:xfrm rot="2607574">
              <a:off x="4416" y="235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3" name="AutoShape 33"/>
            <p:cNvSpPr>
              <a:spLocks noChangeArrowheads="1"/>
            </p:cNvSpPr>
            <p:nvPr/>
          </p:nvSpPr>
          <p:spPr bwMode="auto">
            <a:xfrm rot="2607574">
              <a:off x="4416" y="2064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4" name="AutoShape 34"/>
            <p:cNvSpPr>
              <a:spLocks noChangeArrowheads="1"/>
            </p:cNvSpPr>
            <p:nvPr/>
          </p:nvSpPr>
          <p:spPr bwMode="auto">
            <a:xfrm rot="2607574">
              <a:off x="4416" y="220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5" name="AutoShape 35"/>
            <p:cNvSpPr>
              <a:spLocks noChangeArrowheads="1"/>
            </p:cNvSpPr>
            <p:nvPr/>
          </p:nvSpPr>
          <p:spPr bwMode="auto">
            <a:xfrm rot="2607574">
              <a:off x="4416" y="249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6" name="AutoShape 36"/>
            <p:cNvSpPr>
              <a:spLocks noChangeArrowheads="1"/>
            </p:cNvSpPr>
            <p:nvPr/>
          </p:nvSpPr>
          <p:spPr bwMode="auto">
            <a:xfrm rot="2607574">
              <a:off x="4608" y="249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7" name="AutoShape 37"/>
            <p:cNvSpPr>
              <a:spLocks noChangeArrowheads="1"/>
            </p:cNvSpPr>
            <p:nvPr/>
          </p:nvSpPr>
          <p:spPr bwMode="auto">
            <a:xfrm rot="2607574">
              <a:off x="4608" y="235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8" name="AutoShape 38"/>
            <p:cNvSpPr>
              <a:spLocks noChangeArrowheads="1"/>
            </p:cNvSpPr>
            <p:nvPr/>
          </p:nvSpPr>
          <p:spPr bwMode="auto">
            <a:xfrm rot="2607574">
              <a:off x="4608" y="220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9" name="AutoShape 39"/>
            <p:cNvSpPr>
              <a:spLocks noChangeArrowheads="1"/>
            </p:cNvSpPr>
            <p:nvPr/>
          </p:nvSpPr>
          <p:spPr bwMode="auto">
            <a:xfrm rot="2607574">
              <a:off x="4608" y="2064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80" name="Group 40"/>
            <p:cNvGrpSpPr>
              <a:grpSpLocks/>
            </p:cNvGrpSpPr>
            <p:nvPr/>
          </p:nvGrpSpPr>
          <p:grpSpPr bwMode="auto">
            <a:xfrm>
              <a:off x="4416" y="3120"/>
              <a:ext cx="336" cy="576"/>
              <a:chOff x="4416" y="3312"/>
              <a:chExt cx="336" cy="576"/>
            </a:xfrm>
          </p:grpSpPr>
          <p:sp>
            <p:nvSpPr>
              <p:cNvPr id="163881" name="AutoShape 41"/>
              <p:cNvSpPr>
                <a:spLocks noChangeArrowheads="1"/>
              </p:cNvSpPr>
              <p:nvPr/>
            </p:nvSpPr>
            <p:spPr bwMode="auto">
              <a:xfrm rot="2607574">
                <a:off x="4416" y="331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2" name="AutoShape 42"/>
              <p:cNvSpPr>
                <a:spLocks noChangeArrowheads="1"/>
              </p:cNvSpPr>
              <p:nvPr/>
            </p:nvSpPr>
            <p:spPr bwMode="auto">
              <a:xfrm rot="2607574">
                <a:off x="4608" y="331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3" name="AutoShape 43"/>
              <p:cNvSpPr>
                <a:spLocks noChangeArrowheads="1"/>
              </p:cNvSpPr>
              <p:nvPr/>
            </p:nvSpPr>
            <p:spPr bwMode="auto">
              <a:xfrm rot="2607574">
                <a:off x="4608" y="345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4" name="AutoShape 44"/>
              <p:cNvSpPr>
                <a:spLocks noChangeArrowheads="1"/>
              </p:cNvSpPr>
              <p:nvPr/>
            </p:nvSpPr>
            <p:spPr bwMode="auto">
              <a:xfrm rot="2607574">
                <a:off x="4608" y="360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5" name="AutoShape 45"/>
              <p:cNvSpPr>
                <a:spLocks noChangeArrowheads="1"/>
              </p:cNvSpPr>
              <p:nvPr/>
            </p:nvSpPr>
            <p:spPr bwMode="auto">
              <a:xfrm rot="2607574">
                <a:off x="4608" y="374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6" name="AutoShape 46"/>
              <p:cNvSpPr>
                <a:spLocks noChangeArrowheads="1"/>
              </p:cNvSpPr>
              <p:nvPr/>
            </p:nvSpPr>
            <p:spPr bwMode="auto">
              <a:xfrm rot="2607574">
                <a:off x="4416" y="345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7" name="AutoShape 47"/>
              <p:cNvSpPr>
                <a:spLocks noChangeArrowheads="1"/>
              </p:cNvSpPr>
              <p:nvPr/>
            </p:nvSpPr>
            <p:spPr bwMode="auto">
              <a:xfrm rot="2607574">
                <a:off x="4416" y="360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88" name="AutoShape 48"/>
              <p:cNvSpPr>
                <a:spLocks noChangeArrowheads="1"/>
              </p:cNvSpPr>
              <p:nvPr/>
            </p:nvSpPr>
            <p:spPr bwMode="auto">
              <a:xfrm rot="2607574">
                <a:off x="4416" y="374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889" name="AutoShape 49"/>
            <p:cNvSpPr>
              <a:spLocks noChangeArrowheads="1"/>
            </p:cNvSpPr>
            <p:nvPr/>
          </p:nvSpPr>
          <p:spPr bwMode="auto">
            <a:xfrm rot="2607574">
              <a:off x="4752" y="177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0" name="AutoShape 50"/>
            <p:cNvSpPr>
              <a:spLocks noChangeArrowheads="1"/>
            </p:cNvSpPr>
            <p:nvPr/>
          </p:nvSpPr>
          <p:spPr bwMode="auto">
            <a:xfrm rot="2607574">
              <a:off x="4752" y="148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1" name="AutoShape 51"/>
            <p:cNvSpPr>
              <a:spLocks noChangeArrowheads="1"/>
            </p:cNvSpPr>
            <p:nvPr/>
          </p:nvSpPr>
          <p:spPr bwMode="auto">
            <a:xfrm rot="2607574">
              <a:off x="4752" y="163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2" name="AutoShape 52"/>
            <p:cNvSpPr>
              <a:spLocks noChangeArrowheads="1"/>
            </p:cNvSpPr>
            <p:nvPr/>
          </p:nvSpPr>
          <p:spPr bwMode="auto">
            <a:xfrm rot="2607574">
              <a:off x="4752" y="1920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3" name="AutoShape 53"/>
            <p:cNvSpPr>
              <a:spLocks noChangeArrowheads="1"/>
            </p:cNvSpPr>
            <p:nvPr/>
          </p:nvSpPr>
          <p:spPr bwMode="auto">
            <a:xfrm rot="2607574">
              <a:off x="4944" y="1920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4" name="AutoShape 54"/>
            <p:cNvSpPr>
              <a:spLocks noChangeArrowheads="1"/>
            </p:cNvSpPr>
            <p:nvPr/>
          </p:nvSpPr>
          <p:spPr bwMode="auto">
            <a:xfrm rot="2607574">
              <a:off x="4944" y="177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5" name="AutoShape 55"/>
            <p:cNvSpPr>
              <a:spLocks noChangeArrowheads="1"/>
            </p:cNvSpPr>
            <p:nvPr/>
          </p:nvSpPr>
          <p:spPr bwMode="auto">
            <a:xfrm rot="2607574">
              <a:off x="4944" y="163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6" name="AutoShape 56"/>
            <p:cNvSpPr>
              <a:spLocks noChangeArrowheads="1"/>
            </p:cNvSpPr>
            <p:nvPr/>
          </p:nvSpPr>
          <p:spPr bwMode="auto">
            <a:xfrm rot="2607574">
              <a:off x="4944" y="148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97" name="Group 57"/>
            <p:cNvGrpSpPr>
              <a:grpSpLocks/>
            </p:cNvGrpSpPr>
            <p:nvPr/>
          </p:nvGrpSpPr>
          <p:grpSpPr bwMode="auto">
            <a:xfrm>
              <a:off x="4752" y="2592"/>
              <a:ext cx="336" cy="576"/>
              <a:chOff x="4752" y="2736"/>
              <a:chExt cx="336" cy="576"/>
            </a:xfrm>
          </p:grpSpPr>
          <p:sp>
            <p:nvSpPr>
              <p:cNvPr id="163898" name="AutoShape 58"/>
              <p:cNvSpPr>
                <a:spLocks noChangeArrowheads="1"/>
              </p:cNvSpPr>
              <p:nvPr/>
            </p:nvSpPr>
            <p:spPr bwMode="auto">
              <a:xfrm rot="2607574">
                <a:off x="4752" y="273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99" name="AutoShape 59"/>
              <p:cNvSpPr>
                <a:spLocks noChangeArrowheads="1"/>
              </p:cNvSpPr>
              <p:nvPr/>
            </p:nvSpPr>
            <p:spPr bwMode="auto">
              <a:xfrm rot="2607574">
                <a:off x="4944" y="273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0" name="AutoShape 60"/>
              <p:cNvSpPr>
                <a:spLocks noChangeArrowheads="1"/>
              </p:cNvSpPr>
              <p:nvPr/>
            </p:nvSpPr>
            <p:spPr bwMode="auto">
              <a:xfrm rot="2607574">
                <a:off x="4944" y="28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1" name="AutoShape 61"/>
              <p:cNvSpPr>
                <a:spLocks noChangeArrowheads="1"/>
              </p:cNvSpPr>
              <p:nvPr/>
            </p:nvSpPr>
            <p:spPr bwMode="auto">
              <a:xfrm rot="2607574">
                <a:off x="4944" y="302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2" name="AutoShape 62"/>
              <p:cNvSpPr>
                <a:spLocks noChangeArrowheads="1"/>
              </p:cNvSpPr>
              <p:nvPr/>
            </p:nvSpPr>
            <p:spPr bwMode="auto">
              <a:xfrm rot="2607574">
                <a:off x="4944" y="316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3" name="AutoShape 63"/>
              <p:cNvSpPr>
                <a:spLocks noChangeArrowheads="1"/>
              </p:cNvSpPr>
              <p:nvPr/>
            </p:nvSpPr>
            <p:spPr bwMode="auto">
              <a:xfrm rot="2607574">
                <a:off x="4752" y="28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4" name="AutoShape 64"/>
              <p:cNvSpPr>
                <a:spLocks noChangeArrowheads="1"/>
              </p:cNvSpPr>
              <p:nvPr/>
            </p:nvSpPr>
            <p:spPr bwMode="auto">
              <a:xfrm rot="2607574">
                <a:off x="4752" y="302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5" name="AutoShape 65"/>
              <p:cNvSpPr>
                <a:spLocks noChangeArrowheads="1"/>
              </p:cNvSpPr>
              <p:nvPr/>
            </p:nvSpPr>
            <p:spPr bwMode="auto">
              <a:xfrm rot="2607574">
                <a:off x="4752" y="3168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06" name="AutoShape 66"/>
            <p:cNvSpPr>
              <a:spLocks noChangeArrowheads="1"/>
            </p:cNvSpPr>
            <p:nvPr/>
          </p:nvSpPr>
          <p:spPr bwMode="auto">
            <a:xfrm rot="2607574">
              <a:off x="5136" y="235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7" name="AutoShape 67"/>
            <p:cNvSpPr>
              <a:spLocks noChangeArrowheads="1"/>
            </p:cNvSpPr>
            <p:nvPr/>
          </p:nvSpPr>
          <p:spPr bwMode="auto">
            <a:xfrm rot="2607574">
              <a:off x="5136" y="2064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8" name="AutoShape 68"/>
            <p:cNvSpPr>
              <a:spLocks noChangeArrowheads="1"/>
            </p:cNvSpPr>
            <p:nvPr/>
          </p:nvSpPr>
          <p:spPr bwMode="auto">
            <a:xfrm rot="2607574">
              <a:off x="5136" y="220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9" name="AutoShape 69"/>
            <p:cNvSpPr>
              <a:spLocks noChangeArrowheads="1"/>
            </p:cNvSpPr>
            <p:nvPr/>
          </p:nvSpPr>
          <p:spPr bwMode="auto">
            <a:xfrm rot="2607574">
              <a:off x="5136" y="249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0" name="AutoShape 70"/>
            <p:cNvSpPr>
              <a:spLocks noChangeArrowheads="1"/>
            </p:cNvSpPr>
            <p:nvPr/>
          </p:nvSpPr>
          <p:spPr bwMode="auto">
            <a:xfrm rot="2607574">
              <a:off x="5328" y="2496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1" name="AutoShape 71"/>
            <p:cNvSpPr>
              <a:spLocks noChangeArrowheads="1"/>
            </p:cNvSpPr>
            <p:nvPr/>
          </p:nvSpPr>
          <p:spPr bwMode="auto">
            <a:xfrm rot="2607574">
              <a:off x="5328" y="2352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2" name="AutoShape 72"/>
            <p:cNvSpPr>
              <a:spLocks noChangeArrowheads="1"/>
            </p:cNvSpPr>
            <p:nvPr/>
          </p:nvSpPr>
          <p:spPr bwMode="auto">
            <a:xfrm rot="2607574">
              <a:off x="5328" y="2208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3" name="AutoShape 73"/>
            <p:cNvSpPr>
              <a:spLocks noChangeArrowheads="1"/>
            </p:cNvSpPr>
            <p:nvPr/>
          </p:nvSpPr>
          <p:spPr bwMode="auto">
            <a:xfrm rot="2607574">
              <a:off x="5328" y="2064"/>
              <a:ext cx="144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14" name="Group 74"/>
            <p:cNvGrpSpPr>
              <a:grpSpLocks/>
            </p:cNvGrpSpPr>
            <p:nvPr/>
          </p:nvGrpSpPr>
          <p:grpSpPr bwMode="auto">
            <a:xfrm>
              <a:off x="5136" y="3120"/>
              <a:ext cx="336" cy="576"/>
              <a:chOff x="5136" y="3312"/>
              <a:chExt cx="336" cy="576"/>
            </a:xfrm>
          </p:grpSpPr>
          <p:sp>
            <p:nvSpPr>
              <p:cNvPr id="163915" name="AutoShape 75"/>
              <p:cNvSpPr>
                <a:spLocks noChangeArrowheads="1"/>
              </p:cNvSpPr>
              <p:nvPr/>
            </p:nvSpPr>
            <p:spPr bwMode="auto">
              <a:xfrm rot="2607574">
                <a:off x="5136" y="331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6" name="AutoShape 76"/>
              <p:cNvSpPr>
                <a:spLocks noChangeArrowheads="1"/>
              </p:cNvSpPr>
              <p:nvPr/>
            </p:nvSpPr>
            <p:spPr bwMode="auto">
              <a:xfrm rot="2607574">
                <a:off x="5328" y="3312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7" name="AutoShape 77"/>
              <p:cNvSpPr>
                <a:spLocks noChangeArrowheads="1"/>
              </p:cNvSpPr>
              <p:nvPr/>
            </p:nvSpPr>
            <p:spPr bwMode="auto">
              <a:xfrm rot="2607574">
                <a:off x="5328" y="345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8" name="AutoShape 78"/>
              <p:cNvSpPr>
                <a:spLocks noChangeArrowheads="1"/>
              </p:cNvSpPr>
              <p:nvPr/>
            </p:nvSpPr>
            <p:spPr bwMode="auto">
              <a:xfrm rot="2607574">
                <a:off x="5328" y="360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9" name="AutoShape 79"/>
              <p:cNvSpPr>
                <a:spLocks noChangeArrowheads="1"/>
              </p:cNvSpPr>
              <p:nvPr/>
            </p:nvSpPr>
            <p:spPr bwMode="auto">
              <a:xfrm rot="2607574">
                <a:off x="5328" y="374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0" name="AutoShape 80"/>
              <p:cNvSpPr>
                <a:spLocks noChangeArrowheads="1"/>
              </p:cNvSpPr>
              <p:nvPr/>
            </p:nvSpPr>
            <p:spPr bwMode="auto">
              <a:xfrm rot="2607574">
                <a:off x="5136" y="345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1" name="AutoShape 81"/>
              <p:cNvSpPr>
                <a:spLocks noChangeArrowheads="1"/>
              </p:cNvSpPr>
              <p:nvPr/>
            </p:nvSpPr>
            <p:spPr bwMode="auto">
              <a:xfrm rot="2607574">
                <a:off x="5136" y="360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2" name="AutoShape 82"/>
              <p:cNvSpPr>
                <a:spLocks noChangeArrowheads="1"/>
              </p:cNvSpPr>
              <p:nvPr/>
            </p:nvSpPr>
            <p:spPr bwMode="auto">
              <a:xfrm rot="2607574">
                <a:off x="5136" y="3744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23" name="Group 83"/>
            <p:cNvGrpSpPr>
              <a:grpSpLocks/>
            </p:cNvGrpSpPr>
            <p:nvPr/>
          </p:nvGrpSpPr>
          <p:grpSpPr bwMode="auto">
            <a:xfrm>
              <a:off x="4752" y="3696"/>
              <a:ext cx="336" cy="144"/>
              <a:chOff x="4752" y="3696"/>
              <a:chExt cx="336" cy="144"/>
            </a:xfrm>
          </p:grpSpPr>
          <p:sp>
            <p:nvSpPr>
              <p:cNvPr id="163924" name="AutoShape 84"/>
              <p:cNvSpPr>
                <a:spLocks noChangeArrowheads="1"/>
              </p:cNvSpPr>
              <p:nvPr/>
            </p:nvSpPr>
            <p:spPr bwMode="auto">
              <a:xfrm rot="2607574">
                <a:off x="4752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5" name="AutoShape 85"/>
              <p:cNvSpPr>
                <a:spLocks noChangeArrowheads="1"/>
              </p:cNvSpPr>
              <p:nvPr/>
            </p:nvSpPr>
            <p:spPr bwMode="auto">
              <a:xfrm rot="2607574">
                <a:off x="4944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26" name="Group 86"/>
            <p:cNvGrpSpPr>
              <a:grpSpLocks/>
            </p:cNvGrpSpPr>
            <p:nvPr/>
          </p:nvGrpSpPr>
          <p:grpSpPr bwMode="auto">
            <a:xfrm>
              <a:off x="3984" y="3696"/>
              <a:ext cx="336" cy="144"/>
              <a:chOff x="4752" y="3696"/>
              <a:chExt cx="336" cy="144"/>
            </a:xfrm>
          </p:grpSpPr>
          <p:sp>
            <p:nvSpPr>
              <p:cNvPr id="163927" name="AutoShape 87"/>
              <p:cNvSpPr>
                <a:spLocks noChangeArrowheads="1"/>
              </p:cNvSpPr>
              <p:nvPr/>
            </p:nvSpPr>
            <p:spPr bwMode="auto">
              <a:xfrm rot="2607574">
                <a:off x="4752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8" name="AutoShape 88"/>
              <p:cNvSpPr>
                <a:spLocks noChangeArrowheads="1"/>
              </p:cNvSpPr>
              <p:nvPr/>
            </p:nvSpPr>
            <p:spPr bwMode="auto">
              <a:xfrm rot="2607574">
                <a:off x="4944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29" name="Group 89"/>
            <p:cNvGrpSpPr>
              <a:grpSpLocks/>
            </p:cNvGrpSpPr>
            <p:nvPr/>
          </p:nvGrpSpPr>
          <p:grpSpPr bwMode="auto">
            <a:xfrm>
              <a:off x="4368" y="1440"/>
              <a:ext cx="336" cy="144"/>
              <a:chOff x="4752" y="3696"/>
              <a:chExt cx="336" cy="144"/>
            </a:xfrm>
          </p:grpSpPr>
          <p:sp>
            <p:nvSpPr>
              <p:cNvPr id="163930" name="AutoShape 90"/>
              <p:cNvSpPr>
                <a:spLocks noChangeArrowheads="1"/>
              </p:cNvSpPr>
              <p:nvPr/>
            </p:nvSpPr>
            <p:spPr bwMode="auto">
              <a:xfrm rot="2607574">
                <a:off x="4752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31" name="AutoShape 91"/>
              <p:cNvSpPr>
                <a:spLocks noChangeArrowheads="1"/>
              </p:cNvSpPr>
              <p:nvPr/>
            </p:nvSpPr>
            <p:spPr bwMode="auto">
              <a:xfrm rot="2607574">
                <a:off x="4944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932" name="Group 92"/>
            <p:cNvGrpSpPr>
              <a:grpSpLocks/>
            </p:cNvGrpSpPr>
            <p:nvPr/>
          </p:nvGrpSpPr>
          <p:grpSpPr bwMode="auto">
            <a:xfrm>
              <a:off x="5136" y="1440"/>
              <a:ext cx="336" cy="144"/>
              <a:chOff x="4752" y="3696"/>
              <a:chExt cx="336" cy="144"/>
            </a:xfrm>
          </p:grpSpPr>
          <p:sp>
            <p:nvSpPr>
              <p:cNvPr id="163933" name="AutoShape 93"/>
              <p:cNvSpPr>
                <a:spLocks noChangeArrowheads="1"/>
              </p:cNvSpPr>
              <p:nvPr/>
            </p:nvSpPr>
            <p:spPr bwMode="auto">
              <a:xfrm rot="2607574">
                <a:off x="4752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34" name="AutoShape 94"/>
              <p:cNvSpPr>
                <a:spLocks noChangeArrowheads="1"/>
              </p:cNvSpPr>
              <p:nvPr/>
            </p:nvSpPr>
            <p:spPr bwMode="auto">
              <a:xfrm rot="2607574">
                <a:off x="4944" y="3696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35" name="Line 95"/>
          <p:cNvSpPr>
            <a:spLocks noChangeShapeType="1"/>
          </p:cNvSpPr>
          <p:nvPr/>
        </p:nvSpPr>
        <p:spPr bwMode="auto">
          <a:xfrm>
            <a:off x="6096000" y="2057400"/>
            <a:ext cx="990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6" name="Text Box 96"/>
          <p:cNvSpPr txBox="1">
            <a:spLocks noChangeArrowheads="1"/>
          </p:cNvSpPr>
          <p:nvPr/>
        </p:nvSpPr>
        <p:spPr bwMode="auto">
          <a:xfrm>
            <a:off x="6248400" y="16002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1 m</a:t>
            </a:r>
            <a:endParaRPr lang="en-US" sz="2000" b="1">
              <a:latin typeface="Arial" charset="0"/>
            </a:endParaRPr>
          </a:p>
        </p:txBody>
      </p:sp>
      <p:sp>
        <p:nvSpPr>
          <p:cNvPr id="163937" name="Text Box 97"/>
          <p:cNvSpPr txBox="1">
            <a:spLocks noChangeArrowheads="1"/>
          </p:cNvSpPr>
          <p:nvPr/>
        </p:nvSpPr>
        <p:spPr bwMode="auto">
          <a:xfrm>
            <a:off x="4630738" y="5562600"/>
            <a:ext cx="3857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</a:rPr>
              <a:t>Uneven Population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SurfDrip__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600200" y="0"/>
            <a:ext cx="556260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Fertility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304800"/>
            <a:ext cx="8305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/>
              <a:t>Fertility Management</a:t>
            </a:r>
            <a:endParaRPr lang="en-US" sz="2400" b="1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1006475"/>
            <a:ext cx="8991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Nitrogen Requirement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/>
              <a:t>Canola absorbs N early in the season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 u="sng"/>
              <a:t>From Oklahoma State Extension</a:t>
            </a:r>
            <a:r>
              <a:rPr lang="en-US" b="1"/>
              <a:t>: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>
                <a:solidFill>
                  <a:srgbClr val="CC0000"/>
                </a:solidFill>
              </a:rPr>
              <a:t>N Rate lbs./A = 0.05 X yield goal (lbs./A) – soil test N (ppm)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/>
              <a:t>At least 1/3</a:t>
            </a:r>
            <a:r>
              <a:rPr lang="en-US" b="1" baseline="30000"/>
              <a:t>rd</a:t>
            </a:r>
            <a:r>
              <a:rPr lang="en-US" b="1"/>
              <a:t> in the fall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Sulfur Requirement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/>
              <a:t> Canola needs sulfur (S)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b="1"/>
              <a:t> Rate: 5% of N requirement 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WinCanola_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600200" y="0"/>
            <a:ext cx="5562600" cy="685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Water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0"/>
            <a:ext cx="8305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/>
              <a:t>Water Management </a:t>
            </a:r>
            <a:br>
              <a:rPr lang="en-US" sz="3600" b="1"/>
            </a:br>
            <a:endParaRPr lang="en-US" sz="2000" b="1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001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Winter canola needs fall irrigation or rainfall for good establishment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Flowering is the most critical stage for water stress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High temperatures increase the severity of water stress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Canola can recover by continuing flowering after stress is relieved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Late watering can delay maturity and uneven ripening of pods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304800" y="0"/>
            <a:ext cx="8383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Spring Canola Water Management</a:t>
            </a:r>
          </a:p>
        </p:txBody>
      </p:sp>
      <p:graphicFrame>
        <p:nvGraphicFramePr>
          <p:cNvPr id="173059" name="Group 3"/>
          <p:cNvGraphicFramePr>
            <a:graphicFrameLocks noGrp="1"/>
          </p:cNvGraphicFramePr>
          <p:nvPr/>
        </p:nvGraphicFramePr>
        <p:xfrm>
          <a:off x="838200" y="990600"/>
          <a:ext cx="7696200" cy="4644074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Treatments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Irrigation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Yield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(inches)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(lb/ac)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1-0-0-0-0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†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3.5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545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1-1-1-1-1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4.3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880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2-4-3-2-1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6.1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1123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2-2-2-1-1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6.1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1276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1-1-2-2-2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7.8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1130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1-1-3-4-3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8.9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1335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F-F-F-F-F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9.6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1313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† Irrigation at five different stages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(Clovis 2007)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Early “Guesses” at Yield Potential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High Plains dryland—800-1,000 lbs./A</a:t>
            </a:r>
          </a:p>
          <a:p>
            <a:pPr>
              <a:lnSpc>
                <a:spcPct val="90000"/>
              </a:lnSpc>
            </a:pPr>
            <a:r>
              <a:rPr lang="en-US"/>
              <a:t>Irrigated, range of 8-10”, ~2,000 lbs./A</a:t>
            </a:r>
          </a:p>
          <a:p>
            <a:pPr>
              <a:lnSpc>
                <a:spcPct val="90000"/>
              </a:lnSpc>
            </a:pPr>
            <a:r>
              <a:rPr lang="en-US"/>
              <a:t>This depends greatly on established canola that has been fertilized</a:t>
            </a:r>
          </a:p>
          <a:p>
            <a:pPr>
              <a:lnSpc>
                <a:spcPct val="90000"/>
              </a:lnSpc>
            </a:pPr>
            <a:r>
              <a:rPr lang="en-US"/>
              <a:t>Biodiesel plant in Clovis, NM with maximum capacity of 15 million gallons/year:  50/50 irrigated dryland/irrigated </a:t>
            </a:r>
            <a:r>
              <a:rPr lang="en-US">
                <a:sym typeface="Wingdings" pitchFamily="2" charset="2"/>
              </a:rPr>
              <a:t> 200,000 acres needed, or 5% of High Plains wheat acres</a:t>
            </a: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~80% of wheat on bu/A basis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25146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itchFamily="18" charset="0"/>
              </a:rPr>
              <a:t>Harvest Management of Winter Canola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anComb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4652963" cy="579438"/>
          </a:xfrm>
          <a:prstGeom prst="rect">
            <a:avLst/>
          </a:prstGeom>
          <a:solidFill>
            <a:srgbClr val="C0C0C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Direct Combining Canola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CanComb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3706813" cy="579438"/>
          </a:xfrm>
          <a:prstGeom prst="rect">
            <a:avLst/>
          </a:prstGeom>
          <a:solidFill>
            <a:srgbClr val="C0C0C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Canola Shatter Loss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762000" y="1198563"/>
            <a:ext cx="78486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3200" b="1" dirty="0"/>
              <a:t>Highly valuable oil in food market, but also a premium oil for biodiesel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3200" b="1" dirty="0" smtClean="0"/>
              <a:t>Low weed pressure</a:t>
            </a:r>
            <a:endParaRPr lang="en-US" sz="3200" b="1" dirty="0"/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3200" b="1" dirty="0" smtClean="0"/>
              <a:t>Transgenic Roundup </a:t>
            </a:r>
            <a:r>
              <a:rPr lang="en-US" sz="3200" b="1" dirty="0"/>
              <a:t>Ready winter canola available</a:t>
            </a:r>
          </a:p>
          <a:p>
            <a:pPr marL="465138" indent="-465138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3200" b="1" dirty="0" smtClean="0"/>
              <a:t>Subsidy by govt. of </a:t>
            </a:r>
            <a:r>
              <a:rPr lang="en-US" sz="3200" b="1" dirty="0" err="1" smtClean="0"/>
              <a:t>punjab</a:t>
            </a:r>
            <a:endParaRPr lang="en-US" sz="3200" b="1" dirty="0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400175" y="130175"/>
            <a:ext cx="6384925" cy="78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/>
          <a:lstStyle/>
          <a:p>
            <a:pPr algn="ctr" eaLnBrk="1" hangingPunct="1"/>
            <a:r>
              <a:rPr lang="en-US" sz="3200" b="1"/>
              <a:t>Why Winter Canola, Why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CnlVolntr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265488" cy="579438"/>
          </a:xfrm>
          <a:prstGeom prst="rect">
            <a:avLst/>
          </a:prstGeom>
          <a:solidFill>
            <a:srgbClr val="C0C0C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Volunteer Canola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P8130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3151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Swathing Canola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Canola Harvest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463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Harvesting Canola Swath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0"/>
            <a:ext cx="8305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/>
              <a:t>Harvest Management </a:t>
            </a:r>
            <a:br>
              <a:rPr lang="en-US" sz="3600" b="1"/>
            </a:br>
            <a:endParaRPr lang="en-US" sz="2000" b="1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Direct combine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Shattering losses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Narrow window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Cooler and humid part of the day 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Non-uniform seed filling and green seeds</a:t>
            </a:r>
          </a:p>
          <a:p>
            <a:pPr marL="971550" lvl="1" indent="-392113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800" b="1"/>
              <a:t>Swathing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An “art” to deciding when to swath--% of black seed 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Less shattering, protect from storms better in windrow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Wider harvest window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Uniform seed filling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Wind problem</a:t>
            </a:r>
          </a:p>
          <a:p>
            <a:pPr marL="1085850" lvl="2">
              <a:spcBef>
                <a:spcPct val="20000"/>
              </a:spcBef>
              <a:spcAft>
                <a:spcPct val="20000"/>
              </a:spcAft>
              <a:buSzPct val="75000"/>
              <a:buFontTx/>
              <a:buBlip>
                <a:blip r:embed="rId2"/>
              </a:buBlip>
            </a:pPr>
            <a:r>
              <a:rPr lang="en-US" sz="2000" b="1"/>
              <a:t> Need extra equipment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OSU/KSU Farmer Forum, 2008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668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Five farmers on the platform—see full summary of comments in your notebook</a:t>
            </a:r>
          </a:p>
          <a:p>
            <a:pPr>
              <a:lnSpc>
                <a:spcPct val="90000"/>
              </a:lnSpc>
            </a:pPr>
            <a:r>
              <a:rPr lang="en-US"/>
              <a:t>“Planting into residue is a problem; clean ground is best.”</a:t>
            </a:r>
          </a:p>
          <a:p>
            <a:pPr>
              <a:lnSpc>
                <a:spcPct val="90000"/>
              </a:lnSpc>
            </a:pPr>
            <a:r>
              <a:rPr lang="en-US"/>
              <a:t>“Need Roundup Ready canola to attack grass/weed issues.”</a:t>
            </a:r>
          </a:p>
          <a:p>
            <a:pPr>
              <a:lnSpc>
                <a:spcPct val="90000"/>
              </a:lnSpc>
            </a:pPr>
            <a:r>
              <a:rPr lang="en-US"/>
              <a:t>“I will never plant another acre of canola without a seed treatment (insects).”</a:t>
            </a:r>
          </a:p>
          <a:p>
            <a:pPr>
              <a:lnSpc>
                <a:spcPct val="90000"/>
              </a:lnSpc>
            </a:pPr>
            <a:r>
              <a:rPr lang="en-US"/>
              <a:t>Most prefer swathing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OSU/KSU Farmer Forum, 2008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/>
              <a:t>Significant rotation advantage to subsequent wheat, at least 20%.</a:t>
            </a:r>
          </a:p>
          <a:p>
            <a:pPr>
              <a:lnSpc>
                <a:spcPct val="90000"/>
              </a:lnSpc>
            </a:pPr>
            <a:r>
              <a:rPr lang="en-US"/>
              <a:t>More fertilizer than wheat, always apply S</a:t>
            </a:r>
          </a:p>
          <a:p>
            <a:pPr>
              <a:lnSpc>
                <a:spcPct val="90000"/>
              </a:lnSpc>
            </a:pPr>
            <a:r>
              <a:rPr lang="en-US"/>
              <a:t>If too dry, plant wheat</a:t>
            </a:r>
          </a:p>
          <a:p>
            <a:pPr>
              <a:lnSpc>
                <a:spcPct val="90000"/>
              </a:lnSpc>
            </a:pPr>
            <a:r>
              <a:rPr lang="en-US"/>
              <a:t>Anticipate spraying for insects at least once</a:t>
            </a:r>
          </a:p>
          <a:p>
            <a:pPr>
              <a:lnSpc>
                <a:spcPct val="90000"/>
              </a:lnSpc>
            </a:pPr>
            <a:r>
              <a:rPr lang="en-US"/>
              <a:t>Not much luck with Select, Assure on grass control (hence RR canola)</a:t>
            </a:r>
          </a:p>
          <a:p>
            <a:pPr>
              <a:lnSpc>
                <a:spcPct val="90000"/>
              </a:lnSpc>
            </a:pPr>
            <a:r>
              <a:rPr lang="en-US"/>
              <a:t>Harvest timing is critical unlike wheat, don’t delay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Funding provided by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800"/>
              <a:t>This event also made possible, in part, by generous support from the City of Plainview Convention &amp; Visitors Bureau.</a:t>
            </a:r>
          </a:p>
        </p:txBody>
      </p:sp>
      <p:pic>
        <p:nvPicPr>
          <p:cNvPr id="1566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1575" y="4967288"/>
            <a:ext cx="3213100" cy="787400"/>
          </a:xfrm>
          <a:noFill/>
          <a:ln>
            <a:miter lim="800000"/>
            <a:headEnd/>
            <a:tailEnd/>
          </a:ln>
        </p:spPr>
      </p:pic>
      <p:pic>
        <p:nvPicPr>
          <p:cNvPr id="156676" name="Picture 4" descr="srrme logo no sig"/>
          <p:cNvPicPr>
            <a:picLocks noChangeAspect="1" noChangeArrowheads="1"/>
          </p:cNvPicPr>
          <p:nvPr/>
        </p:nvPicPr>
        <p:blipFill>
          <a:blip r:embed="rId3"/>
          <a:srcRect l="28000" t="18401" r="8000" b="24800"/>
          <a:stretch>
            <a:fillRect/>
          </a:stretch>
        </p:blipFill>
        <p:spPr bwMode="auto">
          <a:xfrm>
            <a:off x="76200" y="1409700"/>
            <a:ext cx="3733800" cy="3314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6677" name="Picture 5" descr="CSREES logo 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84313"/>
            <a:ext cx="2300288" cy="32400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Canola vs. Rapeseed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0668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Rapeseed is the traditional, historical crop</a:t>
            </a:r>
          </a:p>
          <a:p>
            <a:r>
              <a:rPr lang="en-US" dirty="0" smtClean="0"/>
              <a:t>Canola was developed from rapeseed through the use of traditional plant breeding techniques.</a:t>
            </a:r>
          </a:p>
          <a:p>
            <a:r>
              <a:rPr lang="en-US" dirty="0" smtClean="0"/>
              <a:t>CANOLA </a:t>
            </a:r>
            <a:r>
              <a:rPr lang="en-US" dirty="0"/>
              <a:t>is Canadian Oil Low Acid, which has </a:t>
            </a:r>
            <a:r>
              <a:rPr lang="en-US" dirty="0" err="1"/>
              <a:t>eurucic</a:t>
            </a:r>
            <a:r>
              <a:rPr lang="en-US" dirty="0"/>
              <a:t> acid levels (unpalatable for food) of less than 2</a:t>
            </a:r>
            <a:r>
              <a:rPr lang="en-US" dirty="0" smtClean="0"/>
              <a:t>%  and 30</a:t>
            </a:r>
            <a:r>
              <a:rPr lang="en-US" dirty="0"/>
              <a:t> </a:t>
            </a:r>
            <a:r>
              <a:rPr lang="en-US" dirty="0" smtClean="0"/>
              <a:t>micromoles per gram of </a:t>
            </a:r>
            <a:r>
              <a:rPr lang="en-US" dirty="0" err="1" smtClean="0"/>
              <a:t>glucosinolates</a:t>
            </a:r>
            <a:r>
              <a:rPr lang="en-US" dirty="0" smtClean="0"/>
              <a:t> (Canola Council of Canada Canada’s Canola, 2-3). </a:t>
            </a:r>
          </a:p>
          <a:p>
            <a:endParaRPr lang="en-US" dirty="0"/>
          </a:p>
          <a:p>
            <a:r>
              <a:rPr lang="en-US" dirty="0"/>
              <a:t>Oilseed rape is contracted in parts of the </a:t>
            </a:r>
            <a:r>
              <a:rPr lang="en-US" dirty="0" smtClean="0"/>
              <a:t>Pakistan</a:t>
            </a:r>
          </a:p>
          <a:p>
            <a:r>
              <a:rPr lang="en-US" dirty="0" smtClean="0"/>
              <a:t>canola oil may not contain more than two</a:t>
            </a:r>
          </a:p>
          <a:p>
            <a:r>
              <a:rPr lang="en-US" dirty="0" smtClean="0"/>
              <a:t>percent </a:t>
            </a:r>
            <a:r>
              <a:rPr lang="en-US" dirty="0" err="1" smtClean="0"/>
              <a:t>erucic</a:t>
            </a:r>
            <a:r>
              <a:rPr lang="en-US" dirty="0" smtClean="0"/>
              <a:t> acid, and the solid fraction of the seed may not contain more than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6764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Burton Craig, one of the scientists involved</a:t>
            </a:r>
          </a:p>
          <a:p>
            <a:r>
              <a:rPr lang="en-US" dirty="0" smtClean="0"/>
              <a:t>in the early research, summed up their task: </a:t>
            </a:r>
          </a:p>
          <a:p>
            <a:r>
              <a:rPr lang="en-US" dirty="0" smtClean="0"/>
              <a:t>“The only trouble with the crop was that the</a:t>
            </a:r>
          </a:p>
          <a:p>
            <a:r>
              <a:rPr lang="en-US" dirty="0" smtClean="0"/>
              <a:t>oil was no good, and the meal was no good!”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36174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Craig and </a:t>
            </a:r>
            <a:r>
              <a:rPr lang="en-US" dirty="0" err="1" smtClean="0"/>
              <a:t>Youngs</a:t>
            </a:r>
            <a:r>
              <a:rPr lang="en-US" dirty="0"/>
              <a:t> </a:t>
            </a:r>
            <a:r>
              <a:rPr lang="en-US" dirty="0" smtClean="0"/>
              <a:t>explored methods of analysis to determine the fatty acid composition of rapeseed oil,</a:t>
            </a:r>
          </a:p>
          <a:p>
            <a:r>
              <a:rPr lang="en-US" dirty="0" smtClean="0"/>
              <a:t>recognizing that a refined method of analysis would have to be found before a rapeseed  breeding program could be successful (National Research Council, 21-22).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 of canola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Keith Downey of the</a:t>
            </a:r>
          </a:p>
          <a:p>
            <a:r>
              <a:rPr lang="en-US" dirty="0" smtClean="0"/>
              <a:t>Canada Agriculture Research Station in Saskatoon, and </a:t>
            </a:r>
          </a:p>
          <a:p>
            <a:pPr>
              <a:buNone/>
            </a:pPr>
            <a:r>
              <a:rPr lang="en-US" dirty="0" smtClean="0"/>
              <a:t>Baldur Stefansson of the University of Manitoba.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seed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Erucic</a:t>
            </a:r>
            <a:r>
              <a:rPr lang="en-US" dirty="0" smtClean="0"/>
              <a:t> acid in rapeseed was controlled by the genotype of the</a:t>
            </a:r>
          </a:p>
          <a:p>
            <a:r>
              <a:rPr lang="en-US" dirty="0" smtClean="0"/>
              <a:t>developing embryo in the seed, rather than by the maternal plant. </a:t>
            </a:r>
          </a:p>
          <a:p>
            <a:r>
              <a:rPr lang="en-US" dirty="0" smtClean="0"/>
              <a:t>Downey</a:t>
            </a:r>
            <a:r>
              <a:rPr lang="en-US" dirty="0"/>
              <a:t> </a:t>
            </a:r>
            <a:r>
              <a:rPr lang="en-US" dirty="0" smtClean="0"/>
              <a:t>and Harvey worked out a “half-seed” method by which the oil of a seed could be analyzed, while at the same time preserving the seed for planting if it showed promise with low </a:t>
            </a:r>
            <a:r>
              <a:rPr lang="en-US" dirty="0" err="1" smtClean="0"/>
              <a:t>eruci</a:t>
            </a:r>
            <a:r>
              <a:rPr lang="en-US" dirty="0" smtClean="0"/>
              <a:t> acid content.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erucic</a:t>
            </a:r>
            <a:r>
              <a:rPr lang="en-US" dirty="0" smtClean="0"/>
              <a:t> acid rape seed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Stefansson came upon a seed from the European forage rape </a:t>
            </a:r>
            <a:r>
              <a:rPr lang="en-US" dirty="0" err="1" smtClean="0"/>
              <a:t>Liho</a:t>
            </a:r>
            <a:r>
              <a:rPr lang="en-US" dirty="0" smtClean="0"/>
              <a:t> with only about 10% </a:t>
            </a:r>
            <a:r>
              <a:rPr lang="en-US" dirty="0" err="1" smtClean="0"/>
              <a:t>erucic</a:t>
            </a:r>
            <a:r>
              <a:rPr lang="en-US" dirty="0" smtClean="0"/>
              <a:t> acid. </a:t>
            </a:r>
          </a:p>
          <a:p>
            <a:r>
              <a:rPr lang="en-US" dirty="0" smtClean="0"/>
              <a:t>Stefansson shared some of the seed with Downey. </a:t>
            </a:r>
          </a:p>
          <a:p>
            <a:r>
              <a:rPr lang="en-US" dirty="0" smtClean="0"/>
              <a:t>Downey who was first able to successfully transfer the low </a:t>
            </a:r>
            <a:r>
              <a:rPr lang="en-US" dirty="0" err="1" smtClean="0"/>
              <a:t>erucic</a:t>
            </a:r>
            <a:r>
              <a:rPr lang="en-US" dirty="0" smtClean="0"/>
              <a:t> acid characteristic to the B. </a:t>
            </a:r>
            <a:r>
              <a:rPr lang="en-US" dirty="0" err="1" smtClean="0"/>
              <a:t>napus</a:t>
            </a:r>
            <a:r>
              <a:rPr lang="en-US" dirty="0" smtClean="0"/>
              <a:t> variety (</a:t>
            </a:r>
            <a:r>
              <a:rPr lang="en-US" dirty="0" err="1" smtClean="0"/>
              <a:t>Kneen</a:t>
            </a:r>
            <a:r>
              <a:rPr lang="en-US" dirty="0" smtClean="0"/>
              <a:t>, 41). ORO,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1179</Words>
  <Application>Microsoft PowerPoint</Application>
  <PresentationFormat>On-screen Show (4:3)</PresentationFormat>
  <Paragraphs>185</Paragraphs>
  <Slides>36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Chart</vt:lpstr>
      <vt:lpstr>CorelPhotoPaint.Image.11</vt:lpstr>
      <vt:lpstr>Canola Small seed with big potential</vt:lpstr>
      <vt:lpstr>Slide 2</vt:lpstr>
      <vt:lpstr>Slide 3</vt:lpstr>
      <vt:lpstr>Canola vs. Rapeseed</vt:lpstr>
      <vt:lpstr>Slide 5</vt:lpstr>
      <vt:lpstr>Slide 6</vt:lpstr>
      <vt:lpstr>Fathers of canola</vt:lpstr>
      <vt:lpstr>Half seed Technique</vt:lpstr>
      <vt:lpstr>Low erucic acid rape seed</vt:lpstr>
      <vt:lpstr>Slide 10</vt:lpstr>
      <vt:lpstr>Double Low</vt:lpstr>
      <vt:lpstr>Slide 12</vt:lpstr>
      <vt:lpstr>Slide 13</vt:lpstr>
      <vt:lpstr>Planting and Population</vt:lpstr>
      <vt:lpstr>Canola Issues &amp; Questions</vt:lpstr>
      <vt:lpstr>Slide 16</vt:lpstr>
      <vt:lpstr>Date of Planting</vt:lpstr>
      <vt:lpstr>Slide 18</vt:lpstr>
      <vt:lpstr>Slide 19</vt:lpstr>
      <vt:lpstr>Slide 20</vt:lpstr>
      <vt:lpstr>Slide 21</vt:lpstr>
      <vt:lpstr>Fertility Management</vt:lpstr>
      <vt:lpstr>Slide 23</vt:lpstr>
      <vt:lpstr>Water Management  </vt:lpstr>
      <vt:lpstr>Slide 25</vt:lpstr>
      <vt:lpstr>Early “Guesses” at Yield Potential</vt:lpstr>
      <vt:lpstr>Harvest Management of Winter Canola</vt:lpstr>
      <vt:lpstr>Slide 28</vt:lpstr>
      <vt:lpstr>Slide 29</vt:lpstr>
      <vt:lpstr>Slide 30</vt:lpstr>
      <vt:lpstr>Slide 31</vt:lpstr>
      <vt:lpstr>Slide 32</vt:lpstr>
      <vt:lpstr>Harvest Management  </vt:lpstr>
      <vt:lpstr>OSU/KSU Farmer Forum, 2008</vt:lpstr>
      <vt:lpstr>OSU/KSU Farmer Forum, 2008</vt:lpstr>
      <vt:lpstr>Funding provided by</vt:lpstr>
    </vt:vector>
  </TitlesOfParts>
  <Company>NMSU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Communications</dc:creator>
  <cp:lastModifiedBy>Acer</cp:lastModifiedBy>
  <cp:revision>72</cp:revision>
  <dcterms:created xsi:type="dcterms:W3CDTF">2005-06-21T17:57:20Z</dcterms:created>
  <dcterms:modified xsi:type="dcterms:W3CDTF">2019-12-22T08:57:00Z</dcterms:modified>
</cp:coreProperties>
</file>