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sldIdLst>
    <p:sldId id="256" r:id="rId2"/>
    <p:sldId id="264" r:id="rId3"/>
    <p:sldId id="265" r:id="rId4"/>
    <p:sldId id="260" r:id="rId5"/>
    <p:sldId id="263" r:id="rId6"/>
    <p:sldId id="266"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AB46B0-C950-41CB-BBA2-38683D90C48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57790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AB46B0-C950-41CB-BBA2-38683D90C48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3569534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AB46B0-C950-41CB-BBA2-38683D90C48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8DC9862-B260-4E17-B9C9-932310A66D0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4877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AAB46B0-C950-41CB-BBA2-38683D90C48D}"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3256513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AAB46B0-C950-41CB-BBA2-38683D90C48D}"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DC9862-B260-4E17-B9C9-932310A66D0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1990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AAB46B0-C950-41CB-BBA2-38683D90C48D}"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536672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AB46B0-C950-41CB-BBA2-38683D90C48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1666630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AB46B0-C950-41CB-BBA2-38683D90C48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2409894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AB46B0-C950-41CB-BBA2-38683D90C48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3405915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AB46B0-C950-41CB-BBA2-38683D90C48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2092457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AB46B0-C950-41CB-BBA2-38683D90C48D}"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2175340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AAB46B0-C950-41CB-BBA2-38683D90C48D}"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1499563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AB46B0-C950-41CB-BBA2-38683D90C48D}"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13499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AB46B0-C950-41CB-BBA2-38683D90C48D}"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586782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AB46B0-C950-41CB-BBA2-38683D90C48D}"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2896989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AB46B0-C950-41CB-BBA2-38683D90C48D}"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DC9862-B260-4E17-B9C9-932310A66D09}" type="slidenum">
              <a:rPr lang="en-US" smtClean="0"/>
              <a:t>‹#›</a:t>
            </a:fld>
            <a:endParaRPr lang="en-US"/>
          </a:p>
        </p:txBody>
      </p:sp>
    </p:spTree>
    <p:extLst>
      <p:ext uri="{BB962C8B-B14F-4D97-AF65-F5344CB8AC3E}">
        <p14:creationId xmlns:p14="http://schemas.microsoft.com/office/powerpoint/2010/main" val="3896878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AAB46B0-C950-41CB-BBA2-38683D90C48D}" type="datetimeFigureOut">
              <a:rPr lang="en-US" smtClean="0"/>
              <a:t>5/3/2020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8DC9862-B260-4E17-B9C9-932310A66D09}" type="slidenum">
              <a:rPr lang="en-US" smtClean="0"/>
              <a:t>‹#›</a:t>
            </a:fld>
            <a:endParaRPr lang="en-US"/>
          </a:p>
        </p:txBody>
      </p:sp>
    </p:spTree>
    <p:extLst>
      <p:ext uri="{BB962C8B-B14F-4D97-AF65-F5344CB8AC3E}">
        <p14:creationId xmlns:p14="http://schemas.microsoft.com/office/powerpoint/2010/main" val="2528614952"/>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b="1" dirty="0" smtClean="0">
                <a:solidFill>
                  <a:schemeClr val="tx1"/>
                </a:solidFill>
                <a:latin typeface="Times New Roman" panose="02020603050405020304" pitchFamily="18" charset="0"/>
                <a:cs typeface="Times New Roman" panose="02020603050405020304" pitchFamily="18" charset="0"/>
              </a:rPr>
              <a:t>Chapter #03</a:t>
            </a:r>
            <a:endParaRPr lang="en-US" sz="4000" b="1" dirty="0">
              <a:solidFill>
                <a:schemeClr val="tx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sz="3600" b="1" dirty="0" smtClean="0">
                <a:solidFill>
                  <a:schemeClr val="tx1"/>
                </a:solidFill>
                <a:latin typeface="Times New Roman" panose="02020603050405020304" pitchFamily="18" charset="0"/>
                <a:cs typeface="Times New Roman" panose="02020603050405020304" pitchFamily="18" charset="0"/>
              </a:rPr>
              <a:t>Measure of Central Tendency </a:t>
            </a:r>
            <a:r>
              <a:rPr lang="en-US" sz="3600" b="1" dirty="0">
                <a:solidFill>
                  <a:schemeClr val="tx1"/>
                </a:solidFill>
                <a:latin typeface="Times New Roman" panose="02020603050405020304" pitchFamily="18" charset="0"/>
                <a:cs typeface="Times New Roman" panose="02020603050405020304" pitchFamily="18" charset="0"/>
              </a:rPr>
              <a:t>o</a:t>
            </a:r>
            <a:r>
              <a:rPr lang="en-US" sz="3600" b="1" dirty="0" smtClean="0">
                <a:solidFill>
                  <a:schemeClr val="tx1"/>
                </a:solidFill>
                <a:latin typeface="Times New Roman" panose="02020603050405020304" pitchFamily="18" charset="0"/>
                <a:cs typeface="Times New Roman" panose="02020603050405020304" pitchFamily="18" charset="0"/>
              </a:rPr>
              <a:t>r Averages</a:t>
            </a:r>
            <a:endParaRPr lang="en-US" sz="3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3758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Introduction</a:t>
            </a:r>
            <a:endParaRPr lang="en-US" dirty="0"/>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We can condense the information given in a frequency distribution still further and find a single value which will represent all the values of the distribution.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Any </a:t>
            </a:r>
            <a:r>
              <a:rPr lang="en-US" sz="2400" dirty="0">
                <a:latin typeface="Times New Roman" panose="02020603050405020304" pitchFamily="18" charset="0"/>
                <a:cs typeface="Times New Roman" panose="02020603050405020304" pitchFamily="18" charset="0"/>
              </a:rPr>
              <a:t>number that is used in this way to represent the distribution is called an “average”.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Since </a:t>
            </a:r>
            <a:r>
              <a:rPr lang="en-US" sz="2400" dirty="0">
                <a:latin typeface="Times New Roman" panose="02020603050405020304" pitchFamily="18" charset="0"/>
                <a:cs typeface="Times New Roman" panose="02020603050405020304" pitchFamily="18" charset="0"/>
              </a:rPr>
              <a:t>all representatives values (averages) tend to lie in the “center” of the distribution, these are called measures of central tendency. They are also called measures of location because they locate the center of the distribution. </a:t>
            </a:r>
          </a:p>
        </p:txBody>
      </p:sp>
    </p:spTree>
    <p:extLst>
      <p:ext uri="{BB962C8B-B14F-4D97-AF65-F5344CB8AC3E}">
        <p14:creationId xmlns:p14="http://schemas.microsoft.com/office/powerpoint/2010/main" val="79710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352022"/>
            <a:ext cx="10353761" cy="910107"/>
          </a:xfrm>
        </p:spPr>
        <p:txBody>
          <a:bodyPr/>
          <a:lstStyle/>
          <a:p>
            <a:r>
              <a:rPr lang="en-US" dirty="0" smtClean="0"/>
              <a:t>Measures of central tendency</a:t>
            </a:r>
            <a:endParaRPr lang="en-US" dirty="0"/>
          </a:p>
        </p:txBody>
      </p:sp>
      <p:sp>
        <p:nvSpPr>
          <p:cNvPr id="3" name="Content Placeholder 2"/>
          <p:cNvSpPr>
            <a:spLocks noGrp="1"/>
          </p:cNvSpPr>
          <p:nvPr>
            <p:ph idx="1"/>
          </p:nvPr>
        </p:nvSpPr>
        <p:spPr>
          <a:xfrm>
            <a:off x="1563750" y="1262129"/>
            <a:ext cx="9053848" cy="4997003"/>
          </a:xfrm>
        </p:spPr>
        <p:txBody>
          <a:bodyPr>
            <a:noAutofit/>
          </a:bodyPr>
          <a:lstStyle/>
          <a:p>
            <a:r>
              <a:rPr lang="en-US" sz="2400" dirty="0" smtClean="0">
                <a:latin typeface="Times New Roman" panose="02020603050405020304" pitchFamily="18" charset="0"/>
                <a:cs typeface="Times New Roman" panose="02020603050405020304" pitchFamily="18" charset="0"/>
              </a:rPr>
              <a:t>Measure of central tendency provides a very convenient way of describing a set of scores with a single number that describes the “</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PERFORMANCE</a:t>
            </a:r>
            <a:r>
              <a:rPr lang="en-US" sz="2400" dirty="0" smtClean="0">
                <a:latin typeface="Times New Roman" panose="02020603050405020304" pitchFamily="18" charset="0"/>
                <a:cs typeface="Times New Roman" panose="02020603050405020304" pitchFamily="18" charset="0"/>
              </a:rPr>
              <a:t>” of the group.</a:t>
            </a:r>
          </a:p>
          <a:p>
            <a:r>
              <a:rPr lang="en-US" sz="2400" dirty="0" smtClean="0">
                <a:latin typeface="Times New Roman" panose="02020603050405020304" pitchFamily="18" charset="0"/>
                <a:cs typeface="Times New Roman" panose="02020603050405020304" pitchFamily="18" charset="0"/>
              </a:rPr>
              <a:t>It is also defined as a single value that is used to describe the “</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CENTER</a:t>
            </a:r>
            <a:r>
              <a:rPr lang="en-US" sz="2400" dirty="0" smtClean="0">
                <a:latin typeface="Times New Roman" panose="02020603050405020304" pitchFamily="18" charset="0"/>
                <a:cs typeface="Times New Roman" panose="02020603050405020304" pitchFamily="18" charset="0"/>
              </a:rPr>
              <a:t>” of the data</a:t>
            </a:r>
          </a:p>
          <a:p>
            <a:r>
              <a:rPr lang="en-US" sz="2400" dirty="0" smtClean="0">
                <a:latin typeface="Times New Roman" panose="02020603050405020304" pitchFamily="18" charset="0"/>
                <a:cs typeface="Times New Roman" panose="02020603050405020304" pitchFamily="18" charset="0"/>
              </a:rPr>
              <a:t>There are three commonly used measure of central tendency. There are the following</a:t>
            </a:r>
            <a:endParaRPr lang="en-US" sz="2400" dirty="0">
              <a:latin typeface="Times New Roman" panose="02020603050405020304" pitchFamily="18" charset="0"/>
              <a:cs typeface="Times New Roman" panose="02020603050405020304" pitchFamily="18" charset="0"/>
            </a:endParaRPr>
          </a:p>
          <a:p>
            <a:pPr lvl="2">
              <a:buFont typeface="Wingdings" panose="05000000000000000000" pitchFamily="2" charset="2"/>
              <a:buChar char="§"/>
            </a:pP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MEAN</a:t>
            </a:r>
            <a:endParaRPr lang="en-US" sz="2400" dirty="0">
              <a:solidFill>
                <a:schemeClr val="accent6">
                  <a:lumMod val="75000"/>
                </a:schemeClr>
              </a:solidFill>
              <a:latin typeface="Times New Roman" panose="02020603050405020304" pitchFamily="18" charset="0"/>
              <a:cs typeface="Times New Roman" panose="02020603050405020304" pitchFamily="18" charset="0"/>
            </a:endParaRPr>
          </a:p>
          <a:p>
            <a:pPr lvl="2">
              <a:buFont typeface="Wingdings" panose="05000000000000000000" pitchFamily="2" charset="2"/>
              <a:buChar char="§"/>
            </a:pP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MEDIAN</a:t>
            </a:r>
          </a:p>
          <a:p>
            <a:pPr lvl="2">
              <a:buFont typeface="Wingdings" panose="05000000000000000000" pitchFamily="2" charset="2"/>
              <a:buChar char="§"/>
            </a:pP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MODE</a:t>
            </a:r>
          </a:p>
          <a:p>
            <a:pPr lvl="2">
              <a:buFont typeface="Wingdings" panose="05000000000000000000" pitchFamily="2" charset="2"/>
              <a:buChar char="§"/>
            </a:pPr>
            <a:endParaRPr lang="en-US" sz="2400" dirty="0" smtClean="0">
              <a:solidFill>
                <a:schemeClr val="accent6">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5143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7934"/>
            <a:ext cx="8596668" cy="613892"/>
          </a:xfrm>
        </p:spPr>
        <p:txBody>
          <a:bodyPr>
            <a:normAutofit fontScale="90000"/>
          </a:bodyPr>
          <a:lstStyle/>
          <a:p>
            <a:pPr marL="571500" indent="-571500">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Criteria of a Satisfactory </a:t>
            </a:r>
            <a:r>
              <a:rPr lang="en-US" b="1" dirty="0" smtClean="0">
                <a:solidFill>
                  <a:schemeClr val="tx1"/>
                </a:solidFill>
                <a:latin typeface="Times New Roman" panose="02020603050405020304" pitchFamily="18" charset="0"/>
                <a:cs typeface="Times New Roman" panose="02020603050405020304" pitchFamily="18" charset="0"/>
              </a:rPr>
              <a:t>Averages:</a:t>
            </a:r>
            <a:endParaRPr lang="en-US" dirty="0">
              <a:solidFill>
                <a:schemeClr val="tx1"/>
              </a:solidFill>
            </a:endParaRPr>
          </a:p>
        </p:txBody>
      </p:sp>
      <p:sp>
        <p:nvSpPr>
          <p:cNvPr id="3" name="Content Placeholder 2"/>
          <p:cNvSpPr>
            <a:spLocks noGrp="1"/>
          </p:cNvSpPr>
          <p:nvPr>
            <p:ph idx="1"/>
          </p:nvPr>
        </p:nvSpPr>
        <p:spPr>
          <a:xfrm>
            <a:off x="677333" y="1262131"/>
            <a:ext cx="8711365" cy="5267458"/>
          </a:xfrm>
        </p:spPr>
        <p:txBody>
          <a:bodyPr>
            <a:normAutofit fontScale="92500"/>
          </a:bodyPr>
          <a:lstStyle/>
          <a:p>
            <a:pPr marL="0" indent="0">
              <a:buNone/>
            </a:pPr>
            <a:r>
              <a:rPr lang="en-US" sz="2400" dirty="0" smtClean="0">
                <a:solidFill>
                  <a:schemeClr val="tx1"/>
                </a:solidFill>
                <a:latin typeface="Times New Roman" panose="02020603050405020304" pitchFamily="18" charset="0"/>
                <a:cs typeface="Times New Roman" panose="02020603050405020304" pitchFamily="18" charset="0"/>
              </a:rPr>
              <a:t>     Several </a:t>
            </a:r>
            <a:r>
              <a:rPr lang="en-US" sz="2400" dirty="0">
                <a:solidFill>
                  <a:schemeClr val="tx1"/>
                </a:solidFill>
                <a:latin typeface="Times New Roman" panose="02020603050405020304" pitchFamily="18" charset="0"/>
                <a:cs typeface="Times New Roman" panose="02020603050405020304" pitchFamily="18" charset="0"/>
              </a:rPr>
              <a:t>types of averages are defined to measure the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representative or </a:t>
            </a:r>
            <a:r>
              <a:rPr lang="en-US" sz="2400" dirty="0">
                <a:solidFill>
                  <a:schemeClr val="tx1"/>
                </a:solidFill>
                <a:latin typeface="Times New Roman" panose="02020603050405020304" pitchFamily="18" charset="0"/>
                <a:cs typeface="Times New Roman" panose="02020603050405020304" pitchFamily="18" charset="0"/>
              </a:rPr>
              <a:t>“typical” value of a set of data or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distribution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It </a:t>
            </a:r>
            <a:r>
              <a:rPr lang="en-US" sz="2400" dirty="0">
                <a:solidFill>
                  <a:schemeClr val="tx1"/>
                </a:solidFill>
                <a:latin typeface="Times New Roman" panose="02020603050405020304" pitchFamily="18" charset="0"/>
                <a:cs typeface="Times New Roman" panose="02020603050405020304" pitchFamily="18" charset="0"/>
              </a:rPr>
              <a:t>is therefore desirable that an </a:t>
            </a:r>
            <a:r>
              <a:rPr lang="en-US" sz="2400" dirty="0" smtClean="0">
                <a:solidFill>
                  <a:schemeClr val="tx1"/>
                </a:solidFill>
                <a:latin typeface="Times New Roman" panose="02020603050405020304" pitchFamily="18" charset="0"/>
                <a:cs typeface="Times New Roman" panose="02020603050405020304" pitchFamily="18" charset="0"/>
              </a:rPr>
              <a:t>average should </a:t>
            </a:r>
            <a:r>
              <a:rPr lang="en-US" sz="2400" dirty="0">
                <a:solidFill>
                  <a:schemeClr val="tx1"/>
                </a:solidFill>
                <a:latin typeface="Times New Roman" panose="02020603050405020304" pitchFamily="18" charset="0"/>
                <a:cs typeface="Times New Roman" panose="02020603050405020304" pitchFamily="18" charset="0"/>
              </a:rPr>
              <a:t>be </a:t>
            </a:r>
            <a:endParaRPr lang="en-US" sz="2400" dirty="0" smtClean="0">
              <a:solidFill>
                <a:schemeClr val="tx1"/>
              </a:solidFill>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B</a:t>
            </a:r>
            <a:r>
              <a:rPr lang="en-US" sz="2400" dirty="0" smtClean="0">
                <a:solidFill>
                  <a:schemeClr val="tx1"/>
                </a:solidFill>
                <a:latin typeface="Times New Roman" panose="02020603050405020304" pitchFamily="18" charset="0"/>
                <a:cs typeface="Times New Roman" panose="02020603050405020304" pitchFamily="18" charset="0"/>
              </a:rPr>
              <a:t>ased on all observations made, </a:t>
            </a:r>
          </a:p>
          <a:p>
            <a:pPr>
              <a:lnSpc>
                <a:spcPct val="150000"/>
              </a:lnSpc>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S</a:t>
            </a:r>
            <a:r>
              <a:rPr lang="en-US" sz="2400" dirty="0" smtClean="0">
                <a:solidFill>
                  <a:schemeClr val="tx1"/>
                </a:solidFill>
                <a:latin typeface="Times New Roman" panose="02020603050405020304" pitchFamily="18" charset="0"/>
                <a:cs typeface="Times New Roman" panose="02020603050405020304" pitchFamily="18" charset="0"/>
              </a:rPr>
              <a:t>imple to understand and easy to interpret,</a:t>
            </a:r>
          </a:p>
          <a:p>
            <a:pPr>
              <a:lnSpc>
                <a:spcPct val="150000"/>
              </a:lnSpc>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Quickly and easily calculated,</a:t>
            </a:r>
          </a:p>
          <a:p>
            <a:pPr>
              <a:lnSpc>
                <a:spcPct val="150000"/>
              </a:lnSpc>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Amenable to mathematical treatment,</a:t>
            </a:r>
          </a:p>
          <a:p>
            <a:pPr>
              <a:lnSpc>
                <a:spcPct val="150000"/>
              </a:lnSpc>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Relatively stable in repeated sampling experiments, and</a:t>
            </a:r>
          </a:p>
          <a:p>
            <a:pPr>
              <a:lnSpc>
                <a:spcPct val="150000"/>
              </a:lnSpc>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Not unduly influenced by abnormally large or small observations.</a:t>
            </a:r>
            <a:br>
              <a:rPr lang="en-US" sz="2400" dirty="0" smtClean="0">
                <a:solidFill>
                  <a:schemeClr val="tx1"/>
                </a:solidFill>
                <a:latin typeface="Times New Roman" panose="02020603050405020304" pitchFamily="18" charset="0"/>
                <a:cs typeface="Times New Roman" panose="02020603050405020304" pitchFamily="18" charset="0"/>
              </a:rPr>
            </a:br>
            <a:endParaRPr lang="en-US" dirty="0">
              <a:solidFill>
                <a:schemeClr val="tx1"/>
              </a:solidFill>
            </a:endParaRPr>
          </a:p>
        </p:txBody>
      </p:sp>
    </p:spTree>
    <p:extLst>
      <p:ext uri="{BB962C8B-B14F-4D97-AF65-F5344CB8AC3E}">
        <p14:creationId xmlns:p14="http://schemas.microsoft.com/office/powerpoint/2010/main" val="377965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06062"/>
            <a:ext cx="10353761" cy="1882257"/>
          </a:xfrm>
        </p:spPr>
        <p:txBody>
          <a:bodyPr>
            <a:normAutofit fontScale="90000"/>
          </a:bodyPr>
          <a:lstStyle/>
          <a:p>
            <a:pPr algn="l"/>
            <a:r>
              <a:rPr lang="en-US" dirty="0" smtClean="0">
                <a:solidFill>
                  <a:schemeClr val="accent6">
                    <a:lumMod val="75000"/>
                  </a:schemeClr>
                </a:solidFill>
              </a:rPr>
              <a:t>					mean</a:t>
            </a:r>
            <a:br>
              <a:rPr lang="en-US" dirty="0" smtClean="0">
                <a:solidFill>
                  <a:schemeClr val="accent6">
                    <a:lumMod val="75000"/>
                  </a:schemeClr>
                </a:solidFill>
              </a:rPr>
            </a:br>
            <a:r>
              <a:rPr lang="en-US" dirty="0" smtClean="0">
                <a:solidFill>
                  <a:schemeClr val="accent6">
                    <a:lumMod val="75000"/>
                  </a:schemeClr>
                </a:solidFill>
              </a:rPr>
              <a:t/>
            </a:r>
            <a:br>
              <a:rPr lang="en-US" dirty="0" smtClean="0">
                <a:solidFill>
                  <a:schemeClr val="accent6">
                    <a:lumMod val="75000"/>
                  </a:schemeClr>
                </a:solidFill>
              </a:rPr>
            </a:br>
            <a:r>
              <a:rPr lang="en-US" sz="3100" cap="none" dirty="0">
                <a:latin typeface="Times New Roman" panose="02020603050405020304" pitchFamily="18" charset="0"/>
                <a:cs typeface="Times New Roman" panose="02020603050405020304" pitchFamily="18" charset="0"/>
              </a:rPr>
              <a:t>M</a:t>
            </a:r>
            <a:r>
              <a:rPr lang="en-US" sz="3100" cap="none" dirty="0" smtClean="0">
                <a:latin typeface="Times New Roman" panose="02020603050405020304" pitchFamily="18" charset="0"/>
                <a:cs typeface="Times New Roman" panose="02020603050405020304" pitchFamily="18" charset="0"/>
              </a:rPr>
              <a:t>ean is the value that is obtained by “sum” of all observations divide by a number of observation</a:t>
            </a: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half" idx="1"/>
              </p:nvPr>
            </p:nvSpPr>
            <p:spPr>
              <a:xfrm>
                <a:off x="321972" y="2088319"/>
                <a:ext cx="6168980" cy="4415512"/>
              </a:xfrm>
            </p:spPr>
            <p:txBody>
              <a:bodyPr>
                <a:normAutofit/>
              </a:bodyPr>
              <a:lstStyle/>
              <a:p>
                <a:pPr marL="0" indent="0" algn="ctr">
                  <a:buNone/>
                </a:pPr>
                <a:r>
                  <a:rPr lang="en-US" dirty="0">
                    <a:solidFill>
                      <a:schemeClr val="accent6">
                        <a:lumMod val="75000"/>
                      </a:schemeClr>
                    </a:solidFill>
                  </a:rPr>
                  <a:t>COMPUTATION </a:t>
                </a:r>
                <a:r>
                  <a:rPr lang="en-US" dirty="0" smtClean="0">
                    <a:solidFill>
                      <a:schemeClr val="accent6">
                        <a:lumMod val="75000"/>
                      </a:schemeClr>
                    </a:solidFill>
                  </a:rPr>
                  <a:t>for UNGROUP DATA</a:t>
                </a:r>
              </a:p>
              <a:p>
                <a:pPr marL="0" indent="0" algn="ctr">
                  <a:buNone/>
                </a:pPr>
                <a:r>
                  <a:rPr lang="en-US" dirty="0" smtClean="0">
                    <a:solidFill>
                      <a:schemeClr val="accent6">
                        <a:lumMod val="75000"/>
                      </a:schemeClr>
                    </a:solidFill>
                  </a:rPr>
                  <a:t> </a:t>
                </a:r>
                <a14:m>
                  <m:oMath xmlns:m="http://schemas.openxmlformats.org/officeDocument/2006/math">
                    <m:acc>
                      <m:accPr>
                        <m:chr m:val="̅"/>
                        <m:ctrlPr>
                          <a:rPr lang="en-US" sz="4800" i="1">
                            <a:solidFill>
                              <a:schemeClr val="tx1">
                                <a:lumMod val="95000"/>
                              </a:schemeClr>
                            </a:solidFill>
                            <a:latin typeface="Cambria Math" panose="02040503050406030204" pitchFamily="18" charset="0"/>
                          </a:rPr>
                        </m:ctrlPr>
                      </m:accPr>
                      <m:e>
                        <m:r>
                          <a:rPr lang="en-US" sz="4800" i="1">
                            <a:solidFill>
                              <a:schemeClr val="tx1">
                                <a:lumMod val="95000"/>
                              </a:schemeClr>
                            </a:solidFill>
                            <a:latin typeface="Cambria Math" panose="02040503050406030204" pitchFamily="18" charset="0"/>
                          </a:rPr>
                          <m:t>𝑥</m:t>
                        </m:r>
                        <m:r>
                          <a:rPr lang="en-US" sz="4800" i="1">
                            <a:solidFill>
                              <a:schemeClr val="tx1">
                                <a:lumMod val="95000"/>
                              </a:schemeClr>
                            </a:solidFill>
                            <a:latin typeface="Cambria Math" panose="02040503050406030204" pitchFamily="18" charset="0"/>
                          </a:rPr>
                          <m:t> </m:t>
                        </m:r>
                      </m:e>
                    </m:acc>
                  </m:oMath>
                </a14:m>
                <a:r>
                  <a:rPr lang="en-US" sz="4800" b="1" dirty="0">
                    <a:effectLst/>
                  </a:rPr>
                  <a:t>= </a:t>
                </a:r>
                <a14:m>
                  <m:oMath xmlns:m="http://schemas.openxmlformats.org/officeDocument/2006/math">
                    <m:f>
                      <m:fPr>
                        <m:ctrlPr>
                          <a:rPr lang="en-US" sz="4800" b="1" i="1">
                            <a:effectLst/>
                            <a:latin typeface="Cambria Math" panose="02040503050406030204" pitchFamily="18" charset="0"/>
                          </a:rPr>
                        </m:ctrlPr>
                      </m:fPr>
                      <m:num>
                        <m:nary>
                          <m:naryPr>
                            <m:chr m:val="∑"/>
                            <m:subHide m:val="on"/>
                            <m:supHide m:val="on"/>
                            <m:ctrlPr>
                              <a:rPr lang="en-US" sz="4800" b="1" i="1">
                                <a:effectLst/>
                                <a:latin typeface="Cambria Math" panose="02040503050406030204" pitchFamily="18" charset="0"/>
                              </a:rPr>
                            </m:ctrlPr>
                          </m:naryPr>
                          <m:sub/>
                          <m:sup/>
                          <m:e>
                            <m:r>
                              <a:rPr lang="en-US" sz="4800" b="1" i="1">
                                <a:effectLst/>
                                <a:latin typeface="Cambria Math" panose="02040503050406030204" pitchFamily="18" charset="0"/>
                              </a:rPr>
                              <m:t>𝑿</m:t>
                            </m:r>
                          </m:e>
                        </m:nary>
                      </m:num>
                      <m:den>
                        <m:r>
                          <a:rPr lang="en-US" sz="4800" b="1" i="1">
                            <a:effectLst/>
                            <a:latin typeface="Cambria Math" panose="02040503050406030204" pitchFamily="18" charset="0"/>
                          </a:rPr>
                          <m:t>𝒏</m:t>
                        </m:r>
                      </m:den>
                    </m:f>
                  </m:oMath>
                </a14:m>
                <a:endParaRPr lang="en-US" dirty="0" smtClean="0">
                  <a:solidFill>
                    <a:schemeClr val="accent6">
                      <a:lumMod val="75000"/>
                    </a:schemeClr>
                  </a:solidFill>
                </a:endParaRPr>
              </a:p>
              <a:p>
                <a:pPr marL="0" indent="0" algn="ctr">
                  <a:buNone/>
                </a:pPr>
                <a14:m>
                  <m:oMath xmlns:m="http://schemas.openxmlformats.org/officeDocument/2006/math">
                    <m:acc>
                      <m:accPr>
                        <m:chr m:val="̅"/>
                        <m:ctrlPr>
                          <a:rPr lang="en-US" sz="4800" b="1" i="1" smtClean="0">
                            <a:effectLst/>
                            <a:latin typeface="Cambria Math" panose="02040503050406030204" pitchFamily="18" charset="0"/>
                          </a:rPr>
                        </m:ctrlPr>
                      </m:accPr>
                      <m:e>
                        <m:r>
                          <a:rPr lang="en-US" sz="4800" b="1" i="1" smtClean="0">
                            <a:effectLst/>
                            <a:latin typeface="Cambria Math" panose="02040503050406030204" pitchFamily="18" charset="0"/>
                          </a:rPr>
                          <m:t>𝒙</m:t>
                        </m:r>
                      </m:e>
                    </m:acc>
                  </m:oMath>
                </a14:m>
                <a:r>
                  <a:rPr lang="en-US" b="1" dirty="0" smtClean="0">
                    <a:effectLst/>
                  </a:rPr>
                  <a:t>  = </a:t>
                </a:r>
                <a:r>
                  <a:rPr lang="en-US" sz="4400" dirty="0">
                    <a:effectLst/>
                  </a:rPr>
                  <a:t>A</a:t>
                </a:r>
                <a:r>
                  <a:rPr lang="en-US" sz="4400" b="1" dirty="0">
                    <a:effectLst/>
                  </a:rPr>
                  <a:t>+</a:t>
                </a:r>
                <a14:m>
                  <m:oMath xmlns:m="http://schemas.openxmlformats.org/officeDocument/2006/math">
                    <m:f>
                      <m:fPr>
                        <m:ctrlPr>
                          <a:rPr lang="en-US" sz="4400" b="1" i="1">
                            <a:effectLst/>
                            <a:latin typeface="Cambria Math" panose="02040503050406030204" pitchFamily="18" charset="0"/>
                          </a:rPr>
                        </m:ctrlPr>
                      </m:fPr>
                      <m:num>
                        <m:nary>
                          <m:naryPr>
                            <m:chr m:val="∑"/>
                            <m:subHide m:val="on"/>
                            <m:supHide m:val="on"/>
                            <m:ctrlPr>
                              <a:rPr lang="en-US" sz="4400" b="1" i="1">
                                <a:effectLst/>
                                <a:latin typeface="Cambria Math" panose="02040503050406030204" pitchFamily="18" charset="0"/>
                              </a:rPr>
                            </m:ctrlPr>
                          </m:naryPr>
                          <m:sub/>
                          <m:sup/>
                          <m:e>
                            <m:r>
                              <a:rPr lang="en-US" sz="4400" b="1" i="1">
                                <a:effectLst/>
                                <a:latin typeface="Cambria Math" panose="02040503050406030204" pitchFamily="18" charset="0"/>
                              </a:rPr>
                              <m:t>𝑫</m:t>
                            </m:r>
                          </m:e>
                        </m:nary>
                      </m:num>
                      <m:den>
                        <m:r>
                          <a:rPr lang="en-US" sz="4400" b="1" i="1">
                            <a:effectLst/>
                            <a:latin typeface="Cambria Math" panose="02040503050406030204" pitchFamily="18" charset="0"/>
                          </a:rPr>
                          <m:t>𝒏</m:t>
                        </m:r>
                      </m:den>
                    </m:f>
                  </m:oMath>
                </a14:m>
                <a:endParaRPr lang="en-US" dirty="0" smtClean="0">
                  <a:solidFill>
                    <a:schemeClr val="accent6">
                      <a:lumMod val="75000"/>
                    </a:schemeClr>
                  </a:solidFill>
                </a:endParaRPr>
              </a:p>
              <a:p>
                <a:pPr marL="0" indent="0" algn="ctr">
                  <a:buNone/>
                </a:pPr>
                <a:r>
                  <a:rPr lang="en-US" b="1" dirty="0" smtClean="0">
                    <a:effectLst/>
                  </a:rPr>
                  <a:t> </a:t>
                </a:r>
              </a:p>
              <a:p>
                <a:pPr marL="0" indent="0" algn="ctr">
                  <a:buNone/>
                </a:pPr>
                <a:r>
                  <a:rPr lang="en-US" b="1" dirty="0" smtClean="0">
                    <a:effectLst/>
                  </a:rPr>
                  <a:t>Mean </a:t>
                </a:r>
                <a:r>
                  <a:rPr lang="en-US" b="1" dirty="0">
                    <a:effectLst/>
                  </a:rPr>
                  <a:t>= </a:t>
                </a:r>
                <a14:m>
                  <m:oMath xmlns:m="http://schemas.openxmlformats.org/officeDocument/2006/math">
                    <m:f>
                      <m:fPr>
                        <m:ctrlPr>
                          <a:rPr lang="en-US" b="1" i="1">
                            <a:effectLst/>
                            <a:latin typeface="Cambria Math" panose="02040503050406030204" pitchFamily="18" charset="0"/>
                          </a:rPr>
                        </m:ctrlPr>
                      </m:fPr>
                      <m:num>
                        <m:r>
                          <m:rPr>
                            <m:nor/>
                          </m:rPr>
                          <a:rPr lang="en-US" b="1" dirty="0">
                            <a:effectLst/>
                          </a:rPr>
                          <m:t>Sum</m:t>
                        </m:r>
                        <m:r>
                          <m:rPr>
                            <m:nor/>
                          </m:rPr>
                          <a:rPr lang="en-US" b="1" dirty="0">
                            <a:effectLst/>
                          </a:rPr>
                          <m:t> </m:t>
                        </m:r>
                        <m:r>
                          <m:rPr>
                            <m:nor/>
                          </m:rPr>
                          <a:rPr lang="en-US" b="1" dirty="0">
                            <a:effectLst/>
                          </a:rPr>
                          <m:t>of</m:t>
                        </m:r>
                        <m:r>
                          <m:rPr>
                            <m:nor/>
                          </m:rPr>
                          <a:rPr lang="en-US" b="1" dirty="0">
                            <a:effectLst/>
                          </a:rPr>
                          <m:t> </m:t>
                        </m:r>
                        <m:r>
                          <m:rPr>
                            <m:nor/>
                          </m:rPr>
                          <a:rPr lang="en-US" b="1" dirty="0">
                            <a:effectLst/>
                          </a:rPr>
                          <m:t>All</m:t>
                        </m:r>
                        <m:r>
                          <m:rPr>
                            <m:nor/>
                          </m:rPr>
                          <a:rPr lang="en-US" b="1" dirty="0">
                            <a:effectLst/>
                          </a:rPr>
                          <m:t> </m:t>
                        </m:r>
                        <m:r>
                          <m:rPr>
                            <m:nor/>
                          </m:rPr>
                          <a:rPr lang="en-US" b="1" dirty="0">
                            <a:effectLst/>
                          </a:rPr>
                          <m:t>Data</m:t>
                        </m:r>
                        <m:r>
                          <m:rPr>
                            <m:nor/>
                          </m:rPr>
                          <a:rPr lang="en-US" b="1" dirty="0">
                            <a:effectLst/>
                          </a:rPr>
                          <m:t> </m:t>
                        </m:r>
                        <m:r>
                          <m:rPr>
                            <m:nor/>
                          </m:rPr>
                          <a:rPr lang="en-US" b="1" dirty="0">
                            <a:effectLst/>
                          </a:rPr>
                          <m:t>Points</m:t>
                        </m:r>
                      </m:num>
                      <m:den>
                        <m:r>
                          <m:rPr>
                            <m:nor/>
                          </m:rPr>
                          <a:rPr lang="en-US" b="1" dirty="0">
                            <a:effectLst/>
                          </a:rPr>
                          <m:t>Number</m:t>
                        </m:r>
                        <m:r>
                          <m:rPr>
                            <m:nor/>
                          </m:rPr>
                          <a:rPr lang="en-US" b="1" dirty="0">
                            <a:effectLst/>
                          </a:rPr>
                          <m:t> </m:t>
                        </m:r>
                        <m:r>
                          <m:rPr>
                            <m:nor/>
                          </m:rPr>
                          <a:rPr lang="en-US" b="1" dirty="0">
                            <a:effectLst/>
                          </a:rPr>
                          <m:t>of</m:t>
                        </m:r>
                        <m:r>
                          <m:rPr>
                            <m:nor/>
                          </m:rPr>
                          <a:rPr lang="en-US" b="1" dirty="0">
                            <a:effectLst/>
                          </a:rPr>
                          <m:t> </m:t>
                        </m:r>
                        <m:r>
                          <m:rPr>
                            <m:nor/>
                          </m:rPr>
                          <a:rPr lang="en-US" b="1" dirty="0">
                            <a:effectLst/>
                          </a:rPr>
                          <m:t>Data</m:t>
                        </m:r>
                        <m:r>
                          <m:rPr>
                            <m:nor/>
                          </m:rPr>
                          <a:rPr lang="en-US" b="1" dirty="0">
                            <a:effectLst/>
                          </a:rPr>
                          <m:t> </m:t>
                        </m:r>
                        <m:r>
                          <m:rPr>
                            <m:nor/>
                          </m:rPr>
                          <a:rPr lang="en-US" b="1" dirty="0">
                            <a:effectLst/>
                          </a:rPr>
                          <m:t>Points</m:t>
                        </m:r>
                      </m:den>
                    </m:f>
                  </m:oMath>
                </a14:m>
                <a:r>
                  <a:rPr lang="en-US" dirty="0" smtClean="0">
                    <a:solidFill>
                      <a:schemeClr val="accent6">
                        <a:lumMod val="75000"/>
                      </a:schemeClr>
                    </a:solidFill>
                  </a:rPr>
                  <a:t>,</a:t>
                </a:r>
              </a:p>
              <a:p>
                <a:pPr marL="0" indent="0">
                  <a:buNone/>
                </a:pPr>
                <a:r>
                  <a:rPr lang="en-US" b="1" dirty="0" smtClean="0">
                    <a:effectLst/>
                  </a:rPr>
                  <a:t>Mean </a:t>
                </a:r>
                <a:r>
                  <a:rPr lang="en-US" b="1" dirty="0">
                    <a:effectLst/>
                  </a:rPr>
                  <a:t>= Assumed Mean </a:t>
                </a:r>
                <a:r>
                  <a:rPr lang="en-US" b="1" dirty="0" smtClean="0">
                    <a:effectLst/>
                  </a:rPr>
                  <a:t>+</a:t>
                </a:r>
                <a14:m>
                  <m:oMath xmlns:m="http://schemas.openxmlformats.org/officeDocument/2006/math">
                    <m:f>
                      <m:fPr>
                        <m:ctrlPr>
                          <a:rPr lang="en-US" b="1" i="1">
                            <a:effectLst/>
                            <a:latin typeface="Cambria Math" panose="02040503050406030204" pitchFamily="18" charset="0"/>
                          </a:rPr>
                        </m:ctrlPr>
                      </m:fPr>
                      <m:num>
                        <m:r>
                          <m:rPr>
                            <m:nor/>
                          </m:rPr>
                          <a:rPr lang="en-US" b="1" dirty="0">
                            <a:effectLst/>
                          </a:rPr>
                          <m:t>Sum</m:t>
                        </m:r>
                        <m:r>
                          <m:rPr>
                            <m:nor/>
                          </m:rPr>
                          <a:rPr lang="en-US" b="1" dirty="0">
                            <a:effectLst/>
                          </a:rPr>
                          <m:t> </m:t>
                        </m:r>
                        <m:r>
                          <m:rPr>
                            <m:nor/>
                          </m:rPr>
                          <a:rPr lang="en-US" b="1" dirty="0">
                            <a:effectLst/>
                          </a:rPr>
                          <m:t>of</m:t>
                        </m:r>
                        <m:r>
                          <m:rPr>
                            <m:nor/>
                          </m:rPr>
                          <a:rPr lang="en-US" b="1" dirty="0">
                            <a:effectLst/>
                          </a:rPr>
                          <m:t> </m:t>
                        </m:r>
                        <m:r>
                          <m:rPr>
                            <m:nor/>
                          </m:rPr>
                          <a:rPr lang="en-US" b="1" dirty="0">
                            <a:effectLst/>
                          </a:rPr>
                          <m:t>All</m:t>
                        </m:r>
                        <m:r>
                          <m:rPr>
                            <m:nor/>
                          </m:rPr>
                          <a:rPr lang="en-US" b="1" dirty="0">
                            <a:effectLst/>
                          </a:rPr>
                          <m:t> </m:t>
                        </m:r>
                        <m:r>
                          <m:rPr>
                            <m:nor/>
                          </m:rPr>
                          <a:rPr lang="en-US" b="1" dirty="0">
                            <a:effectLst/>
                          </a:rPr>
                          <m:t>Deviations</m:t>
                        </m:r>
                      </m:num>
                      <m:den>
                        <m:r>
                          <m:rPr>
                            <m:nor/>
                          </m:rPr>
                          <a:rPr lang="en-US" b="1" dirty="0">
                            <a:effectLst/>
                          </a:rPr>
                          <m:t>Number</m:t>
                        </m:r>
                        <m:r>
                          <m:rPr>
                            <m:nor/>
                          </m:rPr>
                          <a:rPr lang="en-US" b="1" dirty="0">
                            <a:effectLst/>
                          </a:rPr>
                          <m:t> </m:t>
                        </m:r>
                        <m:r>
                          <m:rPr>
                            <m:nor/>
                          </m:rPr>
                          <a:rPr lang="en-US" b="1" dirty="0">
                            <a:effectLst/>
                          </a:rPr>
                          <m:t>of</m:t>
                        </m:r>
                        <m:r>
                          <m:rPr>
                            <m:nor/>
                          </m:rPr>
                          <a:rPr lang="en-US" b="1" dirty="0">
                            <a:effectLst/>
                          </a:rPr>
                          <m:t> </m:t>
                        </m:r>
                        <m:r>
                          <m:rPr>
                            <m:nor/>
                          </m:rPr>
                          <a:rPr lang="en-US" b="1" dirty="0">
                            <a:effectLst/>
                          </a:rPr>
                          <m:t>Data</m:t>
                        </m:r>
                        <m:r>
                          <m:rPr>
                            <m:nor/>
                          </m:rPr>
                          <a:rPr lang="en-US" b="1" dirty="0">
                            <a:effectLst/>
                          </a:rPr>
                          <m:t> </m:t>
                        </m:r>
                        <m:r>
                          <m:rPr>
                            <m:nor/>
                          </m:rPr>
                          <a:rPr lang="en-US" b="1" dirty="0">
                            <a:effectLst/>
                          </a:rPr>
                          <m:t>Points</m:t>
                        </m:r>
                      </m:den>
                    </m:f>
                  </m:oMath>
                </a14:m>
                <a:endParaRPr lang="en-US" dirty="0">
                  <a:solidFill>
                    <a:schemeClr val="accent6">
                      <a:lumMod val="75000"/>
                    </a:schemeClr>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sz="half" idx="1"/>
              </p:nvPr>
            </p:nvSpPr>
            <p:spPr>
              <a:xfrm>
                <a:off x="321972" y="2088319"/>
                <a:ext cx="6168980" cy="4415512"/>
              </a:xfrm>
              <a:blipFill rotWithShape="0">
                <a:blip r:embed="rId2"/>
                <a:stretch>
                  <a:fillRect l="-889" t="-8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Content Placeholder 3"/>
              <p:cNvSpPr>
                <a:spLocks noGrp="1"/>
              </p:cNvSpPr>
              <p:nvPr>
                <p:ph sz="half" idx="2"/>
              </p:nvPr>
            </p:nvSpPr>
            <p:spPr/>
            <p:txBody>
              <a:bodyPr>
                <a:normAutofit/>
              </a:bodyPr>
              <a:lstStyle/>
              <a:p>
                <a:pPr marL="0" indent="0" algn="ctr">
                  <a:buNone/>
                </a:pPr>
                <a:r>
                  <a:rPr lang="en-US" dirty="0" smtClean="0">
                    <a:solidFill>
                      <a:schemeClr val="accent6">
                        <a:lumMod val="75000"/>
                      </a:schemeClr>
                    </a:solidFill>
                  </a:rPr>
                  <a:t>COMPUTATION for GROUP DATA</a:t>
                </a:r>
                <a:endParaRPr lang="en-US" dirty="0">
                  <a:solidFill>
                    <a:schemeClr val="accent6">
                      <a:lumMod val="75000"/>
                    </a:schemeClr>
                  </a:solidFill>
                </a:endParaRPr>
              </a:p>
              <a:p>
                <a:pPr marL="0" indent="0" algn="ctr">
                  <a:buNone/>
                </a:pPr>
                <a14:m>
                  <m:oMath xmlns:m="http://schemas.openxmlformats.org/officeDocument/2006/math">
                    <m:acc>
                      <m:accPr>
                        <m:chr m:val="̅"/>
                        <m:ctrlPr>
                          <a:rPr lang="en-US" sz="4800" i="1">
                            <a:solidFill>
                              <a:schemeClr val="accent6">
                                <a:lumMod val="75000"/>
                              </a:schemeClr>
                            </a:solidFill>
                            <a:latin typeface="Cambria Math" panose="02040503050406030204" pitchFamily="18" charset="0"/>
                          </a:rPr>
                        </m:ctrlPr>
                      </m:accPr>
                      <m:e>
                        <m:r>
                          <a:rPr lang="en-US" sz="4800" i="1">
                            <a:solidFill>
                              <a:schemeClr val="accent6">
                                <a:lumMod val="75000"/>
                              </a:schemeClr>
                            </a:solidFill>
                            <a:latin typeface="Cambria Math" panose="02040503050406030204" pitchFamily="18" charset="0"/>
                          </a:rPr>
                          <m:t>𝑥</m:t>
                        </m:r>
                      </m:e>
                    </m:acc>
                  </m:oMath>
                </a14:m>
                <a:r>
                  <a:rPr lang="en-US" sz="4800" b="1" dirty="0"/>
                  <a:t>= </a:t>
                </a:r>
                <a14:m>
                  <m:oMath xmlns:m="http://schemas.openxmlformats.org/officeDocument/2006/math">
                    <m:f>
                      <m:fPr>
                        <m:ctrlPr>
                          <a:rPr lang="en-US" sz="4800" b="1" i="1">
                            <a:latin typeface="Cambria Math" panose="02040503050406030204" pitchFamily="18" charset="0"/>
                          </a:rPr>
                        </m:ctrlPr>
                      </m:fPr>
                      <m:num>
                        <m:nary>
                          <m:naryPr>
                            <m:chr m:val="∑"/>
                            <m:subHide m:val="on"/>
                            <m:supHide m:val="on"/>
                            <m:ctrlPr>
                              <a:rPr lang="en-US" sz="4800" b="1" i="1">
                                <a:latin typeface="Cambria Math" panose="02040503050406030204" pitchFamily="18" charset="0"/>
                              </a:rPr>
                            </m:ctrlPr>
                          </m:naryPr>
                          <m:sub/>
                          <m:sup/>
                          <m:e>
                            <m:r>
                              <a:rPr lang="en-US" sz="4800" b="1" i="1">
                                <a:latin typeface="Cambria Math" panose="02040503050406030204" pitchFamily="18" charset="0"/>
                              </a:rPr>
                              <m:t>𝒇𝒙</m:t>
                            </m:r>
                          </m:e>
                        </m:nary>
                      </m:num>
                      <m:den>
                        <m:nary>
                          <m:naryPr>
                            <m:chr m:val="∑"/>
                            <m:subHide m:val="on"/>
                            <m:supHide m:val="on"/>
                            <m:ctrlPr>
                              <a:rPr lang="en-US" sz="4800" b="1" i="1">
                                <a:latin typeface="Cambria Math" panose="02040503050406030204" pitchFamily="18" charset="0"/>
                              </a:rPr>
                            </m:ctrlPr>
                          </m:naryPr>
                          <m:sub/>
                          <m:sup/>
                          <m:e>
                            <m:r>
                              <a:rPr lang="en-US" sz="4800" b="1" i="1">
                                <a:latin typeface="Cambria Math" panose="02040503050406030204" pitchFamily="18" charset="0"/>
                              </a:rPr>
                              <m:t>𝒇</m:t>
                            </m:r>
                          </m:e>
                        </m:nary>
                      </m:den>
                    </m:f>
                  </m:oMath>
                </a14:m>
                <a:endParaRPr lang="en-US" dirty="0" smtClean="0"/>
              </a:p>
              <a:p>
                <a:pPr marL="0" indent="0" algn="ctr">
                  <a:buNone/>
                </a:pPr>
                <a14:m>
                  <m:oMath xmlns:m="http://schemas.openxmlformats.org/officeDocument/2006/math">
                    <m:acc>
                      <m:accPr>
                        <m:chr m:val="̅"/>
                        <m:ctrlPr>
                          <a:rPr lang="en-US" sz="4800" i="1">
                            <a:solidFill>
                              <a:schemeClr val="accent6">
                                <a:lumMod val="75000"/>
                              </a:schemeClr>
                            </a:solidFill>
                            <a:latin typeface="Cambria Math" panose="02040503050406030204" pitchFamily="18" charset="0"/>
                          </a:rPr>
                        </m:ctrlPr>
                      </m:accPr>
                      <m:e>
                        <m:r>
                          <a:rPr lang="en-US" sz="4800" i="1">
                            <a:solidFill>
                              <a:schemeClr val="accent6">
                                <a:lumMod val="75000"/>
                              </a:schemeClr>
                            </a:solidFill>
                            <a:latin typeface="Cambria Math" panose="02040503050406030204" pitchFamily="18" charset="0"/>
                          </a:rPr>
                          <m:t>𝑥</m:t>
                        </m:r>
                      </m:e>
                    </m:acc>
                  </m:oMath>
                </a14:m>
                <a:r>
                  <a:rPr lang="en-US" sz="4800" b="1" dirty="0"/>
                  <a:t>=</a:t>
                </a:r>
                <a:r>
                  <a:rPr lang="en-US" sz="4800" dirty="0"/>
                  <a:t>A</a:t>
                </a:r>
                <a:r>
                  <a:rPr lang="en-US" sz="4800" b="1" dirty="0"/>
                  <a:t>+ </a:t>
                </a:r>
                <a14:m>
                  <m:oMath xmlns:m="http://schemas.openxmlformats.org/officeDocument/2006/math">
                    <m:f>
                      <m:fPr>
                        <m:ctrlPr>
                          <a:rPr lang="en-US" sz="4800" b="1" i="1">
                            <a:latin typeface="Cambria Math" panose="02040503050406030204" pitchFamily="18" charset="0"/>
                          </a:rPr>
                        </m:ctrlPr>
                      </m:fPr>
                      <m:num>
                        <m:nary>
                          <m:naryPr>
                            <m:chr m:val="∑"/>
                            <m:subHide m:val="on"/>
                            <m:supHide m:val="on"/>
                            <m:ctrlPr>
                              <a:rPr lang="en-US" sz="4800" b="1" i="1">
                                <a:latin typeface="Cambria Math" panose="02040503050406030204" pitchFamily="18" charset="0"/>
                              </a:rPr>
                            </m:ctrlPr>
                          </m:naryPr>
                          <m:sub/>
                          <m:sup/>
                          <m:e>
                            <m:r>
                              <a:rPr lang="en-US" sz="4800" b="1" i="1">
                                <a:latin typeface="Cambria Math" panose="02040503050406030204" pitchFamily="18" charset="0"/>
                              </a:rPr>
                              <m:t>𝒇</m:t>
                            </m:r>
                            <m:r>
                              <a:rPr lang="en-US" sz="4800" b="1" i="1" smtClean="0">
                                <a:latin typeface="Cambria Math" panose="02040503050406030204" pitchFamily="18" charset="0"/>
                              </a:rPr>
                              <m:t>𝑫</m:t>
                            </m:r>
                          </m:e>
                        </m:nary>
                      </m:num>
                      <m:den>
                        <m:nary>
                          <m:naryPr>
                            <m:chr m:val="∑"/>
                            <m:subHide m:val="on"/>
                            <m:supHide m:val="on"/>
                            <m:ctrlPr>
                              <a:rPr lang="en-US" sz="4800" b="1" i="1">
                                <a:latin typeface="Cambria Math" panose="02040503050406030204" pitchFamily="18" charset="0"/>
                              </a:rPr>
                            </m:ctrlPr>
                          </m:naryPr>
                          <m:sub/>
                          <m:sup/>
                          <m:e>
                            <m:r>
                              <a:rPr lang="en-US" sz="4800" b="1" i="1">
                                <a:latin typeface="Cambria Math" panose="02040503050406030204" pitchFamily="18" charset="0"/>
                              </a:rPr>
                              <m:t>𝒇</m:t>
                            </m:r>
                          </m:e>
                        </m:nary>
                      </m:den>
                    </m:f>
                  </m:oMath>
                </a14:m>
                <a:endParaRPr lang="en-US" dirty="0" smtClean="0"/>
              </a:p>
              <a:p>
                <a:pPr marL="0" indent="0" algn="ctr">
                  <a:buNone/>
                </a:pPr>
                <a:endParaRPr lang="en-US" dirty="0"/>
              </a:p>
              <a:p>
                <a:pPr marL="0" indent="0" algn="ctr">
                  <a:buNone/>
                </a:pPr>
                <a:endParaRPr lang="en-US" dirty="0" smtClean="0"/>
              </a:p>
              <a:p>
                <a:pPr marL="0" indent="0" algn="ctr">
                  <a:buNone/>
                </a:pPr>
                <a:endParaRPr lang="en-US" dirty="0"/>
              </a:p>
            </p:txBody>
          </p:sp>
        </mc:Choice>
        <mc:Fallback xmlns="">
          <p:sp>
            <p:nvSpPr>
              <p:cNvPr id="4" name="Content Placeholder 3"/>
              <p:cNvSpPr>
                <a:spLocks noGrp="1" noRot="1" noChangeAspect="1" noMove="1" noResize="1" noEditPoints="1" noAdjustHandles="1" noChangeArrowheads="1" noChangeShapeType="1" noTextEdit="1"/>
              </p:cNvSpPr>
              <p:nvPr>
                <p:ph sz="half" idx="2"/>
              </p:nvPr>
            </p:nvSpPr>
            <p:spPr>
              <a:blipFill rotWithShape="0">
                <a:blip r:embed="rId3"/>
                <a:stretch>
                  <a:fillRect t="-1318"/>
                </a:stretch>
              </a:blipFill>
            </p:spPr>
            <p:txBody>
              <a:bodyPr/>
              <a:lstStyle/>
              <a:p>
                <a:r>
                  <a:rPr lang="en-US">
                    <a:noFill/>
                  </a:rPr>
                  <a:t> </a:t>
                </a:r>
              </a:p>
            </p:txBody>
          </p:sp>
        </mc:Fallback>
      </mc:AlternateContent>
    </p:spTree>
    <p:extLst>
      <p:ext uri="{BB962C8B-B14F-4D97-AF65-F5344CB8AC3E}">
        <p14:creationId xmlns:p14="http://schemas.microsoft.com/office/powerpoint/2010/main" val="3850178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Example: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b="1" dirty="0" smtClean="0"/>
                  <a:t>The </a:t>
                </a:r>
                <a:r>
                  <a:rPr lang="en-US" b="1" dirty="0"/>
                  <a:t>arithmetic mean of the values </a:t>
                </a:r>
                <a:endParaRPr lang="en-US" b="1" dirty="0" smtClean="0"/>
              </a:p>
              <a:p>
                <a:pPr marL="0" indent="0">
                  <a:buNone/>
                </a:pPr>
                <a:r>
                  <a:rPr lang="en-US" b="1" dirty="0"/>
                  <a:t>	</a:t>
                </a:r>
                <a:r>
                  <a:rPr lang="en-US" b="1" dirty="0" smtClean="0"/>
                  <a:t>	5</a:t>
                </a:r>
                <a:r>
                  <a:rPr lang="en-US" b="1" dirty="0"/>
                  <a:t>, 8, 10, 12, and 7 is</a:t>
                </a:r>
                <a:endParaRPr lang="en-US" dirty="0"/>
              </a:p>
              <a:p>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𝑋</m:t>
                        </m:r>
                      </m:e>
                    </m:acc>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5+8+10+12+7</m:t>
                        </m:r>
                      </m:num>
                      <m:den>
                        <m:r>
                          <a:rPr lang="en-US" i="1">
                            <a:latin typeface="Cambria Math" panose="02040503050406030204" pitchFamily="18" charset="0"/>
                          </a:rPr>
                          <m:t>5</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42</m:t>
                        </m:r>
                      </m:num>
                      <m:den>
                        <m:r>
                          <a:rPr lang="en-US" i="1">
                            <a:latin typeface="Cambria Math" panose="02040503050406030204" pitchFamily="18" charset="0"/>
                          </a:rPr>
                          <m:t>5</m:t>
                        </m:r>
                      </m:den>
                    </m:f>
                    <m:r>
                      <a:rPr lang="en-US" i="1">
                        <a:latin typeface="Cambria Math" panose="02040503050406030204" pitchFamily="18" charset="0"/>
                      </a:rPr>
                      <m:t>=8.4</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479" t="-806"/>
                </a:stretch>
              </a:blipFill>
            </p:spPr>
            <p:txBody>
              <a:bodyPr/>
              <a:lstStyle/>
              <a:p>
                <a:r>
                  <a:rPr lang="en-US">
                    <a:noFill/>
                  </a:rPr>
                  <a:t> </a:t>
                </a:r>
              </a:p>
            </p:txBody>
          </p:sp>
        </mc:Fallback>
      </mc:AlternateContent>
    </p:spTree>
    <p:extLst>
      <p:ext uri="{BB962C8B-B14F-4D97-AF65-F5344CB8AC3E}">
        <p14:creationId xmlns:p14="http://schemas.microsoft.com/office/powerpoint/2010/main" val="903613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Example: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5918217"/>
              </p:ext>
            </p:extLst>
          </p:nvPr>
        </p:nvGraphicFramePr>
        <p:xfrm>
          <a:off x="2592925" y="2430963"/>
          <a:ext cx="7326352" cy="3010826"/>
        </p:xfrm>
        <a:graphic>
          <a:graphicData uri="http://schemas.openxmlformats.org/drawingml/2006/table">
            <a:tbl>
              <a:tblPr firstRow="1" firstCol="1" bandRow="1"/>
              <a:tblGrid>
                <a:gridCol w="1831588"/>
                <a:gridCol w="1831588"/>
                <a:gridCol w="1831588"/>
                <a:gridCol w="1831588"/>
              </a:tblGrid>
              <a:tr h="231602">
                <a:tc>
                  <a:txBody>
                    <a:bodyPr/>
                    <a:lstStyle/>
                    <a:p>
                      <a:pPr marL="0" marR="0" algn="just">
                        <a:lnSpc>
                          <a:spcPct val="107000"/>
                        </a:lnSpc>
                        <a:spcBef>
                          <a:spcPts val="0"/>
                        </a:spcBef>
                        <a:spcAft>
                          <a:spcPts val="0"/>
                        </a:spcAft>
                      </a:pP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Class limits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Mid points (X)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Frequency (f)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fX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602">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45-49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602">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50-54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208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602">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55-59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57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969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602">
                <a:tc>
                  <a:txBody>
                    <a:bodyPr/>
                    <a:lstStyle/>
                    <a:p>
                      <a:pPr marL="0" marR="0" algn="just">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60-64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1736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602">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65-69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1675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602">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70-74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72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1296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602">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75-79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77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602">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80-84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82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602">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85-89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602">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90-94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602">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95-99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97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97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602">
                <a:tc>
                  <a:txBody>
                    <a:bodyPr/>
                    <a:lstStyle/>
                    <a:p>
                      <a:pPr marL="0" marR="0" algn="just">
                        <a:lnSpc>
                          <a:spcPct val="107000"/>
                        </a:lnSpc>
                        <a:spcBef>
                          <a:spcPts val="0"/>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Sum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120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8140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AlternateContent xmlns:mc="http://schemas.openxmlformats.org/markup-compatibility/2006" xmlns:a14="http://schemas.microsoft.com/office/drawing/2010/main">
        <mc:Choice Requires="a14">
          <p:sp>
            <p:nvSpPr>
              <p:cNvPr id="5" name="Rectangle 4"/>
              <p:cNvSpPr/>
              <p:nvPr/>
            </p:nvSpPr>
            <p:spPr>
              <a:xfrm>
                <a:off x="2453147" y="5733637"/>
                <a:ext cx="2869824" cy="6764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𝑋</m:t>
                          </m:r>
                        </m:e>
                      </m:acc>
                      <m:r>
                        <a:rPr lang="en-US" i="0">
                          <a:latin typeface="Cambria Math" panose="02040503050406030204" pitchFamily="18" charset="0"/>
                        </a:rPr>
                        <m:t>=</m:t>
                      </m:r>
                      <m:f>
                        <m:fPr>
                          <m:ctrlPr>
                            <a:rPr lang="en-US" i="1">
                              <a:latin typeface="Cambria Math" panose="02040503050406030204" pitchFamily="18" charset="0"/>
                            </a:rPr>
                          </m:ctrlPr>
                        </m:fPr>
                        <m:num>
                          <m:nary>
                            <m:naryPr>
                              <m:chr m:val="∑"/>
                              <m:subHide m:val="on"/>
                              <m:supHide m:val="on"/>
                              <m:ctrlPr>
                                <a:rPr lang="en-US" i="1">
                                  <a:latin typeface="Cambria Math" panose="02040503050406030204" pitchFamily="18" charset="0"/>
                                </a:rPr>
                              </m:ctrlPr>
                            </m:naryPr>
                            <m:sub/>
                            <m:sup/>
                            <m:e>
                              <m:r>
                                <a:rPr lang="en-US" i="1">
                                  <a:latin typeface="Cambria Math" panose="02040503050406030204" pitchFamily="18" charset="0"/>
                                </a:rPr>
                                <m:t>𝑓𝑋</m:t>
                              </m:r>
                            </m:e>
                          </m:nary>
                        </m:num>
                        <m:den>
                          <m:nary>
                            <m:naryPr>
                              <m:chr m:val="∑"/>
                              <m:subHide m:val="on"/>
                              <m:supHide m:val="on"/>
                              <m:ctrlPr>
                                <a:rPr lang="en-US" i="1">
                                  <a:latin typeface="Cambria Math" panose="02040503050406030204" pitchFamily="18" charset="0"/>
                                </a:rPr>
                              </m:ctrlPr>
                            </m:naryPr>
                            <m:sub/>
                            <m:sup/>
                            <m:e>
                              <m:r>
                                <a:rPr lang="en-US" i="1">
                                  <a:latin typeface="Cambria Math" panose="02040503050406030204" pitchFamily="18" charset="0"/>
                                </a:rPr>
                                <m:t>𝑓</m:t>
                              </m:r>
                            </m:e>
                          </m:nary>
                        </m:den>
                      </m:f>
                      <m:r>
                        <a:rPr lang="en-US" i="0">
                          <a:latin typeface="Cambria Math" panose="02040503050406030204" pitchFamily="18" charset="0"/>
                        </a:rPr>
                        <m:t>=</m:t>
                      </m:r>
                      <m:f>
                        <m:fPr>
                          <m:ctrlPr>
                            <a:rPr lang="en-US" i="1">
                              <a:latin typeface="Cambria Math" panose="02040503050406030204" pitchFamily="18" charset="0"/>
                            </a:rPr>
                          </m:ctrlPr>
                        </m:fPr>
                        <m:num>
                          <m:r>
                            <a:rPr lang="en-US" i="0">
                              <a:latin typeface="Cambria Math" panose="02040503050406030204" pitchFamily="18" charset="0"/>
                            </a:rPr>
                            <m:t>8140</m:t>
                          </m:r>
                        </m:num>
                        <m:den>
                          <m:r>
                            <a:rPr lang="en-US" i="0">
                              <a:latin typeface="Cambria Math" panose="02040503050406030204" pitchFamily="18" charset="0"/>
                            </a:rPr>
                            <m:t>120</m:t>
                          </m:r>
                        </m:den>
                      </m:f>
                      <m:r>
                        <a:rPr lang="en-US" i="0">
                          <a:latin typeface="Cambria Math" panose="02040503050406030204" pitchFamily="18" charset="0"/>
                        </a:rPr>
                        <m:t>=67.83</m:t>
                      </m:r>
                    </m:oMath>
                  </m:oMathPara>
                </a14:m>
                <a:endParaRPr lang="en-US" dirty="0"/>
              </a:p>
            </p:txBody>
          </p:sp>
        </mc:Choice>
        <mc:Fallback xmlns="">
          <p:sp>
            <p:nvSpPr>
              <p:cNvPr id="5" name="Rectangle 4"/>
              <p:cNvSpPr>
                <a:spLocks noRot="1" noChangeAspect="1" noMove="1" noResize="1" noEditPoints="1" noAdjustHandles="1" noChangeArrowheads="1" noChangeShapeType="1" noTextEdit="1"/>
              </p:cNvSpPr>
              <p:nvPr/>
            </p:nvSpPr>
            <p:spPr>
              <a:xfrm>
                <a:off x="2453147" y="5733637"/>
                <a:ext cx="2869824" cy="676404"/>
              </a:xfrm>
              <a:prstGeom prst="rect">
                <a:avLst/>
              </a:prstGeo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69960947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107</TotalTime>
  <Words>262</Words>
  <Application>Microsoft Office PowerPoint</Application>
  <PresentationFormat>Widescreen</PresentationFormat>
  <Paragraphs>90</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Cambria Math</vt:lpstr>
      <vt:lpstr>Century Gothic</vt:lpstr>
      <vt:lpstr>Times New Roman</vt:lpstr>
      <vt:lpstr>Wingdings</vt:lpstr>
      <vt:lpstr>Wingdings 3</vt:lpstr>
      <vt:lpstr>Wisp</vt:lpstr>
      <vt:lpstr>Chapter #03</vt:lpstr>
      <vt:lpstr>Introduction</vt:lpstr>
      <vt:lpstr>Measures of central tendency</vt:lpstr>
      <vt:lpstr>Criteria of a Satisfactory Averages:</vt:lpstr>
      <vt:lpstr>     mean  Mean is the value that is obtained by “sum” of all observations divide by a number of observation </vt:lpstr>
      <vt:lpstr>Example:</vt:lpstr>
      <vt:lpstr>Example: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#03</dc:title>
  <dc:creator>Computer</dc:creator>
  <cp:lastModifiedBy>Abdul Kareem Qammar</cp:lastModifiedBy>
  <cp:revision>45</cp:revision>
  <dcterms:created xsi:type="dcterms:W3CDTF">2020-03-17T08:46:57Z</dcterms:created>
  <dcterms:modified xsi:type="dcterms:W3CDTF">2020-05-03T10:07:18Z</dcterms:modified>
</cp:coreProperties>
</file>