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98.xml" ContentType="application/vnd.openxmlformats-officedocument.presentationml.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sldIdLst>
    <p:sldId id="271" r:id="rId2"/>
    <p:sldId id="256" r:id="rId3"/>
    <p:sldId id="257" r:id="rId4"/>
    <p:sldId id="258" r:id="rId5"/>
    <p:sldId id="259" r:id="rId6"/>
    <p:sldId id="260" r:id="rId7"/>
    <p:sldId id="261" r:id="rId8"/>
    <p:sldId id="262" r:id="rId9"/>
    <p:sldId id="263" r:id="rId10"/>
    <p:sldId id="264" r:id="rId11"/>
    <p:sldId id="364" r:id="rId12"/>
    <p:sldId id="363" r:id="rId13"/>
    <p:sldId id="265" r:id="rId14"/>
    <p:sldId id="266" r:id="rId15"/>
    <p:sldId id="267" r:id="rId16"/>
    <p:sldId id="268" r:id="rId17"/>
    <p:sldId id="269" r:id="rId18"/>
    <p:sldId id="270" r:id="rId19"/>
    <p:sldId id="273" r:id="rId20"/>
    <p:sldId id="365" r:id="rId21"/>
    <p:sldId id="366" r:id="rId22"/>
    <p:sldId id="368"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6" r:id="rId95"/>
    <p:sldId id="356" r:id="rId96"/>
    <p:sldId id="357" r:id="rId97"/>
    <p:sldId id="358" r:id="rId98"/>
    <p:sldId id="359" r:id="rId99"/>
    <p:sldId id="360" r:id="rId100"/>
    <p:sldId id="361" r:id="rId101"/>
    <p:sldId id="362" r:id="rId102"/>
    <p:sldId id="349" r:id="rId103"/>
    <p:sldId id="350" r:id="rId104"/>
    <p:sldId id="351" r:id="rId105"/>
    <p:sldId id="352" r:id="rId10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CC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24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50E6AD-0900-4DD5-BF32-7A325F44E033}" type="doc">
      <dgm:prSet loTypeId="urn:microsoft.com/office/officeart/2005/8/layout/cycle2" loCatId="cycle" qsTypeId="urn:microsoft.com/office/officeart/2005/8/quickstyle/simple3" qsCatId="simple" csTypeId="urn:microsoft.com/office/officeart/2005/8/colors/colorful1" csCatId="colorful" phldr="1"/>
      <dgm:spPr/>
      <dgm:t>
        <a:bodyPr/>
        <a:lstStyle/>
        <a:p>
          <a:endParaRPr lang="en-US"/>
        </a:p>
      </dgm:t>
    </dgm:pt>
    <dgm:pt modelId="{E8905525-E74D-4F39-AF6A-A8E914646E0D}">
      <dgm:prSet phldrT="[Text]" custT="1"/>
      <dgm:spPr/>
      <dgm:t>
        <a:bodyPr/>
        <a:lstStyle/>
        <a:p>
          <a:r>
            <a:rPr lang="en-US" sz="2000" b="1" dirty="0" smtClean="0"/>
            <a:t>Cash</a:t>
          </a:r>
          <a:endParaRPr lang="en-US" sz="2000" b="1" dirty="0"/>
        </a:p>
      </dgm:t>
    </dgm:pt>
    <dgm:pt modelId="{14BC37A5-6136-4610-B9FA-D8038176846F}" type="parTrans" cxnId="{11BE0FE7-1420-4F5C-A64B-9F4B71ACFD2F}">
      <dgm:prSet/>
      <dgm:spPr/>
      <dgm:t>
        <a:bodyPr/>
        <a:lstStyle/>
        <a:p>
          <a:endParaRPr lang="en-US"/>
        </a:p>
      </dgm:t>
    </dgm:pt>
    <dgm:pt modelId="{242BDA98-57B2-4716-8AD1-D3F4534FB334}" type="sibTrans" cxnId="{11BE0FE7-1420-4F5C-A64B-9F4B71ACFD2F}">
      <dgm:prSet custT="1"/>
      <dgm:spPr/>
      <dgm:t>
        <a:bodyPr/>
        <a:lstStyle/>
        <a:p>
          <a:endParaRPr lang="en-US" sz="2000" b="1"/>
        </a:p>
      </dgm:t>
    </dgm:pt>
    <dgm:pt modelId="{30265BD7-31FE-49CD-BCFA-91F8CE96F571}">
      <dgm:prSet phldrT="[Text]" custT="1"/>
      <dgm:spPr/>
      <dgm:t>
        <a:bodyPr/>
        <a:lstStyle/>
        <a:p>
          <a:r>
            <a:rPr lang="en-US" sz="2000" b="1" dirty="0" smtClean="0"/>
            <a:t>Raw materials</a:t>
          </a:r>
          <a:endParaRPr lang="en-US" sz="2000" b="1" dirty="0"/>
        </a:p>
      </dgm:t>
    </dgm:pt>
    <dgm:pt modelId="{4E074D00-A9A8-4F86-B7E4-6B8EAFA0A0F5}" type="parTrans" cxnId="{7565996A-ADA1-40AA-9C14-00DD6526AB0B}">
      <dgm:prSet/>
      <dgm:spPr/>
      <dgm:t>
        <a:bodyPr/>
        <a:lstStyle/>
        <a:p>
          <a:endParaRPr lang="en-US"/>
        </a:p>
      </dgm:t>
    </dgm:pt>
    <dgm:pt modelId="{42BADF4C-98E0-4C0E-BDEE-75CF52E4B875}" type="sibTrans" cxnId="{7565996A-ADA1-40AA-9C14-00DD6526AB0B}">
      <dgm:prSet custT="1"/>
      <dgm:spPr/>
      <dgm:t>
        <a:bodyPr/>
        <a:lstStyle/>
        <a:p>
          <a:endParaRPr lang="en-US" sz="2000" b="1"/>
        </a:p>
      </dgm:t>
    </dgm:pt>
    <dgm:pt modelId="{8FD923AF-26EA-487E-8543-271FAD7D6F8B}">
      <dgm:prSet phldrT="[Text]" custT="1"/>
      <dgm:spPr/>
      <dgm:t>
        <a:bodyPr/>
        <a:lstStyle/>
        <a:p>
          <a:r>
            <a:rPr lang="en-US" sz="2000" b="1" dirty="0" smtClean="0"/>
            <a:t>Work-in-progress</a:t>
          </a:r>
          <a:endParaRPr lang="en-US" sz="2000" b="1" dirty="0"/>
        </a:p>
      </dgm:t>
    </dgm:pt>
    <dgm:pt modelId="{01976F89-2DB7-44D9-9DBA-BDA7A841404F}" type="parTrans" cxnId="{91EEC93E-E53A-4BD1-9C77-B120C5F2F206}">
      <dgm:prSet/>
      <dgm:spPr/>
      <dgm:t>
        <a:bodyPr/>
        <a:lstStyle/>
        <a:p>
          <a:endParaRPr lang="en-US"/>
        </a:p>
      </dgm:t>
    </dgm:pt>
    <dgm:pt modelId="{5E3F2B15-CD4F-476C-B226-14F997F2DDC3}" type="sibTrans" cxnId="{91EEC93E-E53A-4BD1-9C77-B120C5F2F206}">
      <dgm:prSet custT="1"/>
      <dgm:spPr/>
      <dgm:t>
        <a:bodyPr/>
        <a:lstStyle/>
        <a:p>
          <a:endParaRPr lang="en-US" sz="2000" b="1"/>
        </a:p>
      </dgm:t>
    </dgm:pt>
    <dgm:pt modelId="{076E20A0-AAB9-4B9D-B2C5-CCB401C547CA}">
      <dgm:prSet phldrT="[Text]" custT="1"/>
      <dgm:spPr/>
      <dgm:t>
        <a:bodyPr/>
        <a:lstStyle/>
        <a:p>
          <a:r>
            <a:rPr lang="en-US" sz="2000" b="1" dirty="0" smtClean="0"/>
            <a:t>Finished goods</a:t>
          </a:r>
          <a:endParaRPr lang="en-US" sz="2000" b="1" dirty="0"/>
        </a:p>
      </dgm:t>
    </dgm:pt>
    <dgm:pt modelId="{28C47EF6-66F6-430E-9357-DDD6402D5093}" type="parTrans" cxnId="{F49647EC-B2C9-44DD-8409-7A96FA6C706D}">
      <dgm:prSet/>
      <dgm:spPr/>
      <dgm:t>
        <a:bodyPr/>
        <a:lstStyle/>
        <a:p>
          <a:endParaRPr lang="en-US"/>
        </a:p>
      </dgm:t>
    </dgm:pt>
    <dgm:pt modelId="{8CC83C07-B130-4445-81C3-997C9871EE0E}" type="sibTrans" cxnId="{F49647EC-B2C9-44DD-8409-7A96FA6C706D}">
      <dgm:prSet custT="1"/>
      <dgm:spPr/>
      <dgm:t>
        <a:bodyPr/>
        <a:lstStyle/>
        <a:p>
          <a:endParaRPr lang="en-US" sz="2000" b="1"/>
        </a:p>
      </dgm:t>
    </dgm:pt>
    <dgm:pt modelId="{8FC59A15-3A91-41BD-BCD1-9BADA0A90A9E}">
      <dgm:prSet phldrT="[Text]" custT="1"/>
      <dgm:spPr/>
      <dgm:t>
        <a:bodyPr/>
        <a:lstStyle/>
        <a:p>
          <a:r>
            <a:rPr lang="en-US" sz="2000" b="1" dirty="0" smtClean="0"/>
            <a:t>Account receivable/Debtor</a:t>
          </a:r>
          <a:endParaRPr lang="en-US" sz="2000" b="1" dirty="0"/>
        </a:p>
      </dgm:t>
    </dgm:pt>
    <dgm:pt modelId="{5C91CEF9-FD8F-40DB-9157-A01F9AE2D2FE}" type="parTrans" cxnId="{EC777157-206F-4307-A68F-715DB7C13F49}">
      <dgm:prSet/>
      <dgm:spPr/>
      <dgm:t>
        <a:bodyPr/>
        <a:lstStyle/>
        <a:p>
          <a:endParaRPr lang="en-US"/>
        </a:p>
      </dgm:t>
    </dgm:pt>
    <dgm:pt modelId="{4E4DCF9B-CC7D-4E09-ABCC-FCB3BFFC3AF6}" type="sibTrans" cxnId="{EC777157-206F-4307-A68F-715DB7C13F49}">
      <dgm:prSet custT="1"/>
      <dgm:spPr/>
      <dgm:t>
        <a:bodyPr/>
        <a:lstStyle/>
        <a:p>
          <a:endParaRPr lang="en-US" sz="2000" b="1"/>
        </a:p>
      </dgm:t>
    </dgm:pt>
    <dgm:pt modelId="{A2E9D1EF-49B9-42A1-8461-2F75B87879A3}" type="pres">
      <dgm:prSet presAssocID="{EF50E6AD-0900-4DD5-BF32-7A325F44E033}" presName="cycle" presStyleCnt="0">
        <dgm:presLayoutVars>
          <dgm:dir/>
          <dgm:resizeHandles val="exact"/>
        </dgm:presLayoutVars>
      </dgm:prSet>
      <dgm:spPr/>
      <dgm:t>
        <a:bodyPr/>
        <a:lstStyle/>
        <a:p>
          <a:endParaRPr lang="en-US"/>
        </a:p>
      </dgm:t>
    </dgm:pt>
    <dgm:pt modelId="{D1439F33-0ACE-41C0-85F4-59E4AF0267AD}" type="pres">
      <dgm:prSet presAssocID="{E8905525-E74D-4F39-AF6A-A8E914646E0D}" presName="node" presStyleLbl="node1" presStyleIdx="0" presStyleCnt="5" custRadScaleRad="106126" custRadScaleInc="4454">
        <dgm:presLayoutVars>
          <dgm:bulletEnabled val="1"/>
        </dgm:presLayoutVars>
      </dgm:prSet>
      <dgm:spPr/>
      <dgm:t>
        <a:bodyPr/>
        <a:lstStyle/>
        <a:p>
          <a:endParaRPr lang="en-US"/>
        </a:p>
      </dgm:t>
    </dgm:pt>
    <dgm:pt modelId="{2820E6DB-76B1-458F-BAF8-4581418514E7}" type="pres">
      <dgm:prSet presAssocID="{242BDA98-57B2-4716-8AD1-D3F4534FB334}" presName="sibTrans" presStyleLbl="sibTrans2D1" presStyleIdx="0" presStyleCnt="5"/>
      <dgm:spPr/>
      <dgm:t>
        <a:bodyPr/>
        <a:lstStyle/>
        <a:p>
          <a:endParaRPr lang="en-US"/>
        </a:p>
      </dgm:t>
    </dgm:pt>
    <dgm:pt modelId="{3C20589E-9092-4C87-AB20-3AFD513DAC50}" type="pres">
      <dgm:prSet presAssocID="{242BDA98-57B2-4716-8AD1-D3F4534FB334}" presName="connectorText" presStyleLbl="sibTrans2D1" presStyleIdx="0" presStyleCnt="5"/>
      <dgm:spPr/>
      <dgm:t>
        <a:bodyPr/>
        <a:lstStyle/>
        <a:p>
          <a:endParaRPr lang="en-US"/>
        </a:p>
      </dgm:t>
    </dgm:pt>
    <dgm:pt modelId="{B6768075-0BF7-4B4B-ABE1-03B113B515EA}" type="pres">
      <dgm:prSet presAssocID="{30265BD7-31FE-49CD-BCFA-91F8CE96F571}" presName="node" presStyleLbl="node1" presStyleIdx="1" presStyleCnt="5">
        <dgm:presLayoutVars>
          <dgm:bulletEnabled val="1"/>
        </dgm:presLayoutVars>
      </dgm:prSet>
      <dgm:spPr/>
      <dgm:t>
        <a:bodyPr/>
        <a:lstStyle/>
        <a:p>
          <a:endParaRPr lang="en-US"/>
        </a:p>
      </dgm:t>
    </dgm:pt>
    <dgm:pt modelId="{8F226A3A-F845-40FD-82A7-55933F99E2D0}" type="pres">
      <dgm:prSet presAssocID="{42BADF4C-98E0-4C0E-BDEE-75CF52E4B875}" presName="sibTrans" presStyleLbl="sibTrans2D1" presStyleIdx="1" presStyleCnt="5"/>
      <dgm:spPr/>
      <dgm:t>
        <a:bodyPr/>
        <a:lstStyle/>
        <a:p>
          <a:endParaRPr lang="en-US"/>
        </a:p>
      </dgm:t>
    </dgm:pt>
    <dgm:pt modelId="{092DE35F-6CD6-4C98-81CE-4DA2443C3E1C}" type="pres">
      <dgm:prSet presAssocID="{42BADF4C-98E0-4C0E-BDEE-75CF52E4B875}" presName="connectorText" presStyleLbl="sibTrans2D1" presStyleIdx="1" presStyleCnt="5"/>
      <dgm:spPr/>
      <dgm:t>
        <a:bodyPr/>
        <a:lstStyle/>
        <a:p>
          <a:endParaRPr lang="en-US"/>
        </a:p>
      </dgm:t>
    </dgm:pt>
    <dgm:pt modelId="{A0332168-82BC-4D42-8E0E-D7A12E9405CD}" type="pres">
      <dgm:prSet presAssocID="{8FD923AF-26EA-487E-8543-271FAD7D6F8B}" presName="node" presStyleLbl="node1" presStyleIdx="2" presStyleCnt="5">
        <dgm:presLayoutVars>
          <dgm:bulletEnabled val="1"/>
        </dgm:presLayoutVars>
      </dgm:prSet>
      <dgm:spPr/>
      <dgm:t>
        <a:bodyPr/>
        <a:lstStyle/>
        <a:p>
          <a:endParaRPr lang="en-US"/>
        </a:p>
      </dgm:t>
    </dgm:pt>
    <dgm:pt modelId="{435976A0-D301-4970-B6BD-A36F449F717B}" type="pres">
      <dgm:prSet presAssocID="{5E3F2B15-CD4F-476C-B226-14F997F2DDC3}" presName="sibTrans" presStyleLbl="sibTrans2D1" presStyleIdx="2" presStyleCnt="5" custLinFactNeighborX="9025" custLinFactNeighborY="4311"/>
      <dgm:spPr/>
      <dgm:t>
        <a:bodyPr/>
        <a:lstStyle/>
        <a:p>
          <a:endParaRPr lang="en-US"/>
        </a:p>
      </dgm:t>
    </dgm:pt>
    <dgm:pt modelId="{BF6063B5-462F-4581-B118-340FE4D78A20}" type="pres">
      <dgm:prSet presAssocID="{5E3F2B15-CD4F-476C-B226-14F997F2DDC3}" presName="connectorText" presStyleLbl="sibTrans2D1" presStyleIdx="2" presStyleCnt="5"/>
      <dgm:spPr/>
      <dgm:t>
        <a:bodyPr/>
        <a:lstStyle/>
        <a:p>
          <a:endParaRPr lang="en-US"/>
        </a:p>
      </dgm:t>
    </dgm:pt>
    <dgm:pt modelId="{0050DA9A-887C-4CB6-8307-72D9FA7C349E}" type="pres">
      <dgm:prSet presAssocID="{076E20A0-AAB9-4B9D-B2C5-CCB401C547CA}" presName="node" presStyleLbl="node1" presStyleIdx="3" presStyleCnt="5" custRadScaleRad="105872" custRadScaleInc="-3463">
        <dgm:presLayoutVars>
          <dgm:bulletEnabled val="1"/>
        </dgm:presLayoutVars>
      </dgm:prSet>
      <dgm:spPr/>
      <dgm:t>
        <a:bodyPr/>
        <a:lstStyle/>
        <a:p>
          <a:endParaRPr lang="en-US"/>
        </a:p>
      </dgm:t>
    </dgm:pt>
    <dgm:pt modelId="{D3FCD325-7DF3-4AA0-887F-8467473D1243}" type="pres">
      <dgm:prSet presAssocID="{8CC83C07-B130-4445-81C3-997C9871EE0E}" presName="sibTrans" presStyleLbl="sibTrans2D1" presStyleIdx="3" presStyleCnt="5"/>
      <dgm:spPr/>
      <dgm:t>
        <a:bodyPr/>
        <a:lstStyle/>
        <a:p>
          <a:endParaRPr lang="en-US"/>
        </a:p>
      </dgm:t>
    </dgm:pt>
    <dgm:pt modelId="{33BCD08E-08B4-4E01-9D83-6F3525B3046C}" type="pres">
      <dgm:prSet presAssocID="{8CC83C07-B130-4445-81C3-997C9871EE0E}" presName="connectorText" presStyleLbl="sibTrans2D1" presStyleIdx="3" presStyleCnt="5"/>
      <dgm:spPr/>
      <dgm:t>
        <a:bodyPr/>
        <a:lstStyle/>
        <a:p>
          <a:endParaRPr lang="en-US"/>
        </a:p>
      </dgm:t>
    </dgm:pt>
    <dgm:pt modelId="{A0EAC6DD-441F-45F7-ADF9-F8B86E652D1F}" type="pres">
      <dgm:prSet presAssocID="{8FC59A15-3A91-41BD-BCD1-9BADA0A90A9E}" presName="node" presStyleLbl="node1" presStyleIdx="4" presStyleCnt="5">
        <dgm:presLayoutVars>
          <dgm:bulletEnabled val="1"/>
        </dgm:presLayoutVars>
      </dgm:prSet>
      <dgm:spPr/>
      <dgm:t>
        <a:bodyPr/>
        <a:lstStyle/>
        <a:p>
          <a:endParaRPr lang="en-US"/>
        </a:p>
      </dgm:t>
    </dgm:pt>
    <dgm:pt modelId="{2924841D-615B-49E7-9DAE-B42DD0146FFB}" type="pres">
      <dgm:prSet presAssocID="{4E4DCF9B-CC7D-4E09-ABCC-FCB3BFFC3AF6}" presName="sibTrans" presStyleLbl="sibTrans2D1" presStyleIdx="4" presStyleCnt="5"/>
      <dgm:spPr/>
      <dgm:t>
        <a:bodyPr/>
        <a:lstStyle/>
        <a:p>
          <a:endParaRPr lang="en-US"/>
        </a:p>
      </dgm:t>
    </dgm:pt>
    <dgm:pt modelId="{A865D935-0842-4F81-A365-4D6EEE78BC87}" type="pres">
      <dgm:prSet presAssocID="{4E4DCF9B-CC7D-4E09-ABCC-FCB3BFFC3AF6}" presName="connectorText" presStyleLbl="sibTrans2D1" presStyleIdx="4" presStyleCnt="5"/>
      <dgm:spPr/>
      <dgm:t>
        <a:bodyPr/>
        <a:lstStyle/>
        <a:p>
          <a:endParaRPr lang="en-US"/>
        </a:p>
      </dgm:t>
    </dgm:pt>
  </dgm:ptLst>
  <dgm:cxnLst>
    <dgm:cxn modelId="{D2718834-F340-4780-A09E-BCE5BA94ACBB}" type="presOf" srcId="{5E3F2B15-CD4F-476C-B226-14F997F2DDC3}" destId="{BF6063B5-462F-4581-B118-340FE4D78A20}" srcOrd="1" destOrd="0" presId="urn:microsoft.com/office/officeart/2005/8/layout/cycle2"/>
    <dgm:cxn modelId="{EC777157-206F-4307-A68F-715DB7C13F49}" srcId="{EF50E6AD-0900-4DD5-BF32-7A325F44E033}" destId="{8FC59A15-3A91-41BD-BCD1-9BADA0A90A9E}" srcOrd="4" destOrd="0" parTransId="{5C91CEF9-FD8F-40DB-9157-A01F9AE2D2FE}" sibTransId="{4E4DCF9B-CC7D-4E09-ABCC-FCB3BFFC3AF6}"/>
    <dgm:cxn modelId="{F49647EC-B2C9-44DD-8409-7A96FA6C706D}" srcId="{EF50E6AD-0900-4DD5-BF32-7A325F44E033}" destId="{076E20A0-AAB9-4B9D-B2C5-CCB401C547CA}" srcOrd="3" destOrd="0" parTransId="{28C47EF6-66F6-430E-9357-DDD6402D5093}" sibTransId="{8CC83C07-B130-4445-81C3-997C9871EE0E}"/>
    <dgm:cxn modelId="{6C3FD206-2631-4F83-9FC0-236A237E1428}" type="presOf" srcId="{8FC59A15-3A91-41BD-BCD1-9BADA0A90A9E}" destId="{A0EAC6DD-441F-45F7-ADF9-F8B86E652D1F}" srcOrd="0" destOrd="0" presId="urn:microsoft.com/office/officeart/2005/8/layout/cycle2"/>
    <dgm:cxn modelId="{477F7B21-6205-4592-9CFA-3A88F6FF2BAB}" type="presOf" srcId="{E8905525-E74D-4F39-AF6A-A8E914646E0D}" destId="{D1439F33-0ACE-41C0-85F4-59E4AF0267AD}" srcOrd="0" destOrd="0" presId="urn:microsoft.com/office/officeart/2005/8/layout/cycle2"/>
    <dgm:cxn modelId="{6AE67911-2FF3-40E3-80EB-681E88BADD88}" type="presOf" srcId="{4E4DCF9B-CC7D-4E09-ABCC-FCB3BFFC3AF6}" destId="{2924841D-615B-49E7-9DAE-B42DD0146FFB}" srcOrd="0" destOrd="0" presId="urn:microsoft.com/office/officeart/2005/8/layout/cycle2"/>
    <dgm:cxn modelId="{0A272535-5A52-457E-9CF9-0C9E134B04B5}" type="presOf" srcId="{42BADF4C-98E0-4C0E-BDEE-75CF52E4B875}" destId="{8F226A3A-F845-40FD-82A7-55933F99E2D0}" srcOrd="0" destOrd="0" presId="urn:microsoft.com/office/officeart/2005/8/layout/cycle2"/>
    <dgm:cxn modelId="{48EAECCB-EF1F-4800-AC49-3333D8288D5F}" type="presOf" srcId="{8CC83C07-B130-4445-81C3-997C9871EE0E}" destId="{D3FCD325-7DF3-4AA0-887F-8467473D1243}" srcOrd="0" destOrd="0" presId="urn:microsoft.com/office/officeart/2005/8/layout/cycle2"/>
    <dgm:cxn modelId="{11BE0FE7-1420-4F5C-A64B-9F4B71ACFD2F}" srcId="{EF50E6AD-0900-4DD5-BF32-7A325F44E033}" destId="{E8905525-E74D-4F39-AF6A-A8E914646E0D}" srcOrd="0" destOrd="0" parTransId="{14BC37A5-6136-4610-B9FA-D8038176846F}" sibTransId="{242BDA98-57B2-4716-8AD1-D3F4534FB334}"/>
    <dgm:cxn modelId="{12351409-1C69-4FFB-BBFE-CE8AC0DF7405}" type="presOf" srcId="{4E4DCF9B-CC7D-4E09-ABCC-FCB3BFFC3AF6}" destId="{A865D935-0842-4F81-A365-4D6EEE78BC87}" srcOrd="1" destOrd="0" presId="urn:microsoft.com/office/officeart/2005/8/layout/cycle2"/>
    <dgm:cxn modelId="{125BEA91-F1B9-4F80-9F44-967ABB247942}" type="presOf" srcId="{5E3F2B15-CD4F-476C-B226-14F997F2DDC3}" destId="{435976A0-D301-4970-B6BD-A36F449F717B}" srcOrd="0" destOrd="0" presId="urn:microsoft.com/office/officeart/2005/8/layout/cycle2"/>
    <dgm:cxn modelId="{91EEC93E-E53A-4BD1-9C77-B120C5F2F206}" srcId="{EF50E6AD-0900-4DD5-BF32-7A325F44E033}" destId="{8FD923AF-26EA-487E-8543-271FAD7D6F8B}" srcOrd="2" destOrd="0" parTransId="{01976F89-2DB7-44D9-9DBA-BDA7A841404F}" sibTransId="{5E3F2B15-CD4F-476C-B226-14F997F2DDC3}"/>
    <dgm:cxn modelId="{2EACC676-5545-42F5-BC8E-95DA542BDB13}" type="presOf" srcId="{8CC83C07-B130-4445-81C3-997C9871EE0E}" destId="{33BCD08E-08B4-4E01-9D83-6F3525B3046C}" srcOrd="1" destOrd="0" presId="urn:microsoft.com/office/officeart/2005/8/layout/cycle2"/>
    <dgm:cxn modelId="{D5872816-DCB4-413C-8B4F-2961F915C966}" type="presOf" srcId="{242BDA98-57B2-4716-8AD1-D3F4534FB334}" destId="{2820E6DB-76B1-458F-BAF8-4581418514E7}" srcOrd="0" destOrd="0" presId="urn:microsoft.com/office/officeart/2005/8/layout/cycle2"/>
    <dgm:cxn modelId="{34B7066A-85A7-4AF2-8AFB-474164883043}" type="presOf" srcId="{242BDA98-57B2-4716-8AD1-D3F4534FB334}" destId="{3C20589E-9092-4C87-AB20-3AFD513DAC50}" srcOrd="1" destOrd="0" presId="urn:microsoft.com/office/officeart/2005/8/layout/cycle2"/>
    <dgm:cxn modelId="{5EE26344-3EFE-4304-8AA9-9AF4D5F93D64}" type="presOf" srcId="{EF50E6AD-0900-4DD5-BF32-7A325F44E033}" destId="{A2E9D1EF-49B9-42A1-8461-2F75B87879A3}" srcOrd="0" destOrd="0" presId="urn:microsoft.com/office/officeart/2005/8/layout/cycle2"/>
    <dgm:cxn modelId="{46BE935E-5479-4532-A8D2-CD32772B02D7}" type="presOf" srcId="{30265BD7-31FE-49CD-BCFA-91F8CE96F571}" destId="{B6768075-0BF7-4B4B-ABE1-03B113B515EA}" srcOrd="0" destOrd="0" presId="urn:microsoft.com/office/officeart/2005/8/layout/cycle2"/>
    <dgm:cxn modelId="{7565996A-ADA1-40AA-9C14-00DD6526AB0B}" srcId="{EF50E6AD-0900-4DD5-BF32-7A325F44E033}" destId="{30265BD7-31FE-49CD-BCFA-91F8CE96F571}" srcOrd="1" destOrd="0" parTransId="{4E074D00-A9A8-4F86-B7E4-6B8EAFA0A0F5}" sibTransId="{42BADF4C-98E0-4C0E-BDEE-75CF52E4B875}"/>
    <dgm:cxn modelId="{FDBFFA61-ECA2-4EEF-A269-F5BA4D726D41}" type="presOf" srcId="{8FD923AF-26EA-487E-8543-271FAD7D6F8B}" destId="{A0332168-82BC-4D42-8E0E-D7A12E9405CD}" srcOrd="0" destOrd="0" presId="urn:microsoft.com/office/officeart/2005/8/layout/cycle2"/>
    <dgm:cxn modelId="{4E0F588E-42F6-44DF-B007-796444AE7C73}" type="presOf" srcId="{076E20A0-AAB9-4B9D-B2C5-CCB401C547CA}" destId="{0050DA9A-887C-4CB6-8307-72D9FA7C349E}" srcOrd="0" destOrd="0" presId="urn:microsoft.com/office/officeart/2005/8/layout/cycle2"/>
    <dgm:cxn modelId="{92B987EF-CBBB-4CE9-854D-C6CA28FFD6AA}" type="presOf" srcId="{42BADF4C-98E0-4C0E-BDEE-75CF52E4B875}" destId="{092DE35F-6CD6-4C98-81CE-4DA2443C3E1C}" srcOrd="1" destOrd="0" presId="urn:microsoft.com/office/officeart/2005/8/layout/cycle2"/>
    <dgm:cxn modelId="{51B7CB8C-193E-42D5-9E7B-DA1E53FE1DE1}" type="presParOf" srcId="{A2E9D1EF-49B9-42A1-8461-2F75B87879A3}" destId="{D1439F33-0ACE-41C0-85F4-59E4AF0267AD}" srcOrd="0" destOrd="0" presId="urn:microsoft.com/office/officeart/2005/8/layout/cycle2"/>
    <dgm:cxn modelId="{69A69E2F-3949-4699-87B8-AF7E5E79F8D8}" type="presParOf" srcId="{A2E9D1EF-49B9-42A1-8461-2F75B87879A3}" destId="{2820E6DB-76B1-458F-BAF8-4581418514E7}" srcOrd="1" destOrd="0" presId="urn:microsoft.com/office/officeart/2005/8/layout/cycle2"/>
    <dgm:cxn modelId="{1B2A9A51-971E-4463-9756-B5EFB824D391}" type="presParOf" srcId="{2820E6DB-76B1-458F-BAF8-4581418514E7}" destId="{3C20589E-9092-4C87-AB20-3AFD513DAC50}" srcOrd="0" destOrd="0" presId="urn:microsoft.com/office/officeart/2005/8/layout/cycle2"/>
    <dgm:cxn modelId="{06A118D3-3F85-49AF-8E97-421E3A5DF501}" type="presParOf" srcId="{A2E9D1EF-49B9-42A1-8461-2F75B87879A3}" destId="{B6768075-0BF7-4B4B-ABE1-03B113B515EA}" srcOrd="2" destOrd="0" presId="urn:microsoft.com/office/officeart/2005/8/layout/cycle2"/>
    <dgm:cxn modelId="{42F568C2-AB05-477F-AF6C-08ECE811DDBA}" type="presParOf" srcId="{A2E9D1EF-49B9-42A1-8461-2F75B87879A3}" destId="{8F226A3A-F845-40FD-82A7-55933F99E2D0}" srcOrd="3" destOrd="0" presId="urn:microsoft.com/office/officeart/2005/8/layout/cycle2"/>
    <dgm:cxn modelId="{E02211A7-A273-4E9B-B0B4-2BF3AD45B9E4}" type="presParOf" srcId="{8F226A3A-F845-40FD-82A7-55933F99E2D0}" destId="{092DE35F-6CD6-4C98-81CE-4DA2443C3E1C}" srcOrd="0" destOrd="0" presId="urn:microsoft.com/office/officeart/2005/8/layout/cycle2"/>
    <dgm:cxn modelId="{D368608E-EC99-4BBF-B15B-8F506CA9659C}" type="presParOf" srcId="{A2E9D1EF-49B9-42A1-8461-2F75B87879A3}" destId="{A0332168-82BC-4D42-8E0E-D7A12E9405CD}" srcOrd="4" destOrd="0" presId="urn:microsoft.com/office/officeart/2005/8/layout/cycle2"/>
    <dgm:cxn modelId="{48FF6B7D-5116-4006-ADAE-30A8DF40A842}" type="presParOf" srcId="{A2E9D1EF-49B9-42A1-8461-2F75B87879A3}" destId="{435976A0-D301-4970-B6BD-A36F449F717B}" srcOrd="5" destOrd="0" presId="urn:microsoft.com/office/officeart/2005/8/layout/cycle2"/>
    <dgm:cxn modelId="{21D1CB72-AEAC-457F-92F1-5FB9A88AA5CA}" type="presParOf" srcId="{435976A0-D301-4970-B6BD-A36F449F717B}" destId="{BF6063B5-462F-4581-B118-340FE4D78A20}" srcOrd="0" destOrd="0" presId="urn:microsoft.com/office/officeart/2005/8/layout/cycle2"/>
    <dgm:cxn modelId="{49BE84C1-04FA-429A-A904-111DBA8A04F8}" type="presParOf" srcId="{A2E9D1EF-49B9-42A1-8461-2F75B87879A3}" destId="{0050DA9A-887C-4CB6-8307-72D9FA7C349E}" srcOrd="6" destOrd="0" presId="urn:microsoft.com/office/officeart/2005/8/layout/cycle2"/>
    <dgm:cxn modelId="{0D79659F-69FC-429F-8674-43277C0E4C3F}" type="presParOf" srcId="{A2E9D1EF-49B9-42A1-8461-2F75B87879A3}" destId="{D3FCD325-7DF3-4AA0-887F-8467473D1243}" srcOrd="7" destOrd="0" presId="urn:microsoft.com/office/officeart/2005/8/layout/cycle2"/>
    <dgm:cxn modelId="{E5A269F3-91E8-4655-8D14-356EB5266FD5}" type="presParOf" srcId="{D3FCD325-7DF3-4AA0-887F-8467473D1243}" destId="{33BCD08E-08B4-4E01-9D83-6F3525B3046C}" srcOrd="0" destOrd="0" presId="urn:microsoft.com/office/officeart/2005/8/layout/cycle2"/>
    <dgm:cxn modelId="{B55D03CC-7486-46B7-AE11-D618248799F4}" type="presParOf" srcId="{A2E9D1EF-49B9-42A1-8461-2F75B87879A3}" destId="{A0EAC6DD-441F-45F7-ADF9-F8B86E652D1F}" srcOrd="8" destOrd="0" presId="urn:microsoft.com/office/officeart/2005/8/layout/cycle2"/>
    <dgm:cxn modelId="{6977EB4A-8EAB-4F34-AA5E-6616864B11AD}" type="presParOf" srcId="{A2E9D1EF-49B9-42A1-8461-2F75B87879A3}" destId="{2924841D-615B-49E7-9DAE-B42DD0146FFB}" srcOrd="9" destOrd="0" presId="urn:microsoft.com/office/officeart/2005/8/layout/cycle2"/>
    <dgm:cxn modelId="{216159CE-CC6D-412A-8A5F-E52E33E8D579}" type="presParOf" srcId="{2924841D-615B-49E7-9DAE-B42DD0146FFB}" destId="{A865D935-0842-4F81-A365-4D6EEE78BC87}"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0ED9AF-A498-43DB-8BA7-9EFEF0EE2EB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IN"/>
        </a:p>
      </dgm:t>
    </dgm:pt>
    <dgm:pt modelId="{40C88CA9-7F1C-4F44-9885-C70029A38D89}">
      <dgm:prSet phldrT="[Text]" custT="1"/>
      <dgm:spPr/>
      <dgm:t>
        <a:bodyPr/>
        <a:lstStyle/>
        <a:p>
          <a:r>
            <a:rPr lang="en-US" sz="1500" b="1" dirty="0" smtClean="0"/>
            <a:t>Determinants of </a:t>
          </a:r>
        </a:p>
        <a:p>
          <a:r>
            <a:rPr lang="en-US" sz="1500" b="1" dirty="0" smtClean="0"/>
            <a:t>Working capital</a:t>
          </a:r>
          <a:endParaRPr lang="en-IN" sz="1500" b="1" dirty="0"/>
        </a:p>
      </dgm:t>
    </dgm:pt>
    <dgm:pt modelId="{C3C6319B-554A-4D21-8294-EA3461C27F28}" type="parTrans" cxnId="{F3BFC79C-412F-461F-B404-8DA3BDFD539F}">
      <dgm:prSet/>
      <dgm:spPr/>
      <dgm:t>
        <a:bodyPr/>
        <a:lstStyle/>
        <a:p>
          <a:endParaRPr lang="en-IN"/>
        </a:p>
      </dgm:t>
    </dgm:pt>
    <dgm:pt modelId="{6D591BA8-4DA4-40D0-95FC-EC8A9D0361B6}" type="sibTrans" cxnId="{F3BFC79C-412F-461F-B404-8DA3BDFD539F}">
      <dgm:prSet/>
      <dgm:spPr/>
      <dgm:t>
        <a:bodyPr/>
        <a:lstStyle/>
        <a:p>
          <a:endParaRPr lang="en-IN"/>
        </a:p>
      </dgm:t>
    </dgm:pt>
    <dgm:pt modelId="{81CEC711-BA83-46AC-AEE1-FFFF7833C2B4}">
      <dgm:prSet phldrT="[Text]" custT="1"/>
      <dgm:spPr/>
      <dgm:t>
        <a:bodyPr/>
        <a:lstStyle/>
        <a:p>
          <a:r>
            <a:rPr lang="en-US" sz="1500" b="1" dirty="0" smtClean="0"/>
            <a:t>Nature of Business</a:t>
          </a:r>
          <a:endParaRPr lang="en-IN" sz="1500" b="1" dirty="0"/>
        </a:p>
      </dgm:t>
    </dgm:pt>
    <dgm:pt modelId="{E8B62B3D-D19F-4248-8F04-20E43603896B}" type="parTrans" cxnId="{DD8BBAFB-9B8B-4272-9E54-991C04271476}">
      <dgm:prSet custT="1"/>
      <dgm:spPr/>
      <dgm:t>
        <a:bodyPr/>
        <a:lstStyle/>
        <a:p>
          <a:endParaRPr lang="en-IN" sz="1500" b="1"/>
        </a:p>
      </dgm:t>
    </dgm:pt>
    <dgm:pt modelId="{CD1A1CCA-F263-4C83-8EE1-BA841982F071}" type="sibTrans" cxnId="{DD8BBAFB-9B8B-4272-9E54-991C04271476}">
      <dgm:prSet/>
      <dgm:spPr/>
      <dgm:t>
        <a:bodyPr/>
        <a:lstStyle/>
        <a:p>
          <a:endParaRPr lang="en-IN"/>
        </a:p>
      </dgm:t>
    </dgm:pt>
    <dgm:pt modelId="{A186C579-377C-4E75-B38D-36EAE9565269}">
      <dgm:prSet phldrT="[Text]" custT="1"/>
      <dgm:spPr/>
      <dgm:t>
        <a:bodyPr/>
        <a:lstStyle/>
        <a:p>
          <a:r>
            <a:rPr lang="en-US" sz="1500" b="1" dirty="0" smtClean="0"/>
            <a:t>Size of Business</a:t>
          </a:r>
          <a:endParaRPr lang="en-IN" sz="1500" b="1" dirty="0"/>
        </a:p>
      </dgm:t>
    </dgm:pt>
    <dgm:pt modelId="{3C33644C-36E1-4A5A-A6C3-1ADC8ECAC349}" type="parTrans" cxnId="{601897AC-3116-4B49-9AA5-311A3E172823}">
      <dgm:prSet custT="1"/>
      <dgm:spPr/>
      <dgm:t>
        <a:bodyPr/>
        <a:lstStyle/>
        <a:p>
          <a:endParaRPr lang="en-IN" sz="1500" b="1"/>
        </a:p>
      </dgm:t>
    </dgm:pt>
    <dgm:pt modelId="{E3825650-9B94-4410-B09F-CBED7DD898F9}" type="sibTrans" cxnId="{601897AC-3116-4B49-9AA5-311A3E172823}">
      <dgm:prSet/>
      <dgm:spPr/>
      <dgm:t>
        <a:bodyPr/>
        <a:lstStyle/>
        <a:p>
          <a:endParaRPr lang="en-IN"/>
        </a:p>
      </dgm:t>
    </dgm:pt>
    <dgm:pt modelId="{5D14BBF2-B46C-499A-9972-2766788C4A66}">
      <dgm:prSet phldrT="[Text]" custT="1"/>
      <dgm:spPr/>
      <dgm:t>
        <a:bodyPr/>
        <a:lstStyle/>
        <a:p>
          <a:r>
            <a:rPr lang="en-US" sz="1500" b="1" dirty="0" smtClean="0"/>
            <a:t>Time consumed in manufacture</a:t>
          </a:r>
          <a:endParaRPr lang="en-IN" sz="1500" b="1" dirty="0"/>
        </a:p>
      </dgm:t>
    </dgm:pt>
    <dgm:pt modelId="{F8B61C86-463F-49D0-BF4B-CD94382A9E8B}" type="parTrans" cxnId="{8FAC751E-3FAE-4706-9A24-34047EF2BA96}">
      <dgm:prSet custT="1"/>
      <dgm:spPr/>
      <dgm:t>
        <a:bodyPr/>
        <a:lstStyle/>
        <a:p>
          <a:endParaRPr lang="en-IN" sz="1500" b="1"/>
        </a:p>
      </dgm:t>
    </dgm:pt>
    <dgm:pt modelId="{3A7148CA-A8E9-4AA9-9A8D-29E21E217D4D}" type="sibTrans" cxnId="{8FAC751E-3FAE-4706-9A24-34047EF2BA96}">
      <dgm:prSet/>
      <dgm:spPr/>
      <dgm:t>
        <a:bodyPr/>
        <a:lstStyle/>
        <a:p>
          <a:endParaRPr lang="en-IN"/>
        </a:p>
      </dgm:t>
    </dgm:pt>
    <dgm:pt modelId="{39E10AFF-BF79-4B7A-AE09-7CD31FBE4AB3}">
      <dgm:prSet phldrT="[Text]" custT="1"/>
      <dgm:spPr/>
      <dgm:t>
        <a:bodyPr/>
        <a:lstStyle/>
        <a:p>
          <a:r>
            <a:rPr lang="en-US" sz="1500" b="1" dirty="0" smtClean="0"/>
            <a:t>Seasonal Fluctuations</a:t>
          </a:r>
          <a:endParaRPr lang="en-IN" sz="1500" b="1" dirty="0"/>
        </a:p>
      </dgm:t>
    </dgm:pt>
    <dgm:pt modelId="{F062591B-FEB5-46BE-81A0-818CA81E2450}" type="parTrans" cxnId="{4424EFC3-76EC-4F8E-BFFA-754F82AC5D1C}">
      <dgm:prSet custT="1"/>
      <dgm:spPr/>
      <dgm:t>
        <a:bodyPr/>
        <a:lstStyle/>
        <a:p>
          <a:endParaRPr lang="en-IN" sz="1500" b="1"/>
        </a:p>
      </dgm:t>
    </dgm:pt>
    <dgm:pt modelId="{107D740B-A5DD-4DC8-B346-25D456FB6E26}" type="sibTrans" cxnId="{4424EFC3-76EC-4F8E-BFFA-754F82AC5D1C}">
      <dgm:prSet/>
      <dgm:spPr/>
      <dgm:t>
        <a:bodyPr/>
        <a:lstStyle/>
        <a:p>
          <a:endParaRPr lang="en-IN"/>
        </a:p>
      </dgm:t>
    </dgm:pt>
    <dgm:pt modelId="{B24C6985-B978-4E10-8F42-BEA972685985}">
      <dgm:prSet phldrT="[Text]" custT="1"/>
      <dgm:spPr/>
      <dgm:t>
        <a:bodyPr/>
        <a:lstStyle/>
        <a:p>
          <a:r>
            <a:rPr lang="en-US" sz="1500" b="1" dirty="0" smtClean="0"/>
            <a:t>Fluctuations in supply</a:t>
          </a:r>
          <a:endParaRPr lang="en-IN" sz="1500" b="1" dirty="0"/>
        </a:p>
      </dgm:t>
    </dgm:pt>
    <dgm:pt modelId="{D8D13844-8987-45E0-863D-15D98F48F095}" type="parTrans" cxnId="{4ACC1286-4661-4199-A1CE-4D18EF712882}">
      <dgm:prSet custT="1"/>
      <dgm:spPr/>
      <dgm:t>
        <a:bodyPr/>
        <a:lstStyle/>
        <a:p>
          <a:endParaRPr lang="en-IN" sz="1500" b="1"/>
        </a:p>
      </dgm:t>
    </dgm:pt>
    <dgm:pt modelId="{414AB1E9-2920-431B-942E-DF1634F07380}" type="sibTrans" cxnId="{4ACC1286-4661-4199-A1CE-4D18EF712882}">
      <dgm:prSet/>
      <dgm:spPr/>
      <dgm:t>
        <a:bodyPr/>
        <a:lstStyle/>
        <a:p>
          <a:endParaRPr lang="en-IN"/>
        </a:p>
      </dgm:t>
    </dgm:pt>
    <dgm:pt modelId="{481CC9F6-650F-427B-A425-F1232176480F}">
      <dgm:prSet phldrT="[Text]" custT="1"/>
      <dgm:spPr/>
      <dgm:t>
        <a:bodyPr/>
        <a:lstStyle/>
        <a:p>
          <a:r>
            <a:rPr lang="en-US" sz="1500" b="1" dirty="0" smtClean="0"/>
            <a:t>Speed of turnover</a:t>
          </a:r>
          <a:endParaRPr lang="en-IN" sz="1500" b="1" dirty="0"/>
        </a:p>
      </dgm:t>
    </dgm:pt>
    <dgm:pt modelId="{9B89A685-F595-404C-BFDC-5AD8DF611CB4}" type="parTrans" cxnId="{9736E910-AEEF-4829-937F-8C636684CAE2}">
      <dgm:prSet custT="1"/>
      <dgm:spPr/>
      <dgm:t>
        <a:bodyPr/>
        <a:lstStyle/>
        <a:p>
          <a:endParaRPr lang="en-IN" sz="1500" b="1"/>
        </a:p>
      </dgm:t>
    </dgm:pt>
    <dgm:pt modelId="{026F7CAA-901C-4DEE-8EFD-DB11223081B0}" type="sibTrans" cxnId="{9736E910-AEEF-4829-937F-8C636684CAE2}">
      <dgm:prSet/>
      <dgm:spPr/>
      <dgm:t>
        <a:bodyPr/>
        <a:lstStyle/>
        <a:p>
          <a:endParaRPr lang="en-IN"/>
        </a:p>
      </dgm:t>
    </dgm:pt>
    <dgm:pt modelId="{409E9AB6-907B-40FE-BCDA-6A2D71E74345}">
      <dgm:prSet phldrT="[Text]" custT="1"/>
      <dgm:spPr/>
      <dgm:t>
        <a:bodyPr/>
        <a:lstStyle/>
        <a:p>
          <a:r>
            <a:rPr lang="en-US" sz="1500" b="1" dirty="0" smtClean="0"/>
            <a:t>Terms of sales</a:t>
          </a:r>
          <a:endParaRPr lang="en-IN" sz="1500" b="1" dirty="0"/>
        </a:p>
      </dgm:t>
    </dgm:pt>
    <dgm:pt modelId="{6267CD53-739F-4DEF-8CBB-84A59981A1D5}" type="parTrans" cxnId="{A18256B2-697E-41B5-AB62-B1CCD50B123C}">
      <dgm:prSet custT="1"/>
      <dgm:spPr/>
      <dgm:t>
        <a:bodyPr/>
        <a:lstStyle/>
        <a:p>
          <a:endParaRPr lang="en-IN" sz="1500" b="1"/>
        </a:p>
      </dgm:t>
    </dgm:pt>
    <dgm:pt modelId="{4F02C2DE-14FD-40AC-94A1-6A5DFA98493D}" type="sibTrans" cxnId="{A18256B2-697E-41B5-AB62-B1CCD50B123C}">
      <dgm:prSet/>
      <dgm:spPr/>
      <dgm:t>
        <a:bodyPr/>
        <a:lstStyle/>
        <a:p>
          <a:endParaRPr lang="en-IN"/>
        </a:p>
      </dgm:t>
    </dgm:pt>
    <dgm:pt modelId="{858F696F-856A-4508-99FC-39B7EA75170F}">
      <dgm:prSet phldrT="[Text]" custT="1"/>
      <dgm:spPr/>
      <dgm:t>
        <a:bodyPr/>
        <a:lstStyle/>
        <a:p>
          <a:r>
            <a:rPr lang="en-US" sz="1500" b="1" dirty="0" smtClean="0"/>
            <a:t>Terms of purchase</a:t>
          </a:r>
          <a:endParaRPr lang="en-IN" sz="1500" b="1" dirty="0"/>
        </a:p>
      </dgm:t>
    </dgm:pt>
    <dgm:pt modelId="{2DA0C2DB-CA85-495B-AEE9-98DFDB9FA4B3}" type="parTrans" cxnId="{91D82285-A744-4478-8488-5274821F068E}">
      <dgm:prSet custT="1"/>
      <dgm:spPr/>
      <dgm:t>
        <a:bodyPr/>
        <a:lstStyle/>
        <a:p>
          <a:endParaRPr lang="en-IN" sz="1500" b="1"/>
        </a:p>
      </dgm:t>
    </dgm:pt>
    <dgm:pt modelId="{AD601848-31B1-4518-9939-106130F4EE6F}" type="sibTrans" cxnId="{91D82285-A744-4478-8488-5274821F068E}">
      <dgm:prSet/>
      <dgm:spPr/>
      <dgm:t>
        <a:bodyPr/>
        <a:lstStyle/>
        <a:p>
          <a:endParaRPr lang="en-IN"/>
        </a:p>
      </dgm:t>
    </dgm:pt>
    <dgm:pt modelId="{581AD019-92B7-433A-8598-82FF6F988A72}">
      <dgm:prSet phldrT="[Text]" custT="1"/>
      <dgm:spPr/>
      <dgm:t>
        <a:bodyPr/>
        <a:lstStyle/>
        <a:p>
          <a:r>
            <a:rPr lang="en-US" sz="1500" b="1" dirty="0" err="1" smtClean="0"/>
            <a:t>Labour</a:t>
          </a:r>
          <a:r>
            <a:rPr lang="en-US" sz="1500" b="1" dirty="0" smtClean="0"/>
            <a:t> intensive Vs. Capital Intensive industries</a:t>
          </a:r>
          <a:endParaRPr lang="en-IN" sz="1500" b="1" dirty="0"/>
        </a:p>
      </dgm:t>
    </dgm:pt>
    <dgm:pt modelId="{EB44DC53-5B32-4FC9-96D1-B93F240D7FF7}" type="parTrans" cxnId="{9086F95B-DA0A-4FBB-AD12-2C48CB7ABA25}">
      <dgm:prSet custT="1"/>
      <dgm:spPr/>
      <dgm:t>
        <a:bodyPr/>
        <a:lstStyle/>
        <a:p>
          <a:endParaRPr lang="en-IN" sz="1500" b="1"/>
        </a:p>
      </dgm:t>
    </dgm:pt>
    <dgm:pt modelId="{22477D13-22E1-4567-9864-0BFCA85180EE}" type="sibTrans" cxnId="{9086F95B-DA0A-4FBB-AD12-2C48CB7ABA25}">
      <dgm:prSet/>
      <dgm:spPr/>
      <dgm:t>
        <a:bodyPr/>
        <a:lstStyle/>
        <a:p>
          <a:endParaRPr lang="en-IN"/>
        </a:p>
      </dgm:t>
    </dgm:pt>
    <dgm:pt modelId="{1973B97F-8648-48F3-91C2-B4E32D00DBA0}">
      <dgm:prSet phldrT="[Text]" custT="1"/>
      <dgm:spPr/>
      <dgm:t>
        <a:bodyPr/>
        <a:lstStyle/>
        <a:p>
          <a:r>
            <a:rPr lang="en-US" sz="1500" b="1" dirty="0" smtClean="0"/>
            <a:t>Growth and expansion of business</a:t>
          </a:r>
          <a:endParaRPr lang="en-IN" sz="1500" b="1" dirty="0"/>
        </a:p>
      </dgm:t>
    </dgm:pt>
    <dgm:pt modelId="{D3278BBD-44DA-43E6-B3F2-C04E03BC06A7}" type="parTrans" cxnId="{2CC240F9-D117-48B9-A364-B64A94A0EBA5}">
      <dgm:prSet custT="1"/>
      <dgm:spPr/>
      <dgm:t>
        <a:bodyPr/>
        <a:lstStyle/>
        <a:p>
          <a:endParaRPr lang="en-IN" sz="1500" b="1"/>
        </a:p>
      </dgm:t>
    </dgm:pt>
    <dgm:pt modelId="{81C1F7BC-A507-4B99-B86D-740314C8012F}" type="sibTrans" cxnId="{2CC240F9-D117-48B9-A364-B64A94A0EBA5}">
      <dgm:prSet/>
      <dgm:spPr/>
      <dgm:t>
        <a:bodyPr/>
        <a:lstStyle/>
        <a:p>
          <a:endParaRPr lang="en-IN"/>
        </a:p>
      </dgm:t>
    </dgm:pt>
    <dgm:pt modelId="{EB9FAD98-1398-4DD9-9386-E6EBC3407509}">
      <dgm:prSet phldrT="[Text]" custT="1"/>
      <dgm:spPr/>
      <dgm:t>
        <a:bodyPr/>
        <a:lstStyle/>
        <a:p>
          <a:r>
            <a:rPr lang="en-US" sz="1500" b="1" dirty="0" smtClean="0"/>
            <a:t>Price level changes</a:t>
          </a:r>
          <a:endParaRPr lang="en-IN" sz="1500" b="1" dirty="0"/>
        </a:p>
      </dgm:t>
    </dgm:pt>
    <dgm:pt modelId="{86AAA521-4447-448D-93F2-2489593AF844}" type="parTrans" cxnId="{61B0A5AF-F9E8-4744-9C0A-328BD39B95F4}">
      <dgm:prSet custT="1"/>
      <dgm:spPr/>
      <dgm:t>
        <a:bodyPr/>
        <a:lstStyle/>
        <a:p>
          <a:endParaRPr lang="en-IN" sz="1500" b="1"/>
        </a:p>
      </dgm:t>
    </dgm:pt>
    <dgm:pt modelId="{7DFD89B3-D4DF-4324-BFD6-F97E9C3D995F}" type="sibTrans" cxnId="{61B0A5AF-F9E8-4744-9C0A-328BD39B95F4}">
      <dgm:prSet/>
      <dgm:spPr/>
      <dgm:t>
        <a:bodyPr/>
        <a:lstStyle/>
        <a:p>
          <a:endParaRPr lang="en-IN"/>
        </a:p>
      </dgm:t>
    </dgm:pt>
    <dgm:pt modelId="{04C0862F-CDBF-4A82-839C-65E775A6C0AF}">
      <dgm:prSet phldrT="[Text]" custT="1"/>
      <dgm:spPr/>
      <dgm:t>
        <a:bodyPr/>
        <a:lstStyle/>
        <a:p>
          <a:r>
            <a:rPr lang="en-US" sz="1500" b="1" dirty="0" smtClean="0"/>
            <a:t>Dividend policy</a:t>
          </a:r>
          <a:endParaRPr lang="en-IN" sz="1500" b="1" dirty="0"/>
        </a:p>
      </dgm:t>
    </dgm:pt>
    <dgm:pt modelId="{A82BA80D-9041-479F-AB05-16E0FD78C297}" type="parTrans" cxnId="{C2EACDDF-6E6E-4BD1-B427-3EC71002777C}">
      <dgm:prSet custT="1"/>
      <dgm:spPr/>
      <dgm:t>
        <a:bodyPr/>
        <a:lstStyle/>
        <a:p>
          <a:endParaRPr lang="en-IN" sz="1500" b="1"/>
        </a:p>
      </dgm:t>
    </dgm:pt>
    <dgm:pt modelId="{CAB018FD-E8F9-4C3D-8DFD-E27EA4BDD4FF}" type="sibTrans" cxnId="{C2EACDDF-6E6E-4BD1-B427-3EC71002777C}">
      <dgm:prSet/>
      <dgm:spPr/>
      <dgm:t>
        <a:bodyPr/>
        <a:lstStyle/>
        <a:p>
          <a:endParaRPr lang="en-IN"/>
        </a:p>
      </dgm:t>
    </dgm:pt>
    <dgm:pt modelId="{E46BDB43-B7FF-4F34-A7B0-463B07FCFF5D}">
      <dgm:prSet phldrT="[Text]" custT="1"/>
      <dgm:spPr/>
      <dgm:t>
        <a:bodyPr/>
        <a:lstStyle/>
        <a:p>
          <a:r>
            <a:rPr lang="en-US" sz="1500" b="1" dirty="0" smtClean="0"/>
            <a:t>Operating efficiency</a:t>
          </a:r>
          <a:endParaRPr lang="en-IN" sz="1500" b="1" dirty="0"/>
        </a:p>
      </dgm:t>
    </dgm:pt>
    <dgm:pt modelId="{E040325F-BA39-4A45-B447-20EC1E4E87D9}" type="parTrans" cxnId="{90950B77-5129-4186-94D0-91BEE6D096DD}">
      <dgm:prSet custT="1"/>
      <dgm:spPr/>
      <dgm:t>
        <a:bodyPr/>
        <a:lstStyle/>
        <a:p>
          <a:endParaRPr lang="en-IN" sz="1500" b="1"/>
        </a:p>
      </dgm:t>
    </dgm:pt>
    <dgm:pt modelId="{86A701BB-0D66-4DAA-AB83-294252CC0DEE}" type="sibTrans" cxnId="{90950B77-5129-4186-94D0-91BEE6D096DD}">
      <dgm:prSet/>
      <dgm:spPr/>
      <dgm:t>
        <a:bodyPr/>
        <a:lstStyle/>
        <a:p>
          <a:endParaRPr lang="en-IN"/>
        </a:p>
      </dgm:t>
    </dgm:pt>
    <dgm:pt modelId="{40CA405A-B0A1-49F2-90B9-A5E6C5E3CE51}">
      <dgm:prSet phldrT="[Text]" custT="1"/>
      <dgm:spPr/>
      <dgm:t>
        <a:bodyPr/>
        <a:lstStyle/>
        <a:p>
          <a:r>
            <a:rPr lang="en-US" sz="1500" b="1" dirty="0" smtClean="0"/>
            <a:t>Level of taxes</a:t>
          </a:r>
          <a:endParaRPr lang="en-IN" sz="1500" b="1" dirty="0"/>
        </a:p>
      </dgm:t>
    </dgm:pt>
    <dgm:pt modelId="{FCD21A7D-34B6-406C-B4AA-0F73DC801590}" type="parTrans" cxnId="{A96D87DE-8789-4A41-9265-3B46EE07DD2D}">
      <dgm:prSet custT="1"/>
      <dgm:spPr/>
      <dgm:t>
        <a:bodyPr/>
        <a:lstStyle/>
        <a:p>
          <a:endParaRPr lang="en-IN" sz="1500" b="1"/>
        </a:p>
      </dgm:t>
    </dgm:pt>
    <dgm:pt modelId="{6E5681A1-93CD-44DB-9415-15AF6B8F546A}" type="sibTrans" cxnId="{A96D87DE-8789-4A41-9265-3B46EE07DD2D}">
      <dgm:prSet/>
      <dgm:spPr/>
      <dgm:t>
        <a:bodyPr/>
        <a:lstStyle/>
        <a:p>
          <a:endParaRPr lang="en-IN"/>
        </a:p>
      </dgm:t>
    </dgm:pt>
    <dgm:pt modelId="{85F221D7-EE40-4270-96AA-224697FD23A9}" type="pres">
      <dgm:prSet presAssocID="{100ED9AF-A498-43DB-8BA7-9EFEF0EE2EB2}" presName="diagram" presStyleCnt="0">
        <dgm:presLayoutVars>
          <dgm:chPref val="1"/>
          <dgm:dir/>
          <dgm:animOne val="branch"/>
          <dgm:animLvl val="lvl"/>
          <dgm:resizeHandles val="exact"/>
        </dgm:presLayoutVars>
      </dgm:prSet>
      <dgm:spPr/>
      <dgm:t>
        <a:bodyPr/>
        <a:lstStyle/>
        <a:p>
          <a:endParaRPr lang="en-IN"/>
        </a:p>
      </dgm:t>
    </dgm:pt>
    <dgm:pt modelId="{037DC87D-80C7-44F9-9B86-F81095EFB1F3}" type="pres">
      <dgm:prSet presAssocID="{40C88CA9-7F1C-4F44-9885-C70029A38D89}" presName="root1" presStyleCnt="0"/>
      <dgm:spPr/>
    </dgm:pt>
    <dgm:pt modelId="{E42A05EB-F7F5-4DDC-A8B4-11410B01433D}" type="pres">
      <dgm:prSet presAssocID="{40C88CA9-7F1C-4F44-9885-C70029A38D89}" presName="LevelOneTextNode" presStyleLbl="node0" presStyleIdx="0" presStyleCnt="1" custScaleX="177454" custScaleY="458545" custLinFactX="-100000" custLinFactNeighborX="-175105" custLinFactNeighborY="-7619">
        <dgm:presLayoutVars>
          <dgm:chPref val="3"/>
        </dgm:presLayoutVars>
      </dgm:prSet>
      <dgm:spPr/>
      <dgm:t>
        <a:bodyPr/>
        <a:lstStyle/>
        <a:p>
          <a:endParaRPr lang="en-IN"/>
        </a:p>
      </dgm:t>
    </dgm:pt>
    <dgm:pt modelId="{C8DB3830-8768-4ED0-BCDD-0484180C6937}" type="pres">
      <dgm:prSet presAssocID="{40C88CA9-7F1C-4F44-9885-C70029A38D89}" presName="level2hierChild" presStyleCnt="0"/>
      <dgm:spPr/>
    </dgm:pt>
    <dgm:pt modelId="{7DACD070-6F08-44EF-8DDB-F37F1FE777DE}" type="pres">
      <dgm:prSet presAssocID="{E8B62B3D-D19F-4248-8F04-20E43603896B}" presName="conn2-1" presStyleLbl="parChTrans1D2" presStyleIdx="0" presStyleCnt="14" custScaleX="2000000"/>
      <dgm:spPr/>
      <dgm:t>
        <a:bodyPr/>
        <a:lstStyle/>
        <a:p>
          <a:endParaRPr lang="en-IN"/>
        </a:p>
      </dgm:t>
    </dgm:pt>
    <dgm:pt modelId="{9F30E777-7663-470A-BAA1-307ECF6FC025}" type="pres">
      <dgm:prSet presAssocID="{E8B62B3D-D19F-4248-8F04-20E43603896B}" presName="connTx" presStyleLbl="parChTrans1D2" presStyleIdx="0" presStyleCnt="14"/>
      <dgm:spPr/>
      <dgm:t>
        <a:bodyPr/>
        <a:lstStyle/>
        <a:p>
          <a:endParaRPr lang="en-IN"/>
        </a:p>
      </dgm:t>
    </dgm:pt>
    <dgm:pt modelId="{42C73635-B913-4CFE-9315-EA1FF2BCD426}" type="pres">
      <dgm:prSet presAssocID="{81CEC711-BA83-46AC-AEE1-FFFF7833C2B4}" presName="root2" presStyleCnt="0"/>
      <dgm:spPr/>
    </dgm:pt>
    <dgm:pt modelId="{0E959CBF-B843-4A56-8BFD-D4773490C0DD}" type="pres">
      <dgm:prSet presAssocID="{81CEC711-BA83-46AC-AEE1-FFFF7833C2B4}" presName="LevelTwoTextNode" presStyleLbl="node2" presStyleIdx="0" presStyleCnt="14" custScaleX="446055">
        <dgm:presLayoutVars>
          <dgm:chPref val="3"/>
        </dgm:presLayoutVars>
      </dgm:prSet>
      <dgm:spPr/>
      <dgm:t>
        <a:bodyPr/>
        <a:lstStyle/>
        <a:p>
          <a:endParaRPr lang="en-IN"/>
        </a:p>
      </dgm:t>
    </dgm:pt>
    <dgm:pt modelId="{DD813D05-6A7A-45DA-8F81-C630D10947E4}" type="pres">
      <dgm:prSet presAssocID="{81CEC711-BA83-46AC-AEE1-FFFF7833C2B4}" presName="level3hierChild" presStyleCnt="0"/>
      <dgm:spPr/>
    </dgm:pt>
    <dgm:pt modelId="{7D40D24E-D55A-4BBB-B7E4-358B8866FF90}" type="pres">
      <dgm:prSet presAssocID="{3C33644C-36E1-4A5A-A6C3-1ADC8ECAC349}" presName="conn2-1" presStyleLbl="parChTrans1D2" presStyleIdx="1" presStyleCnt="14" custScaleX="2000000"/>
      <dgm:spPr/>
      <dgm:t>
        <a:bodyPr/>
        <a:lstStyle/>
        <a:p>
          <a:endParaRPr lang="en-IN"/>
        </a:p>
      </dgm:t>
    </dgm:pt>
    <dgm:pt modelId="{F83D83EC-3231-49DF-94E4-0810210AFB56}" type="pres">
      <dgm:prSet presAssocID="{3C33644C-36E1-4A5A-A6C3-1ADC8ECAC349}" presName="connTx" presStyleLbl="parChTrans1D2" presStyleIdx="1" presStyleCnt="14"/>
      <dgm:spPr/>
      <dgm:t>
        <a:bodyPr/>
        <a:lstStyle/>
        <a:p>
          <a:endParaRPr lang="en-IN"/>
        </a:p>
      </dgm:t>
    </dgm:pt>
    <dgm:pt modelId="{D0619EFF-E4F2-4E3A-BECD-91A0D52B4FD8}" type="pres">
      <dgm:prSet presAssocID="{A186C579-377C-4E75-B38D-36EAE9565269}" presName="root2" presStyleCnt="0"/>
      <dgm:spPr/>
    </dgm:pt>
    <dgm:pt modelId="{4A448595-B473-4DE8-AF15-4F53E3C691D8}" type="pres">
      <dgm:prSet presAssocID="{A186C579-377C-4E75-B38D-36EAE9565269}" presName="LevelTwoTextNode" presStyleLbl="node2" presStyleIdx="1" presStyleCnt="14" custScaleX="446055">
        <dgm:presLayoutVars>
          <dgm:chPref val="3"/>
        </dgm:presLayoutVars>
      </dgm:prSet>
      <dgm:spPr/>
      <dgm:t>
        <a:bodyPr/>
        <a:lstStyle/>
        <a:p>
          <a:endParaRPr lang="en-IN"/>
        </a:p>
      </dgm:t>
    </dgm:pt>
    <dgm:pt modelId="{6004F0D9-06B5-498B-8491-BD38D607D023}" type="pres">
      <dgm:prSet presAssocID="{A186C579-377C-4E75-B38D-36EAE9565269}" presName="level3hierChild" presStyleCnt="0"/>
      <dgm:spPr/>
    </dgm:pt>
    <dgm:pt modelId="{68053153-15D3-4014-9FBE-577D075821E1}" type="pres">
      <dgm:prSet presAssocID="{F8B61C86-463F-49D0-BF4B-CD94382A9E8B}" presName="conn2-1" presStyleLbl="parChTrans1D2" presStyleIdx="2" presStyleCnt="14" custScaleX="2000000"/>
      <dgm:spPr/>
      <dgm:t>
        <a:bodyPr/>
        <a:lstStyle/>
        <a:p>
          <a:endParaRPr lang="en-IN"/>
        </a:p>
      </dgm:t>
    </dgm:pt>
    <dgm:pt modelId="{91BA7754-6C55-4502-8733-9823F712E884}" type="pres">
      <dgm:prSet presAssocID="{F8B61C86-463F-49D0-BF4B-CD94382A9E8B}" presName="connTx" presStyleLbl="parChTrans1D2" presStyleIdx="2" presStyleCnt="14"/>
      <dgm:spPr/>
      <dgm:t>
        <a:bodyPr/>
        <a:lstStyle/>
        <a:p>
          <a:endParaRPr lang="en-IN"/>
        </a:p>
      </dgm:t>
    </dgm:pt>
    <dgm:pt modelId="{93110100-2AE8-4AF1-9356-6F00ACDCD705}" type="pres">
      <dgm:prSet presAssocID="{5D14BBF2-B46C-499A-9972-2766788C4A66}" presName="root2" presStyleCnt="0"/>
      <dgm:spPr/>
    </dgm:pt>
    <dgm:pt modelId="{2F55EB00-0E52-4A26-AA86-9BFC1103AB82}" type="pres">
      <dgm:prSet presAssocID="{5D14BBF2-B46C-499A-9972-2766788C4A66}" presName="LevelTwoTextNode" presStyleLbl="node2" presStyleIdx="2" presStyleCnt="14" custScaleX="446055">
        <dgm:presLayoutVars>
          <dgm:chPref val="3"/>
        </dgm:presLayoutVars>
      </dgm:prSet>
      <dgm:spPr/>
      <dgm:t>
        <a:bodyPr/>
        <a:lstStyle/>
        <a:p>
          <a:endParaRPr lang="en-IN"/>
        </a:p>
      </dgm:t>
    </dgm:pt>
    <dgm:pt modelId="{6A0953A7-5E3A-416E-89D2-2368A881B63F}" type="pres">
      <dgm:prSet presAssocID="{5D14BBF2-B46C-499A-9972-2766788C4A66}" presName="level3hierChild" presStyleCnt="0"/>
      <dgm:spPr/>
    </dgm:pt>
    <dgm:pt modelId="{3A487C52-18B5-4F81-A2A6-52F473B3C12F}" type="pres">
      <dgm:prSet presAssocID="{F062591B-FEB5-46BE-81A0-818CA81E2450}" presName="conn2-1" presStyleLbl="parChTrans1D2" presStyleIdx="3" presStyleCnt="14" custScaleX="2000000"/>
      <dgm:spPr/>
      <dgm:t>
        <a:bodyPr/>
        <a:lstStyle/>
        <a:p>
          <a:endParaRPr lang="en-IN"/>
        </a:p>
      </dgm:t>
    </dgm:pt>
    <dgm:pt modelId="{5D75EE2E-1EB8-47B0-A732-E5C6DF4556AA}" type="pres">
      <dgm:prSet presAssocID="{F062591B-FEB5-46BE-81A0-818CA81E2450}" presName="connTx" presStyleLbl="parChTrans1D2" presStyleIdx="3" presStyleCnt="14"/>
      <dgm:spPr/>
      <dgm:t>
        <a:bodyPr/>
        <a:lstStyle/>
        <a:p>
          <a:endParaRPr lang="en-IN"/>
        </a:p>
      </dgm:t>
    </dgm:pt>
    <dgm:pt modelId="{1F93B252-B7F0-4E02-8A81-14AE4151F399}" type="pres">
      <dgm:prSet presAssocID="{39E10AFF-BF79-4B7A-AE09-7CD31FBE4AB3}" presName="root2" presStyleCnt="0"/>
      <dgm:spPr/>
    </dgm:pt>
    <dgm:pt modelId="{A94F8FBF-20CC-4973-8ACF-2296F199753B}" type="pres">
      <dgm:prSet presAssocID="{39E10AFF-BF79-4B7A-AE09-7CD31FBE4AB3}" presName="LevelTwoTextNode" presStyleLbl="node2" presStyleIdx="3" presStyleCnt="14" custScaleX="446055">
        <dgm:presLayoutVars>
          <dgm:chPref val="3"/>
        </dgm:presLayoutVars>
      </dgm:prSet>
      <dgm:spPr/>
      <dgm:t>
        <a:bodyPr/>
        <a:lstStyle/>
        <a:p>
          <a:endParaRPr lang="en-IN"/>
        </a:p>
      </dgm:t>
    </dgm:pt>
    <dgm:pt modelId="{F607BD51-B5D0-42A3-B7B6-0870D15B1045}" type="pres">
      <dgm:prSet presAssocID="{39E10AFF-BF79-4B7A-AE09-7CD31FBE4AB3}" presName="level3hierChild" presStyleCnt="0"/>
      <dgm:spPr/>
    </dgm:pt>
    <dgm:pt modelId="{63A05ED2-F3D8-47C9-8ACD-D53874965423}" type="pres">
      <dgm:prSet presAssocID="{D8D13844-8987-45E0-863D-15D98F48F095}" presName="conn2-1" presStyleLbl="parChTrans1D2" presStyleIdx="4" presStyleCnt="14" custScaleX="2000000"/>
      <dgm:spPr/>
      <dgm:t>
        <a:bodyPr/>
        <a:lstStyle/>
        <a:p>
          <a:endParaRPr lang="en-IN"/>
        </a:p>
      </dgm:t>
    </dgm:pt>
    <dgm:pt modelId="{6A1289EC-E839-46EF-A7A8-7E6C14D26F89}" type="pres">
      <dgm:prSet presAssocID="{D8D13844-8987-45E0-863D-15D98F48F095}" presName="connTx" presStyleLbl="parChTrans1D2" presStyleIdx="4" presStyleCnt="14"/>
      <dgm:spPr/>
      <dgm:t>
        <a:bodyPr/>
        <a:lstStyle/>
        <a:p>
          <a:endParaRPr lang="en-IN"/>
        </a:p>
      </dgm:t>
    </dgm:pt>
    <dgm:pt modelId="{79CB1AE0-9DC8-44CF-9788-1D30E7185F31}" type="pres">
      <dgm:prSet presAssocID="{B24C6985-B978-4E10-8F42-BEA972685985}" presName="root2" presStyleCnt="0"/>
      <dgm:spPr/>
    </dgm:pt>
    <dgm:pt modelId="{524D5CC3-AFA7-4657-AE50-083E00313BD6}" type="pres">
      <dgm:prSet presAssocID="{B24C6985-B978-4E10-8F42-BEA972685985}" presName="LevelTwoTextNode" presStyleLbl="node2" presStyleIdx="4" presStyleCnt="14" custScaleX="446055">
        <dgm:presLayoutVars>
          <dgm:chPref val="3"/>
        </dgm:presLayoutVars>
      </dgm:prSet>
      <dgm:spPr/>
      <dgm:t>
        <a:bodyPr/>
        <a:lstStyle/>
        <a:p>
          <a:endParaRPr lang="en-IN"/>
        </a:p>
      </dgm:t>
    </dgm:pt>
    <dgm:pt modelId="{4115D552-0640-4FDE-8735-D6A8C390DECB}" type="pres">
      <dgm:prSet presAssocID="{B24C6985-B978-4E10-8F42-BEA972685985}" presName="level3hierChild" presStyleCnt="0"/>
      <dgm:spPr/>
    </dgm:pt>
    <dgm:pt modelId="{204972B8-7F2C-4CD2-BD4F-A0051D5235C0}" type="pres">
      <dgm:prSet presAssocID="{9B89A685-F595-404C-BFDC-5AD8DF611CB4}" presName="conn2-1" presStyleLbl="parChTrans1D2" presStyleIdx="5" presStyleCnt="14" custScaleX="2000000"/>
      <dgm:spPr/>
      <dgm:t>
        <a:bodyPr/>
        <a:lstStyle/>
        <a:p>
          <a:endParaRPr lang="en-IN"/>
        </a:p>
      </dgm:t>
    </dgm:pt>
    <dgm:pt modelId="{9EB67176-0625-439C-AA9A-A5149896ACD8}" type="pres">
      <dgm:prSet presAssocID="{9B89A685-F595-404C-BFDC-5AD8DF611CB4}" presName="connTx" presStyleLbl="parChTrans1D2" presStyleIdx="5" presStyleCnt="14"/>
      <dgm:spPr/>
      <dgm:t>
        <a:bodyPr/>
        <a:lstStyle/>
        <a:p>
          <a:endParaRPr lang="en-IN"/>
        </a:p>
      </dgm:t>
    </dgm:pt>
    <dgm:pt modelId="{741B4539-23E9-4E24-BAA5-1C578E49A26F}" type="pres">
      <dgm:prSet presAssocID="{481CC9F6-650F-427B-A425-F1232176480F}" presName="root2" presStyleCnt="0"/>
      <dgm:spPr/>
    </dgm:pt>
    <dgm:pt modelId="{C9C92765-EC91-45D6-A64F-CE39221F6127}" type="pres">
      <dgm:prSet presAssocID="{481CC9F6-650F-427B-A425-F1232176480F}" presName="LevelTwoTextNode" presStyleLbl="node2" presStyleIdx="5" presStyleCnt="14" custScaleX="446055">
        <dgm:presLayoutVars>
          <dgm:chPref val="3"/>
        </dgm:presLayoutVars>
      </dgm:prSet>
      <dgm:spPr/>
      <dgm:t>
        <a:bodyPr/>
        <a:lstStyle/>
        <a:p>
          <a:endParaRPr lang="en-IN"/>
        </a:p>
      </dgm:t>
    </dgm:pt>
    <dgm:pt modelId="{F701C410-8A1D-47E6-B211-C700F9D0B66A}" type="pres">
      <dgm:prSet presAssocID="{481CC9F6-650F-427B-A425-F1232176480F}" presName="level3hierChild" presStyleCnt="0"/>
      <dgm:spPr/>
    </dgm:pt>
    <dgm:pt modelId="{1E89F48D-928B-4D0C-981B-31D42175AA47}" type="pres">
      <dgm:prSet presAssocID="{6267CD53-739F-4DEF-8CBB-84A59981A1D5}" presName="conn2-1" presStyleLbl="parChTrans1D2" presStyleIdx="6" presStyleCnt="14" custScaleX="2000000"/>
      <dgm:spPr/>
      <dgm:t>
        <a:bodyPr/>
        <a:lstStyle/>
        <a:p>
          <a:endParaRPr lang="en-IN"/>
        </a:p>
      </dgm:t>
    </dgm:pt>
    <dgm:pt modelId="{95DECD8F-2B79-4DBB-BBD9-904EFFABD1CE}" type="pres">
      <dgm:prSet presAssocID="{6267CD53-739F-4DEF-8CBB-84A59981A1D5}" presName="connTx" presStyleLbl="parChTrans1D2" presStyleIdx="6" presStyleCnt="14"/>
      <dgm:spPr/>
      <dgm:t>
        <a:bodyPr/>
        <a:lstStyle/>
        <a:p>
          <a:endParaRPr lang="en-IN"/>
        </a:p>
      </dgm:t>
    </dgm:pt>
    <dgm:pt modelId="{9839346F-23CD-4ED5-AEDC-4FB0AB2109B9}" type="pres">
      <dgm:prSet presAssocID="{409E9AB6-907B-40FE-BCDA-6A2D71E74345}" presName="root2" presStyleCnt="0"/>
      <dgm:spPr/>
    </dgm:pt>
    <dgm:pt modelId="{07D5B88E-848A-489A-83AD-BD86A120ED72}" type="pres">
      <dgm:prSet presAssocID="{409E9AB6-907B-40FE-BCDA-6A2D71E74345}" presName="LevelTwoTextNode" presStyleLbl="node2" presStyleIdx="6" presStyleCnt="14" custScaleX="446055">
        <dgm:presLayoutVars>
          <dgm:chPref val="3"/>
        </dgm:presLayoutVars>
      </dgm:prSet>
      <dgm:spPr/>
      <dgm:t>
        <a:bodyPr/>
        <a:lstStyle/>
        <a:p>
          <a:endParaRPr lang="en-IN"/>
        </a:p>
      </dgm:t>
    </dgm:pt>
    <dgm:pt modelId="{7D96EA87-6BD3-4FA6-A2D4-36EBB1BFB3B6}" type="pres">
      <dgm:prSet presAssocID="{409E9AB6-907B-40FE-BCDA-6A2D71E74345}" presName="level3hierChild" presStyleCnt="0"/>
      <dgm:spPr/>
    </dgm:pt>
    <dgm:pt modelId="{A985A23E-62DB-4847-8957-7BCB944CFEA9}" type="pres">
      <dgm:prSet presAssocID="{2DA0C2DB-CA85-495B-AEE9-98DFDB9FA4B3}" presName="conn2-1" presStyleLbl="parChTrans1D2" presStyleIdx="7" presStyleCnt="14" custScaleX="2000000"/>
      <dgm:spPr/>
      <dgm:t>
        <a:bodyPr/>
        <a:lstStyle/>
        <a:p>
          <a:endParaRPr lang="en-IN"/>
        </a:p>
      </dgm:t>
    </dgm:pt>
    <dgm:pt modelId="{B285A0DF-68F4-4CB7-B205-BCEE1A2DB76D}" type="pres">
      <dgm:prSet presAssocID="{2DA0C2DB-CA85-495B-AEE9-98DFDB9FA4B3}" presName="connTx" presStyleLbl="parChTrans1D2" presStyleIdx="7" presStyleCnt="14"/>
      <dgm:spPr/>
      <dgm:t>
        <a:bodyPr/>
        <a:lstStyle/>
        <a:p>
          <a:endParaRPr lang="en-IN"/>
        </a:p>
      </dgm:t>
    </dgm:pt>
    <dgm:pt modelId="{04E0CD11-2FC5-4CC9-8A20-890217BBA05E}" type="pres">
      <dgm:prSet presAssocID="{858F696F-856A-4508-99FC-39B7EA75170F}" presName="root2" presStyleCnt="0"/>
      <dgm:spPr/>
    </dgm:pt>
    <dgm:pt modelId="{C1CFDB08-4F0D-41A4-816E-99AD5AD3F17D}" type="pres">
      <dgm:prSet presAssocID="{858F696F-856A-4508-99FC-39B7EA75170F}" presName="LevelTwoTextNode" presStyleLbl="node2" presStyleIdx="7" presStyleCnt="14" custScaleX="446055">
        <dgm:presLayoutVars>
          <dgm:chPref val="3"/>
        </dgm:presLayoutVars>
      </dgm:prSet>
      <dgm:spPr/>
      <dgm:t>
        <a:bodyPr/>
        <a:lstStyle/>
        <a:p>
          <a:endParaRPr lang="en-IN"/>
        </a:p>
      </dgm:t>
    </dgm:pt>
    <dgm:pt modelId="{6A3B66A8-271C-4DD6-B316-D0010D8966E7}" type="pres">
      <dgm:prSet presAssocID="{858F696F-856A-4508-99FC-39B7EA75170F}" presName="level3hierChild" presStyleCnt="0"/>
      <dgm:spPr/>
    </dgm:pt>
    <dgm:pt modelId="{424530B2-36CB-41A0-BD0E-CEDA0B4D0A23}" type="pres">
      <dgm:prSet presAssocID="{EB44DC53-5B32-4FC9-96D1-B93F240D7FF7}" presName="conn2-1" presStyleLbl="parChTrans1D2" presStyleIdx="8" presStyleCnt="14" custScaleX="2000000"/>
      <dgm:spPr/>
      <dgm:t>
        <a:bodyPr/>
        <a:lstStyle/>
        <a:p>
          <a:endParaRPr lang="en-IN"/>
        </a:p>
      </dgm:t>
    </dgm:pt>
    <dgm:pt modelId="{0FD123D3-D6DA-482A-BF04-8E1A9E838DF3}" type="pres">
      <dgm:prSet presAssocID="{EB44DC53-5B32-4FC9-96D1-B93F240D7FF7}" presName="connTx" presStyleLbl="parChTrans1D2" presStyleIdx="8" presStyleCnt="14"/>
      <dgm:spPr/>
      <dgm:t>
        <a:bodyPr/>
        <a:lstStyle/>
        <a:p>
          <a:endParaRPr lang="en-IN"/>
        </a:p>
      </dgm:t>
    </dgm:pt>
    <dgm:pt modelId="{C343A036-F358-489E-B909-084FA23DB9B9}" type="pres">
      <dgm:prSet presAssocID="{581AD019-92B7-433A-8598-82FF6F988A72}" presName="root2" presStyleCnt="0"/>
      <dgm:spPr/>
    </dgm:pt>
    <dgm:pt modelId="{9919A606-FABC-4A15-8C92-5A3770C10BE0}" type="pres">
      <dgm:prSet presAssocID="{581AD019-92B7-433A-8598-82FF6F988A72}" presName="LevelTwoTextNode" presStyleLbl="node2" presStyleIdx="8" presStyleCnt="14" custScaleX="257759" custScaleY="251144" custLinFactX="200000" custLinFactNeighborX="238309" custLinFactNeighborY="-14497">
        <dgm:presLayoutVars>
          <dgm:chPref val="3"/>
        </dgm:presLayoutVars>
      </dgm:prSet>
      <dgm:spPr/>
      <dgm:t>
        <a:bodyPr/>
        <a:lstStyle/>
        <a:p>
          <a:endParaRPr lang="en-IN"/>
        </a:p>
      </dgm:t>
    </dgm:pt>
    <dgm:pt modelId="{6B0B95A4-788D-4EFD-AE30-0C2BD66D7A86}" type="pres">
      <dgm:prSet presAssocID="{581AD019-92B7-433A-8598-82FF6F988A72}" presName="level3hierChild" presStyleCnt="0"/>
      <dgm:spPr/>
    </dgm:pt>
    <dgm:pt modelId="{718502CE-8C1B-445A-8EC3-2EE628EF8797}" type="pres">
      <dgm:prSet presAssocID="{D3278BBD-44DA-43E6-B3F2-C04E03BC06A7}" presName="conn2-1" presStyleLbl="parChTrans1D2" presStyleIdx="9" presStyleCnt="14" custScaleX="2000000"/>
      <dgm:spPr/>
      <dgm:t>
        <a:bodyPr/>
        <a:lstStyle/>
        <a:p>
          <a:endParaRPr lang="en-IN"/>
        </a:p>
      </dgm:t>
    </dgm:pt>
    <dgm:pt modelId="{99973BC5-25E9-4CA2-ACB6-A492910AE520}" type="pres">
      <dgm:prSet presAssocID="{D3278BBD-44DA-43E6-B3F2-C04E03BC06A7}" presName="connTx" presStyleLbl="parChTrans1D2" presStyleIdx="9" presStyleCnt="14"/>
      <dgm:spPr/>
      <dgm:t>
        <a:bodyPr/>
        <a:lstStyle/>
        <a:p>
          <a:endParaRPr lang="en-IN"/>
        </a:p>
      </dgm:t>
    </dgm:pt>
    <dgm:pt modelId="{D7BB2A26-4B15-4DBF-8149-BC47662C7A68}" type="pres">
      <dgm:prSet presAssocID="{1973B97F-8648-48F3-91C2-B4E32D00DBA0}" presName="root2" presStyleCnt="0"/>
      <dgm:spPr/>
    </dgm:pt>
    <dgm:pt modelId="{1AE6329D-A132-4724-8BA0-FC5DEBF4794F}" type="pres">
      <dgm:prSet presAssocID="{1973B97F-8648-48F3-91C2-B4E32D00DBA0}" presName="LevelTwoTextNode" presStyleLbl="node2" presStyleIdx="9" presStyleCnt="14" custScaleX="446055">
        <dgm:presLayoutVars>
          <dgm:chPref val="3"/>
        </dgm:presLayoutVars>
      </dgm:prSet>
      <dgm:spPr/>
      <dgm:t>
        <a:bodyPr/>
        <a:lstStyle/>
        <a:p>
          <a:endParaRPr lang="en-IN"/>
        </a:p>
      </dgm:t>
    </dgm:pt>
    <dgm:pt modelId="{EE15C1A7-DCA0-4D19-B725-A834CDCB47F7}" type="pres">
      <dgm:prSet presAssocID="{1973B97F-8648-48F3-91C2-B4E32D00DBA0}" presName="level3hierChild" presStyleCnt="0"/>
      <dgm:spPr/>
    </dgm:pt>
    <dgm:pt modelId="{4594E2CF-4118-4557-97C7-BC6B704B98F5}" type="pres">
      <dgm:prSet presAssocID="{86AAA521-4447-448D-93F2-2489593AF844}" presName="conn2-1" presStyleLbl="parChTrans1D2" presStyleIdx="10" presStyleCnt="14" custScaleX="2000000"/>
      <dgm:spPr/>
      <dgm:t>
        <a:bodyPr/>
        <a:lstStyle/>
        <a:p>
          <a:endParaRPr lang="en-IN"/>
        </a:p>
      </dgm:t>
    </dgm:pt>
    <dgm:pt modelId="{F78A94A3-8119-46D4-B701-56A899BB1D92}" type="pres">
      <dgm:prSet presAssocID="{86AAA521-4447-448D-93F2-2489593AF844}" presName="connTx" presStyleLbl="parChTrans1D2" presStyleIdx="10" presStyleCnt="14"/>
      <dgm:spPr/>
      <dgm:t>
        <a:bodyPr/>
        <a:lstStyle/>
        <a:p>
          <a:endParaRPr lang="en-IN"/>
        </a:p>
      </dgm:t>
    </dgm:pt>
    <dgm:pt modelId="{16031D97-E957-4DB1-9001-4E6D7B50C7C5}" type="pres">
      <dgm:prSet presAssocID="{EB9FAD98-1398-4DD9-9386-E6EBC3407509}" presName="root2" presStyleCnt="0"/>
      <dgm:spPr/>
    </dgm:pt>
    <dgm:pt modelId="{91034FCB-97AF-451C-8C96-29CF43A46A8C}" type="pres">
      <dgm:prSet presAssocID="{EB9FAD98-1398-4DD9-9386-E6EBC3407509}" presName="LevelTwoTextNode" presStyleLbl="node2" presStyleIdx="10" presStyleCnt="14" custScaleX="446055">
        <dgm:presLayoutVars>
          <dgm:chPref val="3"/>
        </dgm:presLayoutVars>
      </dgm:prSet>
      <dgm:spPr/>
      <dgm:t>
        <a:bodyPr/>
        <a:lstStyle/>
        <a:p>
          <a:endParaRPr lang="en-IN"/>
        </a:p>
      </dgm:t>
    </dgm:pt>
    <dgm:pt modelId="{D709A7BF-FAF6-474F-ACF3-62BBFFFF4D5E}" type="pres">
      <dgm:prSet presAssocID="{EB9FAD98-1398-4DD9-9386-E6EBC3407509}" presName="level3hierChild" presStyleCnt="0"/>
      <dgm:spPr/>
    </dgm:pt>
    <dgm:pt modelId="{DDC531A9-4B5C-4627-8A15-7F794D899260}" type="pres">
      <dgm:prSet presAssocID="{A82BA80D-9041-479F-AB05-16E0FD78C297}" presName="conn2-1" presStyleLbl="parChTrans1D2" presStyleIdx="11" presStyleCnt="14" custScaleX="2000000"/>
      <dgm:spPr/>
      <dgm:t>
        <a:bodyPr/>
        <a:lstStyle/>
        <a:p>
          <a:endParaRPr lang="en-IN"/>
        </a:p>
      </dgm:t>
    </dgm:pt>
    <dgm:pt modelId="{19FA7BDB-0C3F-406A-8C2F-89998882250C}" type="pres">
      <dgm:prSet presAssocID="{A82BA80D-9041-479F-AB05-16E0FD78C297}" presName="connTx" presStyleLbl="parChTrans1D2" presStyleIdx="11" presStyleCnt="14"/>
      <dgm:spPr/>
      <dgm:t>
        <a:bodyPr/>
        <a:lstStyle/>
        <a:p>
          <a:endParaRPr lang="en-IN"/>
        </a:p>
      </dgm:t>
    </dgm:pt>
    <dgm:pt modelId="{DD24373C-E76E-455D-9685-D307AF5E3D46}" type="pres">
      <dgm:prSet presAssocID="{04C0862F-CDBF-4A82-839C-65E775A6C0AF}" presName="root2" presStyleCnt="0"/>
      <dgm:spPr/>
    </dgm:pt>
    <dgm:pt modelId="{D904B4DF-A865-498A-B31C-F57B76249DC2}" type="pres">
      <dgm:prSet presAssocID="{04C0862F-CDBF-4A82-839C-65E775A6C0AF}" presName="LevelTwoTextNode" presStyleLbl="node2" presStyleIdx="11" presStyleCnt="14" custScaleX="446055">
        <dgm:presLayoutVars>
          <dgm:chPref val="3"/>
        </dgm:presLayoutVars>
      </dgm:prSet>
      <dgm:spPr/>
      <dgm:t>
        <a:bodyPr/>
        <a:lstStyle/>
        <a:p>
          <a:endParaRPr lang="en-IN"/>
        </a:p>
      </dgm:t>
    </dgm:pt>
    <dgm:pt modelId="{B94D7547-215E-4919-85B0-F209D6680B41}" type="pres">
      <dgm:prSet presAssocID="{04C0862F-CDBF-4A82-839C-65E775A6C0AF}" presName="level3hierChild" presStyleCnt="0"/>
      <dgm:spPr/>
    </dgm:pt>
    <dgm:pt modelId="{BFB6164C-7BEA-4856-B965-952385264C44}" type="pres">
      <dgm:prSet presAssocID="{E040325F-BA39-4A45-B447-20EC1E4E87D9}" presName="conn2-1" presStyleLbl="parChTrans1D2" presStyleIdx="12" presStyleCnt="14" custScaleX="2000000"/>
      <dgm:spPr/>
      <dgm:t>
        <a:bodyPr/>
        <a:lstStyle/>
        <a:p>
          <a:endParaRPr lang="en-IN"/>
        </a:p>
      </dgm:t>
    </dgm:pt>
    <dgm:pt modelId="{4C4F1CBA-FF1E-495C-B54E-9F848F6219FC}" type="pres">
      <dgm:prSet presAssocID="{E040325F-BA39-4A45-B447-20EC1E4E87D9}" presName="connTx" presStyleLbl="parChTrans1D2" presStyleIdx="12" presStyleCnt="14"/>
      <dgm:spPr/>
      <dgm:t>
        <a:bodyPr/>
        <a:lstStyle/>
        <a:p>
          <a:endParaRPr lang="en-IN"/>
        </a:p>
      </dgm:t>
    </dgm:pt>
    <dgm:pt modelId="{BACDAD1F-F077-4311-9C67-B06622CAE6EE}" type="pres">
      <dgm:prSet presAssocID="{E46BDB43-B7FF-4F34-A7B0-463B07FCFF5D}" presName="root2" presStyleCnt="0"/>
      <dgm:spPr/>
    </dgm:pt>
    <dgm:pt modelId="{4FBBF4B7-7F38-48D1-BF15-5BF40DA01CC4}" type="pres">
      <dgm:prSet presAssocID="{E46BDB43-B7FF-4F34-A7B0-463B07FCFF5D}" presName="LevelTwoTextNode" presStyleLbl="node2" presStyleIdx="12" presStyleCnt="14" custScaleX="446055">
        <dgm:presLayoutVars>
          <dgm:chPref val="3"/>
        </dgm:presLayoutVars>
      </dgm:prSet>
      <dgm:spPr/>
      <dgm:t>
        <a:bodyPr/>
        <a:lstStyle/>
        <a:p>
          <a:endParaRPr lang="en-IN"/>
        </a:p>
      </dgm:t>
    </dgm:pt>
    <dgm:pt modelId="{8F14991A-FBB2-4335-B186-378D8E3ACE53}" type="pres">
      <dgm:prSet presAssocID="{E46BDB43-B7FF-4F34-A7B0-463B07FCFF5D}" presName="level3hierChild" presStyleCnt="0"/>
      <dgm:spPr/>
    </dgm:pt>
    <dgm:pt modelId="{FA5D3D35-5FF6-49D6-8B55-0019679B0EE7}" type="pres">
      <dgm:prSet presAssocID="{FCD21A7D-34B6-406C-B4AA-0F73DC801590}" presName="conn2-1" presStyleLbl="parChTrans1D2" presStyleIdx="13" presStyleCnt="14" custScaleX="2000000"/>
      <dgm:spPr/>
      <dgm:t>
        <a:bodyPr/>
        <a:lstStyle/>
        <a:p>
          <a:endParaRPr lang="en-IN"/>
        </a:p>
      </dgm:t>
    </dgm:pt>
    <dgm:pt modelId="{C50FA2F4-6E01-4310-9BF6-5ECAE3EA5C9F}" type="pres">
      <dgm:prSet presAssocID="{FCD21A7D-34B6-406C-B4AA-0F73DC801590}" presName="connTx" presStyleLbl="parChTrans1D2" presStyleIdx="13" presStyleCnt="14"/>
      <dgm:spPr/>
      <dgm:t>
        <a:bodyPr/>
        <a:lstStyle/>
        <a:p>
          <a:endParaRPr lang="en-IN"/>
        </a:p>
      </dgm:t>
    </dgm:pt>
    <dgm:pt modelId="{E65B7550-BEFF-4667-B71C-ABFE50DCC094}" type="pres">
      <dgm:prSet presAssocID="{40CA405A-B0A1-49F2-90B9-A5E6C5E3CE51}" presName="root2" presStyleCnt="0"/>
      <dgm:spPr/>
    </dgm:pt>
    <dgm:pt modelId="{F1DDFD37-0C76-4F95-8E08-B4F8E44A8E33}" type="pres">
      <dgm:prSet presAssocID="{40CA405A-B0A1-49F2-90B9-A5E6C5E3CE51}" presName="LevelTwoTextNode" presStyleLbl="node2" presStyleIdx="13" presStyleCnt="14" custScaleX="446055" custLinFactNeighborX="-4503" custLinFactNeighborY="80121">
        <dgm:presLayoutVars>
          <dgm:chPref val="3"/>
        </dgm:presLayoutVars>
      </dgm:prSet>
      <dgm:spPr/>
      <dgm:t>
        <a:bodyPr/>
        <a:lstStyle/>
        <a:p>
          <a:endParaRPr lang="en-IN"/>
        </a:p>
      </dgm:t>
    </dgm:pt>
    <dgm:pt modelId="{9A5C2E2A-F8AF-4FA4-AB20-3242C3C55B61}" type="pres">
      <dgm:prSet presAssocID="{40CA405A-B0A1-49F2-90B9-A5E6C5E3CE51}" presName="level3hierChild" presStyleCnt="0"/>
      <dgm:spPr/>
    </dgm:pt>
  </dgm:ptLst>
  <dgm:cxnLst>
    <dgm:cxn modelId="{9086F95B-DA0A-4FBB-AD12-2C48CB7ABA25}" srcId="{40C88CA9-7F1C-4F44-9885-C70029A38D89}" destId="{581AD019-92B7-433A-8598-82FF6F988A72}" srcOrd="8" destOrd="0" parTransId="{EB44DC53-5B32-4FC9-96D1-B93F240D7FF7}" sibTransId="{22477D13-22E1-4567-9864-0BFCA85180EE}"/>
    <dgm:cxn modelId="{E5381287-B596-48AF-A961-C285B315B8F1}" type="presOf" srcId="{E46BDB43-B7FF-4F34-A7B0-463B07FCFF5D}" destId="{4FBBF4B7-7F38-48D1-BF15-5BF40DA01CC4}" srcOrd="0" destOrd="0" presId="urn:microsoft.com/office/officeart/2005/8/layout/hierarchy2"/>
    <dgm:cxn modelId="{2CC240F9-D117-48B9-A364-B64A94A0EBA5}" srcId="{40C88CA9-7F1C-4F44-9885-C70029A38D89}" destId="{1973B97F-8648-48F3-91C2-B4E32D00DBA0}" srcOrd="9" destOrd="0" parTransId="{D3278BBD-44DA-43E6-B3F2-C04E03BC06A7}" sibTransId="{81C1F7BC-A507-4B99-B86D-740314C8012F}"/>
    <dgm:cxn modelId="{59D00458-90BC-4D9B-92F0-4D720E2C14EB}" type="presOf" srcId="{F062591B-FEB5-46BE-81A0-818CA81E2450}" destId="{3A487C52-18B5-4F81-A2A6-52F473B3C12F}" srcOrd="0" destOrd="0" presId="urn:microsoft.com/office/officeart/2005/8/layout/hierarchy2"/>
    <dgm:cxn modelId="{F3BFC79C-412F-461F-B404-8DA3BDFD539F}" srcId="{100ED9AF-A498-43DB-8BA7-9EFEF0EE2EB2}" destId="{40C88CA9-7F1C-4F44-9885-C70029A38D89}" srcOrd="0" destOrd="0" parTransId="{C3C6319B-554A-4D21-8294-EA3461C27F28}" sibTransId="{6D591BA8-4DA4-40D0-95FC-EC8A9D0361B6}"/>
    <dgm:cxn modelId="{A18E4527-D522-4E40-8507-B9C980D9055B}" type="presOf" srcId="{2DA0C2DB-CA85-495B-AEE9-98DFDB9FA4B3}" destId="{A985A23E-62DB-4847-8957-7BCB944CFEA9}" srcOrd="0" destOrd="0" presId="urn:microsoft.com/office/officeart/2005/8/layout/hierarchy2"/>
    <dgm:cxn modelId="{4424EFC3-76EC-4F8E-BFFA-754F82AC5D1C}" srcId="{40C88CA9-7F1C-4F44-9885-C70029A38D89}" destId="{39E10AFF-BF79-4B7A-AE09-7CD31FBE4AB3}" srcOrd="3" destOrd="0" parTransId="{F062591B-FEB5-46BE-81A0-818CA81E2450}" sibTransId="{107D740B-A5DD-4DC8-B346-25D456FB6E26}"/>
    <dgm:cxn modelId="{70F9BB2D-5389-414A-AAA8-F7FE9169C536}" type="presOf" srcId="{3C33644C-36E1-4A5A-A6C3-1ADC8ECAC349}" destId="{7D40D24E-D55A-4BBB-B7E4-358B8866FF90}" srcOrd="0" destOrd="0" presId="urn:microsoft.com/office/officeart/2005/8/layout/hierarchy2"/>
    <dgm:cxn modelId="{601897AC-3116-4B49-9AA5-311A3E172823}" srcId="{40C88CA9-7F1C-4F44-9885-C70029A38D89}" destId="{A186C579-377C-4E75-B38D-36EAE9565269}" srcOrd="1" destOrd="0" parTransId="{3C33644C-36E1-4A5A-A6C3-1ADC8ECAC349}" sibTransId="{E3825650-9B94-4410-B09F-CBED7DD898F9}"/>
    <dgm:cxn modelId="{A96D87DE-8789-4A41-9265-3B46EE07DD2D}" srcId="{40C88CA9-7F1C-4F44-9885-C70029A38D89}" destId="{40CA405A-B0A1-49F2-90B9-A5E6C5E3CE51}" srcOrd="13" destOrd="0" parTransId="{FCD21A7D-34B6-406C-B4AA-0F73DC801590}" sibTransId="{6E5681A1-93CD-44DB-9415-15AF6B8F546A}"/>
    <dgm:cxn modelId="{6A2AFAC6-854E-4977-B316-D166D0275A2B}" type="presOf" srcId="{E8B62B3D-D19F-4248-8F04-20E43603896B}" destId="{7DACD070-6F08-44EF-8DDB-F37F1FE777DE}" srcOrd="0" destOrd="0" presId="urn:microsoft.com/office/officeart/2005/8/layout/hierarchy2"/>
    <dgm:cxn modelId="{A18256B2-697E-41B5-AB62-B1CCD50B123C}" srcId="{40C88CA9-7F1C-4F44-9885-C70029A38D89}" destId="{409E9AB6-907B-40FE-BCDA-6A2D71E74345}" srcOrd="6" destOrd="0" parTransId="{6267CD53-739F-4DEF-8CBB-84A59981A1D5}" sibTransId="{4F02C2DE-14FD-40AC-94A1-6A5DFA98493D}"/>
    <dgm:cxn modelId="{E20A5742-2725-49CB-B459-062F8E910932}" type="presOf" srcId="{3C33644C-36E1-4A5A-A6C3-1ADC8ECAC349}" destId="{F83D83EC-3231-49DF-94E4-0810210AFB56}" srcOrd="1" destOrd="0" presId="urn:microsoft.com/office/officeart/2005/8/layout/hierarchy2"/>
    <dgm:cxn modelId="{B9000921-3988-4783-B7B0-5CC53C208B87}" type="presOf" srcId="{B24C6985-B978-4E10-8F42-BEA972685985}" destId="{524D5CC3-AFA7-4657-AE50-083E00313BD6}" srcOrd="0" destOrd="0" presId="urn:microsoft.com/office/officeart/2005/8/layout/hierarchy2"/>
    <dgm:cxn modelId="{9736E910-AEEF-4829-937F-8C636684CAE2}" srcId="{40C88CA9-7F1C-4F44-9885-C70029A38D89}" destId="{481CC9F6-650F-427B-A425-F1232176480F}" srcOrd="5" destOrd="0" parTransId="{9B89A685-F595-404C-BFDC-5AD8DF611CB4}" sibTransId="{026F7CAA-901C-4DEE-8EFD-DB11223081B0}"/>
    <dgm:cxn modelId="{526A00EE-A27E-40FC-9769-55466E368961}" type="presOf" srcId="{A82BA80D-9041-479F-AB05-16E0FD78C297}" destId="{19FA7BDB-0C3F-406A-8C2F-89998882250C}" srcOrd="1" destOrd="0" presId="urn:microsoft.com/office/officeart/2005/8/layout/hierarchy2"/>
    <dgm:cxn modelId="{1AA3342D-D0FE-48C7-9CD0-DF79E688ED05}" type="presOf" srcId="{EB9FAD98-1398-4DD9-9386-E6EBC3407509}" destId="{91034FCB-97AF-451C-8C96-29CF43A46A8C}" srcOrd="0" destOrd="0" presId="urn:microsoft.com/office/officeart/2005/8/layout/hierarchy2"/>
    <dgm:cxn modelId="{845ED00B-086C-460F-9E56-5810E93EE757}" type="presOf" srcId="{F8B61C86-463F-49D0-BF4B-CD94382A9E8B}" destId="{68053153-15D3-4014-9FBE-577D075821E1}" srcOrd="0" destOrd="0" presId="urn:microsoft.com/office/officeart/2005/8/layout/hierarchy2"/>
    <dgm:cxn modelId="{D62FAB39-FB4A-4C5B-ACCE-084E5DF1F23B}" type="presOf" srcId="{EB44DC53-5B32-4FC9-96D1-B93F240D7FF7}" destId="{424530B2-36CB-41A0-BD0E-CEDA0B4D0A23}" srcOrd="0" destOrd="0" presId="urn:microsoft.com/office/officeart/2005/8/layout/hierarchy2"/>
    <dgm:cxn modelId="{A50F1C3F-5431-4F7C-B532-4E2C3500D5F0}" type="presOf" srcId="{6267CD53-739F-4DEF-8CBB-84A59981A1D5}" destId="{1E89F48D-928B-4D0C-981B-31D42175AA47}" srcOrd="0" destOrd="0" presId="urn:microsoft.com/office/officeart/2005/8/layout/hierarchy2"/>
    <dgm:cxn modelId="{5FB16725-FD28-4116-B07E-E1D30BE4783A}" type="presOf" srcId="{D8D13844-8987-45E0-863D-15D98F48F095}" destId="{63A05ED2-F3D8-47C9-8ACD-D53874965423}" srcOrd="0" destOrd="0" presId="urn:microsoft.com/office/officeart/2005/8/layout/hierarchy2"/>
    <dgm:cxn modelId="{466E5E0B-0B15-4334-B231-CB7332C939B2}" type="presOf" srcId="{100ED9AF-A498-43DB-8BA7-9EFEF0EE2EB2}" destId="{85F221D7-EE40-4270-96AA-224697FD23A9}" srcOrd="0" destOrd="0" presId="urn:microsoft.com/office/officeart/2005/8/layout/hierarchy2"/>
    <dgm:cxn modelId="{C2EACDDF-6E6E-4BD1-B427-3EC71002777C}" srcId="{40C88CA9-7F1C-4F44-9885-C70029A38D89}" destId="{04C0862F-CDBF-4A82-839C-65E775A6C0AF}" srcOrd="11" destOrd="0" parTransId="{A82BA80D-9041-479F-AB05-16E0FD78C297}" sibTransId="{CAB018FD-E8F9-4C3D-8DFD-E27EA4BDD4FF}"/>
    <dgm:cxn modelId="{91D82285-A744-4478-8488-5274821F068E}" srcId="{40C88CA9-7F1C-4F44-9885-C70029A38D89}" destId="{858F696F-856A-4508-99FC-39B7EA75170F}" srcOrd="7" destOrd="0" parTransId="{2DA0C2DB-CA85-495B-AEE9-98DFDB9FA4B3}" sibTransId="{AD601848-31B1-4518-9939-106130F4EE6F}"/>
    <dgm:cxn modelId="{9E92A561-68A3-471F-A418-53BE901CD7E5}" type="presOf" srcId="{86AAA521-4447-448D-93F2-2489593AF844}" destId="{F78A94A3-8119-46D4-B701-56A899BB1D92}" srcOrd="1" destOrd="0" presId="urn:microsoft.com/office/officeart/2005/8/layout/hierarchy2"/>
    <dgm:cxn modelId="{B343DA79-738C-4C8C-B0A1-0BDE70779C9A}" type="presOf" srcId="{FCD21A7D-34B6-406C-B4AA-0F73DC801590}" destId="{C50FA2F4-6E01-4310-9BF6-5ECAE3EA5C9F}" srcOrd="1" destOrd="0" presId="urn:microsoft.com/office/officeart/2005/8/layout/hierarchy2"/>
    <dgm:cxn modelId="{61B0A5AF-F9E8-4744-9C0A-328BD39B95F4}" srcId="{40C88CA9-7F1C-4F44-9885-C70029A38D89}" destId="{EB9FAD98-1398-4DD9-9386-E6EBC3407509}" srcOrd="10" destOrd="0" parTransId="{86AAA521-4447-448D-93F2-2489593AF844}" sibTransId="{7DFD89B3-D4DF-4324-BFD6-F97E9C3D995F}"/>
    <dgm:cxn modelId="{00E8ED6A-1B8B-4D82-BA65-4F40E7BBDFD6}" type="presOf" srcId="{6267CD53-739F-4DEF-8CBB-84A59981A1D5}" destId="{95DECD8F-2B79-4DBB-BBD9-904EFFABD1CE}" srcOrd="1" destOrd="0" presId="urn:microsoft.com/office/officeart/2005/8/layout/hierarchy2"/>
    <dgm:cxn modelId="{1617DF29-7976-45C8-B7AD-4FDEB574D515}" type="presOf" srcId="{F062591B-FEB5-46BE-81A0-818CA81E2450}" destId="{5D75EE2E-1EB8-47B0-A732-E5C6DF4556AA}" srcOrd="1" destOrd="0" presId="urn:microsoft.com/office/officeart/2005/8/layout/hierarchy2"/>
    <dgm:cxn modelId="{BD8BE209-8B11-47BE-BF08-E39EBB6C6039}" type="presOf" srcId="{F8B61C86-463F-49D0-BF4B-CD94382A9E8B}" destId="{91BA7754-6C55-4502-8733-9823F712E884}" srcOrd="1" destOrd="0" presId="urn:microsoft.com/office/officeart/2005/8/layout/hierarchy2"/>
    <dgm:cxn modelId="{4ACC1286-4661-4199-A1CE-4D18EF712882}" srcId="{40C88CA9-7F1C-4F44-9885-C70029A38D89}" destId="{B24C6985-B978-4E10-8F42-BEA972685985}" srcOrd="4" destOrd="0" parTransId="{D8D13844-8987-45E0-863D-15D98F48F095}" sibTransId="{414AB1E9-2920-431B-942E-DF1634F07380}"/>
    <dgm:cxn modelId="{491B683E-4A16-4383-B33D-671573974E09}" type="presOf" srcId="{81CEC711-BA83-46AC-AEE1-FFFF7833C2B4}" destId="{0E959CBF-B843-4A56-8BFD-D4773490C0DD}" srcOrd="0" destOrd="0" presId="urn:microsoft.com/office/officeart/2005/8/layout/hierarchy2"/>
    <dgm:cxn modelId="{42DFEC53-3166-4851-ADFD-AC2D75393299}" type="presOf" srcId="{E8B62B3D-D19F-4248-8F04-20E43603896B}" destId="{9F30E777-7663-470A-BAA1-307ECF6FC025}" srcOrd="1" destOrd="0" presId="urn:microsoft.com/office/officeart/2005/8/layout/hierarchy2"/>
    <dgm:cxn modelId="{B43B3C32-78B9-459C-8A20-4A4A6B5647F8}" type="presOf" srcId="{E040325F-BA39-4A45-B447-20EC1E4E87D9}" destId="{BFB6164C-7BEA-4856-B965-952385264C44}" srcOrd="0" destOrd="0" presId="urn:microsoft.com/office/officeart/2005/8/layout/hierarchy2"/>
    <dgm:cxn modelId="{4C53CE8A-B910-4E51-9375-33B2F8038FA4}" type="presOf" srcId="{40C88CA9-7F1C-4F44-9885-C70029A38D89}" destId="{E42A05EB-F7F5-4DDC-A8B4-11410B01433D}" srcOrd="0" destOrd="0" presId="urn:microsoft.com/office/officeart/2005/8/layout/hierarchy2"/>
    <dgm:cxn modelId="{8C3F0920-7987-40F5-A384-D5E547753D01}" type="presOf" srcId="{E040325F-BA39-4A45-B447-20EC1E4E87D9}" destId="{4C4F1CBA-FF1E-495C-B54E-9F848F6219FC}" srcOrd="1" destOrd="0" presId="urn:microsoft.com/office/officeart/2005/8/layout/hierarchy2"/>
    <dgm:cxn modelId="{E4F2AAA5-CBFB-4129-856B-9DCD9443B2B8}" type="presOf" srcId="{40CA405A-B0A1-49F2-90B9-A5E6C5E3CE51}" destId="{F1DDFD37-0C76-4F95-8E08-B4F8E44A8E33}" srcOrd="0" destOrd="0" presId="urn:microsoft.com/office/officeart/2005/8/layout/hierarchy2"/>
    <dgm:cxn modelId="{359DF9ED-60D9-4B30-A72A-215363007CDC}" type="presOf" srcId="{39E10AFF-BF79-4B7A-AE09-7CD31FBE4AB3}" destId="{A94F8FBF-20CC-4973-8ACF-2296F199753B}" srcOrd="0" destOrd="0" presId="urn:microsoft.com/office/officeart/2005/8/layout/hierarchy2"/>
    <dgm:cxn modelId="{CAAB3147-19DD-43A1-A014-DB33FFE77E42}" type="presOf" srcId="{858F696F-856A-4508-99FC-39B7EA75170F}" destId="{C1CFDB08-4F0D-41A4-816E-99AD5AD3F17D}" srcOrd="0" destOrd="0" presId="urn:microsoft.com/office/officeart/2005/8/layout/hierarchy2"/>
    <dgm:cxn modelId="{79F0251B-50CC-47E7-9E03-7839B8798DE0}" type="presOf" srcId="{EB44DC53-5B32-4FC9-96D1-B93F240D7FF7}" destId="{0FD123D3-D6DA-482A-BF04-8E1A9E838DF3}" srcOrd="1" destOrd="0" presId="urn:microsoft.com/office/officeart/2005/8/layout/hierarchy2"/>
    <dgm:cxn modelId="{5CC40F0D-75E5-47B0-AE01-DEA9D4D350D1}" type="presOf" srcId="{481CC9F6-650F-427B-A425-F1232176480F}" destId="{C9C92765-EC91-45D6-A64F-CE39221F6127}" srcOrd="0" destOrd="0" presId="urn:microsoft.com/office/officeart/2005/8/layout/hierarchy2"/>
    <dgm:cxn modelId="{BCBE0617-5977-483D-AAA0-0C72105AA32E}" type="presOf" srcId="{A186C579-377C-4E75-B38D-36EAE9565269}" destId="{4A448595-B473-4DE8-AF15-4F53E3C691D8}" srcOrd="0" destOrd="0" presId="urn:microsoft.com/office/officeart/2005/8/layout/hierarchy2"/>
    <dgm:cxn modelId="{2E32CE5D-BB83-44C2-B6A4-CC25E6528DC8}" type="presOf" srcId="{2DA0C2DB-CA85-495B-AEE9-98DFDB9FA4B3}" destId="{B285A0DF-68F4-4CB7-B205-BCEE1A2DB76D}" srcOrd="1" destOrd="0" presId="urn:microsoft.com/office/officeart/2005/8/layout/hierarchy2"/>
    <dgm:cxn modelId="{20F89C22-8B37-40EB-8F6B-05CDE06E2B01}" type="presOf" srcId="{D8D13844-8987-45E0-863D-15D98F48F095}" destId="{6A1289EC-E839-46EF-A7A8-7E6C14D26F89}" srcOrd="1" destOrd="0" presId="urn:microsoft.com/office/officeart/2005/8/layout/hierarchy2"/>
    <dgm:cxn modelId="{9EAB2FFE-DDCB-46FC-B672-01A932EA3A9B}" type="presOf" srcId="{9B89A685-F595-404C-BFDC-5AD8DF611CB4}" destId="{9EB67176-0625-439C-AA9A-A5149896ACD8}" srcOrd="1" destOrd="0" presId="urn:microsoft.com/office/officeart/2005/8/layout/hierarchy2"/>
    <dgm:cxn modelId="{8BF57E41-D6D4-42AC-AEF8-39B2FB73FFF1}" type="presOf" srcId="{D3278BBD-44DA-43E6-B3F2-C04E03BC06A7}" destId="{718502CE-8C1B-445A-8EC3-2EE628EF8797}" srcOrd="0" destOrd="0" presId="urn:microsoft.com/office/officeart/2005/8/layout/hierarchy2"/>
    <dgm:cxn modelId="{B4660620-F623-476F-A8AC-F43440D378BC}" type="presOf" srcId="{04C0862F-CDBF-4A82-839C-65E775A6C0AF}" destId="{D904B4DF-A865-498A-B31C-F57B76249DC2}" srcOrd="0" destOrd="0" presId="urn:microsoft.com/office/officeart/2005/8/layout/hierarchy2"/>
    <dgm:cxn modelId="{ABC78EA2-9DA6-4F8D-AA92-596F68E1B8C4}" type="presOf" srcId="{581AD019-92B7-433A-8598-82FF6F988A72}" destId="{9919A606-FABC-4A15-8C92-5A3770C10BE0}" srcOrd="0" destOrd="0" presId="urn:microsoft.com/office/officeart/2005/8/layout/hierarchy2"/>
    <dgm:cxn modelId="{99050754-E1D7-49DD-A712-43217FAAA021}" type="presOf" srcId="{5D14BBF2-B46C-499A-9972-2766788C4A66}" destId="{2F55EB00-0E52-4A26-AA86-9BFC1103AB82}" srcOrd="0" destOrd="0" presId="urn:microsoft.com/office/officeart/2005/8/layout/hierarchy2"/>
    <dgm:cxn modelId="{EA674BE7-76F1-45AF-B683-EADD5DACCBB5}" type="presOf" srcId="{A82BA80D-9041-479F-AB05-16E0FD78C297}" destId="{DDC531A9-4B5C-4627-8A15-7F794D899260}" srcOrd="0" destOrd="0" presId="urn:microsoft.com/office/officeart/2005/8/layout/hierarchy2"/>
    <dgm:cxn modelId="{A10221C3-046C-4561-A290-9E12EC062EA9}" type="presOf" srcId="{D3278BBD-44DA-43E6-B3F2-C04E03BC06A7}" destId="{99973BC5-25E9-4CA2-ACB6-A492910AE520}" srcOrd="1" destOrd="0" presId="urn:microsoft.com/office/officeart/2005/8/layout/hierarchy2"/>
    <dgm:cxn modelId="{90950B77-5129-4186-94D0-91BEE6D096DD}" srcId="{40C88CA9-7F1C-4F44-9885-C70029A38D89}" destId="{E46BDB43-B7FF-4F34-A7B0-463B07FCFF5D}" srcOrd="12" destOrd="0" parTransId="{E040325F-BA39-4A45-B447-20EC1E4E87D9}" sibTransId="{86A701BB-0D66-4DAA-AB83-294252CC0DEE}"/>
    <dgm:cxn modelId="{8FAC751E-3FAE-4706-9A24-34047EF2BA96}" srcId="{40C88CA9-7F1C-4F44-9885-C70029A38D89}" destId="{5D14BBF2-B46C-499A-9972-2766788C4A66}" srcOrd="2" destOrd="0" parTransId="{F8B61C86-463F-49D0-BF4B-CD94382A9E8B}" sibTransId="{3A7148CA-A8E9-4AA9-9A8D-29E21E217D4D}"/>
    <dgm:cxn modelId="{DD8BBAFB-9B8B-4272-9E54-991C04271476}" srcId="{40C88CA9-7F1C-4F44-9885-C70029A38D89}" destId="{81CEC711-BA83-46AC-AEE1-FFFF7833C2B4}" srcOrd="0" destOrd="0" parTransId="{E8B62B3D-D19F-4248-8F04-20E43603896B}" sibTransId="{CD1A1CCA-F263-4C83-8EE1-BA841982F071}"/>
    <dgm:cxn modelId="{570B24C5-9CB6-4CB9-BB89-A8CE30117EA1}" type="presOf" srcId="{9B89A685-F595-404C-BFDC-5AD8DF611CB4}" destId="{204972B8-7F2C-4CD2-BD4F-A0051D5235C0}" srcOrd="0" destOrd="0" presId="urn:microsoft.com/office/officeart/2005/8/layout/hierarchy2"/>
    <dgm:cxn modelId="{6A3C07E3-CCCD-4A2C-B9C2-A41F61D24716}" type="presOf" srcId="{409E9AB6-907B-40FE-BCDA-6A2D71E74345}" destId="{07D5B88E-848A-489A-83AD-BD86A120ED72}" srcOrd="0" destOrd="0" presId="urn:microsoft.com/office/officeart/2005/8/layout/hierarchy2"/>
    <dgm:cxn modelId="{19660314-6389-46EB-A063-0FDB2E39E811}" type="presOf" srcId="{FCD21A7D-34B6-406C-B4AA-0F73DC801590}" destId="{FA5D3D35-5FF6-49D6-8B55-0019679B0EE7}" srcOrd="0" destOrd="0" presId="urn:microsoft.com/office/officeart/2005/8/layout/hierarchy2"/>
    <dgm:cxn modelId="{620637DC-25B9-46F8-BFD8-B8C8FFD04335}" type="presOf" srcId="{86AAA521-4447-448D-93F2-2489593AF844}" destId="{4594E2CF-4118-4557-97C7-BC6B704B98F5}" srcOrd="0" destOrd="0" presId="urn:microsoft.com/office/officeart/2005/8/layout/hierarchy2"/>
    <dgm:cxn modelId="{ACB74943-BDDE-4522-866A-CC74C7FC2793}" type="presOf" srcId="{1973B97F-8648-48F3-91C2-B4E32D00DBA0}" destId="{1AE6329D-A132-4724-8BA0-FC5DEBF4794F}" srcOrd="0" destOrd="0" presId="urn:microsoft.com/office/officeart/2005/8/layout/hierarchy2"/>
    <dgm:cxn modelId="{F09B3FA7-111D-436D-9EEF-985ABA665BFA}" type="presParOf" srcId="{85F221D7-EE40-4270-96AA-224697FD23A9}" destId="{037DC87D-80C7-44F9-9B86-F81095EFB1F3}" srcOrd="0" destOrd="0" presId="urn:microsoft.com/office/officeart/2005/8/layout/hierarchy2"/>
    <dgm:cxn modelId="{11D1ED5A-3CF5-4CEB-A78E-953A8475297D}" type="presParOf" srcId="{037DC87D-80C7-44F9-9B86-F81095EFB1F3}" destId="{E42A05EB-F7F5-4DDC-A8B4-11410B01433D}" srcOrd="0" destOrd="0" presId="urn:microsoft.com/office/officeart/2005/8/layout/hierarchy2"/>
    <dgm:cxn modelId="{150675EC-1C10-4263-868B-D982A14EF6B2}" type="presParOf" srcId="{037DC87D-80C7-44F9-9B86-F81095EFB1F3}" destId="{C8DB3830-8768-4ED0-BCDD-0484180C6937}" srcOrd="1" destOrd="0" presId="urn:microsoft.com/office/officeart/2005/8/layout/hierarchy2"/>
    <dgm:cxn modelId="{680172B9-069E-409F-9A43-56D868C460E3}" type="presParOf" srcId="{C8DB3830-8768-4ED0-BCDD-0484180C6937}" destId="{7DACD070-6F08-44EF-8DDB-F37F1FE777DE}" srcOrd="0" destOrd="0" presId="urn:microsoft.com/office/officeart/2005/8/layout/hierarchy2"/>
    <dgm:cxn modelId="{C7CCC4E9-FF82-44AC-83C4-46B268AC4299}" type="presParOf" srcId="{7DACD070-6F08-44EF-8DDB-F37F1FE777DE}" destId="{9F30E777-7663-470A-BAA1-307ECF6FC025}" srcOrd="0" destOrd="0" presId="urn:microsoft.com/office/officeart/2005/8/layout/hierarchy2"/>
    <dgm:cxn modelId="{3B61FBDA-E3D6-4517-B168-F731E21B857C}" type="presParOf" srcId="{C8DB3830-8768-4ED0-BCDD-0484180C6937}" destId="{42C73635-B913-4CFE-9315-EA1FF2BCD426}" srcOrd="1" destOrd="0" presId="urn:microsoft.com/office/officeart/2005/8/layout/hierarchy2"/>
    <dgm:cxn modelId="{1BEE3C91-7B56-477F-9692-14F6237ACDDD}" type="presParOf" srcId="{42C73635-B913-4CFE-9315-EA1FF2BCD426}" destId="{0E959CBF-B843-4A56-8BFD-D4773490C0DD}" srcOrd="0" destOrd="0" presId="urn:microsoft.com/office/officeart/2005/8/layout/hierarchy2"/>
    <dgm:cxn modelId="{284512E5-16B4-479B-B137-6760915AE641}" type="presParOf" srcId="{42C73635-B913-4CFE-9315-EA1FF2BCD426}" destId="{DD813D05-6A7A-45DA-8F81-C630D10947E4}" srcOrd="1" destOrd="0" presId="urn:microsoft.com/office/officeart/2005/8/layout/hierarchy2"/>
    <dgm:cxn modelId="{734C68F9-3FAB-415C-9355-E560A5F47B4E}" type="presParOf" srcId="{C8DB3830-8768-4ED0-BCDD-0484180C6937}" destId="{7D40D24E-D55A-4BBB-B7E4-358B8866FF90}" srcOrd="2" destOrd="0" presId="urn:microsoft.com/office/officeart/2005/8/layout/hierarchy2"/>
    <dgm:cxn modelId="{1B4987FF-6074-4A36-B9B1-726FDCFCA3A9}" type="presParOf" srcId="{7D40D24E-D55A-4BBB-B7E4-358B8866FF90}" destId="{F83D83EC-3231-49DF-94E4-0810210AFB56}" srcOrd="0" destOrd="0" presId="urn:microsoft.com/office/officeart/2005/8/layout/hierarchy2"/>
    <dgm:cxn modelId="{78D7CD23-76C1-4AA3-9D8D-C372A1622C62}" type="presParOf" srcId="{C8DB3830-8768-4ED0-BCDD-0484180C6937}" destId="{D0619EFF-E4F2-4E3A-BECD-91A0D52B4FD8}" srcOrd="3" destOrd="0" presId="urn:microsoft.com/office/officeart/2005/8/layout/hierarchy2"/>
    <dgm:cxn modelId="{0C68B701-502D-4814-8930-EB97ADACF10D}" type="presParOf" srcId="{D0619EFF-E4F2-4E3A-BECD-91A0D52B4FD8}" destId="{4A448595-B473-4DE8-AF15-4F53E3C691D8}" srcOrd="0" destOrd="0" presId="urn:microsoft.com/office/officeart/2005/8/layout/hierarchy2"/>
    <dgm:cxn modelId="{755DAC97-866E-4946-B2A4-3C4A5755C6D2}" type="presParOf" srcId="{D0619EFF-E4F2-4E3A-BECD-91A0D52B4FD8}" destId="{6004F0D9-06B5-498B-8491-BD38D607D023}" srcOrd="1" destOrd="0" presId="urn:microsoft.com/office/officeart/2005/8/layout/hierarchy2"/>
    <dgm:cxn modelId="{55624CAE-4C1B-4DC8-BF86-D5973AC90BB2}" type="presParOf" srcId="{C8DB3830-8768-4ED0-BCDD-0484180C6937}" destId="{68053153-15D3-4014-9FBE-577D075821E1}" srcOrd="4" destOrd="0" presId="urn:microsoft.com/office/officeart/2005/8/layout/hierarchy2"/>
    <dgm:cxn modelId="{CDBA3879-5E13-4D8E-8A9B-B8267D1534EB}" type="presParOf" srcId="{68053153-15D3-4014-9FBE-577D075821E1}" destId="{91BA7754-6C55-4502-8733-9823F712E884}" srcOrd="0" destOrd="0" presId="urn:microsoft.com/office/officeart/2005/8/layout/hierarchy2"/>
    <dgm:cxn modelId="{86D9B94B-EF86-4E6D-A2A9-17B6DBDF4DBF}" type="presParOf" srcId="{C8DB3830-8768-4ED0-BCDD-0484180C6937}" destId="{93110100-2AE8-4AF1-9356-6F00ACDCD705}" srcOrd="5" destOrd="0" presId="urn:microsoft.com/office/officeart/2005/8/layout/hierarchy2"/>
    <dgm:cxn modelId="{BA7C65D6-70FA-4D4B-80DF-A218D21BD0B9}" type="presParOf" srcId="{93110100-2AE8-4AF1-9356-6F00ACDCD705}" destId="{2F55EB00-0E52-4A26-AA86-9BFC1103AB82}" srcOrd="0" destOrd="0" presId="urn:microsoft.com/office/officeart/2005/8/layout/hierarchy2"/>
    <dgm:cxn modelId="{A956FE64-1263-44EB-AB7B-AF6D2D7901B3}" type="presParOf" srcId="{93110100-2AE8-4AF1-9356-6F00ACDCD705}" destId="{6A0953A7-5E3A-416E-89D2-2368A881B63F}" srcOrd="1" destOrd="0" presId="urn:microsoft.com/office/officeart/2005/8/layout/hierarchy2"/>
    <dgm:cxn modelId="{DA43B348-B5DB-4980-AFE8-620103075AEE}" type="presParOf" srcId="{C8DB3830-8768-4ED0-BCDD-0484180C6937}" destId="{3A487C52-18B5-4F81-A2A6-52F473B3C12F}" srcOrd="6" destOrd="0" presId="urn:microsoft.com/office/officeart/2005/8/layout/hierarchy2"/>
    <dgm:cxn modelId="{0DE0F683-A8C5-443E-BCDE-A02C99CD121F}" type="presParOf" srcId="{3A487C52-18B5-4F81-A2A6-52F473B3C12F}" destId="{5D75EE2E-1EB8-47B0-A732-E5C6DF4556AA}" srcOrd="0" destOrd="0" presId="urn:microsoft.com/office/officeart/2005/8/layout/hierarchy2"/>
    <dgm:cxn modelId="{54680697-D7AD-4F4B-9F34-51A34EEAE0EA}" type="presParOf" srcId="{C8DB3830-8768-4ED0-BCDD-0484180C6937}" destId="{1F93B252-B7F0-4E02-8A81-14AE4151F399}" srcOrd="7" destOrd="0" presId="urn:microsoft.com/office/officeart/2005/8/layout/hierarchy2"/>
    <dgm:cxn modelId="{6F1140F6-C5B7-4EBD-AD1A-0B57ECDFCC4E}" type="presParOf" srcId="{1F93B252-B7F0-4E02-8A81-14AE4151F399}" destId="{A94F8FBF-20CC-4973-8ACF-2296F199753B}" srcOrd="0" destOrd="0" presId="urn:microsoft.com/office/officeart/2005/8/layout/hierarchy2"/>
    <dgm:cxn modelId="{2A9A3389-4467-40A4-87A3-6B505F5CB762}" type="presParOf" srcId="{1F93B252-B7F0-4E02-8A81-14AE4151F399}" destId="{F607BD51-B5D0-42A3-B7B6-0870D15B1045}" srcOrd="1" destOrd="0" presId="urn:microsoft.com/office/officeart/2005/8/layout/hierarchy2"/>
    <dgm:cxn modelId="{F5BF5A1C-A0F7-4917-9877-6A048A8BCA4B}" type="presParOf" srcId="{C8DB3830-8768-4ED0-BCDD-0484180C6937}" destId="{63A05ED2-F3D8-47C9-8ACD-D53874965423}" srcOrd="8" destOrd="0" presId="urn:microsoft.com/office/officeart/2005/8/layout/hierarchy2"/>
    <dgm:cxn modelId="{ECD6353A-1115-453C-BFD9-0C8F2D0F605B}" type="presParOf" srcId="{63A05ED2-F3D8-47C9-8ACD-D53874965423}" destId="{6A1289EC-E839-46EF-A7A8-7E6C14D26F89}" srcOrd="0" destOrd="0" presId="urn:microsoft.com/office/officeart/2005/8/layout/hierarchy2"/>
    <dgm:cxn modelId="{78EEE4D1-10D0-4247-BC86-C9B51B8D6A9E}" type="presParOf" srcId="{C8DB3830-8768-4ED0-BCDD-0484180C6937}" destId="{79CB1AE0-9DC8-44CF-9788-1D30E7185F31}" srcOrd="9" destOrd="0" presId="urn:microsoft.com/office/officeart/2005/8/layout/hierarchy2"/>
    <dgm:cxn modelId="{355B80B3-2A10-4B6E-A334-4E7E05629EFD}" type="presParOf" srcId="{79CB1AE0-9DC8-44CF-9788-1D30E7185F31}" destId="{524D5CC3-AFA7-4657-AE50-083E00313BD6}" srcOrd="0" destOrd="0" presId="urn:microsoft.com/office/officeart/2005/8/layout/hierarchy2"/>
    <dgm:cxn modelId="{D891C224-D5F1-4AB3-812A-C77ABB5456BA}" type="presParOf" srcId="{79CB1AE0-9DC8-44CF-9788-1D30E7185F31}" destId="{4115D552-0640-4FDE-8735-D6A8C390DECB}" srcOrd="1" destOrd="0" presId="urn:microsoft.com/office/officeart/2005/8/layout/hierarchy2"/>
    <dgm:cxn modelId="{3576173B-8A5C-48A9-ACA8-74DBBF635048}" type="presParOf" srcId="{C8DB3830-8768-4ED0-BCDD-0484180C6937}" destId="{204972B8-7F2C-4CD2-BD4F-A0051D5235C0}" srcOrd="10" destOrd="0" presId="urn:microsoft.com/office/officeart/2005/8/layout/hierarchy2"/>
    <dgm:cxn modelId="{E3E743A1-7391-4DF7-849C-ADE226111CD1}" type="presParOf" srcId="{204972B8-7F2C-4CD2-BD4F-A0051D5235C0}" destId="{9EB67176-0625-439C-AA9A-A5149896ACD8}" srcOrd="0" destOrd="0" presId="urn:microsoft.com/office/officeart/2005/8/layout/hierarchy2"/>
    <dgm:cxn modelId="{23BBD845-2BE3-4BDC-BE42-DBB0931A5496}" type="presParOf" srcId="{C8DB3830-8768-4ED0-BCDD-0484180C6937}" destId="{741B4539-23E9-4E24-BAA5-1C578E49A26F}" srcOrd="11" destOrd="0" presId="urn:microsoft.com/office/officeart/2005/8/layout/hierarchy2"/>
    <dgm:cxn modelId="{6FE8ADF4-F146-4BA6-9073-1CB22AEE1F93}" type="presParOf" srcId="{741B4539-23E9-4E24-BAA5-1C578E49A26F}" destId="{C9C92765-EC91-45D6-A64F-CE39221F6127}" srcOrd="0" destOrd="0" presId="urn:microsoft.com/office/officeart/2005/8/layout/hierarchy2"/>
    <dgm:cxn modelId="{FA7ECA5E-21FA-4153-9B5B-BD1216DF56FE}" type="presParOf" srcId="{741B4539-23E9-4E24-BAA5-1C578E49A26F}" destId="{F701C410-8A1D-47E6-B211-C700F9D0B66A}" srcOrd="1" destOrd="0" presId="urn:microsoft.com/office/officeart/2005/8/layout/hierarchy2"/>
    <dgm:cxn modelId="{7D7AB7D4-7236-4DE9-A87E-FFB4DB80A2A5}" type="presParOf" srcId="{C8DB3830-8768-4ED0-BCDD-0484180C6937}" destId="{1E89F48D-928B-4D0C-981B-31D42175AA47}" srcOrd="12" destOrd="0" presId="urn:microsoft.com/office/officeart/2005/8/layout/hierarchy2"/>
    <dgm:cxn modelId="{5620891D-430F-432C-BCA9-0437BF2913A7}" type="presParOf" srcId="{1E89F48D-928B-4D0C-981B-31D42175AA47}" destId="{95DECD8F-2B79-4DBB-BBD9-904EFFABD1CE}" srcOrd="0" destOrd="0" presId="urn:microsoft.com/office/officeart/2005/8/layout/hierarchy2"/>
    <dgm:cxn modelId="{B5C3B1DF-DE8E-44EB-9A15-F61138BD564E}" type="presParOf" srcId="{C8DB3830-8768-4ED0-BCDD-0484180C6937}" destId="{9839346F-23CD-4ED5-AEDC-4FB0AB2109B9}" srcOrd="13" destOrd="0" presId="urn:microsoft.com/office/officeart/2005/8/layout/hierarchy2"/>
    <dgm:cxn modelId="{E0B13ABD-DC68-4387-9503-B6F31337B577}" type="presParOf" srcId="{9839346F-23CD-4ED5-AEDC-4FB0AB2109B9}" destId="{07D5B88E-848A-489A-83AD-BD86A120ED72}" srcOrd="0" destOrd="0" presId="urn:microsoft.com/office/officeart/2005/8/layout/hierarchy2"/>
    <dgm:cxn modelId="{774114FA-3F45-42BF-8020-95AC412D8A82}" type="presParOf" srcId="{9839346F-23CD-4ED5-AEDC-4FB0AB2109B9}" destId="{7D96EA87-6BD3-4FA6-A2D4-36EBB1BFB3B6}" srcOrd="1" destOrd="0" presId="urn:microsoft.com/office/officeart/2005/8/layout/hierarchy2"/>
    <dgm:cxn modelId="{8CA7E9F8-929D-4014-8F25-DB4C782F901E}" type="presParOf" srcId="{C8DB3830-8768-4ED0-BCDD-0484180C6937}" destId="{A985A23E-62DB-4847-8957-7BCB944CFEA9}" srcOrd="14" destOrd="0" presId="urn:microsoft.com/office/officeart/2005/8/layout/hierarchy2"/>
    <dgm:cxn modelId="{62E402B3-5610-48C9-B85B-40EAB3ACE988}" type="presParOf" srcId="{A985A23E-62DB-4847-8957-7BCB944CFEA9}" destId="{B285A0DF-68F4-4CB7-B205-BCEE1A2DB76D}" srcOrd="0" destOrd="0" presId="urn:microsoft.com/office/officeart/2005/8/layout/hierarchy2"/>
    <dgm:cxn modelId="{477DB96A-B6AE-42F1-BD61-0BCDCC60BFBC}" type="presParOf" srcId="{C8DB3830-8768-4ED0-BCDD-0484180C6937}" destId="{04E0CD11-2FC5-4CC9-8A20-890217BBA05E}" srcOrd="15" destOrd="0" presId="urn:microsoft.com/office/officeart/2005/8/layout/hierarchy2"/>
    <dgm:cxn modelId="{6EF24E99-4B46-4FFD-A34C-9842542AC6CE}" type="presParOf" srcId="{04E0CD11-2FC5-4CC9-8A20-890217BBA05E}" destId="{C1CFDB08-4F0D-41A4-816E-99AD5AD3F17D}" srcOrd="0" destOrd="0" presId="urn:microsoft.com/office/officeart/2005/8/layout/hierarchy2"/>
    <dgm:cxn modelId="{A9C8DA0A-4EA2-46A1-AE4C-7DA3F41154A8}" type="presParOf" srcId="{04E0CD11-2FC5-4CC9-8A20-890217BBA05E}" destId="{6A3B66A8-271C-4DD6-B316-D0010D8966E7}" srcOrd="1" destOrd="0" presId="urn:microsoft.com/office/officeart/2005/8/layout/hierarchy2"/>
    <dgm:cxn modelId="{94913638-CB0C-4795-9A9F-3864A0A48E7E}" type="presParOf" srcId="{C8DB3830-8768-4ED0-BCDD-0484180C6937}" destId="{424530B2-36CB-41A0-BD0E-CEDA0B4D0A23}" srcOrd="16" destOrd="0" presId="urn:microsoft.com/office/officeart/2005/8/layout/hierarchy2"/>
    <dgm:cxn modelId="{15423F24-D831-4C1D-97FE-5E01B726318C}" type="presParOf" srcId="{424530B2-36CB-41A0-BD0E-CEDA0B4D0A23}" destId="{0FD123D3-D6DA-482A-BF04-8E1A9E838DF3}" srcOrd="0" destOrd="0" presId="urn:microsoft.com/office/officeart/2005/8/layout/hierarchy2"/>
    <dgm:cxn modelId="{5347E44F-569A-4579-AB90-5AA10A04DBE9}" type="presParOf" srcId="{C8DB3830-8768-4ED0-BCDD-0484180C6937}" destId="{C343A036-F358-489E-B909-084FA23DB9B9}" srcOrd="17" destOrd="0" presId="urn:microsoft.com/office/officeart/2005/8/layout/hierarchy2"/>
    <dgm:cxn modelId="{06B4722C-0970-4D15-BDD9-B96368AE67F6}" type="presParOf" srcId="{C343A036-F358-489E-B909-084FA23DB9B9}" destId="{9919A606-FABC-4A15-8C92-5A3770C10BE0}" srcOrd="0" destOrd="0" presId="urn:microsoft.com/office/officeart/2005/8/layout/hierarchy2"/>
    <dgm:cxn modelId="{27B192D7-6CB3-4244-B528-1349CE8131E3}" type="presParOf" srcId="{C343A036-F358-489E-B909-084FA23DB9B9}" destId="{6B0B95A4-788D-4EFD-AE30-0C2BD66D7A86}" srcOrd="1" destOrd="0" presId="urn:microsoft.com/office/officeart/2005/8/layout/hierarchy2"/>
    <dgm:cxn modelId="{3B2CB459-1F99-4C5F-BB88-5554E93049DF}" type="presParOf" srcId="{C8DB3830-8768-4ED0-BCDD-0484180C6937}" destId="{718502CE-8C1B-445A-8EC3-2EE628EF8797}" srcOrd="18" destOrd="0" presId="urn:microsoft.com/office/officeart/2005/8/layout/hierarchy2"/>
    <dgm:cxn modelId="{9AD31AC4-C119-49FB-8F20-4CE8E209740F}" type="presParOf" srcId="{718502CE-8C1B-445A-8EC3-2EE628EF8797}" destId="{99973BC5-25E9-4CA2-ACB6-A492910AE520}" srcOrd="0" destOrd="0" presId="urn:microsoft.com/office/officeart/2005/8/layout/hierarchy2"/>
    <dgm:cxn modelId="{9FE70B67-0198-483D-8528-2E60D412052F}" type="presParOf" srcId="{C8DB3830-8768-4ED0-BCDD-0484180C6937}" destId="{D7BB2A26-4B15-4DBF-8149-BC47662C7A68}" srcOrd="19" destOrd="0" presId="urn:microsoft.com/office/officeart/2005/8/layout/hierarchy2"/>
    <dgm:cxn modelId="{4C69A795-261B-483D-A002-A5F96EE0D93B}" type="presParOf" srcId="{D7BB2A26-4B15-4DBF-8149-BC47662C7A68}" destId="{1AE6329D-A132-4724-8BA0-FC5DEBF4794F}" srcOrd="0" destOrd="0" presId="urn:microsoft.com/office/officeart/2005/8/layout/hierarchy2"/>
    <dgm:cxn modelId="{31996C97-0934-4184-9466-41D7515FFA5F}" type="presParOf" srcId="{D7BB2A26-4B15-4DBF-8149-BC47662C7A68}" destId="{EE15C1A7-DCA0-4D19-B725-A834CDCB47F7}" srcOrd="1" destOrd="0" presId="urn:microsoft.com/office/officeart/2005/8/layout/hierarchy2"/>
    <dgm:cxn modelId="{87C3798A-C3EE-48A9-8DD8-35693B7AA2D9}" type="presParOf" srcId="{C8DB3830-8768-4ED0-BCDD-0484180C6937}" destId="{4594E2CF-4118-4557-97C7-BC6B704B98F5}" srcOrd="20" destOrd="0" presId="urn:microsoft.com/office/officeart/2005/8/layout/hierarchy2"/>
    <dgm:cxn modelId="{FA7661FA-E96A-496F-AF7D-E90E3B9022B2}" type="presParOf" srcId="{4594E2CF-4118-4557-97C7-BC6B704B98F5}" destId="{F78A94A3-8119-46D4-B701-56A899BB1D92}" srcOrd="0" destOrd="0" presId="urn:microsoft.com/office/officeart/2005/8/layout/hierarchy2"/>
    <dgm:cxn modelId="{5558931B-D915-44AD-834A-B0E2E5B21B73}" type="presParOf" srcId="{C8DB3830-8768-4ED0-BCDD-0484180C6937}" destId="{16031D97-E957-4DB1-9001-4E6D7B50C7C5}" srcOrd="21" destOrd="0" presId="urn:microsoft.com/office/officeart/2005/8/layout/hierarchy2"/>
    <dgm:cxn modelId="{314AF019-CCAC-46BF-A82A-B2EB82C9467D}" type="presParOf" srcId="{16031D97-E957-4DB1-9001-4E6D7B50C7C5}" destId="{91034FCB-97AF-451C-8C96-29CF43A46A8C}" srcOrd="0" destOrd="0" presId="urn:microsoft.com/office/officeart/2005/8/layout/hierarchy2"/>
    <dgm:cxn modelId="{C76B8E56-9E3F-40EC-AAAE-F4B392B9491C}" type="presParOf" srcId="{16031D97-E957-4DB1-9001-4E6D7B50C7C5}" destId="{D709A7BF-FAF6-474F-ACF3-62BBFFFF4D5E}" srcOrd="1" destOrd="0" presId="urn:microsoft.com/office/officeart/2005/8/layout/hierarchy2"/>
    <dgm:cxn modelId="{642F5C3E-C831-49F9-B1F8-AE508FF4920C}" type="presParOf" srcId="{C8DB3830-8768-4ED0-BCDD-0484180C6937}" destId="{DDC531A9-4B5C-4627-8A15-7F794D899260}" srcOrd="22" destOrd="0" presId="urn:microsoft.com/office/officeart/2005/8/layout/hierarchy2"/>
    <dgm:cxn modelId="{DA378E8A-6117-4F4A-A2E5-DDCBA07C68E2}" type="presParOf" srcId="{DDC531A9-4B5C-4627-8A15-7F794D899260}" destId="{19FA7BDB-0C3F-406A-8C2F-89998882250C}" srcOrd="0" destOrd="0" presId="urn:microsoft.com/office/officeart/2005/8/layout/hierarchy2"/>
    <dgm:cxn modelId="{8CBE90FA-81B2-435F-AFC9-56D4B18F67DE}" type="presParOf" srcId="{C8DB3830-8768-4ED0-BCDD-0484180C6937}" destId="{DD24373C-E76E-455D-9685-D307AF5E3D46}" srcOrd="23" destOrd="0" presId="urn:microsoft.com/office/officeart/2005/8/layout/hierarchy2"/>
    <dgm:cxn modelId="{44CBBB47-0251-4C95-A849-783E2284C37B}" type="presParOf" srcId="{DD24373C-E76E-455D-9685-D307AF5E3D46}" destId="{D904B4DF-A865-498A-B31C-F57B76249DC2}" srcOrd="0" destOrd="0" presId="urn:microsoft.com/office/officeart/2005/8/layout/hierarchy2"/>
    <dgm:cxn modelId="{733D07B3-51E7-45E7-A84D-C765F39CF65E}" type="presParOf" srcId="{DD24373C-E76E-455D-9685-D307AF5E3D46}" destId="{B94D7547-215E-4919-85B0-F209D6680B41}" srcOrd="1" destOrd="0" presId="urn:microsoft.com/office/officeart/2005/8/layout/hierarchy2"/>
    <dgm:cxn modelId="{6DC20D15-F6B7-43FB-8CCE-25EB659F4903}" type="presParOf" srcId="{C8DB3830-8768-4ED0-BCDD-0484180C6937}" destId="{BFB6164C-7BEA-4856-B965-952385264C44}" srcOrd="24" destOrd="0" presId="urn:microsoft.com/office/officeart/2005/8/layout/hierarchy2"/>
    <dgm:cxn modelId="{63BF0A93-910C-49B9-BB07-6928B1C7F757}" type="presParOf" srcId="{BFB6164C-7BEA-4856-B965-952385264C44}" destId="{4C4F1CBA-FF1E-495C-B54E-9F848F6219FC}" srcOrd="0" destOrd="0" presId="urn:microsoft.com/office/officeart/2005/8/layout/hierarchy2"/>
    <dgm:cxn modelId="{1AF8E0F1-CFC1-4801-86A6-498F46EDDEDB}" type="presParOf" srcId="{C8DB3830-8768-4ED0-BCDD-0484180C6937}" destId="{BACDAD1F-F077-4311-9C67-B06622CAE6EE}" srcOrd="25" destOrd="0" presId="urn:microsoft.com/office/officeart/2005/8/layout/hierarchy2"/>
    <dgm:cxn modelId="{800EE1CE-EEAC-4AD6-B587-55E524ACEE9F}" type="presParOf" srcId="{BACDAD1F-F077-4311-9C67-B06622CAE6EE}" destId="{4FBBF4B7-7F38-48D1-BF15-5BF40DA01CC4}" srcOrd="0" destOrd="0" presId="urn:microsoft.com/office/officeart/2005/8/layout/hierarchy2"/>
    <dgm:cxn modelId="{4F16ED7E-39D2-4C55-A481-2D8838A1F130}" type="presParOf" srcId="{BACDAD1F-F077-4311-9C67-B06622CAE6EE}" destId="{8F14991A-FBB2-4335-B186-378D8E3ACE53}" srcOrd="1" destOrd="0" presId="urn:microsoft.com/office/officeart/2005/8/layout/hierarchy2"/>
    <dgm:cxn modelId="{6D3BD5B0-C85E-49C3-8C03-8B5F764234AE}" type="presParOf" srcId="{C8DB3830-8768-4ED0-BCDD-0484180C6937}" destId="{FA5D3D35-5FF6-49D6-8B55-0019679B0EE7}" srcOrd="26" destOrd="0" presId="urn:microsoft.com/office/officeart/2005/8/layout/hierarchy2"/>
    <dgm:cxn modelId="{FF1A01E3-CFE0-4372-93DC-0EA5F165BCBA}" type="presParOf" srcId="{FA5D3D35-5FF6-49D6-8B55-0019679B0EE7}" destId="{C50FA2F4-6E01-4310-9BF6-5ECAE3EA5C9F}" srcOrd="0" destOrd="0" presId="urn:microsoft.com/office/officeart/2005/8/layout/hierarchy2"/>
    <dgm:cxn modelId="{188F37C3-B432-46FA-870F-F3A80126FA8E}" type="presParOf" srcId="{C8DB3830-8768-4ED0-BCDD-0484180C6937}" destId="{E65B7550-BEFF-4667-B71C-ABFE50DCC094}" srcOrd="27" destOrd="0" presId="urn:microsoft.com/office/officeart/2005/8/layout/hierarchy2"/>
    <dgm:cxn modelId="{EDAFBFD2-5267-40F0-AEF7-197BB92D679D}" type="presParOf" srcId="{E65B7550-BEFF-4667-B71C-ABFE50DCC094}" destId="{F1DDFD37-0C76-4F95-8E08-B4F8E44A8E33}" srcOrd="0" destOrd="0" presId="urn:microsoft.com/office/officeart/2005/8/layout/hierarchy2"/>
    <dgm:cxn modelId="{DC927078-0CAC-45B5-9C0C-20910E242601}" type="presParOf" srcId="{E65B7550-BEFF-4667-B71C-ABFE50DCC094}" destId="{9A5C2E2A-F8AF-4FA4-AB20-3242C3C55B61}"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EA8EB4-A2E7-4383-BC2C-1B7719DDF8EE}" type="doc">
      <dgm:prSet loTypeId="urn:microsoft.com/office/officeart/2005/8/layout/hierarchy2" loCatId="hierarchy" qsTypeId="urn:microsoft.com/office/officeart/2005/8/quickstyle/simple1" qsCatId="simple" csTypeId="urn:microsoft.com/office/officeart/2005/8/colors/accent3_1" csCatId="accent3" phldr="1"/>
      <dgm:spPr/>
      <dgm:t>
        <a:bodyPr/>
        <a:lstStyle/>
        <a:p>
          <a:endParaRPr lang="en-IN"/>
        </a:p>
      </dgm:t>
    </dgm:pt>
    <dgm:pt modelId="{7E378D39-4104-4581-B8FC-EAF9C92CEDBB}">
      <dgm:prSet phldrT="[Text]" custT="1"/>
      <dgm:spPr/>
      <dgm:t>
        <a:bodyPr/>
        <a:lstStyle/>
        <a:p>
          <a:r>
            <a:rPr lang="en-US" sz="1500" b="1" dirty="0" smtClean="0"/>
            <a:t>Sources of Working Capital</a:t>
          </a:r>
          <a:endParaRPr lang="en-IN" sz="1500" b="1" dirty="0"/>
        </a:p>
      </dgm:t>
    </dgm:pt>
    <dgm:pt modelId="{041E7D9B-D4FC-44BB-A897-6E35644AA4F9}" type="parTrans" cxnId="{C1DD1FEE-9A72-4D37-8F20-7D9F5D7402BB}">
      <dgm:prSet/>
      <dgm:spPr/>
      <dgm:t>
        <a:bodyPr/>
        <a:lstStyle/>
        <a:p>
          <a:endParaRPr lang="en-IN"/>
        </a:p>
      </dgm:t>
    </dgm:pt>
    <dgm:pt modelId="{AB3868DB-C944-468F-83D2-4B7BC370B987}" type="sibTrans" cxnId="{C1DD1FEE-9A72-4D37-8F20-7D9F5D7402BB}">
      <dgm:prSet/>
      <dgm:spPr/>
      <dgm:t>
        <a:bodyPr/>
        <a:lstStyle/>
        <a:p>
          <a:endParaRPr lang="en-IN"/>
        </a:p>
      </dgm:t>
    </dgm:pt>
    <dgm:pt modelId="{E7750A39-19FB-49A0-B412-84CDAF8E85C5}">
      <dgm:prSet phldrT="[Text]" custT="1"/>
      <dgm:spPr/>
      <dgm:t>
        <a:bodyPr/>
        <a:lstStyle/>
        <a:p>
          <a:r>
            <a:rPr lang="en-US" sz="1500" b="1" dirty="0" smtClean="0"/>
            <a:t>Financing of Permanent working capital</a:t>
          </a:r>
          <a:endParaRPr lang="en-IN" sz="1500" b="1" dirty="0"/>
        </a:p>
      </dgm:t>
    </dgm:pt>
    <dgm:pt modelId="{E0A4B5BB-16F6-4DCC-9806-EB65A8B7AAFC}" type="parTrans" cxnId="{DB6E75A2-8F3B-4E49-A497-4AE7EEE4BEE0}">
      <dgm:prSet custT="1"/>
      <dgm:spPr/>
      <dgm:t>
        <a:bodyPr/>
        <a:lstStyle/>
        <a:p>
          <a:endParaRPr lang="en-IN" sz="1500" b="1"/>
        </a:p>
      </dgm:t>
    </dgm:pt>
    <dgm:pt modelId="{DAC082C9-EA5A-4553-BBC1-2085FEBD6F9D}" type="sibTrans" cxnId="{DB6E75A2-8F3B-4E49-A497-4AE7EEE4BEE0}">
      <dgm:prSet/>
      <dgm:spPr/>
      <dgm:t>
        <a:bodyPr/>
        <a:lstStyle/>
        <a:p>
          <a:endParaRPr lang="en-IN"/>
        </a:p>
      </dgm:t>
    </dgm:pt>
    <dgm:pt modelId="{1C2F8E15-7D1C-46B0-9B1B-EA2AB1CE9963}">
      <dgm:prSet phldrT="[Text]" custT="1"/>
      <dgm:spPr/>
      <dgm:t>
        <a:bodyPr/>
        <a:lstStyle/>
        <a:p>
          <a:r>
            <a:rPr lang="en-US" sz="1500" b="1" dirty="0" smtClean="0"/>
            <a:t>Issue of Equity shares</a:t>
          </a:r>
          <a:endParaRPr lang="en-IN" sz="1500" b="1" dirty="0"/>
        </a:p>
      </dgm:t>
    </dgm:pt>
    <dgm:pt modelId="{EDC87323-ED2E-4A3C-994B-A3A52B4F16B9}" type="parTrans" cxnId="{BFD0FCAB-28FB-4C46-9C60-71DEE5DD6C5D}">
      <dgm:prSet custT="1"/>
      <dgm:spPr/>
      <dgm:t>
        <a:bodyPr/>
        <a:lstStyle/>
        <a:p>
          <a:endParaRPr lang="en-IN" sz="1500" b="1"/>
        </a:p>
      </dgm:t>
    </dgm:pt>
    <dgm:pt modelId="{1DE84E71-B872-427D-9FCD-6224DAD16BAD}" type="sibTrans" cxnId="{BFD0FCAB-28FB-4C46-9C60-71DEE5DD6C5D}">
      <dgm:prSet/>
      <dgm:spPr/>
      <dgm:t>
        <a:bodyPr/>
        <a:lstStyle/>
        <a:p>
          <a:endParaRPr lang="en-IN"/>
        </a:p>
      </dgm:t>
    </dgm:pt>
    <dgm:pt modelId="{2618990D-819A-49C0-97A6-FF06FFAB863C}">
      <dgm:prSet phldrT="[Text]" custT="1"/>
      <dgm:spPr/>
      <dgm:t>
        <a:bodyPr/>
        <a:lstStyle/>
        <a:p>
          <a:r>
            <a:rPr lang="en-US" sz="1500" b="1" dirty="0" smtClean="0"/>
            <a:t>Issue of Preference shares</a:t>
          </a:r>
          <a:endParaRPr lang="en-IN" sz="1500" b="1" dirty="0"/>
        </a:p>
      </dgm:t>
    </dgm:pt>
    <dgm:pt modelId="{E4BBC7C2-2423-4CB2-BF86-8EB75C5803DE}" type="parTrans" cxnId="{C0D93C06-749B-41B5-9464-4173F6E7E89C}">
      <dgm:prSet custT="1"/>
      <dgm:spPr/>
      <dgm:t>
        <a:bodyPr/>
        <a:lstStyle/>
        <a:p>
          <a:endParaRPr lang="en-IN" sz="1500" b="1"/>
        </a:p>
      </dgm:t>
    </dgm:pt>
    <dgm:pt modelId="{09F2FC47-38AA-44DE-BE2C-A3541862523A}" type="sibTrans" cxnId="{C0D93C06-749B-41B5-9464-4173F6E7E89C}">
      <dgm:prSet/>
      <dgm:spPr/>
      <dgm:t>
        <a:bodyPr/>
        <a:lstStyle/>
        <a:p>
          <a:endParaRPr lang="en-IN"/>
        </a:p>
      </dgm:t>
    </dgm:pt>
    <dgm:pt modelId="{4EE12AE1-1E36-4AB9-AFB0-CE1C8EFB1815}">
      <dgm:prSet phldrT="[Text]" custT="1"/>
      <dgm:spPr/>
      <dgm:t>
        <a:bodyPr/>
        <a:lstStyle/>
        <a:p>
          <a:r>
            <a:rPr lang="en-US" sz="1500" b="1" dirty="0" smtClean="0"/>
            <a:t>Financing of temporary or variable working capital</a:t>
          </a:r>
          <a:endParaRPr lang="en-IN" sz="1500" b="1" dirty="0"/>
        </a:p>
      </dgm:t>
    </dgm:pt>
    <dgm:pt modelId="{FB59B564-9795-4DC0-A1C1-A6EE5CA8D1B0}" type="parTrans" cxnId="{63F8D76D-99A5-4354-A7DC-1EFCFA46E127}">
      <dgm:prSet custT="1"/>
      <dgm:spPr/>
      <dgm:t>
        <a:bodyPr/>
        <a:lstStyle/>
        <a:p>
          <a:endParaRPr lang="en-IN" sz="1500" b="1"/>
        </a:p>
      </dgm:t>
    </dgm:pt>
    <dgm:pt modelId="{48057ADD-7860-479C-9DCB-29DBDFAEC35A}" type="sibTrans" cxnId="{63F8D76D-99A5-4354-A7DC-1EFCFA46E127}">
      <dgm:prSet/>
      <dgm:spPr/>
      <dgm:t>
        <a:bodyPr/>
        <a:lstStyle/>
        <a:p>
          <a:endParaRPr lang="en-IN"/>
        </a:p>
      </dgm:t>
    </dgm:pt>
    <dgm:pt modelId="{E0399FB2-3B27-4ECD-B0D3-3C05900F00C2}">
      <dgm:prSet phldrT="[Text]" custT="1"/>
      <dgm:spPr/>
      <dgm:t>
        <a:bodyPr/>
        <a:lstStyle/>
        <a:p>
          <a:r>
            <a:rPr lang="en-US" sz="1500" b="1" smtClean="0"/>
            <a:t>Issue of debentures</a:t>
          </a:r>
          <a:endParaRPr lang="en-IN" sz="1500" b="1" dirty="0"/>
        </a:p>
      </dgm:t>
    </dgm:pt>
    <dgm:pt modelId="{C1714C42-D83B-4577-B414-E51BE118F8FA}" type="parTrans" cxnId="{7FF1AB3D-9915-4E9E-81E3-ACD8CE4AC922}">
      <dgm:prSet/>
      <dgm:spPr/>
      <dgm:t>
        <a:bodyPr/>
        <a:lstStyle/>
        <a:p>
          <a:endParaRPr lang="en-IN"/>
        </a:p>
      </dgm:t>
    </dgm:pt>
    <dgm:pt modelId="{48904DA5-7CEE-43C6-9004-3030D8F6B9B9}" type="sibTrans" cxnId="{7FF1AB3D-9915-4E9E-81E3-ACD8CE4AC922}">
      <dgm:prSet/>
      <dgm:spPr/>
      <dgm:t>
        <a:bodyPr/>
        <a:lstStyle/>
        <a:p>
          <a:endParaRPr lang="en-IN"/>
        </a:p>
      </dgm:t>
    </dgm:pt>
    <dgm:pt modelId="{CF4C02E6-516C-4350-AEBB-114E1138A66B}">
      <dgm:prSet phldrT="[Text]"/>
      <dgm:spPr/>
      <dgm:t>
        <a:bodyPr/>
        <a:lstStyle/>
        <a:p>
          <a:r>
            <a:rPr lang="en-US" b="1" dirty="0" smtClean="0"/>
            <a:t>Public deposits</a:t>
          </a:r>
          <a:endParaRPr lang="en-IN" b="1" dirty="0"/>
        </a:p>
      </dgm:t>
    </dgm:pt>
    <dgm:pt modelId="{A2F6CA41-24FB-4497-B9E0-5995767E09D8}" type="parTrans" cxnId="{4E133788-ACF1-458F-9FE8-72AB19F4D923}">
      <dgm:prSet/>
      <dgm:spPr/>
      <dgm:t>
        <a:bodyPr/>
        <a:lstStyle/>
        <a:p>
          <a:endParaRPr lang="en-IN"/>
        </a:p>
      </dgm:t>
    </dgm:pt>
    <dgm:pt modelId="{03EA7F2A-8691-4778-A86D-74E4FA656527}" type="sibTrans" cxnId="{4E133788-ACF1-458F-9FE8-72AB19F4D923}">
      <dgm:prSet/>
      <dgm:spPr/>
      <dgm:t>
        <a:bodyPr/>
        <a:lstStyle/>
        <a:p>
          <a:endParaRPr lang="en-IN"/>
        </a:p>
      </dgm:t>
    </dgm:pt>
    <dgm:pt modelId="{0F89DCAE-BF9E-492A-8503-F2E88DB5CE60}">
      <dgm:prSet phldrT="[Text]"/>
      <dgm:spPr/>
      <dgm:t>
        <a:bodyPr/>
        <a:lstStyle/>
        <a:p>
          <a:r>
            <a:rPr lang="en-US" b="1" dirty="0" smtClean="0"/>
            <a:t>Ploughing back of profit </a:t>
          </a:r>
          <a:endParaRPr lang="en-IN" b="1" dirty="0"/>
        </a:p>
      </dgm:t>
    </dgm:pt>
    <dgm:pt modelId="{A5D8E59B-D2CA-43E0-89C8-B88625B6ACCC}" type="parTrans" cxnId="{6C7B85D1-3B92-46BC-BD5E-D98D6E8B82C1}">
      <dgm:prSet/>
      <dgm:spPr/>
      <dgm:t>
        <a:bodyPr/>
        <a:lstStyle/>
        <a:p>
          <a:endParaRPr lang="en-IN"/>
        </a:p>
      </dgm:t>
    </dgm:pt>
    <dgm:pt modelId="{EE07EC99-E6AB-4F42-A927-818821F7F7DE}" type="sibTrans" cxnId="{6C7B85D1-3B92-46BC-BD5E-D98D6E8B82C1}">
      <dgm:prSet/>
      <dgm:spPr/>
      <dgm:t>
        <a:bodyPr/>
        <a:lstStyle/>
        <a:p>
          <a:endParaRPr lang="en-IN"/>
        </a:p>
      </dgm:t>
    </dgm:pt>
    <dgm:pt modelId="{15E69E40-20F6-4071-83EC-C992583029A7}">
      <dgm:prSet phldrT="[Text]"/>
      <dgm:spPr/>
      <dgm:t>
        <a:bodyPr/>
        <a:lstStyle/>
        <a:p>
          <a:r>
            <a:rPr lang="en-US" b="1" dirty="0" smtClean="0"/>
            <a:t>Loans from financial institutions</a:t>
          </a:r>
          <a:endParaRPr lang="en-IN" b="1" dirty="0"/>
        </a:p>
      </dgm:t>
    </dgm:pt>
    <dgm:pt modelId="{3F2CC1C5-B8EE-4D41-AC71-708884FE7DAF}" type="parTrans" cxnId="{22D6BA52-CC75-4476-BB24-9474E568D7D3}">
      <dgm:prSet/>
      <dgm:spPr/>
      <dgm:t>
        <a:bodyPr/>
        <a:lstStyle/>
        <a:p>
          <a:endParaRPr lang="en-IN"/>
        </a:p>
      </dgm:t>
    </dgm:pt>
    <dgm:pt modelId="{5EB9DF3A-4833-4FAE-8AF3-B710663870E2}" type="sibTrans" cxnId="{22D6BA52-CC75-4476-BB24-9474E568D7D3}">
      <dgm:prSet/>
      <dgm:spPr/>
      <dgm:t>
        <a:bodyPr/>
        <a:lstStyle/>
        <a:p>
          <a:endParaRPr lang="en-IN"/>
        </a:p>
      </dgm:t>
    </dgm:pt>
    <dgm:pt modelId="{8ACC9B0E-5BCC-4200-9A69-B7201113F92E}" type="pres">
      <dgm:prSet presAssocID="{B9EA8EB4-A2E7-4383-BC2C-1B7719DDF8EE}" presName="diagram" presStyleCnt="0">
        <dgm:presLayoutVars>
          <dgm:chPref val="1"/>
          <dgm:dir/>
          <dgm:animOne val="branch"/>
          <dgm:animLvl val="lvl"/>
          <dgm:resizeHandles val="exact"/>
        </dgm:presLayoutVars>
      </dgm:prSet>
      <dgm:spPr/>
      <dgm:t>
        <a:bodyPr/>
        <a:lstStyle/>
        <a:p>
          <a:endParaRPr lang="en-IN"/>
        </a:p>
      </dgm:t>
    </dgm:pt>
    <dgm:pt modelId="{347406A1-3D22-485E-81FF-02BD80FE73A9}" type="pres">
      <dgm:prSet presAssocID="{7E378D39-4104-4581-B8FC-EAF9C92CEDBB}" presName="root1" presStyleCnt="0"/>
      <dgm:spPr/>
    </dgm:pt>
    <dgm:pt modelId="{08AD0798-F2FA-413F-9836-9511F60AFAE4}" type="pres">
      <dgm:prSet presAssocID="{7E378D39-4104-4581-B8FC-EAF9C92CEDBB}" presName="LevelOneTextNode" presStyleLbl="node0" presStyleIdx="0" presStyleCnt="1" custScaleX="141028" custLinFactNeighborX="-98599" custLinFactNeighborY="18701">
        <dgm:presLayoutVars>
          <dgm:chPref val="3"/>
        </dgm:presLayoutVars>
      </dgm:prSet>
      <dgm:spPr/>
      <dgm:t>
        <a:bodyPr/>
        <a:lstStyle/>
        <a:p>
          <a:endParaRPr lang="en-IN"/>
        </a:p>
      </dgm:t>
    </dgm:pt>
    <dgm:pt modelId="{E81670FC-6EF3-4073-971E-19AFFA7F219F}" type="pres">
      <dgm:prSet presAssocID="{7E378D39-4104-4581-B8FC-EAF9C92CEDBB}" presName="level2hierChild" presStyleCnt="0"/>
      <dgm:spPr/>
    </dgm:pt>
    <dgm:pt modelId="{A1319D4A-A56E-428F-99E0-C689D0F39540}" type="pres">
      <dgm:prSet presAssocID="{E0A4B5BB-16F6-4DCC-9806-EB65A8B7AAFC}" presName="conn2-1" presStyleLbl="parChTrans1D2" presStyleIdx="0" presStyleCnt="2"/>
      <dgm:spPr/>
      <dgm:t>
        <a:bodyPr/>
        <a:lstStyle/>
        <a:p>
          <a:endParaRPr lang="en-IN"/>
        </a:p>
      </dgm:t>
    </dgm:pt>
    <dgm:pt modelId="{8716789B-EC0E-4508-A149-6036ECF6F650}" type="pres">
      <dgm:prSet presAssocID="{E0A4B5BB-16F6-4DCC-9806-EB65A8B7AAFC}" presName="connTx" presStyleLbl="parChTrans1D2" presStyleIdx="0" presStyleCnt="2"/>
      <dgm:spPr/>
      <dgm:t>
        <a:bodyPr/>
        <a:lstStyle/>
        <a:p>
          <a:endParaRPr lang="en-IN"/>
        </a:p>
      </dgm:t>
    </dgm:pt>
    <dgm:pt modelId="{93DE193E-7BCF-4762-8050-8213B2828FCB}" type="pres">
      <dgm:prSet presAssocID="{E7750A39-19FB-49A0-B412-84CDAF8E85C5}" presName="root2" presStyleCnt="0"/>
      <dgm:spPr/>
    </dgm:pt>
    <dgm:pt modelId="{F8B34F14-CA2A-488C-8660-CE5D9FDA3D00}" type="pres">
      <dgm:prSet presAssocID="{E7750A39-19FB-49A0-B412-84CDAF8E85C5}" presName="LevelTwoTextNode" presStyleLbl="node2" presStyleIdx="0" presStyleCnt="2" custScaleX="174227">
        <dgm:presLayoutVars>
          <dgm:chPref val="3"/>
        </dgm:presLayoutVars>
      </dgm:prSet>
      <dgm:spPr/>
      <dgm:t>
        <a:bodyPr/>
        <a:lstStyle/>
        <a:p>
          <a:endParaRPr lang="en-IN"/>
        </a:p>
      </dgm:t>
    </dgm:pt>
    <dgm:pt modelId="{8BA0569E-CB70-4885-A625-ADFBC66BF980}" type="pres">
      <dgm:prSet presAssocID="{E7750A39-19FB-49A0-B412-84CDAF8E85C5}" presName="level3hierChild" presStyleCnt="0"/>
      <dgm:spPr/>
    </dgm:pt>
    <dgm:pt modelId="{0CF7FA74-1F3E-4A7F-A559-7AD982CDC62B}" type="pres">
      <dgm:prSet presAssocID="{EDC87323-ED2E-4A3C-994B-A3A52B4F16B9}" presName="conn2-1" presStyleLbl="parChTrans1D3" presStyleIdx="0" presStyleCnt="6"/>
      <dgm:spPr/>
      <dgm:t>
        <a:bodyPr/>
        <a:lstStyle/>
        <a:p>
          <a:endParaRPr lang="en-IN"/>
        </a:p>
      </dgm:t>
    </dgm:pt>
    <dgm:pt modelId="{C1E6C978-07B4-4F31-BAC2-EDC3430652CC}" type="pres">
      <dgm:prSet presAssocID="{EDC87323-ED2E-4A3C-994B-A3A52B4F16B9}" presName="connTx" presStyleLbl="parChTrans1D3" presStyleIdx="0" presStyleCnt="6"/>
      <dgm:spPr/>
      <dgm:t>
        <a:bodyPr/>
        <a:lstStyle/>
        <a:p>
          <a:endParaRPr lang="en-IN"/>
        </a:p>
      </dgm:t>
    </dgm:pt>
    <dgm:pt modelId="{C2DC7884-5CC7-4F2F-9A05-D0111D065AC4}" type="pres">
      <dgm:prSet presAssocID="{1C2F8E15-7D1C-46B0-9B1B-EA2AB1CE9963}" presName="root2" presStyleCnt="0"/>
      <dgm:spPr/>
    </dgm:pt>
    <dgm:pt modelId="{2E84BFB3-D8F3-47D7-BF1A-D373F4155DDB}" type="pres">
      <dgm:prSet presAssocID="{1C2F8E15-7D1C-46B0-9B1B-EA2AB1CE9963}" presName="LevelTwoTextNode" presStyleLbl="node3" presStyleIdx="0" presStyleCnt="6">
        <dgm:presLayoutVars>
          <dgm:chPref val="3"/>
        </dgm:presLayoutVars>
      </dgm:prSet>
      <dgm:spPr/>
      <dgm:t>
        <a:bodyPr/>
        <a:lstStyle/>
        <a:p>
          <a:endParaRPr lang="en-IN"/>
        </a:p>
      </dgm:t>
    </dgm:pt>
    <dgm:pt modelId="{452C1102-8C1E-4187-857F-DD5DC3870C2B}" type="pres">
      <dgm:prSet presAssocID="{1C2F8E15-7D1C-46B0-9B1B-EA2AB1CE9963}" presName="level3hierChild" presStyleCnt="0"/>
      <dgm:spPr/>
    </dgm:pt>
    <dgm:pt modelId="{CBA56C5B-87BD-4596-B956-778F79F0FB4E}" type="pres">
      <dgm:prSet presAssocID="{E4BBC7C2-2423-4CB2-BF86-8EB75C5803DE}" presName="conn2-1" presStyleLbl="parChTrans1D3" presStyleIdx="1" presStyleCnt="6"/>
      <dgm:spPr/>
      <dgm:t>
        <a:bodyPr/>
        <a:lstStyle/>
        <a:p>
          <a:endParaRPr lang="en-IN"/>
        </a:p>
      </dgm:t>
    </dgm:pt>
    <dgm:pt modelId="{5786244B-ACF0-4C79-9D0D-2DE9E81DF90C}" type="pres">
      <dgm:prSet presAssocID="{E4BBC7C2-2423-4CB2-BF86-8EB75C5803DE}" presName="connTx" presStyleLbl="parChTrans1D3" presStyleIdx="1" presStyleCnt="6"/>
      <dgm:spPr/>
      <dgm:t>
        <a:bodyPr/>
        <a:lstStyle/>
        <a:p>
          <a:endParaRPr lang="en-IN"/>
        </a:p>
      </dgm:t>
    </dgm:pt>
    <dgm:pt modelId="{8C4A49C5-C836-4C83-AD6C-8B467B68820B}" type="pres">
      <dgm:prSet presAssocID="{2618990D-819A-49C0-97A6-FF06FFAB863C}" presName="root2" presStyleCnt="0"/>
      <dgm:spPr/>
    </dgm:pt>
    <dgm:pt modelId="{351BA1C6-4C66-4A8F-8700-391CDEF5D52D}" type="pres">
      <dgm:prSet presAssocID="{2618990D-819A-49C0-97A6-FF06FFAB863C}" presName="LevelTwoTextNode" presStyleLbl="node3" presStyleIdx="1" presStyleCnt="6">
        <dgm:presLayoutVars>
          <dgm:chPref val="3"/>
        </dgm:presLayoutVars>
      </dgm:prSet>
      <dgm:spPr/>
      <dgm:t>
        <a:bodyPr/>
        <a:lstStyle/>
        <a:p>
          <a:endParaRPr lang="en-IN"/>
        </a:p>
      </dgm:t>
    </dgm:pt>
    <dgm:pt modelId="{B23DE9D4-D71F-4ADA-933B-1E988AC12291}" type="pres">
      <dgm:prSet presAssocID="{2618990D-819A-49C0-97A6-FF06FFAB863C}" presName="level3hierChild" presStyleCnt="0"/>
      <dgm:spPr/>
    </dgm:pt>
    <dgm:pt modelId="{7A8969E7-F38A-4A0F-912E-291FA18C43F4}" type="pres">
      <dgm:prSet presAssocID="{C1714C42-D83B-4577-B414-E51BE118F8FA}" presName="conn2-1" presStyleLbl="parChTrans1D3" presStyleIdx="2" presStyleCnt="6"/>
      <dgm:spPr/>
      <dgm:t>
        <a:bodyPr/>
        <a:lstStyle/>
        <a:p>
          <a:endParaRPr lang="en-IN"/>
        </a:p>
      </dgm:t>
    </dgm:pt>
    <dgm:pt modelId="{B4296A69-BA5E-4F7B-B3E3-849072FE1902}" type="pres">
      <dgm:prSet presAssocID="{C1714C42-D83B-4577-B414-E51BE118F8FA}" presName="connTx" presStyleLbl="parChTrans1D3" presStyleIdx="2" presStyleCnt="6"/>
      <dgm:spPr/>
      <dgm:t>
        <a:bodyPr/>
        <a:lstStyle/>
        <a:p>
          <a:endParaRPr lang="en-IN"/>
        </a:p>
      </dgm:t>
    </dgm:pt>
    <dgm:pt modelId="{4C6570D5-48CC-4641-A610-A4F7F7CBE733}" type="pres">
      <dgm:prSet presAssocID="{E0399FB2-3B27-4ECD-B0D3-3C05900F00C2}" presName="root2" presStyleCnt="0"/>
      <dgm:spPr/>
    </dgm:pt>
    <dgm:pt modelId="{32F85BC6-3355-4DF6-B81D-4263637E1327}" type="pres">
      <dgm:prSet presAssocID="{E0399FB2-3B27-4ECD-B0D3-3C05900F00C2}" presName="LevelTwoTextNode" presStyleLbl="node3" presStyleIdx="2" presStyleCnt="6">
        <dgm:presLayoutVars>
          <dgm:chPref val="3"/>
        </dgm:presLayoutVars>
      </dgm:prSet>
      <dgm:spPr/>
      <dgm:t>
        <a:bodyPr/>
        <a:lstStyle/>
        <a:p>
          <a:endParaRPr lang="en-IN"/>
        </a:p>
      </dgm:t>
    </dgm:pt>
    <dgm:pt modelId="{0B6B3E41-9172-496A-92ED-FFC7D35F6D82}" type="pres">
      <dgm:prSet presAssocID="{E0399FB2-3B27-4ECD-B0D3-3C05900F00C2}" presName="level3hierChild" presStyleCnt="0"/>
      <dgm:spPr/>
    </dgm:pt>
    <dgm:pt modelId="{5E741922-4826-4822-B33A-CCCEBAA282DF}" type="pres">
      <dgm:prSet presAssocID="{A2F6CA41-24FB-4497-B9E0-5995767E09D8}" presName="conn2-1" presStyleLbl="parChTrans1D3" presStyleIdx="3" presStyleCnt="6"/>
      <dgm:spPr/>
      <dgm:t>
        <a:bodyPr/>
        <a:lstStyle/>
        <a:p>
          <a:endParaRPr lang="en-IN"/>
        </a:p>
      </dgm:t>
    </dgm:pt>
    <dgm:pt modelId="{89D38FC3-7F54-4DB6-AAF2-C9F7EA37498A}" type="pres">
      <dgm:prSet presAssocID="{A2F6CA41-24FB-4497-B9E0-5995767E09D8}" presName="connTx" presStyleLbl="parChTrans1D3" presStyleIdx="3" presStyleCnt="6"/>
      <dgm:spPr/>
      <dgm:t>
        <a:bodyPr/>
        <a:lstStyle/>
        <a:p>
          <a:endParaRPr lang="en-IN"/>
        </a:p>
      </dgm:t>
    </dgm:pt>
    <dgm:pt modelId="{F49BE57F-5DAC-4D23-AD06-C0EA2E73B873}" type="pres">
      <dgm:prSet presAssocID="{CF4C02E6-516C-4350-AEBB-114E1138A66B}" presName="root2" presStyleCnt="0"/>
      <dgm:spPr/>
    </dgm:pt>
    <dgm:pt modelId="{B2CD38EA-AA27-4692-BAE6-0C8526FDAC62}" type="pres">
      <dgm:prSet presAssocID="{CF4C02E6-516C-4350-AEBB-114E1138A66B}" presName="LevelTwoTextNode" presStyleLbl="node3" presStyleIdx="3" presStyleCnt="6">
        <dgm:presLayoutVars>
          <dgm:chPref val="3"/>
        </dgm:presLayoutVars>
      </dgm:prSet>
      <dgm:spPr/>
      <dgm:t>
        <a:bodyPr/>
        <a:lstStyle/>
        <a:p>
          <a:endParaRPr lang="en-IN"/>
        </a:p>
      </dgm:t>
    </dgm:pt>
    <dgm:pt modelId="{C3364AF0-0361-4FA8-B1A6-1ABF8AFE5225}" type="pres">
      <dgm:prSet presAssocID="{CF4C02E6-516C-4350-AEBB-114E1138A66B}" presName="level3hierChild" presStyleCnt="0"/>
      <dgm:spPr/>
    </dgm:pt>
    <dgm:pt modelId="{7FB37033-F9CC-468B-A93E-9D462BD4FD92}" type="pres">
      <dgm:prSet presAssocID="{A5D8E59B-D2CA-43E0-89C8-B88625B6ACCC}" presName="conn2-1" presStyleLbl="parChTrans1D3" presStyleIdx="4" presStyleCnt="6"/>
      <dgm:spPr/>
      <dgm:t>
        <a:bodyPr/>
        <a:lstStyle/>
        <a:p>
          <a:endParaRPr lang="en-IN"/>
        </a:p>
      </dgm:t>
    </dgm:pt>
    <dgm:pt modelId="{8C39ADB7-01A0-47B7-BB0E-A0D2D9DA0FCD}" type="pres">
      <dgm:prSet presAssocID="{A5D8E59B-D2CA-43E0-89C8-B88625B6ACCC}" presName="connTx" presStyleLbl="parChTrans1D3" presStyleIdx="4" presStyleCnt="6"/>
      <dgm:spPr/>
      <dgm:t>
        <a:bodyPr/>
        <a:lstStyle/>
        <a:p>
          <a:endParaRPr lang="en-IN"/>
        </a:p>
      </dgm:t>
    </dgm:pt>
    <dgm:pt modelId="{470D24F0-5059-4B06-9EC5-395FD7CE9E04}" type="pres">
      <dgm:prSet presAssocID="{0F89DCAE-BF9E-492A-8503-F2E88DB5CE60}" presName="root2" presStyleCnt="0"/>
      <dgm:spPr/>
    </dgm:pt>
    <dgm:pt modelId="{DF57BDD7-F14B-4EC2-9052-7BB10E17A283}" type="pres">
      <dgm:prSet presAssocID="{0F89DCAE-BF9E-492A-8503-F2E88DB5CE60}" presName="LevelTwoTextNode" presStyleLbl="node3" presStyleIdx="4" presStyleCnt="6">
        <dgm:presLayoutVars>
          <dgm:chPref val="3"/>
        </dgm:presLayoutVars>
      </dgm:prSet>
      <dgm:spPr/>
      <dgm:t>
        <a:bodyPr/>
        <a:lstStyle/>
        <a:p>
          <a:endParaRPr lang="en-IN"/>
        </a:p>
      </dgm:t>
    </dgm:pt>
    <dgm:pt modelId="{014E551C-10B0-4D28-A9BC-4C8CB8C029AD}" type="pres">
      <dgm:prSet presAssocID="{0F89DCAE-BF9E-492A-8503-F2E88DB5CE60}" presName="level3hierChild" presStyleCnt="0"/>
      <dgm:spPr/>
    </dgm:pt>
    <dgm:pt modelId="{E2545E0F-B6F8-4386-A21F-DF367224C0E3}" type="pres">
      <dgm:prSet presAssocID="{3F2CC1C5-B8EE-4D41-AC71-708884FE7DAF}" presName="conn2-1" presStyleLbl="parChTrans1D3" presStyleIdx="5" presStyleCnt="6"/>
      <dgm:spPr/>
      <dgm:t>
        <a:bodyPr/>
        <a:lstStyle/>
        <a:p>
          <a:endParaRPr lang="en-IN"/>
        </a:p>
      </dgm:t>
    </dgm:pt>
    <dgm:pt modelId="{5B806996-DE69-4DA0-89C7-9F2FEC7FD7BC}" type="pres">
      <dgm:prSet presAssocID="{3F2CC1C5-B8EE-4D41-AC71-708884FE7DAF}" presName="connTx" presStyleLbl="parChTrans1D3" presStyleIdx="5" presStyleCnt="6"/>
      <dgm:spPr/>
      <dgm:t>
        <a:bodyPr/>
        <a:lstStyle/>
        <a:p>
          <a:endParaRPr lang="en-IN"/>
        </a:p>
      </dgm:t>
    </dgm:pt>
    <dgm:pt modelId="{AA5330E6-02A9-4951-A62C-681A417E8DDF}" type="pres">
      <dgm:prSet presAssocID="{15E69E40-20F6-4071-83EC-C992583029A7}" presName="root2" presStyleCnt="0"/>
      <dgm:spPr/>
    </dgm:pt>
    <dgm:pt modelId="{49C4BFA7-38B0-4885-B998-5F913E39314B}" type="pres">
      <dgm:prSet presAssocID="{15E69E40-20F6-4071-83EC-C992583029A7}" presName="LevelTwoTextNode" presStyleLbl="node3" presStyleIdx="5" presStyleCnt="6">
        <dgm:presLayoutVars>
          <dgm:chPref val="3"/>
        </dgm:presLayoutVars>
      </dgm:prSet>
      <dgm:spPr/>
      <dgm:t>
        <a:bodyPr/>
        <a:lstStyle/>
        <a:p>
          <a:endParaRPr lang="en-IN"/>
        </a:p>
      </dgm:t>
    </dgm:pt>
    <dgm:pt modelId="{14CB1F8A-7388-4D9C-BAFE-523E36A528BD}" type="pres">
      <dgm:prSet presAssocID="{15E69E40-20F6-4071-83EC-C992583029A7}" presName="level3hierChild" presStyleCnt="0"/>
      <dgm:spPr/>
    </dgm:pt>
    <dgm:pt modelId="{3C493617-0EA7-4060-9788-E4EE671DEF21}" type="pres">
      <dgm:prSet presAssocID="{FB59B564-9795-4DC0-A1C1-A6EE5CA8D1B0}" presName="conn2-1" presStyleLbl="parChTrans1D2" presStyleIdx="1" presStyleCnt="2"/>
      <dgm:spPr/>
      <dgm:t>
        <a:bodyPr/>
        <a:lstStyle/>
        <a:p>
          <a:endParaRPr lang="en-IN"/>
        </a:p>
      </dgm:t>
    </dgm:pt>
    <dgm:pt modelId="{A936D2C9-57C1-4397-8680-51162A8EA2AA}" type="pres">
      <dgm:prSet presAssocID="{FB59B564-9795-4DC0-A1C1-A6EE5CA8D1B0}" presName="connTx" presStyleLbl="parChTrans1D2" presStyleIdx="1" presStyleCnt="2"/>
      <dgm:spPr/>
      <dgm:t>
        <a:bodyPr/>
        <a:lstStyle/>
        <a:p>
          <a:endParaRPr lang="en-IN"/>
        </a:p>
      </dgm:t>
    </dgm:pt>
    <dgm:pt modelId="{C3378D87-516D-476A-B45E-D95B38672086}" type="pres">
      <dgm:prSet presAssocID="{4EE12AE1-1E36-4AB9-AFB0-CE1C8EFB1815}" presName="root2" presStyleCnt="0"/>
      <dgm:spPr/>
    </dgm:pt>
    <dgm:pt modelId="{896DEE16-4D9F-432E-ADDE-715D649EC57D}" type="pres">
      <dgm:prSet presAssocID="{4EE12AE1-1E36-4AB9-AFB0-CE1C8EFB1815}" presName="LevelTwoTextNode" presStyleLbl="node2" presStyleIdx="1" presStyleCnt="2" custScaleX="150743" custScaleY="175941">
        <dgm:presLayoutVars>
          <dgm:chPref val="3"/>
        </dgm:presLayoutVars>
      </dgm:prSet>
      <dgm:spPr/>
      <dgm:t>
        <a:bodyPr/>
        <a:lstStyle/>
        <a:p>
          <a:endParaRPr lang="en-IN"/>
        </a:p>
      </dgm:t>
    </dgm:pt>
    <dgm:pt modelId="{BD2D8270-FBA7-41B0-AF17-441FF45A8104}" type="pres">
      <dgm:prSet presAssocID="{4EE12AE1-1E36-4AB9-AFB0-CE1C8EFB1815}" presName="level3hierChild" presStyleCnt="0"/>
      <dgm:spPr/>
    </dgm:pt>
  </dgm:ptLst>
  <dgm:cxnLst>
    <dgm:cxn modelId="{7502CBDB-F203-4607-85E0-21EDF5328028}" type="presOf" srcId="{B9EA8EB4-A2E7-4383-BC2C-1B7719DDF8EE}" destId="{8ACC9B0E-5BCC-4200-9A69-B7201113F92E}" srcOrd="0" destOrd="0" presId="urn:microsoft.com/office/officeart/2005/8/layout/hierarchy2"/>
    <dgm:cxn modelId="{DB6E75A2-8F3B-4E49-A497-4AE7EEE4BEE0}" srcId="{7E378D39-4104-4581-B8FC-EAF9C92CEDBB}" destId="{E7750A39-19FB-49A0-B412-84CDAF8E85C5}" srcOrd="0" destOrd="0" parTransId="{E0A4B5BB-16F6-4DCC-9806-EB65A8B7AAFC}" sibTransId="{DAC082C9-EA5A-4553-BBC1-2085FEBD6F9D}"/>
    <dgm:cxn modelId="{C0D93C06-749B-41B5-9464-4173F6E7E89C}" srcId="{E7750A39-19FB-49A0-B412-84CDAF8E85C5}" destId="{2618990D-819A-49C0-97A6-FF06FFAB863C}" srcOrd="1" destOrd="0" parTransId="{E4BBC7C2-2423-4CB2-BF86-8EB75C5803DE}" sibTransId="{09F2FC47-38AA-44DE-BE2C-A3541862523A}"/>
    <dgm:cxn modelId="{AC9A652D-00B6-4D2F-BA3E-B9C46F3315BB}" type="presOf" srcId="{A5D8E59B-D2CA-43E0-89C8-B88625B6ACCC}" destId="{7FB37033-F9CC-468B-A93E-9D462BD4FD92}" srcOrd="0" destOrd="0" presId="urn:microsoft.com/office/officeart/2005/8/layout/hierarchy2"/>
    <dgm:cxn modelId="{1FFB8B61-DB03-4A1E-84B5-47C264461C7E}" type="presOf" srcId="{C1714C42-D83B-4577-B414-E51BE118F8FA}" destId="{7A8969E7-F38A-4A0F-912E-291FA18C43F4}" srcOrd="0" destOrd="0" presId="urn:microsoft.com/office/officeart/2005/8/layout/hierarchy2"/>
    <dgm:cxn modelId="{FC30CC6F-6D3F-4332-BB87-40D8CBA9E0CB}" type="presOf" srcId="{0F89DCAE-BF9E-492A-8503-F2E88DB5CE60}" destId="{DF57BDD7-F14B-4EC2-9052-7BB10E17A283}" srcOrd="0" destOrd="0" presId="urn:microsoft.com/office/officeart/2005/8/layout/hierarchy2"/>
    <dgm:cxn modelId="{C1DD1FEE-9A72-4D37-8F20-7D9F5D7402BB}" srcId="{B9EA8EB4-A2E7-4383-BC2C-1B7719DDF8EE}" destId="{7E378D39-4104-4581-B8FC-EAF9C92CEDBB}" srcOrd="0" destOrd="0" parTransId="{041E7D9B-D4FC-44BB-A897-6E35644AA4F9}" sibTransId="{AB3868DB-C944-468F-83D2-4B7BC370B987}"/>
    <dgm:cxn modelId="{A51F20F6-3DB4-42D1-9C6A-512E94DA71D1}" type="presOf" srcId="{CF4C02E6-516C-4350-AEBB-114E1138A66B}" destId="{B2CD38EA-AA27-4692-BAE6-0C8526FDAC62}" srcOrd="0" destOrd="0" presId="urn:microsoft.com/office/officeart/2005/8/layout/hierarchy2"/>
    <dgm:cxn modelId="{BBD07C56-9869-46AC-A7B2-C09C0AA65233}" type="presOf" srcId="{3F2CC1C5-B8EE-4D41-AC71-708884FE7DAF}" destId="{E2545E0F-B6F8-4386-A21F-DF367224C0E3}" srcOrd="0" destOrd="0" presId="urn:microsoft.com/office/officeart/2005/8/layout/hierarchy2"/>
    <dgm:cxn modelId="{DF210DE4-95BE-4FB1-B9C7-7837E843723D}" type="presOf" srcId="{E0399FB2-3B27-4ECD-B0D3-3C05900F00C2}" destId="{32F85BC6-3355-4DF6-B81D-4263637E1327}" srcOrd="0" destOrd="0" presId="urn:microsoft.com/office/officeart/2005/8/layout/hierarchy2"/>
    <dgm:cxn modelId="{2E7719D7-49C0-459F-A973-58EDDFFDF7CC}" type="presOf" srcId="{E0A4B5BB-16F6-4DCC-9806-EB65A8B7AAFC}" destId="{8716789B-EC0E-4508-A149-6036ECF6F650}" srcOrd="1" destOrd="0" presId="urn:microsoft.com/office/officeart/2005/8/layout/hierarchy2"/>
    <dgm:cxn modelId="{BFD0FCAB-28FB-4C46-9C60-71DEE5DD6C5D}" srcId="{E7750A39-19FB-49A0-B412-84CDAF8E85C5}" destId="{1C2F8E15-7D1C-46B0-9B1B-EA2AB1CE9963}" srcOrd="0" destOrd="0" parTransId="{EDC87323-ED2E-4A3C-994B-A3A52B4F16B9}" sibTransId="{1DE84E71-B872-427D-9FCD-6224DAD16BAD}"/>
    <dgm:cxn modelId="{08E44D22-9A35-4557-9043-AD13FEF796D4}" type="presOf" srcId="{15E69E40-20F6-4071-83EC-C992583029A7}" destId="{49C4BFA7-38B0-4885-B998-5F913E39314B}" srcOrd="0" destOrd="0" presId="urn:microsoft.com/office/officeart/2005/8/layout/hierarchy2"/>
    <dgm:cxn modelId="{B14B3EF8-DA1E-4612-8D78-5BD6279756BC}" type="presOf" srcId="{A2F6CA41-24FB-4497-B9E0-5995767E09D8}" destId="{89D38FC3-7F54-4DB6-AAF2-C9F7EA37498A}" srcOrd="1" destOrd="0" presId="urn:microsoft.com/office/officeart/2005/8/layout/hierarchy2"/>
    <dgm:cxn modelId="{B80CBD3D-BB82-476A-960C-739708DE0CEB}" type="presOf" srcId="{A2F6CA41-24FB-4497-B9E0-5995767E09D8}" destId="{5E741922-4826-4822-B33A-CCCEBAA282DF}" srcOrd="0" destOrd="0" presId="urn:microsoft.com/office/officeart/2005/8/layout/hierarchy2"/>
    <dgm:cxn modelId="{E81462CF-7950-403A-B83C-48DBCFD00CC2}" type="presOf" srcId="{E4BBC7C2-2423-4CB2-BF86-8EB75C5803DE}" destId="{5786244B-ACF0-4C79-9D0D-2DE9E81DF90C}" srcOrd="1" destOrd="0" presId="urn:microsoft.com/office/officeart/2005/8/layout/hierarchy2"/>
    <dgm:cxn modelId="{FEA937F2-2CFB-4D41-B85E-5815B355D29B}" type="presOf" srcId="{EDC87323-ED2E-4A3C-994B-A3A52B4F16B9}" destId="{C1E6C978-07B4-4F31-BAC2-EDC3430652CC}" srcOrd="1" destOrd="0" presId="urn:microsoft.com/office/officeart/2005/8/layout/hierarchy2"/>
    <dgm:cxn modelId="{EDEF6BD3-3E6E-4776-A0DA-C7DD75B485EA}" type="presOf" srcId="{E7750A39-19FB-49A0-B412-84CDAF8E85C5}" destId="{F8B34F14-CA2A-488C-8660-CE5D9FDA3D00}" srcOrd="0" destOrd="0" presId="urn:microsoft.com/office/officeart/2005/8/layout/hierarchy2"/>
    <dgm:cxn modelId="{6C7B85D1-3B92-46BC-BD5E-D98D6E8B82C1}" srcId="{E7750A39-19FB-49A0-B412-84CDAF8E85C5}" destId="{0F89DCAE-BF9E-492A-8503-F2E88DB5CE60}" srcOrd="4" destOrd="0" parTransId="{A5D8E59B-D2CA-43E0-89C8-B88625B6ACCC}" sibTransId="{EE07EC99-E6AB-4F42-A927-818821F7F7DE}"/>
    <dgm:cxn modelId="{97C329BD-95D9-4630-894D-E98CC1BB1440}" type="presOf" srcId="{A5D8E59B-D2CA-43E0-89C8-B88625B6ACCC}" destId="{8C39ADB7-01A0-47B7-BB0E-A0D2D9DA0FCD}" srcOrd="1" destOrd="0" presId="urn:microsoft.com/office/officeart/2005/8/layout/hierarchy2"/>
    <dgm:cxn modelId="{913F3448-464E-4DB3-9DBB-8C2185A801C0}" type="presOf" srcId="{FB59B564-9795-4DC0-A1C1-A6EE5CA8D1B0}" destId="{3C493617-0EA7-4060-9788-E4EE671DEF21}" srcOrd="0" destOrd="0" presId="urn:microsoft.com/office/officeart/2005/8/layout/hierarchy2"/>
    <dgm:cxn modelId="{E55FD593-0E98-481F-8C0C-2E22FBFE908E}" type="presOf" srcId="{1C2F8E15-7D1C-46B0-9B1B-EA2AB1CE9963}" destId="{2E84BFB3-D8F3-47D7-BF1A-D373F4155DDB}" srcOrd="0" destOrd="0" presId="urn:microsoft.com/office/officeart/2005/8/layout/hierarchy2"/>
    <dgm:cxn modelId="{22D6BA52-CC75-4476-BB24-9474E568D7D3}" srcId="{E7750A39-19FB-49A0-B412-84CDAF8E85C5}" destId="{15E69E40-20F6-4071-83EC-C992583029A7}" srcOrd="5" destOrd="0" parTransId="{3F2CC1C5-B8EE-4D41-AC71-708884FE7DAF}" sibTransId="{5EB9DF3A-4833-4FAE-8AF3-B710663870E2}"/>
    <dgm:cxn modelId="{12533051-531C-4433-BC44-E2077A67BAA0}" type="presOf" srcId="{C1714C42-D83B-4577-B414-E51BE118F8FA}" destId="{B4296A69-BA5E-4F7B-B3E3-849072FE1902}" srcOrd="1" destOrd="0" presId="urn:microsoft.com/office/officeart/2005/8/layout/hierarchy2"/>
    <dgm:cxn modelId="{7FF1AB3D-9915-4E9E-81E3-ACD8CE4AC922}" srcId="{E7750A39-19FB-49A0-B412-84CDAF8E85C5}" destId="{E0399FB2-3B27-4ECD-B0D3-3C05900F00C2}" srcOrd="2" destOrd="0" parTransId="{C1714C42-D83B-4577-B414-E51BE118F8FA}" sibTransId="{48904DA5-7CEE-43C6-9004-3030D8F6B9B9}"/>
    <dgm:cxn modelId="{C28D9326-024E-4073-8D7A-B9AB4137720B}" type="presOf" srcId="{7E378D39-4104-4581-B8FC-EAF9C92CEDBB}" destId="{08AD0798-F2FA-413F-9836-9511F60AFAE4}" srcOrd="0" destOrd="0" presId="urn:microsoft.com/office/officeart/2005/8/layout/hierarchy2"/>
    <dgm:cxn modelId="{7DBC0DD6-1D9E-4371-8283-D8C7A0BC4E54}" type="presOf" srcId="{E0A4B5BB-16F6-4DCC-9806-EB65A8B7AAFC}" destId="{A1319D4A-A56E-428F-99E0-C689D0F39540}" srcOrd="0" destOrd="0" presId="urn:microsoft.com/office/officeart/2005/8/layout/hierarchy2"/>
    <dgm:cxn modelId="{20253B5F-E66B-45A7-8C53-9176613AAAEB}" type="presOf" srcId="{2618990D-819A-49C0-97A6-FF06FFAB863C}" destId="{351BA1C6-4C66-4A8F-8700-391CDEF5D52D}" srcOrd="0" destOrd="0" presId="urn:microsoft.com/office/officeart/2005/8/layout/hierarchy2"/>
    <dgm:cxn modelId="{6AE9E9E0-1571-4D39-A8E4-287CA43B9BEB}" type="presOf" srcId="{EDC87323-ED2E-4A3C-994B-A3A52B4F16B9}" destId="{0CF7FA74-1F3E-4A7F-A559-7AD982CDC62B}" srcOrd="0" destOrd="0" presId="urn:microsoft.com/office/officeart/2005/8/layout/hierarchy2"/>
    <dgm:cxn modelId="{63F8D76D-99A5-4354-A7DC-1EFCFA46E127}" srcId="{7E378D39-4104-4581-B8FC-EAF9C92CEDBB}" destId="{4EE12AE1-1E36-4AB9-AFB0-CE1C8EFB1815}" srcOrd="1" destOrd="0" parTransId="{FB59B564-9795-4DC0-A1C1-A6EE5CA8D1B0}" sibTransId="{48057ADD-7860-479C-9DCB-29DBDFAEC35A}"/>
    <dgm:cxn modelId="{47B96854-17AD-4D86-8E39-DEC2346B3151}" type="presOf" srcId="{FB59B564-9795-4DC0-A1C1-A6EE5CA8D1B0}" destId="{A936D2C9-57C1-4397-8680-51162A8EA2AA}" srcOrd="1" destOrd="0" presId="urn:microsoft.com/office/officeart/2005/8/layout/hierarchy2"/>
    <dgm:cxn modelId="{3E7211E0-00C6-4301-9727-CC916D8380F4}" type="presOf" srcId="{3F2CC1C5-B8EE-4D41-AC71-708884FE7DAF}" destId="{5B806996-DE69-4DA0-89C7-9F2FEC7FD7BC}" srcOrd="1" destOrd="0" presId="urn:microsoft.com/office/officeart/2005/8/layout/hierarchy2"/>
    <dgm:cxn modelId="{B32D28BA-99AA-4A5B-84D4-64DA59840DA5}" type="presOf" srcId="{4EE12AE1-1E36-4AB9-AFB0-CE1C8EFB1815}" destId="{896DEE16-4D9F-432E-ADDE-715D649EC57D}" srcOrd="0" destOrd="0" presId="urn:microsoft.com/office/officeart/2005/8/layout/hierarchy2"/>
    <dgm:cxn modelId="{B0306573-775F-4BFA-B172-E9700E802423}" type="presOf" srcId="{E4BBC7C2-2423-4CB2-BF86-8EB75C5803DE}" destId="{CBA56C5B-87BD-4596-B956-778F79F0FB4E}" srcOrd="0" destOrd="0" presId="urn:microsoft.com/office/officeart/2005/8/layout/hierarchy2"/>
    <dgm:cxn modelId="{4E133788-ACF1-458F-9FE8-72AB19F4D923}" srcId="{E7750A39-19FB-49A0-B412-84CDAF8E85C5}" destId="{CF4C02E6-516C-4350-AEBB-114E1138A66B}" srcOrd="3" destOrd="0" parTransId="{A2F6CA41-24FB-4497-B9E0-5995767E09D8}" sibTransId="{03EA7F2A-8691-4778-A86D-74E4FA656527}"/>
    <dgm:cxn modelId="{C739DEE0-F0FC-46FF-AB1E-EDD9F7EAD82B}" type="presParOf" srcId="{8ACC9B0E-5BCC-4200-9A69-B7201113F92E}" destId="{347406A1-3D22-485E-81FF-02BD80FE73A9}" srcOrd="0" destOrd="0" presId="urn:microsoft.com/office/officeart/2005/8/layout/hierarchy2"/>
    <dgm:cxn modelId="{E310CADE-0D69-4E66-A44C-A5FC3BB56994}" type="presParOf" srcId="{347406A1-3D22-485E-81FF-02BD80FE73A9}" destId="{08AD0798-F2FA-413F-9836-9511F60AFAE4}" srcOrd="0" destOrd="0" presId="urn:microsoft.com/office/officeart/2005/8/layout/hierarchy2"/>
    <dgm:cxn modelId="{F1ED8A0F-EF23-45F1-8F8B-E3583A3C3D00}" type="presParOf" srcId="{347406A1-3D22-485E-81FF-02BD80FE73A9}" destId="{E81670FC-6EF3-4073-971E-19AFFA7F219F}" srcOrd="1" destOrd="0" presId="urn:microsoft.com/office/officeart/2005/8/layout/hierarchy2"/>
    <dgm:cxn modelId="{9FFF5E06-AA56-49E4-9424-B2EFC9C006B3}" type="presParOf" srcId="{E81670FC-6EF3-4073-971E-19AFFA7F219F}" destId="{A1319D4A-A56E-428F-99E0-C689D0F39540}" srcOrd="0" destOrd="0" presId="urn:microsoft.com/office/officeart/2005/8/layout/hierarchy2"/>
    <dgm:cxn modelId="{AAF181BB-B489-4405-94A5-A161B489CB88}" type="presParOf" srcId="{A1319D4A-A56E-428F-99E0-C689D0F39540}" destId="{8716789B-EC0E-4508-A149-6036ECF6F650}" srcOrd="0" destOrd="0" presId="urn:microsoft.com/office/officeart/2005/8/layout/hierarchy2"/>
    <dgm:cxn modelId="{21A4EBC8-E9CF-4CB9-BDFD-CA90219A5E2C}" type="presParOf" srcId="{E81670FC-6EF3-4073-971E-19AFFA7F219F}" destId="{93DE193E-7BCF-4762-8050-8213B2828FCB}" srcOrd="1" destOrd="0" presId="urn:microsoft.com/office/officeart/2005/8/layout/hierarchy2"/>
    <dgm:cxn modelId="{4438EA74-6661-4B2C-B065-1344D568F008}" type="presParOf" srcId="{93DE193E-7BCF-4762-8050-8213B2828FCB}" destId="{F8B34F14-CA2A-488C-8660-CE5D9FDA3D00}" srcOrd="0" destOrd="0" presId="urn:microsoft.com/office/officeart/2005/8/layout/hierarchy2"/>
    <dgm:cxn modelId="{9C6B6B1A-39F7-4215-81C4-EC55F121AD7B}" type="presParOf" srcId="{93DE193E-7BCF-4762-8050-8213B2828FCB}" destId="{8BA0569E-CB70-4885-A625-ADFBC66BF980}" srcOrd="1" destOrd="0" presId="urn:microsoft.com/office/officeart/2005/8/layout/hierarchy2"/>
    <dgm:cxn modelId="{683EC152-376E-40DA-BC09-830748579930}" type="presParOf" srcId="{8BA0569E-CB70-4885-A625-ADFBC66BF980}" destId="{0CF7FA74-1F3E-4A7F-A559-7AD982CDC62B}" srcOrd="0" destOrd="0" presId="urn:microsoft.com/office/officeart/2005/8/layout/hierarchy2"/>
    <dgm:cxn modelId="{99994358-AB6A-4E3E-9B20-0430414BCAA9}" type="presParOf" srcId="{0CF7FA74-1F3E-4A7F-A559-7AD982CDC62B}" destId="{C1E6C978-07B4-4F31-BAC2-EDC3430652CC}" srcOrd="0" destOrd="0" presId="urn:microsoft.com/office/officeart/2005/8/layout/hierarchy2"/>
    <dgm:cxn modelId="{520D52E2-B257-484D-A716-656F9E7FCD49}" type="presParOf" srcId="{8BA0569E-CB70-4885-A625-ADFBC66BF980}" destId="{C2DC7884-5CC7-4F2F-9A05-D0111D065AC4}" srcOrd="1" destOrd="0" presId="urn:microsoft.com/office/officeart/2005/8/layout/hierarchy2"/>
    <dgm:cxn modelId="{E3D6B51D-70BF-4BB8-8F6E-E8CB5EDA452C}" type="presParOf" srcId="{C2DC7884-5CC7-4F2F-9A05-D0111D065AC4}" destId="{2E84BFB3-D8F3-47D7-BF1A-D373F4155DDB}" srcOrd="0" destOrd="0" presId="urn:microsoft.com/office/officeart/2005/8/layout/hierarchy2"/>
    <dgm:cxn modelId="{260C6256-4944-46D1-9B36-B9B93E4DA9E4}" type="presParOf" srcId="{C2DC7884-5CC7-4F2F-9A05-D0111D065AC4}" destId="{452C1102-8C1E-4187-857F-DD5DC3870C2B}" srcOrd="1" destOrd="0" presId="urn:microsoft.com/office/officeart/2005/8/layout/hierarchy2"/>
    <dgm:cxn modelId="{66F660D1-7309-4117-B53C-4D473786A828}" type="presParOf" srcId="{8BA0569E-CB70-4885-A625-ADFBC66BF980}" destId="{CBA56C5B-87BD-4596-B956-778F79F0FB4E}" srcOrd="2" destOrd="0" presId="urn:microsoft.com/office/officeart/2005/8/layout/hierarchy2"/>
    <dgm:cxn modelId="{7E58D891-D1D9-49F6-B722-83829F4B3631}" type="presParOf" srcId="{CBA56C5B-87BD-4596-B956-778F79F0FB4E}" destId="{5786244B-ACF0-4C79-9D0D-2DE9E81DF90C}" srcOrd="0" destOrd="0" presId="urn:microsoft.com/office/officeart/2005/8/layout/hierarchy2"/>
    <dgm:cxn modelId="{A9CBB0F4-5589-4350-B378-C8A0F41D2FBB}" type="presParOf" srcId="{8BA0569E-CB70-4885-A625-ADFBC66BF980}" destId="{8C4A49C5-C836-4C83-AD6C-8B467B68820B}" srcOrd="3" destOrd="0" presId="urn:microsoft.com/office/officeart/2005/8/layout/hierarchy2"/>
    <dgm:cxn modelId="{B7BE1C0F-AB92-4FD4-B62B-09B30133EA70}" type="presParOf" srcId="{8C4A49C5-C836-4C83-AD6C-8B467B68820B}" destId="{351BA1C6-4C66-4A8F-8700-391CDEF5D52D}" srcOrd="0" destOrd="0" presId="urn:microsoft.com/office/officeart/2005/8/layout/hierarchy2"/>
    <dgm:cxn modelId="{FD611F82-C63E-4C64-935A-27FF806974F5}" type="presParOf" srcId="{8C4A49C5-C836-4C83-AD6C-8B467B68820B}" destId="{B23DE9D4-D71F-4ADA-933B-1E988AC12291}" srcOrd="1" destOrd="0" presId="urn:microsoft.com/office/officeart/2005/8/layout/hierarchy2"/>
    <dgm:cxn modelId="{54204AD1-BE61-4762-8D01-35F293E4852B}" type="presParOf" srcId="{8BA0569E-CB70-4885-A625-ADFBC66BF980}" destId="{7A8969E7-F38A-4A0F-912E-291FA18C43F4}" srcOrd="4" destOrd="0" presId="urn:microsoft.com/office/officeart/2005/8/layout/hierarchy2"/>
    <dgm:cxn modelId="{D383CEFF-9CC1-4F08-9B3E-4BE4DE964F06}" type="presParOf" srcId="{7A8969E7-F38A-4A0F-912E-291FA18C43F4}" destId="{B4296A69-BA5E-4F7B-B3E3-849072FE1902}" srcOrd="0" destOrd="0" presId="urn:microsoft.com/office/officeart/2005/8/layout/hierarchy2"/>
    <dgm:cxn modelId="{69227460-C72A-4C65-8462-E3824BEE9623}" type="presParOf" srcId="{8BA0569E-CB70-4885-A625-ADFBC66BF980}" destId="{4C6570D5-48CC-4641-A610-A4F7F7CBE733}" srcOrd="5" destOrd="0" presId="urn:microsoft.com/office/officeart/2005/8/layout/hierarchy2"/>
    <dgm:cxn modelId="{01EB3E2B-B30F-4C28-A698-EEE8779B6CF1}" type="presParOf" srcId="{4C6570D5-48CC-4641-A610-A4F7F7CBE733}" destId="{32F85BC6-3355-4DF6-B81D-4263637E1327}" srcOrd="0" destOrd="0" presId="urn:microsoft.com/office/officeart/2005/8/layout/hierarchy2"/>
    <dgm:cxn modelId="{56B7B347-945C-49AB-96D5-4BB0D701EADB}" type="presParOf" srcId="{4C6570D5-48CC-4641-A610-A4F7F7CBE733}" destId="{0B6B3E41-9172-496A-92ED-FFC7D35F6D82}" srcOrd="1" destOrd="0" presId="urn:microsoft.com/office/officeart/2005/8/layout/hierarchy2"/>
    <dgm:cxn modelId="{101C5460-FA49-4713-A5F3-A8B7DD74BA1B}" type="presParOf" srcId="{8BA0569E-CB70-4885-A625-ADFBC66BF980}" destId="{5E741922-4826-4822-B33A-CCCEBAA282DF}" srcOrd="6" destOrd="0" presId="urn:microsoft.com/office/officeart/2005/8/layout/hierarchy2"/>
    <dgm:cxn modelId="{21DB455F-5355-47D1-A203-A1B1C2631FA5}" type="presParOf" srcId="{5E741922-4826-4822-B33A-CCCEBAA282DF}" destId="{89D38FC3-7F54-4DB6-AAF2-C9F7EA37498A}" srcOrd="0" destOrd="0" presId="urn:microsoft.com/office/officeart/2005/8/layout/hierarchy2"/>
    <dgm:cxn modelId="{1132E9C8-0038-4939-B597-A6AA842174B5}" type="presParOf" srcId="{8BA0569E-CB70-4885-A625-ADFBC66BF980}" destId="{F49BE57F-5DAC-4D23-AD06-C0EA2E73B873}" srcOrd="7" destOrd="0" presId="urn:microsoft.com/office/officeart/2005/8/layout/hierarchy2"/>
    <dgm:cxn modelId="{8F84735E-71E0-4A75-B4A0-2C6DEA6CA62F}" type="presParOf" srcId="{F49BE57F-5DAC-4D23-AD06-C0EA2E73B873}" destId="{B2CD38EA-AA27-4692-BAE6-0C8526FDAC62}" srcOrd="0" destOrd="0" presId="urn:microsoft.com/office/officeart/2005/8/layout/hierarchy2"/>
    <dgm:cxn modelId="{D4467035-AB2B-436E-A4B7-138C8B37B253}" type="presParOf" srcId="{F49BE57F-5DAC-4D23-AD06-C0EA2E73B873}" destId="{C3364AF0-0361-4FA8-B1A6-1ABF8AFE5225}" srcOrd="1" destOrd="0" presId="urn:microsoft.com/office/officeart/2005/8/layout/hierarchy2"/>
    <dgm:cxn modelId="{0E9E6F9F-A1C0-43B5-9893-052E8F4C135C}" type="presParOf" srcId="{8BA0569E-CB70-4885-A625-ADFBC66BF980}" destId="{7FB37033-F9CC-468B-A93E-9D462BD4FD92}" srcOrd="8" destOrd="0" presId="urn:microsoft.com/office/officeart/2005/8/layout/hierarchy2"/>
    <dgm:cxn modelId="{E825851F-E11E-4E56-A3DB-44226E98473E}" type="presParOf" srcId="{7FB37033-F9CC-468B-A93E-9D462BD4FD92}" destId="{8C39ADB7-01A0-47B7-BB0E-A0D2D9DA0FCD}" srcOrd="0" destOrd="0" presId="urn:microsoft.com/office/officeart/2005/8/layout/hierarchy2"/>
    <dgm:cxn modelId="{0CD42873-3762-4B3D-8F9A-31C0674ED183}" type="presParOf" srcId="{8BA0569E-CB70-4885-A625-ADFBC66BF980}" destId="{470D24F0-5059-4B06-9EC5-395FD7CE9E04}" srcOrd="9" destOrd="0" presId="urn:microsoft.com/office/officeart/2005/8/layout/hierarchy2"/>
    <dgm:cxn modelId="{07E0176B-986E-41B8-B946-C94B4DEEEB3A}" type="presParOf" srcId="{470D24F0-5059-4B06-9EC5-395FD7CE9E04}" destId="{DF57BDD7-F14B-4EC2-9052-7BB10E17A283}" srcOrd="0" destOrd="0" presId="urn:microsoft.com/office/officeart/2005/8/layout/hierarchy2"/>
    <dgm:cxn modelId="{C8FC1547-A239-42AF-B106-EDA895007144}" type="presParOf" srcId="{470D24F0-5059-4B06-9EC5-395FD7CE9E04}" destId="{014E551C-10B0-4D28-A9BC-4C8CB8C029AD}" srcOrd="1" destOrd="0" presId="urn:microsoft.com/office/officeart/2005/8/layout/hierarchy2"/>
    <dgm:cxn modelId="{2A9EA399-A673-4B0F-91D6-9A92EF2F8EF8}" type="presParOf" srcId="{8BA0569E-CB70-4885-A625-ADFBC66BF980}" destId="{E2545E0F-B6F8-4386-A21F-DF367224C0E3}" srcOrd="10" destOrd="0" presId="urn:microsoft.com/office/officeart/2005/8/layout/hierarchy2"/>
    <dgm:cxn modelId="{840F506C-1644-4911-B388-21D4948EC902}" type="presParOf" srcId="{E2545E0F-B6F8-4386-A21F-DF367224C0E3}" destId="{5B806996-DE69-4DA0-89C7-9F2FEC7FD7BC}" srcOrd="0" destOrd="0" presId="urn:microsoft.com/office/officeart/2005/8/layout/hierarchy2"/>
    <dgm:cxn modelId="{0112A4AE-D9CA-4F30-9C2A-F276452CF242}" type="presParOf" srcId="{8BA0569E-CB70-4885-A625-ADFBC66BF980}" destId="{AA5330E6-02A9-4951-A62C-681A417E8DDF}" srcOrd="11" destOrd="0" presId="urn:microsoft.com/office/officeart/2005/8/layout/hierarchy2"/>
    <dgm:cxn modelId="{38A3A8C3-B620-41BC-8175-999BB52EDAD9}" type="presParOf" srcId="{AA5330E6-02A9-4951-A62C-681A417E8DDF}" destId="{49C4BFA7-38B0-4885-B998-5F913E39314B}" srcOrd="0" destOrd="0" presId="urn:microsoft.com/office/officeart/2005/8/layout/hierarchy2"/>
    <dgm:cxn modelId="{DB129002-2CDD-4293-9EA8-3A5CAFD3515A}" type="presParOf" srcId="{AA5330E6-02A9-4951-A62C-681A417E8DDF}" destId="{14CB1F8A-7388-4D9C-BAFE-523E36A528BD}" srcOrd="1" destOrd="0" presId="urn:microsoft.com/office/officeart/2005/8/layout/hierarchy2"/>
    <dgm:cxn modelId="{F2048148-0962-4333-8BF7-1D3641DE38AA}" type="presParOf" srcId="{E81670FC-6EF3-4073-971E-19AFFA7F219F}" destId="{3C493617-0EA7-4060-9788-E4EE671DEF21}" srcOrd="2" destOrd="0" presId="urn:microsoft.com/office/officeart/2005/8/layout/hierarchy2"/>
    <dgm:cxn modelId="{2D55C45E-15ED-4721-AFF0-A802EAC41669}" type="presParOf" srcId="{3C493617-0EA7-4060-9788-E4EE671DEF21}" destId="{A936D2C9-57C1-4397-8680-51162A8EA2AA}" srcOrd="0" destOrd="0" presId="urn:microsoft.com/office/officeart/2005/8/layout/hierarchy2"/>
    <dgm:cxn modelId="{17D239DA-2E04-4EC6-A31F-78780877BCC7}" type="presParOf" srcId="{E81670FC-6EF3-4073-971E-19AFFA7F219F}" destId="{C3378D87-516D-476A-B45E-D95B38672086}" srcOrd="3" destOrd="0" presId="urn:microsoft.com/office/officeart/2005/8/layout/hierarchy2"/>
    <dgm:cxn modelId="{8758D231-E2AB-4729-91C9-6B78C28C53B7}" type="presParOf" srcId="{C3378D87-516D-476A-B45E-D95B38672086}" destId="{896DEE16-4D9F-432E-ADDE-715D649EC57D}" srcOrd="0" destOrd="0" presId="urn:microsoft.com/office/officeart/2005/8/layout/hierarchy2"/>
    <dgm:cxn modelId="{A95F035F-28D4-4307-8132-10D63D5EFFC2}" type="presParOf" srcId="{C3378D87-516D-476A-B45E-D95B38672086}" destId="{BD2D8270-FBA7-41B0-AF17-441FF45A8104}"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EA8EB4-A2E7-4383-BC2C-1B7719DDF8EE}" type="doc">
      <dgm:prSet loTypeId="urn:microsoft.com/office/officeart/2005/8/layout/hierarchy2" loCatId="hierarchy" qsTypeId="urn:microsoft.com/office/officeart/2005/8/quickstyle/simple1" qsCatId="simple" csTypeId="urn:microsoft.com/office/officeart/2005/8/colors/accent3_1" csCatId="accent3" phldr="1"/>
      <dgm:spPr/>
      <dgm:t>
        <a:bodyPr/>
        <a:lstStyle/>
        <a:p>
          <a:endParaRPr lang="en-IN"/>
        </a:p>
      </dgm:t>
    </dgm:pt>
    <dgm:pt modelId="{E7750A39-19FB-49A0-B412-84CDAF8E85C5}">
      <dgm:prSet phldrT="[Text]" custT="1"/>
      <dgm:spPr/>
      <dgm:t>
        <a:bodyPr/>
        <a:lstStyle/>
        <a:p>
          <a:r>
            <a:rPr lang="en-US" sz="1500" b="1" dirty="0" smtClean="0">
              <a:solidFill>
                <a:srgbClr val="0033CC"/>
              </a:solidFill>
            </a:rPr>
            <a:t>Financing of temporary or variable working capital</a:t>
          </a:r>
          <a:endParaRPr lang="en-IN" sz="1500" b="1" dirty="0">
            <a:solidFill>
              <a:srgbClr val="0033CC"/>
            </a:solidFill>
          </a:endParaRPr>
        </a:p>
      </dgm:t>
    </dgm:pt>
    <dgm:pt modelId="{E0A4B5BB-16F6-4DCC-9806-EB65A8B7AAFC}" type="parTrans" cxnId="{DB6E75A2-8F3B-4E49-A497-4AE7EEE4BEE0}">
      <dgm:prSet custT="1"/>
      <dgm:spPr/>
      <dgm:t>
        <a:bodyPr/>
        <a:lstStyle/>
        <a:p>
          <a:endParaRPr lang="en-IN" sz="1500" b="1"/>
        </a:p>
      </dgm:t>
    </dgm:pt>
    <dgm:pt modelId="{DAC082C9-EA5A-4553-BBC1-2085FEBD6F9D}" type="sibTrans" cxnId="{DB6E75A2-8F3B-4E49-A497-4AE7EEE4BEE0}">
      <dgm:prSet/>
      <dgm:spPr/>
      <dgm:t>
        <a:bodyPr/>
        <a:lstStyle/>
        <a:p>
          <a:endParaRPr lang="en-IN"/>
        </a:p>
      </dgm:t>
    </dgm:pt>
    <dgm:pt modelId="{15E69E40-20F6-4071-83EC-C992583029A7}">
      <dgm:prSet phldrT="[Text]"/>
      <dgm:spPr/>
      <dgm:t>
        <a:bodyPr/>
        <a:lstStyle/>
        <a:p>
          <a:r>
            <a:rPr lang="en-US" b="1" dirty="0" smtClean="0">
              <a:solidFill>
                <a:srgbClr val="FF0000"/>
              </a:solidFill>
            </a:rPr>
            <a:t>Internal Sources</a:t>
          </a:r>
          <a:endParaRPr lang="en-IN" b="1" dirty="0">
            <a:solidFill>
              <a:srgbClr val="FF0000"/>
            </a:solidFill>
          </a:endParaRPr>
        </a:p>
      </dgm:t>
    </dgm:pt>
    <dgm:pt modelId="{3F2CC1C5-B8EE-4D41-AC71-708884FE7DAF}" type="parTrans" cxnId="{22D6BA52-CC75-4476-BB24-9474E568D7D3}">
      <dgm:prSet/>
      <dgm:spPr/>
      <dgm:t>
        <a:bodyPr/>
        <a:lstStyle/>
        <a:p>
          <a:endParaRPr lang="en-IN"/>
        </a:p>
      </dgm:t>
    </dgm:pt>
    <dgm:pt modelId="{5EB9DF3A-4833-4FAE-8AF3-B710663870E2}" type="sibTrans" cxnId="{22D6BA52-CC75-4476-BB24-9474E568D7D3}">
      <dgm:prSet/>
      <dgm:spPr/>
      <dgm:t>
        <a:bodyPr/>
        <a:lstStyle/>
        <a:p>
          <a:endParaRPr lang="en-IN"/>
        </a:p>
      </dgm:t>
    </dgm:pt>
    <dgm:pt modelId="{53661705-5345-4B4C-9C27-36E2BD329B09}">
      <dgm:prSet phldrT="[Text]"/>
      <dgm:spPr/>
      <dgm:t>
        <a:bodyPr/>
        <a:lstStyle/>
        <a:p>
          <a:r>
            <a:rPr lang="en-US" b="1" dirty="0" smtClean="0">
              <a:solidFill>
                <a:srgbClr val="FF0000"/>
              </a:solidFill>
            </a:rPr>
            <a:t>External Sources</a:t>
          </a:r>
          <a:endParaRPr lang="en-IN" b="1" dirty="0">
            <a:solidFill>
              <a:srgbClr val="FF0000"/>
            </a:solidFill>
          </a:endParaRPr>
        </a:p>
      </dgm:t>
    </dgm:pt>
    <dgm:pt modelId="{81D440EB-4C73-4E01-87BC-C6D4034B2416}" type="parTrans" cxnId="{47DF9310-D132-4284-84F9-1B6FCA5F8386}">
      <dgm:prSet/>
      <dgm:spPr/>
      <dgm:t>
        <a:bodyPr/>
        <a:lstStyle/>
        <a:p>
          <a:endParaRPr lang="en-IN"/>
        </a:p>
      </dgm:t>
    </dgm:pt>
    <dgm:pt modelId="{EB9F86D8-B4A4-4A54-A047-51C1D0A7E62B}" type="sibTrans" cxnId="{47DF9310-D132-4284-84F9-1B6FCA5F8386}">
      <dgm:prSet/>
      <dgm:spPr/>
      <dgm:t>
        <a:bodyPr/>
        <a:lstStyle/>
        <a:p>
          <a:endParaRPr lang="en-IN"/>
        </a:p>
      </dgm:t>
    </dgm:pt>
    <dgm:pt modelId="{40F5EA4B-DF67-46AB-A0E6-A462320FA1A3}">
      <dgm:prSet phldrT="[Text]"/>
      <dgm:spPr/>
      <dgm:t>
        <a:bodyPr/>
        <a:lstStyle/>
        <a:p>
          <a:r>
            <a:rPr lang="en-US" b="1" dirty="0" smtClean="0"/>
            <a:t>Trade Credit</a:t>
          </a:r>
          <a:endParaRPr lang="en-IN" b="1" dirty="0"/>
        </a:p>
      </dgm:t>
    </dgm:pt>
    <dgm:pt modelId="{072990AA-5E2A-4DC5-B91D-FD729C0DC032}" type="parTrans" cxnId="{B44129AB-A7A6-418F-9555-519DEB51DA0E}">
      <dgm:prSet/>
      <dgm:spPr/>
      <dgm:t>
        <a:bodyPr/>
        <a:lstStyle/>
        <a:p>
          <a:endParaRPr lang="en-IN"/>
        </a:p>
      </dgm:t>
    </dgm:pt>
    <dgm:pt modelId="{BD0F7139-6AF0-415F-AC6F-06099A19AC61}" type="sibTrans" cxnId="{B44129AB-A7A6-418F-9555-519DEB51DA0E}">
      <dgm:prSet/>
      <dgm:spPr/>
      <dgm:t>
        <a:bodyPr/>
        <a:lstStyle/>
        <a:p>
          <a:endParaRPr lang="en-IN"/>
        </a:p>
      </dgm:t>
    </dgm:pt>
    <dgm:pt modelId="{DDA8FAAB-9C09-4A1D-9FBE-F2786E8D49A1}">
      <dgm:prSet phldrT="[Text]"/>
      <dgm:spPr/>
      <dgm:t>
        <a:bodyPr/>
        <a:lstStyle/>
        <a:p>
          <a:r>
            <a:rPr lang="en-US" b="1" dirty="0" smtClean="0"/>
            <a:t>Commercial Papers</a:t>
          </a:r>
          <a:endParaRPr lang="en-IN" b="1" dirty="0"/>
        </a:p>
      </dgm:t>
    </dgm:pt>
    <dgm:pt modelId="{E1650A7C-F243-4211-BD9D-D4847FBFCAF8}" type="parTrans" cxnId="{13991792-69B8-48EE-B70B-D416B17587F8}">
      <dgm:prSet/>
      <dgm:spPr/>
      <dgm:t>
        <a:bodyPr/>
        <a:lstStyle/>
        <a:p>
          <a:endParaRPr lang="en-IN"/>
        </a:p>
      </dgm:t>
    </dgm:pt>
    <dgm:pt modelId="{388EC39F-5C19-42FD-BFE2-ABC60EEB7D9B}" type="sibTrans" cxnId="{13991792-69B8-48EE-B70B-D416B17587F8}">
      <dgm:prSet/>
      <dgm:spPr/>
      <dgm:t>
        <a:bodyPr/>
        <a:lstStyle/>
        <a:p>
          <a:endParaRPr lang="en-IN"/>
        </a:p>
      </dgm:t>
    </dgm:pt>
    <dgm:pt modelId="{E61D3BDF-036E-4405-BE95-5B1F77729494}">
      <dgm:prSet phldrT="[Text]"/>
      <dgm:spPr/>
      <dgm:t>
        <a:bodyPr/>
        <a:lstStyle/>
        <a:p>
          <a:r>
            <a:rPr lang="en-US" b="1" dirty="0" smtClean="0"/>
            <a:t>Bank Credit</a:t>
          </a:r>
          <a:endParaRPr lang="en-IN" b="1" dirty="0"/>
        </a:p>
      </dgm:t>
    </dgm:pt>
    <dgm:pt modelId="{11665C05-6D16-4E0A-88F2-2AE164931830}" type="parTrans" cxnId="{743F878C-C247-47A5-BB3D-3C548F595EB0}">
      <dgm:prSet/>
      <dgm:spPr/>
      <dgm:t>
        <a:bodyPr/>
        <a:lstStyle/>
        <a:p>
          <a:endParaRPr lang="en-IN"/>
        </a:p>
      </dgm:t>
    </dgm:pt>
    <dgm:pt modelId="{C8934C45-0553-4EE0-B06F-EB7B3D1A62F4}" type="sibTrans" cxnId="{743F878C-C247-47A5-BB3D-3C548F595EB0}">
      <dgm:prSet/>
      <dgm:spPr/>
      <dgm:t>
        <a:bodyPr/>
        <a:lstStyle/>
        <a:p>
          <a:endParaRPr lang="en-IN"/>
        </a:p>
      </dgm:t>
    </dgm:pt>
    <dgm:pt modelId="{8D954D8F-71AA-40D4-9B65-28E654EF6725}">
      <dgm:prSet phldrT="[Text]"/>
      <dgm:spPr/>
      <dgm:t>
        <a:bodyPr/>
        <a:lstStyle/>
        <a:p>
          <a:r>
            <a:rPr lang="en-US" b="1" dirty="0" smtClean="0"/>
            <a:t>Advances</a:t>
          </a:r>
          <a:endParaRPr lang="en-IN" b="1" dirty="0"/>
        </a:p>
      </dgm:t>
    </dgm:pt>
    <dgm:pt modelId="{03AE5107-7BEF-4855-AD53-7FEF121D0EDB}" type="parTrans" cxnId="{67F01DFA-5A82-48C8-9373-AF97E59314EE}">
      <dgm:prSet/>
      <dgm:spPr/>
      <dgm:t>
        <a:bodyPr/>
        <a:lstStyle/>
        <a:p>
          <a:endParaRPr lang="en-IN"/>
        </a:p>
      </dgm:t>
    </dgm:pt>
    <dgm:pt modelId="{1FC53810-D6E1-4852-B8BD-7A8AC7924676}" type="sibTrans" cxnId="{67F01DFA-5A82-48C8-9373-AF97E59314EE}">
      <dgm:prSet/>
      <dgm:spPr/>
      <dgm:t>
        <a:bodyPr/>
        <a:lstStyle/>
        <a:p>
          <a:endParaRPr lang="en-IN"/>
        </a:p>
      </dgm:t>
    </dgm:pt>
    <dgm:pt modelId="{5D5D1832-EAFC-4108-A28F-E9B7F291AC49}">
      <dgm:prSet phldrT="[Text]"/>
      <dgm:spPr/>
      <dgm:t>
        <a:bodyPr/>
        <a:lstStyle/>
        <a:p>
          <a:r>
            <a:rPr lang="en-US" b="1" dirty="0" smtClean="0"/>
            <a:t>Loan from Directors</a:t>
          </a:r>
          <a:endParaRPr lang="en-IN" b="1" dirty="0"/>
        </a:p>
      </dgm:t>
    </dgm:pt>
    <dgm:pt modelId="{91551485-C7BB-4615-874B-E7ABA7D3067A}" type="parTrans" cxnId="{26FC79F2-E0D3-46ED-A2BF-250D67582A64}">
      <dgm:prSet/>
      <dgm:spPr/>
      <dgm:t>
        <a:bodyPr/>
        <a:lstStyle/>
        <a:p>
          <a:endParaRPr lang="en-IN"/>
        </a:p>
      </dgm:t>
    </dgm:pt>
    <dgm:pt modelId="{27CD3B48-77D6-4A22-801B-A6216954EC3A}" type="sibTrans" cxnId="{26FC79F2-E0D3-46ED-A2BF-250D67582A64}">
      <dgm:prSet/>
      <dgm:spPr/>
      <dgm:t>
        <a:bodyPr/>
        <a:lstStyle/>
        <a:p>
          <a:endParaRPr lang="en-IN"/>
        </a:p>
      </dgm:t>
    </dgm:pt>
    <dgm:pt modelId="{B7CE83F4-E028-473A-B1A1-AE71B25A9EE7}">
      <dgm:prSet phldrT="[Text]"/>
      <dgm:spPr/>
      <dgm:t>
        <a:bodyPr/>
        <a:lstStyle/>
        <a:p>
          <a:r>
            <a:rPr lang="en-US" b="1" dirty="0" smtClean="0"/>
            <a:t>Installment Credit</a:t>
          </a:r>
          <a:endParaRPr lang="en-IN" b="1" dirty="0"/>
        </a:p>
      </dgm:t>
    </dgm:pt>
    <dgm:pt modelId="{49A82CDB-3DA1-4B23-9622-0AC4358C46B3}" type="parTrans" cxnId="{CCCF3030-586B-4EB3-BF4F-F50EA06D6F14}">
      <dgm:prSet/>
      <dgm:spPr/>
      <dgm:t>
        <a:bodyPr/>
        <a:lstStyle/>
        <a:p>
          <a:endParaRPr lang="en-IN"/>
        </a:p>
      </dgm:t>
    </dgm:pt>
    <dgm:pt modelId="{7F0058E1-CA72-4CB2-B871-CB28D8247926}" type="sibTrans" cxnId="{CCCF3030-586B-4EB3-BF4F-F50EA06D6F14}">
      <dgm:prSet/>
      <dgm:spPr/>
      <dgm:t>
        <a:bodyPr/>
        <a:lstStyle/>
        <a:p>
          <a:endParaRPr lang="en-IN"/>
        </a:p>
      </dgm:t>
    </dgm:pt>
    <dgm:pt modelId="{3F47AB79-4C46-4EDE-93C7-4D933D1DDF4A}">
      <dgm:prSet phldrT="[Text]"/>
      <dgm:spPr/>
      <dgm:t>
        <a:bodyPr/>
        <a:lstStyle/>
        <a:p>
          <a:r>
            <a:rPr lang="en-US" b="1" dirty="0" smtClean="0"/>
            <a:t>Depreciation fund</a:t>
          </a:r>
          <a:endParaRPr lang="en-IN" b="1" dirty="0"/>
        </a:p>
      </dgm:t>
    </dgm:pt>
    <dgm:pt modelId="{29E688A0-CEC9-47B0-B35D-263EE03BA994}" type="parTrans" cxnId="{57544A84-E21F-41F1-A785-5714160B9E95}">
      <dgm:prSet/>
      <dgm:spPr/>
      <dgm:t>
        <a:bodyPr/>
        <a:lstStyle/>
        <a:p>
          <a:endParaRPr lang="en-IN"/>
        </a:p>
      </dgm:t>
    </dgm:pt>
    <dgm:pt modelId="{8F70FEC9-E3F4-4B83-809E-9C73AA542BE7}" type="sibTrans" cxnId="{57544A84-E21F-41F1-A785-5714160B9E95}">
      <dgm:prSet/>
      <dgm:spPr/>
      <dgm:t>
        <a:bodyPr/>
        <a:lstStyle/>
        <a:p>
          <a:endParaRPr lang="en-IN"/>
        </a:p>
      </dgm:t>
    </dgm:pt>
    <dgm:pt modelId="{E736D2BE-F8E6-4D93-A4B2-F4E0C6CB5390}">
      <dgm:prSet phldrT="[Text]"/>
      <dgm:spPr/>
      <dgm:t>
        <a:bodyPr/>
        <a:lstStyle/>
        <a:p>
          <a:r>
            <a:rPr lang="en-US" b="1" dirty="0" smtClean="0"/>
            <a:t>Provision for taxation</a:t>
          </a:r>
          <a:endParaRPr lang="en-IN" b="1" dirty="0"/>
        </a:p>
      </dgm:t>
    </dgm:pt>
    <dgm:pt modelId="{DAFB3B0E-DD76-4DAD-952A-00FEE955FD9C}" type="parTrans" cxnId="{8A8CB249-5F08-4083-954D-6E99EC91435C}">
      <dgm:prSet/>
      <dgm:spPr/>
      <dgm:t>
        <a:bodyPr/>
        <a:lstStyle/>
        <a:p>
          <a:endParaRPr lang="en-IN"/>
        </a:p>
      </dgm:t>
    </dgm:pt>
    <dgm:pt modelId="{B568EBBD-AEA0-433E-93E2-15CA6A59FBDA}" type="sibTrans" cxnId="{8A8CB249-5F08-4083-954D-6E99EC91435C}">
      <dgm:prSet/>
      <dgm:spPr/>
      <dgm:t>
        <a:bodyPr/>
        <a:lstStyle/>
        <a:p>
          <a:endParaRPr lang="en-IN"/>
        </a:p>
      </dgm:t>
    </dgm:pt>
    <dgm:pt modelId="{8ACC9B0E-5BCC-4200-9A69-B7201113F92E}" type="pres">
      <dgm:prSet presAssocID="{B9EA8EB4-A2E7-4383-BC2C-1B7719DDF8EE}" presName="diagram" presStyleCnt="0">
        <dgm:presLayoutVars>
          <dgm:chPref val="1"/>
          <dgm:dir/>
          <dgm:animOne val="branch"/>
          <dgm:animLvl val="lvl"/>
          <dgm:resizeHandles val="exact"/>
        </dgm:presLayoutVars>
      </dgm:prSet>
      <dgm:spPr/>
      <dgm:t>
        <a:bodyPr/>
        <a:lstStyle/>
        <a:p>
          <a:endParaRPr lang="en-IN"/>
        </a:p>
      </dgm:t>
    </dgm:pt>
    <dgm:pt modelId="{FE2EA854-2E8D-422B-AC38-B009842FE547}" type="pres">
      <dgm:prSet presAssocID="{E7750A39-19FB-49A0-B412-84CDAF8E85C5}" presName="root1" presStyleCnt="0"/>
      <dgm:spPr/>
    </dgm:pt>
    <dgm:pt modelId="{8B636223-36CB-41C7-A481-BCE90019643C}" type="pres">
      <dgm:prSet presAssocID="{E7750A39-19FB-49A0-B412-84CDAF8E85C5}" presName="LevelOneTextNode" presStyleLbl="node0" presStyleIdx="0" presStyleCnt="1" custScaleX="171856" custScaleY="211465" custLinFactNeighborX="-81997" custLinFactNeighborY="37583">
        <dgm:presLayoutVars>
          <dgm:chPref val="3"/>
        </dgm:presLayoutVars>
      </dgm:prSet>
      <dgm:spPr/>
      <dgm:t>
        <a:bodyPr/>
        <a:lstStyle/>
        <a:p>
          <a:endParaRPr lang="en-IN"/>
        </a:p>
      </dgm:t>
    </dgm:pt>
    <dgm:pt modelId="{744877A7-7B2F-4316-ACD5-C0387A5A2A4B}" type="pres">
      <dgm:prSet presAssocID="{E7750A39-19FB-49A0-B412-84CDAF8E85C5}" presName="level2hierChild" presStyleCnt="0"/>
      <dgm:spPr/>
    </dgm:pt>
    <dgm:pt modelId="{E2545E0F-B6F8-4386-A21F-DF367224C0E3}" type="pres">
      <dgm:prSet presAssocID="{3F2CC1C5-B8EE-4D41-AC71-708884FE7DAF}" presName="conn2-1" presStyleLbl="parChTrans1D2" presStyleIdx="0" presStyleCnt="2"/>
      <dgm:spPr/>
      <dgm:t>
        <a:bodyPr/>
        <a:lstStyle/>
        <a:p>
          <a:endParaRPr lang="en-IN"/>
        </a:p>
      </dgm:t>
    </dgm:pt>
    <dgm:pt modelId="{5B806996-DE69-4DA0-89C7-9F2FEC7FD7BC}" type="pres">
      <dgm:prSet presAssocID="{3F2CC1C5-B8EE-4D41-AC71-708884FE7DAF}" presName="connTx" presStyleLbl="parChTrans1D2" presStyleIdx="0" presStyleCnt="2"/>
      <dgm:spPr/>
      <dgm:t>
        <a:bodyPr/>
        <a:lstStyle/>
        <a:p>
          <a:endParaRPr lang="en-IN"/>
        </a:p>
      </dgm:t>
    </dgm:pt>
    <dgm:pt modelId="{AA5330E6-02A9-4951-A62C-681A417E8DDF}" type="pres">
      <dgm:prSet presAssocID="{15E69E40-20F6-4071-83EC-C992583029A7}" presName="root2" presStyleCnt="0"/>
      <dgm:spPr/>
    </dgm:pt>
    <dgm:pt modelId="{49C4BFA7-38B0-4885-B998-5F913E39314B}" type="pres">
      <dgm:prSet presAssocID="{15E69E40-20F6-4071-83EC-C992583029A7}" presName="LevelTwoTextNode" presStyleLbl="node2" presStyleIdx="0" presStyleCnt="2" custLinFactNeighborX="-39019" custLinFactNeighborY="26906">
        <dgm:presLayoutVars>
          <dgm:chPref val="3"/>
        </dgm:presLayoutVars>
      </dgm:prSet>
      <dgm:spPr/>
      <dgm:t>
        <a:bodyPr/>
        <a:lstStyle/>
        <a:p>
          <a:endParaRPr lang="en-IN"/>
        </a:p>
      </dgm:t>
    </dgm:pt>
    <dgm:pt modelId="{14CB1F8A-7388-4D9C-BAFE-523E36A528BD}" type="pres">
      <dgm:prSet presAssocID="{15E69E40-20F6-4071-83EC-C992583029A7}" presName="level3hierChild" presStyleCnt="0"/>
      <dgm:spPr/>
    </dgm:pt>
    <dgm:pt modelId="{FFD3C51D-B7DB-4CD7-ABE7-B7AB745C1888}" type="pres">
      <dgm:prSet presAssocID="{29E688A0-CEC9-47B0-B35D-263EE03BA994}" presName="conn2-1" presStyleLbl="parChTrans1D3" presStyleIdx="0" presStyleCnt="8"/>
      <dgm:spPr/>
      <dgm:t>
        <a:bodyPr/>
        <a:lstStyle/>
        <a:p>
          <a:endParaRPr lang="en-IN"/>
        </a:p>
      </dgm:t>
    </dgm:pt>
    <dgm:pt modelId="{0D554042-3D5E-4E55-B227-EF8540C3188F}" type="pres">
      <dgm:prSet presAssocID="{29E688A0-CEC9-47B0-B35D-263EE03BA994}" presName="connTx" presStyleLbl="parChTrans1D3" presStyleIdx="0" presStyleCnt="8"/>
      <dgm:spPr/>
      <dgm:t>
        <a:bodyPr/>
        <a:lstStyle/>
        <a:p>
          <a:endParaRPr lang="en-IN"/>
        </a:p>
      </dgm:t>
    </dgm:pt>
    <dgm:pt modelId="{3D7411EE-BA1D-40C9-B30A-25B0390ABF2D}" type="pres">
      <dgm:prSet presAssocID="{3F47AB79-4C46-4EDE-93C7-4D933D1DDF4A}" presName="root2" presStyleCnt="0"/>
      <dgm:spPr/>
    </dgm:pt>
    <dgm:pt modelId="{0E8C462C-7636-4D72-AE10-433CDCD5EB82}" type="pres">
      <dgm:prSet presAssocID="{3F47AB79-4C46-4EDE-93C7-4D933D1DDF4A}" presName="LevelTwoTextNode" presStyleLbl="node3" presStyleIdx="0" presStyleCnt="8" custLinFactNeighborX="89974" custLinFactNeighborY="13618">
        <dgm:presLayoutVars>
          <dgm:chPref val="3"/>
        </dgm:presLayoutVars>
      </dgm:prSet>
      <dgm:spPr/>
      <dgm:t>
        <a:bodyPr/>
        <a:lstStyle/>
        <a:p>
          <a:endParaRPr lang="en-IN"/>
        </a:p>
      </dgm:t>
    </dgm:pt>
    <dgm:pt modelId="{6E72FFBC-49D9-449F-82CA-7DB1F717A4A8}" type="pres">
      <dgm:prSet presAssocID="{3F47AB79-4C46-4EDE-93C7-4D933D1DDF4A}" presName="level3hierChild" presStyleCnt="0"/>
      <dgm:spPr/>
    </dgm:pt>
    <dgm:pt modelId="{CCAEB569-2251-41FE-9CE5-6EFFA758D8E9}" type="pres">
      <dgm:prSet presAssocID="{DAFB3B0E-DD76-4DAD-952A-00FEE955FD9C}" presName="conn2-1" presStyleLbl="parChTrans1D3" presStyleIdx="1" presStyleCnt="8"/>
      <dgm:spPr/>
      <dgm:t>
        <a:bodyPr/>
        <a:lstStyle/>
        <a:p>
          <a:endParaRPr lang="en-IN"/>
        </a:p>
      </dgm:t>
    </dgm:pt>
    <dgm:pt modelId="{279A179B-DA0F-4524-A681-40D0511142DE}" type="pres">
      <dgm:prSet presAssocID="{DAFB3B0E-DD76-4DAD-952A-00FEE955FD9C}" presName="connTx" presStyleLbl="parChTrans1D3" presStyleIdx="1" presStyleCnt="8"/>
      <dgm:spPr/>
      <dgm:t>
        <a:bodyPr/>
        <a:lstStyle/>
        <a:p>
          <a:endParaRPr lang="en-IN"/>
        </a:p>
      </dgm:t>
    </dgm:pt>
    <dgm:pt modelId="{B58D136D-8096-444E-B2B0-F7BD66FF442F}" type="pres">
      <dgm:prSet presAssocID="{E736D2BE-F8E6-4D93-A4B2-F4E0C6CB5390}" presName="root2" presStyleCnt="0"/>
      <dgm:spPr/>
    </dgm:pt>
    <dgm:pt modelId="{78DEE624-809B-419E-83AC-F3D677573FDD}" type="pres">
      <dgm:prSet presAssocID="{E736D2BE-F8E6-4D93-A4B2-F4E0C6CB5390}" presName="LevelTwoTextNode" presStyleLbl="node3" presStyleIdx="1" presStyleCnt="8" custLinFactX="4131" custLinFactNeighborX="100000" custLinFactNeighborY="11878">
        <dgm:presLayoutVars>
          <dgm:chPref val="3"/>
        </dgm:presLayoutVars>
      </dgm:prSet>
      <dgm:spPr/>
      <dgm:t>
        <a:bodyPr/>
        <a:lstStyle/>
        <a:p>
          <a:endParaRPr lang="en-IN"/>
        </a:p>
      </dgm:t>
    </dgm:pt>
    <dgm:pt modelId="{2CFA18CA-72BF-4602-84A9-DC38DFCE4E0B}" type="pres">
      <dgm:prSet presAssocID="{E736D2BE-F8E6-4D93-A4B2-F4E0C6CB5390}" presName="level3hierChild" presStyleCnt="0"/>
      <dgm:spPr/>
    </dgm:pt>
    <dgm:pt modelId="{4ECF096E-664B-47AB-9A6B-B62D7AAB5B54}" type="pres">
      <dgm:prSet presAssocID="{81D440EB-4C73-4E01-87BC-C6D4034B2416}" presName="conn2-1" presStyleLbl="parChTrans1D2" presStyleIdx="1" presStyleCnt="2"/>
      <dgm:spPr/>
      <dgm:t>
        <a:bodyPr/>
        <a:lstStyle/>
        <a:p>
          <a:endParaRPr lang="en-IN"/>
        </a:p>
      </dgm:t>
    </dgm:pt>
    <dgm:pt modelId="{3EDFAC0E-A74F-41F3-BD7B-A8E7F6D56AAD}" type="pres">
      <dgm:prSet presAssocID="{81D440EB-4C73-4E01-87BC-C6D4034B2416}" presName="connTx" presStyleLbl="parChTrans1D2" presStyleIdx="1" presStyleCnt="2"/>
      <dgm:spPr/>
      <dgm:t>
        <a:bodyPr/>
        <a:lstStyle/>
        <a:p>
          <a:endParaRPr lang="en-IN"/>
        </a:p>
      </dgm:t>
    </dgm:pt>
    <dgm:pt modelId="{66ACCD43-18A8-4C38-9C59-48F3E83AA16B}" type="pres">
      <dgm:prSet presAssocID="{53661705-5345-4B4C-9C27-36E2BD329B09}" presName="root2" presStyleCnt="0"/>
      <dgm:spPr/>
    </dgm:pt>
    <dgm:pt modelId="{D04D1C9F-AD09-4E42-98FB-7E94C4A090C0}" type="pres">
      <dgm:prSet presAssocID="{53661705-5345-4B4C-9C27-36E2BD329B09}" presName="LevelTwoTextNode" presStyleLbl="node2" presStyleIdx="1" presStyleCnt="2" custLinFactNeighborX="-46097" custLinFactNeighborY="-22527">
        <dgm:presLayoutVars>
          <dgm:chPref val="3"/>
        </dgm:presLayoutVars>
      </dgm:prSet>
      <dgm:spPr/>
      <dgm:t>
        <a:bodyPr/>
        <a:lstStyle/>
        <a:p>
          <a:endParaRPr lang="en-IN"/>
        </a:p>
      </dgm:t>
    </dgm:pt>
    <dgm:pt modelId="{D0B1369A-1D71-4280-8A10-0B82031BE14A}" type="pres">
      <dgm:prSet presAssocID="{53661705-5345-4B4C-9C27-36E2BD329B09}" presName="level3hierChild" presStyleCnt="0"/>
      <dgm:spPr/>
    </dgm:pt>
    <dgm:pt modelId="{6035414D-6422-40CD-A8F2-773D717538DF}" type="pres">
      <dgm:prSet presAssocID="{072990AA-5E2A-4DC5-B91D-FD729C0DC032}" presName="conn2-1" presStyleLbl="parChTrans1D3" presStyleIdx="2" presStyleCnt="8"/>
      <dgm:spPr/>
      <dgm:t>
        <a:bodyPr/>
        <a:lstStyle/>
        <a:p>
          <a:endParaRPr lang="en-IN"/>
        </a:p>
      </dgm:t>
    </dgm:pt>
    <dgm:pt modelId="{09F275CE-518A-49F0-B7BA-EEC15C08B814}" type="pres">
      <dgm:prSet presAssocID="{072990AA-5E2A-4DC5-B91D-FD729C0DC032}" presName="connTx" presStyleLbl="parChTrans1D3" presStyleIdx="2" presStyleCnt="8"/>
      <dgm:spPr/>
      <dgm:t>
        <a:bodyPr/>
        <a:lstStyle/>
        <a:p>
          <a:endParaRPr lang="en-IN"/>
        </a:p>
      </dgm:t>
    </dgm:pt>
    <dgm:pt modelId="{E36DD649-5202-4182-9DF3-1A8CD721AB96}" type="pres">
      <dgm:prSet presAssocID="{40F5EA4B-DF67-46AB-A0E6-A462320FA1A3}" presName="root2" presStyleCnt="0"/>
      <dgm:spPr/>
    </dgm:pt>
    <dgm:pt modelId="{78CC0078-B0DA-4F8E-A2FE-6E27E3ADD225}" type="pres">
      <dgm:prSet presAssocID="{40F5EA4B-DF67-46AB-A0E6-A462320FA1A3}" presName="LevelTwoTextNode" presStyleLbl="node3" presStyleIdx="2" presStyleCnt="8">
        <dgm:presLayoutVars>
          <dgm:chPref val="3"/>
        </dgm:presLayoutVars>
      </dgm:prSet>
      <dgm:spPr/>
      <dgm:t>
        <a:bodyPr/>
        <a:lstStyle/>
        <a:p>
          <a:endParaRPr lang="en-IN"/>
        </a:p>
      </dgm:t>
    </dgm:pt>
    <dgm:pt modelId="{3A1B75B2-5028-4A4A-8294-FBE1746217D6}" type="pres">
      <dgm:prSet presAssocID="{40F5EA4B-DF67-46AB-A0E6-A462320FA1A3}" presName="level3hierChild" presStyleCnt="0"/>
      <dgm:spPr/>
    </dgm:pt>
    <dgm:pt modelId="{22D1329B-25AD-42B2-9B8D-BE84DADB1E54}" type="pres">
      <dgm:prSet presAssocID="{E1650A7C-F243-4211-BD9D-D4847FBFCAF8}" presName="conn2-1" presStyleLbl="parChTrans1D3" presStyleIdx="3" presStyleCnt="8"/>
      <dgm:spPr/>
      <dgm:t>
        <a:bodyPr/>
        <a:lstStyle/>
        <a:p>
          <a:endParaRPr lang="en-IN"/>
        </a:p>
      </dgm:t>
    </dgm:pt>
    <dgm:pt modelId="{7A2A288E-918E-4970-9857-70B832F3A057}" type="pres">
      <dgm:prSet presAssocID="{E1650A7C-F243-4211-BD9D-D4847FBFCAF8}" presName="connTx" presStyleLbl="parChTrans1D3" presStyleIdx="3" presStyleCnt="8"/>
      <dgm:spPr/>
      <dgm:t>
        <a:bodyPr/>
        <a:lstStyle/>
        <a:p>
          <a:endParaRPr lang="en-IN"/>
        </a:p>
      </dgm:t>
    </dgm:pt>
    <dgm:pt modelId="{F09A3A76-9444-4124-8570-6386C256E61D}" type="pres">
      <dgm:prSet presAssocID="{DDA8FAAB-9C09-4A1D-9FBE-F2786E8D49A1}" presName="root2" presStyleCnt="0"/>
      <dgm:spPr/>
    </dgm:pt>
    <dgm:pt modelId="{FDD06834-310B-4367-9000-E2F8721C51DF}" type="pres">
      <dgm:prSet presAssocID="{DDA8FAAB-9C09-4A1D-9FBE-F2786E8D49A1}" presName="LevelTwoTextNode" presStyleLbl="node3" presStyleIdx="3" presStyleCnt="8">
        <dgm:presLayoutVars>
          <dgm:chPref val="3"/>
        </dgm:presLayoutVars>
      </dgm:prSet>
      <dgm:spPr/>
      <dgm:t>
        <a:bodyPr/>
        <a:lstStyle/>
        <a:p>
          <a:endParaRPr lang="en-IN"/>
        </a:p>
      </dgm:t>
    </dgm:pt>
    <dgm:pt modelId="{F9A8F55F-0844-42A2-B801-425AA8B5D341}" type="pres">
      <dgm:prSet presAssocID="{DDA8FAAB-9C09-4A1D-9FBE-F2786E8D49A1}" presName="level3hierChild" presStyleCnt="0"/>
      <dgm:spPr/>
    </dgm:pt>
    <dgm:pt modelId="{7A01CA7C-2518-43BD-8DFA-797DAA09E611}" type="pres">
      <dgm:prSet presAssocID="{11665C05-6D16-4E0A-88F2-2AE164931830}" presName="conn2-1" presStyleLbl="parChTrans1D3" presStyleIdx="4" presStyleCnt="8"/>
      <dgm:spPr/>
      <dgm:t>
        <a:bodyPr/>
        <a:lstStyle/>
        <a:p>
          <a:endParaRPr lang="en-IN"/>
        </a:p>
      </dgm:t>
    </dgm:pt>
    <dgm:pt modelId="{7B07E6F4-7375-43D7-8952-EEEE3795D874}" type="pres">
      <dgm:prSet presAssocID="{11665C05-6D16-4E0A-88F2-2AE164931830}" presName="connTx" presStyleLbl="parChTrans1D3" presStyleIdx="4" presStyleCnt="8"/>
      <dgm:spPr/>
      <dgm:t>
        <a:bodyPr/>
        <a:lstStyle/>
        <a:p>
          <a:endParaRPr lang="en-IN"/>
        </a:p>
      </dgm:t>
    </dgm:pt>
    <dgm:pt modelId="{17BC9BFC-9BB6-4D45-B188-42376BA542C2}" type="pres">
      <dgm:prSet presAssocID="{E61D3BDF-036E-4405-BE95-5B1F77729494}" presName="root2" presStyleCnt="0"/>
      <dgm:spPr/>
    </dgm:pt>
    <dgm:pt modelId="{380762F2-5980-476F-A340-2675A974F49F}" type="pres">
      <dgm:prSet presAssocID="{E61D3BDF-036E-4405-BE95-5B1F77729494}" presName="LevelTwoTextNode" presStyleLbl="node3" presStyleIdx="4" presStyleCnt="8">
        <dgm:presLayoutVars>
          <dgm:chPref val="3"/>
        </dgm:presLayoutVars>
      </dgm:prSet>
      <dgm:spPr/>
      <dgm:t>
        <a:bodyPr/>
        <a:lstStyle/>
        <a:p>
          <a:endParaRPr lang="en-IN"/>
        </a:p>
      </dgm:t>
    </dgm:pt>
    <dgm:pt modelId="{BFF8F02C-F7C5-4D12-9F58-785C686496B6}" type="pres">
      <dgm:prSet presAssocID="{E61D3BDF-036E-4405-BE95-5B1F77729494}" presName="level3hierChild" presStyleCnt="0"/>
      <dgm:spPr/>
    </dgm:pt>
    <dgm:pt modelId="{A910E916-980A-43A8-B5EC-93DA3883488A}" type="pres">
      <dgm:prSet presAssocID="{03AE5107-7BEF-4855-AD53-7FEF121D0EDB}" presName="conn2-1" presStyleLbl="parChTrans1D3" presStyleIdx="5" presStyleCnt="8"/>
      <dgm:spPr/>
      <dgm:t>
        <a:bodyPr/>
        <a:lstStyle/>
        <a:p>
          <a:endParaRPr lang="en-IN"/>
        </a:p>
      </dgm:t>
    </dgm:pt>
    <dgm:pt modelId="{08544131-F0F1-4F53-98EB-8633A5605312}" type="pres">
      <dgm:prSet presAssocID="{03AE5107-7BEF-4855-AD53-7FEF121D0EDB}" presName="connTx" presStyleLbl="parChTrans1D3" presStyleIdx="5" presStyleCnt="8"/>
      <dgm:spPr/>
      <dgm:t>
        <a:bodyPr/>
        <a:lstStyle/>
        <a:p>
          <a:endParaRPr lang="en-IN"/>
        </a:p>
      </dgm:t>
    </dgm:pt>
    <dgm:pt modelId="{5AE22F74-ED3D-4520-B0EB-BFE11B33435F}" type="pres">
      <dgm:prSet presAssocID="{8D954D8F-71AA-40D4-9B65-28E654EF6725}" presName="root2" presStyleCnt="0"/>
      <dgm:spPr/>
    </dgm:pt>
    <dgm:pt modelId="{9D892749-9886-45F7-845C-AC1495F8C053}" type="pres">
      <dgm:prSet presAssocID="{8D954D8F-71AA-40D4-9B65-28E654EF6725}" presName="LevelTwoTextNode" presStyleLbl="node3" presStyleIdx="5" presStyleCnt="8">
        <dgm:presLayoutVars>
          <dgm:chPref val="3"/>
        </dgm:presLayoutVars>
      </dgm:prSet>
      <dgm:spPr/>
      <dgm:t>
        <a:bodyPr/>
        <a:lstStyle/>
        <a:p>
          <a:endParaRPr lang="en-IN"/>
        </a:p>
      </dgm:t>
    </dgm:pt>
    <dgm:pt modelId="{0A6C88C0-A8A0-4919-8D5D-2D154D91CD6D}" type="pres">
      <dgm:prSet presAssocID="{8D954D8F-71AA-40D4-9B65-28E654EF6725}" presName="level3hierChild" presStyleCnt="0"/>
      <dgm:spPr/>
    </dgm:pt>
    <dgm:pt modelId="{9C8C1AB9-B069-4D51-83F9-56DAEFC74241}" type="pres">
      <dgm:prSet presAssocID="{91551485-C7BB-4615-874B-E7ABA7D3067A}" presName="conn2-1" presStyleLbl="parChTrans1D3" presStyleIdx="6" presStyleCnt="8"/>
      <dgm:spPr/>
      <dgm:t>
        <a:bodyPr/>
        <a:lstStyle/>
        <a:p>
          <a:endParaRPr lang="en-IN"/>
        </a:p>
      </dgm:t>
    </dgm:pt>
    <dgm:pt modelId="{188F9943-BBE5-47DE-8A2D-EB6A05FCB5BE}" type="pres">
      <dgm:prSet presAssocID="{91551485-C7BB-4615-874B-E7ABA7D3067A}" presName="connTx" presStyleLbl="parChTrans1D3" presStyleIdx="6" presStyleCnt="8"/>
      <dgm:spPr/>
      <dgm:t>
        <a:bodyPr/>
        <a:lstStyle/>
        <a:p>
          <a:endParaRPr lang="en-IN"/>
        </a:p>
      </dgm:t>
    </dgm:pt>
    <dgm:pt modelId="{A8895F7A-B742-4019-99CD-57DF45544637}" type="pres">
      <dgm:prSet presAssocID="{5D5D1832-EAFC-4108-A28F-E9B7F291AC49}" presName="root2" presStyleCnt="0"/>
      <dgm:spPr/>
    </dgm:pt>
    <dgm:pt modelId="{83A368EB-A757-42B8-A181-3722272D728A}" type="pres">
      <dgm:prSet presAssocID="{5D5D1832-EAFC-4108-A28F-E9B7F291AC49}" presName="LevelTwoTextNode" presStyleLbl="node3" presStyleIdx="6" presStyleCnt="8">
        <dgm:presLayoutVars>
          <dgm:chPref val="3"/>
        </dgm:presLayoutVars>
      </dgm:prSet>
      <dgm:spPr/>
      <dgm:t>
        <a:bodyPr/>
        <a:lstStyle/>
        <a:p>
          <a:endParaRPr lang="en-IN"/>
        </a:p>
      </dgm:t>
    </dgm:pt>
    <dgm:pt modelId="{C74B1D6C-47BA-4FA4-B43E-E97E6BA09F35}" type="pres">
      <dgm:prSet presAssocID="{5D5D1832-EAFC-4108-A28F-E9B7F291AC49}" presName="level3hierChild" presStyleCnt="0"/>
      <dgm:spPr/>
    </dgm:pt>
    <dgm:pt modelId="{FE5C51AA-052D-45BE-B12D-4A4B87E411DC}" type="pres">
      <dgm:prSet presAssocID="{49A82CDB-3DA1-4B23-9622-0AC4358C46B3}" presName="conn2-1" presStyleLbl="parChTrans1D3" presStyleIdx="7" presStyleCnt="8"/>
      <dgm:spPr/>
      <dgm:t>
        <a:bodyPr/>
        <a:lstStyle/>
        <a:p>
          <a:endParaRPr lang="en-IN"/>
        </a:p>
      </dgm:t>
    </dgm:pt>
    <dgm:pt modelId="{30D34BDC-0226-46EA-8F1D-4E895050CB5B}" type="pres">
      <dgm:prSet presAssocID="{49A82CDB-3DA1-4B23-9622-0AC4358C46B3}" presName="connTx" presStyleLbl="parChTrans1D3" presStyleIdx="7" presStyleCnt="8"/>
      <dgm:spPr/>
      <dgm:t>
        <a:bodyPr/>
        <a:lstStyle/>
        <a:p>
          <a:endParaRPr lang="en-IN"/>
        </a:p>
      </dgm:t>
    </dgm:pt>
    <dgm:pt modelId="{5DDD35CA-C794-4FE7-9F55-AF50D6DBB79F}" type="pres">
      <dgm:prSet presAssocID="{B7CE83F4-E028-473A-B1A1-AE71B25A9EE7}" presName="root2" presStyleCnt="0"/>
      <dgm:spPr/>
    </dgm:pt>
    <dgm:pt modelId="{0F65D86B-ECE9-49EC-82E2-FC962D4269E6}" type="pres">
      <dgm:prSet presAssocID="{B7CE83F4-E028-473A-B1A1-AE71B25A9EE7}" presName="LevelTwoTextNode" presStyleLbl="node3" presStyleIdx="7" presStyleCnt="8">
        <dgm:presLayoutVars>
          <dgm:chPref val="3"/>
        </dgm:presLayoutVars>
      </dgm:prSet>
      <dgm:spPr/>
      <dgm:t>
        <a:bodyPr/>
        <a:lstStyle/>
        <a:p>
          <a:endParaRPr lang="en-IN"/>
        </a:p>
      </dgm:t>
    </dgm:pt>
    <dgm:pt modelId="{6A8A9FA3-85DA-4E7B-972C-A6FE7CF16AD5}" type="pres">
      <dgm:prSet presAssocID="{B7CE83F4-E028-473A-B1A1-AE71B25A9EE7}" presName="level3hierChild" presStyleCnt="0"/>
      <dgm:spPr/>
    </dgm:pt>
  </dgm:ptLst>
  <dgm:cxnLst>
    <dgm:cxn modelId="{BD0E3CDD-0099-4093-A895-87B6E439D157}" type="presOf" srcId="{E736D2BE-F8E6-4D93-A4B2-F4E0C6CB5390}" destId="{78DEE624-809B-419E-83AC-F3D677573FDD}" srcOrd="0" destOrd="0" presId="urn:microsoft.com/office/officeart/2005/8/layout/hierarchy2"/>
    <dgm:cxn modelId="{971719EA-8E52-4075-B4EE-D6737A726F36}" type="presOf" srcId="{B9EA8EB4-A2E7-4383-BC2C-1B7719DDF8EE}" destId="{8ACC9B0E-5BCC-4200-9A69-B7201113F92E}" srcOrd="0" destOrd="0" presId="urn:microsoft.com/office/officeart/2005/8/layout/hierarchy2"/>
    <dgm:cxn modelId="{26FC79F2-E0D3-46ED-A2BF-250D67582A64}" srcId="{53661705-5345-4B4C-9C27-36E2BD329B09}" destId="{5D5D1832-EAFC-4108-A28F-E9B7F291AC49}" srcOrd="4" destOrd="0" parTransId="{91551485-C7BB-4615-874B-E7ABA7D3067A}" sibTransId="{27CD3B48-77D6-4A22-801B-A6216954EC3A}"/>
    <dgm:cxn modelId="{489F1165-0198-43DD-AD2F-F01C77ECBE35}" type="presOf" srcId="{03AE5107-7BEF-4855-AD53-7FEF121D0EDB}" destId="{08544131-F0F1-4F53-98EB-8633A5605312}" srcOrd="1" destOrd="0" presId="urn:microsoft.com/office/officeart/2005/8/layout/hierarchy2"/>
    <dgm:cxn modelId="{8A782621-E0CE-4D3B-A350-EDC09628A03D}" type="presOf" srcId="{5D5D1832-EAFC-4108-A28F-E9B7F291AC49}" destId="{83A368EB-A757-42B8-A181-3722272D728A}" srcOrd="0" destOrd="0" presId="urn:microsoft.com/office/officeart/2005/8/layout/hierarchy2"/>
    <dgm:cxn modelId="{0265B678-2C30-4A65-AAFC-A7974A8337F1}" type="presOf" srcId="{11665C05-6D16-4E0A-88F2-2AE164931830}" destId="{7A01CA7C-2518-43BD-8DFA-797DAA09E611}" srcOrd="0" destOrd="0" presId="urn:microsoft.com/office/officeart/2005/8/layout/hierarchy2"/>
    <dgm:cxn modelId="{424B5127-228E-4DF0-B7C9-B06434B4599F}" type="presOf" srcId="{81D440EB-4C73-4E01-87BC-C6D4034B2416}" destId="{3EDFAC0E-A74F-41F3-BD7B-A8E7F6D56AAD}" srcOrd="1" destOrd="0" presId="urn:microsoft.com/office/officeart/2005/8/layout/hierarchy2"/>
    <dgm:cxn modelId="{C030022E-32AD-4E91-91A4-5991DCED1E28}" type="presOf" srcId="{072990AA-5E2A-4DC5-B91D-FD729C0DC032}" destId="{09F275CE-518A-49F0-B7BA-EEC15C08B814}" srcOrd="1" destOrd="0" presId="urn:microsoft.com/office/officeart/2005/8/layout/hierarchy2"/>
    <dgm:cxn modelId="{47DF9310-D132-4284-84F9-1B6FCA5F8386}" srcId="{E7750A39-19FB-49A0-B412-84CDAF8E85C5}" destId="{53661705-5345-4B4C-9C27-36E2BD329B09}" srcOrd="1" destOrd="0" parTransId="{81D440EB-4C73-4E01-87BC-C6D4034B2416}" sibTransId="{EB9F86D8-B4A4-4A54-A047-51C1D0A7E62B}"/>
    <dgm:cxn modelId="{80BE70F9-54EC-4065-AF66-B593F4CB5982}" type="presOf" srcId="{29E688A0-CEC9-47B0-B35D-263EE03BA994}" destId="{0D554042-3D5E-4E55-B227-EF8540C3188F}" srcOrd="1" destOrd="0" presId="urn:microsoft.com/office/officeart/2005/8/layout/hierarchy2"/>
    <dgm:cxn modelId="{C07F85FD-0981-428F-8BAA-2B49BE3363D9}" type="presOf" srcId="{11665C05-6D16-4E0A-88F2-2AE164931830}" destId="{7B07E6F4-7375-43D7-8952-EEEE3795D874}" srcOrd="1" destOrd="0" presId="urn:microsoft.com/office/officeart/2005/8/layout/hierarchy2"/>
    <dgm:cxn modelId="{EEEA8B7E-CDA7-4D90-8D2F-87ECB7DEA92C}" type="presOf" srcId="{DAFB3B0E-DD76-4DAD-952A-00FEE955FD9C}" destId="{CCAEB569-2251-41FE-9CE5-6EFFA758D8E9}" srcOrd="0" destOrd="0" presId="urn:microsoft.com/office/officeart/2005/8/layout/hierarchy2"/>
    <dgm:cxn modelId="{B6A2137F-3F93-4FB7-86AB-1E6B247EEF07}" type="presOf" srcId="{3F2CC1C5-B8EE-4D41-AC71-708884FE7DAF}" destId="{E2545E0F-B6F8-4386-A21F-DF367224C0E3}" srcOrd="0" destOrd="0" presId="urn:microsoft.com/office/officeart/2005/8/layout/hierarchy2"/>
    <dgm:cxn modelId="{2E1113E2-8857-44C4-AD5B-145D27C5DD49}" type="presOf" srcId="{91551485-C7BB-4615-874B-E7ABA7D3067A}" destId="{9C8C1AB9-B069-4D51-83F9-56DAEFC74241}" srcOrd="0" destOrd="0" presId="urn:microsoft.com/office/officeart/2005/8/layout/hierarchy2"/>
    <dgm:cxn modelId="{ABD67D79-C45C-49BC-998D-ADD4412950FF}" type="presOf" srcId="{81D440EB-4C73-4E01-87BC-C6D4034B2416}" destId="{4ECF096E-664B-47AB-9A6B-B62D7AAB5B54}" srcOrd="0" destOrd="0" presId="urn:microsoft.com/office/officeart/2005/8/layout/hierarchy2"/>
    <dgm:cxn modelId="{0406BFA7-4EDB-4D9D-8541-AEC69A8F5C2A}" type="presOf" srcId="{03AE5107-7BEF-4855-AD53-7FEF121D0EDB}" destId="{A910E916-980A-43A8-B5EC-93DA3883488A}" srcOrd="0" destOrd="0" presId="urn:microsoft.com/office/officeart/2005/8/layout/hierarchy2"/>
    <dgm:cxn modelId="{B0F0DF41-DA7E-4DEC-81E9-956317A42183}" type="presOf" srcId="{E7750A39-19FB-49A0-B412-84CDAF8E85C5}" destId="{8B636223-36CB-41C7-A481-BCE90019643C}" srcOrd="0" destOrd="0" presId="urn:microsoft.com/office/officeart/2005/8/layout/hierarchy2"/>
    <dgm:cxn modelId="{E2CB8756-D28F-45D7-87FB-E318AD211EC4}" type="presOf" srcId="{91551485-C7BB-4615-874B-E7ABA7D3067A}" destId="{188F9943-BBE5-47DE-8A2D-EB6A05FCB5BE}" srcOrd="1" destOrd="0" presId="urn:microsoft.com/office/officeart/2005/8/layout/hierarchy2"/>
    <dgm:cxn modelId="{22D6BA52-CC75-4476-BB24-9474E568D7D3}" srcId="{E7750A39-19FB-49A0-B412-84CDAF8E85C5}" destId="{15E69E40-20F6-4071-83EC-C992583029A7}" srcOrd="0" destOrd="0" parTransId="{3F2CC1C5-B8EE-4D41-AC71-708884FE7DAF}" sibTransId="{5EB9DF3A-4833-4FAE-8AF3-B710663870E2}"/>
    <dgm:cxn modelId="{4743440F-0090-4486-9167-A5A97753803E}" type="presOf" srcId="{E1650A7C-F243-4211-BD9D-D4847FBFCAF8}" destId="{7A2A288E-918E-4970-9857-70B832F3A057}" srcOrd="1" destOrd="0" presId="urn:microsoft.com/office/officeart/2005/8/layout/hierarchy2"/>
    <dgm:cxn modelId="{13991792-69B8-48EE-B70B-D416B17587F8}" srcId="{53661705-5345-4B4C-9C27-36E2BD329B09}" destId="{DDA8FAAB-9C09-4A1D-9FBE-F2786E8D49A1}" srcOrd="1" destOrd="0" parTransId="{E1650A7C-F243-4211-BD9D-D4847FBFCAF8}" sibTransId="{388EC39F-5C19-42FD-BFE2-ABC60EEB7D9B}"/>
    <dgm:cxn modelId="{D54D5A4B-EA03-4FF9-A811-405AD9F0B10B}" type="presOf" srcId="{15E69E40-20F6-4071-83EC-C992583029A7}" destId="{49C4BFA7-38B0-4885-B998-5F913E39314B}" srcOrd="0" destOrd="0" presId="urn:microsoft.com/office/officeart/2005/8/layout/hierarchy2"/>
    <dgm:cxn modelId="{0AC8C0D1-9469-42FB-924A-DDA0F1DE3C3D}" type="presOf" srcId="{DAFB3B0E-DD76-4DAD-952A-00FEE955FD9C}" destId="{279A179B-DA0F-4524-A681-40D0511142DE}" srcOrd="1" destOrd="0" presId="urn:microsoft.com/office/officeart/2005/8/layout/hierarchy2"/>
    <dgm:cxn modelId="{E2462A1D-7AF1-4596-B64F-9BF9E654662D}" type="presOf" srcId="{40F5EA4B-DF67-46AB-A0E6-A462320FA1A3}" destId="{78CC0078-B0DA-4F8E-A2FE-6E27E3ADD225}" srcOrd="0" destOrd="0" presId="urn:microsoft.com/office/officeart/2005/8/layout/hierarchy2"/>
    <dgm:cxn modelId="{57544A84-E21F-41F1-A785-5714160B9E95}" srcId="{15E69E40-20F6-4071-83EC-C992583029A7}" destId="{3F47AB79-4C46-4EDE-93C7-4D933D1DDF4A}" srcOrd="0" destOrd="0" parTransId="{29E688A0-CEC9-47B0-B35D-263EE03BA994}" sibTransId="{8F70FEC9-E3F4-4B83-809E-9C73AA542BE7}"/>
    <dgm:cxn modelId="{FC23953C-82A5-433D-96A3-03370C6A23A3}" type="presOf" srcId="{49A82CDB-3DA1-4B23-9622-0AC4358C46B3}" destId="{30D34BDC-0226-46EA-8F1D-4E895050CB5B}" srcOrd="1" destOrd="0" presId="urn:microsoft.com/office/officeart/2005/8/layout/hierarchy2"/>
    <dgm:cxn modelId="{54A687EA-93E0-4CA8-92D0-746F3BDAE0BF}" type="presOf" srcId="{3F2CC1C5-B8EE-4D41-AC71-708884FE7DAF}" destId="{5B806996-DE69-4DA0-89C7-9F2FEC7FD7BC}" srcOrd="1" destOrd="0" presId="urn:microsoft.com/office/officeart/2005/8/layout/hierarchy2"/>
    <dgm:cxn modelId="{8B5A6FD1-97A5-42C8-9C05-7CA2F66C9D35}" type="presOf" srcId="{3F47AB79-4C46-4EDE-93C7-4D933D1DDF4A}" destId="{0E8C462C-7636-4D72-AE10-433CDCD5EB82}" srcOrd="0" destOrd="0" presId="urn:microsoft.com/office/officeart/2005/8/layout/hierarchy2"/>
    <dgm:cxn modelId="{743F878C-C247-47A5-BB3D-3C548F595EB0}" srcId="{53661705-5345-4B4C-9C27-36E2BD329B09}" destId="{E61D3BDF-036E-4405-BE95-5B1F77729494}" srcOrd="2" destOrd="0" parTransId="{11665C05-6D16-4E0A-88F2-2AE164931830}" sibTransId="{C8934C45-0553-4EE0-B06F-EB7B3D1A62F4}"/>
    <dgm:cxn modelId="{C072E559-6422-4593-9152-2C3B538E0BE9}" type="presOf" srcId="{E1650A7C-F243-4211-BD9D-D4847FBFCAF8}" destId="{22D1329B-25AD-42B2-9B8D-BE84DADB1E54}" srcOrd="0" destOrd="0" presId="urn:microsoft.com/office/officeart/2005/8/layout/hierarchy2"/>
    <dgm:cxn modelId="{32442E1F-D704-4564-A81E-29FABE27039B}" type="presOf" srcId="{072990AA-5E2A-4DC5-B91D-FD729C0DC032}" destId="{6035414D-6422-40CD-A8F2-773D717538DF}" srcOrd="0" destOrd="0" presId="urn:microsoft.com/office/officeart/2005/8/layout/hierarchy2"/>
    <dgm:cxn modelId="{67F01DFA-5A82-48C8-9373-AF97E59314EE}" srcId="{53661705-5345-4B4C-9C27-36E2BD329B09}" destId="{8D954D8F-71AA-40D4-9B65-28E654EF6725}" srcOrd="3" destOrd="0" parTransId="{03AE5107-7BEF-4855-AD53-7FEF121D0EDB}" sibTransId="{1FC53810-D6E1-4852-B8BD-7A8AC7924676}"/>
    <dgm:cxn modelId="{E1B9183C-9A08-44AE-A8E3-9B59DEE99853}" type="presOf" srcId="{E61D3BDF-036E-4405-BE95-5B1F77729494}" destId="{380762F2-5980-476F-A340-2675A974F49F}" srcOrd="0" destOrd="0" presId="urn:microsoft.com/office/officeart/2005/8/layout/hierarchy2"/>
    <dgm:cxn modelId="{0B700D9C-C622-462C-A041-99C853CB73EF}" type="presOf" srcId="{DDA8FAAB-9C09-4A1D-9FBE-F2786E8D49A1}" destId="{FDD06834-310B-4367-9000-E2F8721C51DF}" srcOrd="0" destOrd="0" presId="urn:microsoft.com/office/officeart/2005/8/layout/hierarchy2"/>
    <dgm:cxn modelId="{D51B7265-63D7-44AB-9079-565A1B3736BB}" type="presOf" srcId="{49A82CDB-3DA1-4B23-9622-0AC4358C46B3}" destId="{FE5C51AA-052D-45BE-B12D-4A4B87E411DC}" srcOrd="0" destOrd="0" presId="urn:microsoft.com/office/officeart/2005/8/layout/hierarchy2"/>
    <dgm:cxn modelId="{B44129AB-A7A6-418F-9555-519DEB51DA0E}" srcId="{53661705-5345-4B4C-9C27-36E2BD329B09}" destId="{40F5EA4B-DF67-46AB-A0E6-A462320FA1A3}" srcOrd="0" destOrd="0" parTransId="{072990AA-5E2A-4DC5-B91D-FD729C0DC032}" sibTransId="{BD0F7139-6AF0-415F-AC6F-06099A19AC61}"/>
    <dgm:cxn modelId="{CCCF3030-586B-4EB3-BF4F-F50EA06D6F14}" srcId="{53661705-5345-4B4C-9C27-36E2BD329B09}" destId="{B7CE83F4-E028-473A-B1A1-AE71B25A9EE7}" srcOrd="5" destOrd="0" parTransId="{49A82CDB-3DA1-4B23-9622-0AC4358C46B3}" sibTransId="{7F0058E1-CA72-4CB2-B871-CB28D8247926}"/>
    <dgm:cxn modelId="{8A8CB249-5F08-4083-954D-6E99EC91435C}" srcId="{15E69E40-20F6-4071-83EC-C992583029A7}" destId="{E736D2BE-F8E6-4D93-A4B2-F4E0C6CB5390}" srcOrd="1" destOrd="0" parTransId="{DAFB3B0E-DD76-4DAD-952A-00FEE955FD9C}" sibTransId="{B568EBBD-AEA0-433E-93E2-15CA6A59FBDA}"/>
    <dgm:cxn modelId="{75A67819-FF9C-4645-B8A9-FF32C24D926D}" type="presOf" srcId="{29E688A0-CEC9-47B0-B35D-263EE03BA994}" destId="{FFD3C51D-B7DB-4CD7-ABE7-B7AB745C1888}" srcOrd="0" destOrd="0" presId="urn:microsoft.com/office/officeart/2005/8/layout/hierarchy2"/>
    <dgm:cxn modelId="{D77C3BE6-E53E-499D-966C-C14A96CAFC73}" type="presOf" srcId="{B7CE83F4-E028-473A-B1A1-AE71B25A9EE7}" destId="{0F65D86B-ECE9-49EC-82E2-FC962D4269E6}" srcOrd="0" destOrd="0" presId="urn:microsoft.com/office/officeart/2005/8/layout/hierarchy2"/>
    <dgm:cxn modelId="{BAC06FAF-4C6B-4F92-9EC4-C2272027A948}" type="presOf" srcId="{53661705-5345-4B4C-9C27-36E2BD329B09}" destId="{D04D1C9F-AD09-4E42-98FB-7E94C4A090C0}" srcOrd="0" destOrd="0" presId="urn:microsoft.com/office/officeart/2005/8/layout/hierarchy2"/>
    <dgm:cxn modelId="{C6995AF8-FE37-4265-B240-0DDAD58488A8}" type="presOf" srcId="{8D954D8F-71AA-40D4-9B65-28E654EF6725}" destId="{9D892749-9886-45F7-845C-AC1495F8C053}" srcOrd="0" destOrd="0" presId="urn:microsoft.com/office/officeart/2005/8/layout/hierarchy2"/>
    <dgm:cxn modelId="{DB6E75A2-8F3B-4E49-A497-4AE7EEE4BEE0}" srcId="{B9EA8EB4-A2E7-4383-BC2C-1B7719DDF8EE}" destId="{E7750A39-19FB-49A0-B412-84CDAF8E85C5}" srcOrd="0" destOrd="0" parTransId="{E0A4B5BB-16F6-4DCC-9806-EB65A8B7AAFC}" sibTransId="{DAC082C9-EA5A-4553-BBC1-2085FEBD6F9D}"/>
    <dgm:cxn modelId="{372D293F-0754-43AB-A781-E0A285E04DB5}" type="presParOf" srcId="{8ACC9B0E-5BCC-4200-9A69-B7201113F92E}" destId="{FE2EA854-2E8D-422B-AC38-B009842FE547}" srcOrd="0" destOrd="0" presId="urn:microsoft.com/office/officeart/2005/8/layout/hierarchy2"/>
    <dgm:cxn modelId="{164A3E61-5D1E-4495-B8A5-8AFF5EFF8FEB}" type="presParOf" srcId="{FE2EA854-2E8D-422B-AC38-B009842FE547}" destId="{8B636223-36CB-41C7-A481-BCE90019643C}" srcOrd="0" destOrd="0" presId="urn:microsoft.com/office/officeart/2005/8/layout/hierarchy2"/>
    <dgm:cxn modelId="{16E69B9C-BB38-49DA-B389-AC70DC05B02F}" type="presParOf" srcId="{FE2EA854-2E8D-422B-AC38-B009842FE547}" destId="{744877A7-7B2F-4316-ACD5-C0387A5A2A4B}" srcOrd="1" destOrd="0" presId="urn:microsoft.com/office/officeart/2005/8/layout/hierarchy2"/>
    <dgm:cxn modelId="{841CAAE9-4FF7-4659-BE5D-C14755C34BD3}" type="presParOf" srcId="{744877A7-7B2F-4316-ACD5-C0387A5A2A4B}" destId="{E2545E0F-B6F8-4386-A21F-DF367224C0E3}" srcOrd="0" destOrd="0" presId="urn:microsoft.com/office/officeart/2005/8/layout/hierarchy2"/>
    <dgm:cxn modelId="{61FC179A-A7EB-4B2F-AE36-2C4E495BB528}" type="presParOf" srcId="{E2545E0F-B6F8-4386-A21F-DF367224C0E3}" destId="{5B806996-DE69-4DA0-89C7-9F2FEC7FD7BC}" srcOrd="0" destOrd="0" presId="urn:microsoft.com/office/officeart/2005/8/layout/hierarchy2"/>
    <dgm:cxn modelId="{89D00163-B88B-436A-8A4E-654EA57E510E}" type="presParOf" srcId="{744877A7-7B2F-4316-ACD5-C0387A5A2A4B}" destId="{AA5330E6-02A9-4951-A62C-681A417E8DDF}" srcOrd="1" destOrd="0" presId="urn:microsoft.com/office/officeart/2005/8/layout/hierarchy2"/>
    <dgm:cxn modelId="{3D830BE9-A83B-4FF2-880B-C49F2F800BDA}" type="presParOf" srcId="{AA5330E6-02A9-4951-A62C-681A417E8DDF}" destId="{49C4BFA7-38B0-4885-B998-5F913E39314B}" srcOrd="0" destOrd="0" presId="urn:microsoft.com/office/officeart/2005/8/layout/hierarchy2"/>
    <dgm:cxn modelId="{7BC86951-39BE-4BAE-89DF-714603EFEBA8}" type="presParOf" srcId="{AA5330E6-02A9-4951-A62C-681A417E8DDF}" destId="{14CB1F8A-7388-4D9C-BAFE-523E36A528BD}" srcOrd="1" destOrd="0" presId="urn:microsoft.com/office/officeart/2005/8/layout/hierarchy2"/>
    <dgm:cxn modelId="{D1F345CB-A4E9-4155-8D28-68215B70282E}" type="presParOf" srcId="{14CB1F8A-7388-4D9C-BAFE-523E36A528BD}" destId="{FFD3C51D-B7DB-4CD7-ABE7-B7AB745C1888}" srcOrd="0" destOrd="0" presId="urn:microsoft.com/office/officeart/2005/8/layout/hierarchy2"/>
    <dgm:cxn modelId="{C838D6D4-2398-431E-A43C-88EFA29C3917}" type="presParOf" srcId="{FFD3C51D-B7DB-4CD7-ABE7-B7AB745C1888}" destId="{0D554042-3D5E-4E55-B227-EF8540C3188F}" srcOrd="0" destOrd="0" presId="urn:microsoft.com/office/officeart/2005/8/layout/hierarchy2"/>
    <dgm:cxn modelId="{80334B78-90B2-4FB9-96D4-CA7B86E2DF38}" type="presParOf" srcId="{14CB1F8A-7388-4D9C-BAFE-523E36A528BD}" destId="{3D7411EE-BA1D-40C9-B30A-25B0390ABF2D}" srcOrd="1" destOrd="0" presId="urn:microsoft.com/office/officeart/2005/8/layout/hierarchy2"/>
    <dgm:cxn modelId="{16D487B5-C4CC-46CA-816C-10A9E2A688D5}" type="presParOf" srcId="{3D7411EE-BA1D-40C9-B30A-25B0390ABF2D}" destId="{0E8C462C-7636-4D72-AE10-433CDCD5EB82}" srcOrd="0" destOrd="0" presId="urn:microsoft.com/office/officeart/2005/8/layout/hierarchy2"/>
    <dgm:cxn modelId="{5366253D-46CE-4597-AA80-7880E15E8219}" type="presParOf" srcId="{3D7411EE-BA1D-40C9-B30A-25B0390ABF2D}" destId="{6E72FFBC-49D9-449F-82CA-7DB1F717A4A8}" srcOrd="1" destOrd="0" presId="urn:microsoft.com/office/officeart/2005/8/layout/hierarchy2"/>
    <dgm:cxn modelId="{0288BECE-A4CA-4DBB-9A4E-5FC3A9424F51}" type="presParOf" srcId="{14CB1F8A-7388-4D9C-BAFE-523E36A528BD}" destId="{CCAEB569-2251-41FE-9CE5-6EFFA758D8E9}" srcOrd="2" destOrd="0" presId="urn:microsoft.com/office/officeart/2005/8/layout/hierarchy2"/>
    <dgm:cxn modelId="{19667662-FEB2-45A6-9335-DE7DBF97666D}" type="presParOf" srcId="{CCAEB569-2251-41FE-9CE5-6EFFA758D8E9}" destId="{279A179B-DA0F-4524-A681-40D0511142DE}" srcOrd="0" destOrd="0" presId="urn:microsoft.com/office/officeart/2005/8/layout/hierarchy2"/>
    <dgm:cxn modelId="{A6AA28E6-06F4-4B44-94C5-D313F44EC932}" type="presParOf" srcId="{14CB1F8A-7388-4D9C-BAFE-523E36A528BD}" destId="{B58D136D-8096-444E-B2B0-F7BD66FF442F}" srcOrd="3" destOrd="0" presId="urn:microsoft.com/office/officeart/2005/8/layout/hierarchy2"/>
    <dgm:cxn modelId="{654DE1F3-1E66-4C64-A0C7-587EED31AB23}" type="presParOf" srcId="{B58D136D-8096-444E-B2B0-F7BD66FF442F}" destId="{78DEE624-809B-419E-83AC-F3D677573FDD}" srcOrd="0" destOrd="0" presId="urn:microsoft.com/office/officeart/2005/8/layout/hierarchy2"/>
    <dgm:cxn modelId="{47069BAA-1E9F-45D0-8281-43A6C102BD7E}" type="presParOf" srcId="{B58D136D-8096-444E-B2B0-F7BD66FF442F}" destId="{2CFA18CA-72BF-4602-84A9-DC38DFCE4E0B}" srcOrd="1" destOrd="0" presId="urn:microsoft.com/office/officeart/2005/8/layout/hierarchy2"/>
    <dgm:cxn modelId="{CE22302B-2A27-48A7-B35B-1996125CC35E}" type="presParOf" srcId="{744877A7-7B2F-4316-ACD5-C0387A5A2A4B}" destId="{4ECF096E-664B-47AB-9A6B-B62D7AAB5B54}" srcOrd="2" destOrd="0" presId="urn:microsoft.com/office/officeart/2005/8/layout/hierarchy2"/>
    <dgm:cxn modelId="{0E08F246-B423-47C0-BC67-D5CF13546EEC}" type="presParOf" srcId="{4ECF096E-664B-47AB-9A6B-B62D7AAB5B54}" destId="{3EDFAC0E-A74F-41F3-BD7B-A8E7F6D56AAD}" srcOrd="0" destOrd="0" presId="urn:microsoft.com/office/officeart/2005/8/layout/hierarchy2"/>
    <dgm:cxn modelId="{223F6BB0-501E-4060-A111-14F516F33640}" type="presParOf" srcId="{744877A7-7B2F-4316-ACD5-C0387A5A2A4B}" destId="{66ACCD43-18A8-4C38-9C59-48F3E83AA16B}" srcOrd="3" destOrd="0" presId="urn:microsoft.com/office/officeart/2005/8/layout/hierarchy2"/>
    <dgm:cxn modelId="{8B6316C5-FDEB-42AE-B80E-D3A6EB45D2C8}" type="presParOf" srcId="{66ACCD43-18A8-4C38-9C59-48F3E83AA16B}" destId="{D04D1C9F-AD09-4E42-98FB-7E94C4A090C0}" srcOrd="0" destOrd="0" presId="urn:microsoft.com/office/officeart/2005/8/layout/hierarchy2"/>
    <dgm:cxn modelId="{180C0451-1123-4B9D-901B-C772B169C3D2}" type="presParOf" srcId="{66ACCD43-18A8-4C38-9C59-48F3E83AA16B}" destId="{D0B1369A-1D71-4280-8A10-0B82031BE14A}" srcOrd="1" destOrd="0" presId="urn:microsoft.com/office/officeart/2005/8/layout/hierarchy2"/>
    <dgm:cxn modelId="{5CCCD082-5709-4E26-AFC4-D76894952BE0}" type="presParOf" srcId="{D0B1369A-1D71-4280-8A10-0B82031BE14A}" destId="{6035414D-6422-40CD-A8F2-773D717538DF}" srcOrd="0" destOrd="0" presId="urn:microsoft.com/office/officeart/2005/8/layout/hierarchy2"/>
    <dgm:cxn modelId="{C894415A-4443-4890-9040-EF2C09950017}" type="presParOf" srcId="{6035414D-6422-40CD-A8F2-773D717538DF}" destId="{09F275CE-518A-49F0-B7BA-EEC15C08B814}" srcOrd="0" destOrd="0" presId="urn:microsoft.com/office/officeart/2005/8/layout/hierarchy2"/>
    <dgm:cxn modelId="{6C019199-C831-4A26-8AA6-42F4BB6179A3}" type="presParOf" srcId="{D0B1369A-1D71-4280-8A10-0B82031BE14A}" destId="{E36DD649-5202-4182-9DF3-1A8CD721AB96}" srcOrd="1" destOrd="0" presId="urn:microsoft.com/office/officeart/2005/8/layout/hierarchy2"/>
    <dgm:cxn modelId="{5F41B04E-2433-4DF4-BD83-C224D88B9B8E}" type="presParOf" srcId="{E36DD649-5202-4182-9DF3-1A8CD721AB96}" destId="{78CC0078-B0DA-4F8E-A2FE-6E27E3ADD225}" srcOrd="0" destOrd="0" presId="urn:microsoft.com/office/officeart/2005/8/layout/hierarchy2"/>
    <dgm:cxn modelId="{45BDEE6E-DCD1-47A9-81A8-8A2B5B345D9E}" type="presParOf" srcId="{E36DD649-5202-4182-9DF3-1A8CD721AB96}" destId="{3A1B75B2-5028-4A4A-8294-FBE1746217D6}" srcOrd="1" destOrd="0" presId="urn:microsoft.com/office/officeart/2005/8/layout/hierarchy2"/>
    <dgm:cxn modelId="{0B09CFE0-5392-4758-8B81-039629C6238A}" type="presParOf" srcId="{D0B1369A-1D71-4280-8A10-0B82031BE14A}" destId="{22D1329B-25AD-42B2-9B8D-BE84DADB1E54}" srcOrd="2" destOrd="0" presId="urn:microsoft.com/office/officeart/2005/8/layout/hierarchy2"/>
    <dgm:cxn modelId="{60F54DE9-81BF-42BE-A797-B5CB96FFC521}" type="presParOf" srcId="{22D1329B-25AD-42B2-9B8D-BE84DADB1E54}" destId="{7A2A288E-918E-4970-9857-70B832F3A057}" srcOrd="0" destOrd="0" presId="urn:microsoft.com/office/officeart/2005/8/layout/hierarchy2"/>
    <dgm:cxn modelId="{929923CC-BDF0-4EA1-ACB9-DF43E9A745ED}" type="presParOf" srcId="{D0B1369A-1D71-4280-8A10-0B82031BE14A}" destId="{F09A3A76-9444-4124-8570-6386C256E61D}" srcOrd="3" destOrd="0" presId="urn:microsoft.com/office/officeart/2005/8/layout/hierarchy2"/>
    <dgm:cxn modelId="{D6562E26-E36D-4AC9-A9E5-9554E67EF9AF}" type="presParOf" srcId="{F09A3A76-9444-4124-8570-6386C256E61D}" destId="{FDD06834-310B-4367-9000-E2F8721C51DF}" srcOrd="0" destOrd="0" presId="urn:microsoft.com/office/officeart/2005/8/layout/hierarchy2"/>
    <dgm:cxn modelId="{BAD7FC55-34F1-44B8-81D3-90791FA40ABE}" type="presParOf" srcId="{F09A3A76-9444-4124-8570-6386C256E61D}" destId="{F9A8F55F-0844-42A2-B801-425AA8B5D341}" srcOrd="1" destOrd="0" presId="urn:microsoft.com/office/officeart/2005/8/layout/hierarchy2"/>
    <dgm:cxn modelId="{5551FFF0-E21B-4B57-9765-22CD846A9AD1}" type="presParOf" srcId="{D0B1369A-1D71-4280-8A10-0B82031BE14A}" destId="{7A01CA7C-2518-43BD-8DFA-797DAA09E611}" srcOrd="4" destOrd="0" presId="urn:microsoft.com/office/officeart/2005/8/layout/hierarchy2"/>
    <dgm:cxn modelId="{74ACF4BD-4CBA-4303-969E-3B8FD0D505B4}" type="presParOf" srcId="{7A01CA7C-2518-43BD-8DFA-797DAA09E611}" destId="{7B07E6F4-7375-43D7-8952-EEEE3795D874}" srcOrd="0" destOrd="0" presId="urn:microsoft.com/office/officeart/2005/8/layout/hierarchy2"/>
    <dgm:cxn modelId="{DFA20DE5-ED39-4652-9E8A-98CA842789A8}" type="presParOf" srcId="{D0B1369A-1D71-4280-8A10-0B82031BE14A}" destId="{17BC9BFC-9BB6-4D45-B188-42376BA542C2}" srcOrd="5" destOrd="0" presId="urn:microsoft.com/office/officeart/2005/8/layout/hierarchy2"/>
    <dgm:cxn modelId="{40FB9B64-80E3-4A21-93C5-283F1EBF076F}" type="presParOf" srcId="{17BC9BFC-9BB6-4D45-B188-42376BA542C2}" destId="{380762F2-5980-476F-A340-2675A974F49F}" srcOrd="0" destOrd="0" presId="urn:microsoft.com/office/officeart/2005/8/layout/hierarchy2"/>
    <dgm:cxn modelId="{FF077E1B-8EBD-47C1-B710-3280B741312C}" type="presParOf" srcId="{17BC9BFC-9BB6-4D45-B188-42376BA542C2}" destId="{BFF8F02C-F7C5-4D12-9F58-785C686496B6}" srcOrd="1" destOrd="0" presId="urn:microsoft.com/office/officeart/2005/8/layout/hierarchy2"/>
    <dgm:cxn modelId="{16207A4A-CAC0-4C5F-931D-193D5F31C721}" type="presParOf" srcId="{D0B1369A-1D71-4280-8A10-0B82031BE14A}" destId="{A910E916-980A-43A8-B5EC-93DA3883488A}" srcOrd="6" destOrd="0" presId="urn:microsoft.com/office/officeart/2005/8/layout/hierarchy2"/>
    <dgm:cxn modelId="{2341F028-034C-4E4D-949E-24AE9782BF34}" type="presParOf" srcId="{A910E916-980A-43A8-B5EC-93DA3883488A}" destId="{08544131-F0F1-4F53-98EB-8633A5605312}" srcOrd="0" destOrd="0" presId="urn:microsoft.com/office/officeart/2005/8/layout/hierarchy2"/>
    <dgm:cxn modelId="{D986D806-D727-4A0C-BBB5-589ACE2615CF}" type="presParOf" srcId="{D0B1369A-1D71-4280-8A10-0B82031BE14A}" destId="{5AE22F74-ED3D-4520-B0EB-BFE11B33435F}" srcOrd="7" destOrd="0" presId="urn:microsoft.com/office/officeart/2005/8/layout/hierarchy2"/>
    <dgm:cxn modelId="{87F7A4C3-2EA8-4BE2-83A5-B0040600D612}" type="presParOf" srcId="{5AE22F74-ED3D-4520-B0EB-BFE11B33435F}" destId="{9D892749-9886-45F7-845C-AC1495F8C053}" srcOrd="0" destOrd="0" presId="urn:microsoft.com/office/officeart/2005/8/layout/hierarchy2"/>
    <dgm:cxn modelId="{1F785F28-F364-4F4E-B28B-76DA32C6B031}" type="presParOf" srcId="{5AE22F74-ED3D-4520-B0EB-BFE11B33435F}" destId="{0A6C88C0-A8A0-4919-8D5D-2D154D91CD6D}" srcOrd="1" destOrd="0" presId="urn:microsoft.com/office/officeart/2005/8/layout/hierarchy2"/>
    <dgm:cxn modelId="{EE6CADF8-E8D1-48CC-84CD-1454BCB5EA3F}" type="presParOf" srcId="{D0B1369A-1D71-4280-8A10-0B82031BE14A}" destId="{9C8C1AB9-B069-4D51-83F9-56DAEFC74241}" srcOrd="8" destOrd="0" presId="urn:microsoft.com/office/officeart/2005/8/layout/hierarchy2"/>
    <dgm:cxn modelId="{FC248E11-08B5-4592-A2D4-F450649085C4}" type="presParOf" srcId="{9C8C1AB9-B069-4D51-83F9-56DAEFC74241}" destId="{188F9943-BBE5-47DE-8A2D-EB6A05FCB5BE}" srcOrd="0" destOrd="0" presId="urn:microsoft.com/office/officeart/2005/8/layout/hierarchy2"/>
    <dgm:cxn modelId="{B4EB0B8A-18E9-46A3-8CFD-86E83DB6DCF0}" type="presParOf" srcId="{D0B1369A-1D71-4280-8A10-0B82031BE14A}" destId="{A8895F7A-B742-4019-99CD-57DF45544637}" srcOrd="9" destOrd="0" presId="urn:microsoft.com/office/officeart/2005/8/layout/hierarchy2"/>
    <dgm:cxn modelId="{84F2A7C1-2827-4DC7-ACDE-F90145F001F9}" type="presParOf" srcId="{A8895F7A-B742-4019-99CD-57DF45544637}" destId="{83A368EB-A757-42B8-A181-3722272D728A}" srcOrd="0" destOrd="0" presId="urn:microsoft.com/office/officeart/2005/8/layout/hierarchy2"/>
    <dgm:cxn modelId="{E3190FBD-F2E4-4B43-9FE6-962B7E63A91E}" type="presParOf" srcId="{A8895F7A-B742-4019-99CD-57DF45544637}" destId="{C74B1D6C-47BA-4FA4-B43E-E97E6BA09F35}" srcOrd="1" destOrd="0" presId="urn:microsoft.com/office/officeart/2005/8/layout/hierarchy2"/>
    <dgm:cxn modelId="{34F5CECA-A6F0-4BC0-89DA-3A1236C2DEC8}" type="presParOf" srcId="{D0B1369A-1D71-4280-8A10-0B82031BE14A}" destId="{FE5C51AA-052D-45BE-B12D-4A4B87E411DC}" srcOrd="10" destOrd="0" presId="urn:microsoft.com/office/officeart/2005/8/layout/hierarchy2"/>
    <dgm:cxn modelId="{EBEF880D-51BD-46ED-9E66-6EBF4D90FFD2}" type="presParOf" srcId="{FE5C51AA-052D-45BE-B12D-4A4B87E411DC}" destId="{30D34BDC-0226-46EA-8F1D-4E895050CB5B}" srcOrd="0" destOrd="0" presId="urn:microsoft.com/office/officeart/2005/8/layout/hierarchy2"/>
    <dgm:cxn modelId="{FFC21CCB-4A67-4B7C-8105-1B7DCA00A0BA}" type="presParOf" srcId="{D0B1369A-1D71-4280-8A10-0B82031BE14A}" destId="{5DDD35CA-C794-4FE7-9F55-AF50D6DBB79F}" srcOrd="11" destOrd="0" presId="urn:microsoft.com/office/officeart/2005/8/layout/hierarchy2"/>
    <dgm:cxn modelId="{7CDF3FC6-F8A0-468D-BDF5-944D848FC0DE}" type="presParOf" srcId="{5DDD35CA-C794-4FE7-9F55-AF50D6DBB79F}" destId="{0F65D86B-ECE9-49EC-82E2-FC962D4269E6}" srcOrd="0" destOrd="0" presId="urn:microsoft.com/office/officeart/2005/8/layout/hierarchy2"/>
    <dgm:cxn modelId="{7FF91107-7EAE-4AEA-A35D-21EBAD3C118F}" type="presParOf" srcId="{5DDD35CA-C794-4FE7-9F55-AF50D6DBB79F}" destId="{6A8A9FA3-85DA-4E7B-972C-A6FE7CF16AD5}"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439F33-0ACE-41C0-85F4-59E4AF0267AD}">
      <dsp:nvSpPr>
        <dsp:cNvPr id="0" name=""/>
        <dsp:cNvSpPr/>
      </dsp:nvSpPr>
      <dsp:spPr>
        <a:xfrm>
          <a:off x="3505198" y="0"/>
          <a:ext cx="1978893" cy="1978893"/>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Cash</a:t>
          </a:r>
          <a:endParaRPr lang="en-US" sz="2000" b="1" kern="1200" dirty="0"/>
        </a:p>
      </dsp:txBody>
      <dsp:txXfrm>
        <a:off x="3505198" y="0"/>
        <a:ext cx="1978893" cy="1978893"/>
      </dsp:txXfrm>
    </dsp:sp>
    <dsp:sp modelId="{2820E6DB-76B1-458F-BAF8-4581418514E7}">
      <dsp:nvSpPr>
        <dsp:cNvPr id="0" name=""/>
        <dsp:cNvSpPr/>
      </dsp:nvSpPr>
      <dsp:spPr>
        <a:xfrm rot="2213382">
          <a:off x="5400581" y="1520887"/>
          <a:ext cx="494144" cy="667876"/>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p>
      </dsp:txBody>
      <dsp:txXfrm rot="2213382">
        <a:off x="5400581" y="1520887"/>
        <a:ext cx="494144" cy="667876"/>
      </dsp:txXfrm>
    </dsp:sp>
    <dsp:sp modelId="{B6768075-0BF7-4B4B-ABE1-03B113B515EA}">
      <dsp:nvSpPr>
        <dsp:cNvPr id="0" name=""/>
        <dsp:cNvSpPr/>
      </dsp:nvSpPr>
      <dsp:spPr>
        <a:xfrm>
          <a:off x="5833586" y="1747549"/>
          <a:ext cx="1978893" cy="1978893"/>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Raw materials</a:t>
          </a:r>
          <a:endParaRPr lang="en-US" sz="2000" b="1" kern="1200" dirty="0"/>
        </a:p>
      </dsp:txBody>
      <dsp:txXfrm>
        <a:off x="5833586" y="1747549"/>
        <a:ext cx="1978893" cy="1978893"/>
      </dsp:txXfrm>
    </dsp:sp>
    <dsp:sp modelId="{8F226A3A-F845-40FD-82A7-55933F99E2D0}">
      <dsp:nvSpPr>
        <dsp:cNvPr id="0" name=""/>
        <dsp:cNvSpPr/>
      </dsp:nvSpPr>
      <dsp:spPr>
        <a:xfrm rot="6480000">
          <a:off x="6105759" y="3801609"/>
          <a:ext cx="525714" cy="667876"/>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p>
      </dsp:txBody>
      <dsp:txXfrm rot="6480000">
        <a:off x="6105759" y="3801609"/>
        <a:ext cx="525714" cy="667876"/>
      </dsp:txXfrm>
    </dsp:sp>
    <dsp:sp modelId="{A0332168-82BC-4D42-8E0E-D7A12E9405CD}">
      <dsp:nvSpPr>
        <dsp:cNvPr id="0" name=""/>
        <dsp:cNvSpPr/>
      </dsp:nvSpPr>
      <dsp:spPr>
        <a:xfrm>
          <a:off x="4915556" y="4572954"/>
          <a:ext cx="1978893" cy="1978893"/>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Work-in-progress</a:t>
          </a:r>
          <a:endParaRPr lang="en-US" sz="2000" b="1" kern="1200" dirty="0"/>
        </a:p>
      </dsp:txBody>
      <dsp:txXfrm>
        <a:off x="4915556" y="4572954"/>
        <a:ext cx="1978893" cy="1978893"/>
      </dsp:txXfrm>
    </dsp:sp>
    <dsp:sp modelId="{435976A0-D301-4970-B6BD-A36F449F717B}">
      <dsp:nvSpPr>
        <dsp:cNvPr id="0" name=""/>
        <dsp:cNvSpPr/>
      </dsp:nvSpPr>
      <dsp:spPr>
        <a:xfrm rot="10798456">
          <a:off x="4191151" y="5257924"/>
          <a:ext cx="546785" cy="667876"/>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p>
      </dsp:txBody>
      <dsp:txXfrm rot="10798456">
        <a:off x="4191151" y="5257924"/>
        <a:ext cx="546785" cy="667876"/>
      </dsp:txXfrm>
    </dsp:sp>
    <dsp:sp modelId="{0050DA9A-887C-4CB6-8307-72D9FA7C349E}">
      <dsp:nvSpPr>
        <dsp:cNvPr id="0" name=""/>
        <dsp:cNvSpPr/>
      </dsp:nvSpPr>
      <dsp:spPr>
        <a:xfrm>
          <a:off x="1904992" y="4574306"/>
          <a:ext cx="1978893" cy="1978893"/>
        </a:xfrm>
        <a:prstGeom prst="ellips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Finished goods</a:t>
          </a:r>
          <a:endParaRPr lang="en-US" sz="2000" b="1" kern="1200" dirty="0"/>
        </a:p>
      </dsp:txBody>
      <dsp:txXfrm>
        <a:off x="1904992" y="4574306"/>
        <a:ext cx="1978893" cy="1978893"/>
      </dsp:txXfrm>
    </dsp:sp>
    <dsp:sp modelId="{D3FCD325-7DF3-4AA0-887F-8467473D1243}">
      <dsp:nvSpPr>
        <dsp:cNvPr id="0" name=""/>
        <dsp:cNvSpPr/>
      </dsp:nvSpPr>
      <dsp:spPr>
        <a:xfrm rot="15164400">
          <a:off x="2199662" y="3830490"/>
          <a:ext cx="520015" cy="667876"/>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p>
      </dsp:txBody>
      <dsp:txXfrm rot="15164400">
        <a:off x="2199662" y="3830490"/>
        <a:ext cx="520015" cy="667876"/>
      </dsp:txXfrm>
    </dsp:sp>
    <dsp:sp modelId="{A0EAC6DD-441F-45F7-ADF9-F8B86E652D1F}">
      <dsp:nvSpPr>
        <dsp:cNvPr id="0" name=""/>
        <dsp:cNvSpPr/>
      </dsp:nvSpPr>
      <dsp:spPr>
        <a:xfrm>
          <a:off x="1026720" y="1747549"/>
          <a:ext cx="1978893" cy="1978893"/>
        </a:xfrm>
        <a:prstGeom prst="ellipse">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Account receivable/Debtor</a:t>
          </a:r>
          <a:endParaRPr lang="en-US" sz="2000" b="1" kern="1200" dirty="0"/>
        </a:p>
      </dsp:txBody>
      <dsp:txXfrm>
        <a:off x="1026720" y="1747549"/>
        <a:ext cx="1978893" cy="1978893"/>
      </dsp:txXfrm>
    </dsp:sp>
    <dsp:sp modelId="{2924841D-615B-49E7-9DAE-B42DD0146FFB}">
      <dsp:nvSpPr>
        <dsp:cNvPr id="0" name=""/>
        <dsp:cNvSpPr/>
      </dsp:nvSpPr>
      <dsp:spPr>
        <a:xfrm rot="19488764">
          <a:off x="2963250" y="1538391"/>
          <a:ext cx="558475" cy="667876"/>
        </a:xfrm>
        <a:prstGeom prst="rightArrow">
          <a:avLst>
            <a:gd name="adj1" fmla="val 60000"/>
            <a:gd name="adj2" fmla="val 5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p>
      </dsp:txBody>
      <dsp:txXfrm rot="19488764">
        <a:off x="2963250" y="1538391"/>
        <a:ext cx="558475" cy="6678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2A05EB-F7F5-4DDC-A8B4-11410B01433D}">
      <dsp:nvSpPr>
        <dsp:cNvPr id="0" name=""/>
        <dsp:cNvSpPr/>
      </dsp:nvSpPr>
      <dsp:spPr>
        <a:xfrm>
          <a:off x="0" y="2055397"/>
          <a:ext cx="1144619" cy="147886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Determinants of </a:t>
          </a:r>
        </a:p>
        <a:p>
          <a:pPr lvl="0" algn="ctr" defTabSz="666750">
            <a:lnSpc>
              <a:spcPct val="90000"/>
            </a:lnSpc>
            <a:spcBef>
              <a:spcPct val="0"/>
            </a:spcBef>
            <a:spcAft>
              <a:spcPct val="35000"/>
            </a:spcAft>
          </a:pPr>
          <a:r>
            <a:rPr lang="en-US" sz="1500" b="1" kern="1200" dirty="0" smtClean="0"/>
            <a:t>Working capital</a:t>
          </a:r>
          <a:endParaRPr lang="en-IN" sz="1500" b="1" kern="1200" dirty="0"/>
        </a:p>
      </dsp:txBody>
      <dsp:txXfrm>
        <a:off x="0" y="2055397"/>
        <a:ext cx="1144619" cy="1478860"/>
      </dsp:txXfrm>
    </dsp:sp>
    <dsp:sp modelId="{7DACD070-6F08-44EF-8DDB-F37F1FE777DE}">
      <dsp:nvSpPr>
        <dsp:cNvPr id="0" name=""/>
        <dsp:cNvSpPr/>
      </dsp:nvSpPr>
      <dsp:spPr>
        <a:xfrm rot="18136920">
          <a:off x="419946" y="1474715"/>
          <a:ext cx="3110761" cy="10295"/>
        </a:xfrm>
        <a:custGeom>
          <a:avLst/>
          <a:gdLst/>
          <a:ahLst/>
          <a:cxnLst/>
          <a:rect l="0" t="0" r="0" b="0"/>
          <a:pathLst>
            <a:path>
              <a:moveTo>
                <a:pt x="0" y="5147"/>
              </a:moveTo>
              <a:lnTo>
                <a:pt x="3110761"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8136920">
        <a:off x="419946" y="1402093"/>
        <a:ext cx="3110761" cy="155538"/>
      </dsp:txXfrm>
    </dsp:sp>
    <dsp:sp modelId="{0E959CBF-B843-4A56-8BFD-D4773490C0DD}">
      <dsp:nvSpPr>
        <dsp:cNvPr id="0" name=""/>
        <dsp:cNvSpPr/>
      </dsp:nvSpPr>
      <dsp:spPr>
        <a:xfrm>
          <a:off x="2806035" y="3641"/>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Nature of Business</a:t>
          </a:r>
          <a:endParaRPr lang="en-IN" sz="1500" b="1" kern="1200" dirty="0"/>
        </a:p>
      </dsp:txBody>
      <dsp:txXfrm>
        <a:off x="2806035" y="3641"/>
        <a:ext cx="2877157" cy="322511"/>
      </dsp:txXfrm>
    </dsp:sp>
    <dsp:sp modelId="{7D40D24E-D55A-4BBB-B7E4-358B8866FF90}">
      <dsp:nvSpPr>
        <dsp:cNvPr id="0" name=""/>
        <dsp:cNvSpPr/>
      </dsp:nvSpPr>
      <dsp:spPr>
        <a:xfrm rot="18379961">
          <a:off x="573224" y="1660159"/>
          <a:ext cx="2804206" cy="10295"/>
        </a:xfrm>
        <a:custGeom>
          <a:avLst/>
          <a:gdLst/>
          <a:ahLst/>
          <a:cxnLst/>
          <a:rect l="0" t="0" r="0" b="0"/>
          <a:pathLst>
            <a:path>
              <a:moveTo>
                <a:pt x="0" y="5147"/>
              </a:moveTo>
              <a:lnTo>
                <a:pt x="2804206"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8379961">
        <a:off x="573224" y="1595201"/>
        <a:ext cx="2804206" cy="140210"/>
      </dsp:txXfrm>
    </dsp:sp>
    <dsp:sp modelId="{4A448595-B473-4DE8-AF15-4F53E3C691D8}">
      <dsp:nvSpPr>
        <dsp:cNvPr id="0" name=""/>
        <dsp:cNvSpPr/>
      </dsp:nvSpPr>
      <dsp:spPr>
        <a:xfrm>
          <a:off x="2806035" y="374530"/>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Size of Business</a:t>
          </a:r>
          <a:endParaRPr lang="en-IN" sz="1500" b="1" kern="1200" dirty="0"/>
        </a:p>
      </dsp:txBody>
      <dsp:txXfrm>
        <a:off x="2806035" y="374530"/>
        <a:ext cx="2877157" cy="322511"/>
      </dsp:txXfrm>
    </dsp:sp>
    <dsp:sp modelId="{68053153-15D3-4014-9FBE-577D075821E1}">
      <dsp:nvSpPr>
        <dsp:cNvPr id="0" name=""/>
        <dsp:cNvSpPr/>
      </dsp:nvSpPr>
      <dsp:spPr>
        <a:xfrm rot="18680703">
          <a:off x="717807" y="1845603"/>
          <a:ext cx="2515040" cy="10295"/>
        </a:xfrm>
        <a:custGeom>
          <a:avLst/>
          <a:gdLst/>
          <a:ahLst/>
          <a:cxnLst/>
          <a:rect l="0" t="0" r="0" b="0"/>
          <a:pathLst>
            <a:path>
              <a:moveTo>
                <a:pt x="0" y="5147"/>
              </a:moveTo>
              <a:lnTo>
                <a:pt x="2515040"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8680703">
        <a:off x="717807" y="1787875"/>
        <a:ext cx="2515040" cy="125752"/>
      </dsp:txXfrm>
    </dsp:sp>
    <dsp:sp modelId="{2F55EB00-0E52-4A26-AA86-9BFC1103AB82}">
      <dsp:nvSpPr>
        <dsp:cNvPr id="0" name=""/>
        <dsp:cNvSpPr/>
      </dsp:nvSpPr>
      <dsp:spPr>
        <a:xfrm>
          <a:off x="2806035" y="745418"/>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Time consumed in manufacture</a:t>
          </a:r>
          <a:endParaRPr lang="en-IN" sz="1500" b="1" kern="1200" dirty="0"/>
        </a:p>
      </dsp:txBody>
      <dsp:txXfrm>
        <a:off x="2806035" y="745418"/>
        <a:ext cx="2877157" cy="322511"/>
      </dsp:txXfrm>
    </dsp:sp>
    <dsp:sp modelId="{3A487C52-18B5-4F81-A2A6-52F473B3C12F}">
      <dsp:nvSpPr>
        <dsp:cNvPr id="0" name=""/>
        <dsp:cNvSpPr/>
      </dsp:nvSpPr>
      <dsp:spPr>
        <a:xfrm rot="19055793">
          <a:off x="850338" y="2031047"/>
          <a:ext cx="2249977" cy="10295"/>
        </a:xfrm>
        <a:custGeom>
          <a:avLst/>
          <a:gdLst/>
          <a:ahLst/>
          <a:cxnLst/>
          <a:rect l="0" t="0" r="0" b="0"/>
          <a:pathLst>
            <a:path>
              <a:moveTo>
                <a:pt x="0" y="5147"/>
              </a:moveTo>
              <a:lnTo>
                <a:pt x="2249977"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9055793">
        <a:off x="850338" y="1979945"/>
        <a:ext cx="2249977" cy="112498"/>
      </dsp:txXfrm>
    </dsp:sp>
    <dsp:sp modelId="{A94F8FBF-20CC-4973-8ACF-2296F199753B}">
      <dsp:nvSpPr>
        <dsp:cNvPr id="0" name=""/>
        <dsp:cNvSpPr/>
      </dsp:nvSpPr>
      <dsp:spPr>
        <a:xfrm>
          <a:off x="2806035" y="1116306"/>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Seasonal Fluctuations</a:t>
          </a:r>
          <a:endParaRPr lang="en-IN" sz="1500" b="1" kern="1200" dirty="0"/>
        </a:p>
      </dsp:txBody>
      <dsp:txXfrm>
        <a:off x="2806035" y="1116306"/>
        <a:ext cx="2877157" cy="322511"/>
      </dsp:txXfrm>
    </dsp:sp>
    <dsp:sp modelId="{63A05ED2-F3D8-47C9-8ACD-D53874965423}">
      <dsp:nvSpPr>
        <dsp:cNvPr id="0" name=""/>
        <dsp:cNvSpPr/>
      </dsp:nvSpPr>
      <dsp:spPr>
        <a:xfrm rot="19523660">
          <a:off x="966059" y="2216491"/>
          <a:ext cx="2018535" cy="10295"/>
        </a:xfrm>
        <a:custGeom>
          <a:avLst/>
          <a:gdLst/>
          <a:ahLst/>
          <a:cxnLst/>
          <a:rect l="0" t="0" r="0" b="0"/>
          <a:pathLst>
            <a:path>
              <a:moveTo>
                <a:pt x="0" y="5147"/>
              </a:moveTo>
              <a:lnTo>
                <a:pt x="2018535"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9523660">
        <a:off x="966059" y="2171175"/>
        <a:ext cx="2018535" cy="100926"/>
      </dsp:txXfrm>
    </dsp:sp>
    <dsp:sp modelId="{524D5CC3-AFA7-4657-AE50-083E00313BD6}">
      <dsp:nvSpPr>
        <dsp:cNvPr id="0" name=""/>
        <dsp:cNvSpPr/>
      </dsp:nvSpPr>
      <dsp:spPr>
        <a:xfrm>
          <a:off x="2806035" y="1487195"/>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Fluctuations in supply</a:t>
          </a:r>
          <a:endParaRPr lang="en-IN" sz="1500" b="1" kern="1200" dirty="0"/>
        </a:p>
      </dsp:txBody>
      <dsp:txXfrm>
        <a:off x="2806035" y="1487195"/>
        <a:ext cx="2877157" cy="322511"/>
      </dsp:txXfrm>
    </dsp:sp>
    <dsp:sp modelId="{204972B8-7F2C-4CD2-BD4F-A0051D5235C0}">
      <dsp:nvSpPr>
        <dsp:cNvPr id="0" name=""/>
        <dsp:cNvSpPr/>
      </dsp:nvSpPr>
      <dsp:spPr>
        <a:xfrm rot="20098713">
          <a:off x="1058582" y="2401935"/>
          <a:ext cx="1833490" cy="10295"/>
        </a:xfrm>
        <a:custGeom>
          <a:avLst/>
          <a:gdLst/>
          <a:ahLst/>
          <a:cxnLst/>
          <a:rect l="0" t="0" r="0" b="0"/>
          <a:pathLst>
            <a:path>
              <a:moveTo>
                <a:pt x="0" y="5147"/>
              </a:moveTo>
              <a:lnTo>
                <a:pt x="1833490"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20098713">
        <a:off x="1058582" y="2361246"/>
        <a:ext cx="1833490" cy="91674"/>
      </dsp:txXfrm>
    </dsp:sp>
    <dsp:sp modelId="{C9C92765-EC91-45D6-A64F-CE39221F6127}">
      <dsp:nvSpPr>
        <dsp:cNvPr id="0" name=""/>
        <dsp:cNvSpPr/>
      </dsp:nvSpPr>
      <dsp:spPr>
        <a:xfrm>
          <a:off x="2806035" y="1858083"/>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Speed of turnover</a:t>
          </a:r>
          <a:endParaRPr lang="en-IN" sz="1500" b="1" kern="1200" dirty="0"/>
        </a:p>
      </dsp:txBody>
      <dsp:txXfrm>
        <a:off x="2806035" y="1858083"/>
        <a:ext cx="2877157" cy="322511"/>
      </dsp:txXfrm>
    </dsp:sp>
    <dsp:sp modelId="{1E89F48D-928B-4D0C-981B-31D42175AA47}">
      <dsp:nvSpPr>
        <dsp:cNvPr id="0" name=""/>
        <dsp:cNvSpPr/>
      </dsp:nvSpPr>
      <dsp:spPr>
        <a:xfrm rot="20778799">
          <a:off x="1120341" y="2587380"/>
          <a:ext cx="1709972" cy="10295"/>
        </a:xfrm>
        <a:custGeom>
          <a:avLst/>
          <a:gdLst/>
          <a:ahLst/>
          <a:cxnLst/>
          <a:rect l="0" t="0" r="0" b="0"/>
          <a:pathLst>
            <a:path>
              <a:moveTo>
                <a:pt x="0" y="5147"/>
              </a:moveTo>
              <a:lnTo>
                <a:pt x="1709972"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20778799">
        <a:off x="1120341" y="2549778"/>
        <a:ext cx="1709972" cy="85498"/>
      </dsp:txXfrm>
    </dsp:sp>
    <dsp:sp modelId="{07D5B88E-848A-489A-83AD-BD86A120ED72}">
      <dsp:nvSpPr>
        <dsp:cNvPr id="0" name=""/>
        <dsp:cNvSpPr/>
      </dsp:nvSpPr>
      <dsp:spPr>
        <a:xfrm>
          <a:off x="2806035" y="2228971"/>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Terms of sales</a:t>
          </a:r>
          <a:endParaRPr lang="en-IN" sz="1500" b="1" kern="1200" dirty="0"/>
        </a:p>
      </dsp:txBody>
      <dsp:txXfrm>
        <a:off x="2806035" y="2228971"/>
        <a:ext cx="2877157" cy="322511"/>
      </dsp:txXfrm>
    </dsp:sp>
    <dsp:sp modelId="{A985A23E-62DB-4847-8957-7BCB944CFEA9}">
      <dsp:nvSpPr>
        <dsp:cNvPr id="0" name=""/>
        <dsp:cNvSpPr/>
      </dsp:nvSpPr>
      <dsp:spPr>
        <a:xfrm rot="21530254">
          <a:off x="1144448" y="2772824"/>
          <a:ext cx="1661758" cy="10295"/>
        </a:xfrm>
        <a:custGeom>
          <a:avLst/>
          <a:gdLst/>
          <a:ahLst/>
          <a:cxnLst/>
          <a:rect l="0" t="0" r="0" b="0"/>
          <a:pathLst>
            <a:path>
              <a:moveTo>
                <a:pt x="0" y="5147"/>
              </a:moveTo>
              <a:lnTo>
                <a:pt x="1661758"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21530254">
        <a:off x="1144448" y="2736427"/>
        <a:ext cx="1661758" cy="83087"/>
      </dsp:txXfrm>
    </dsp:sp>
    <dsp:sp modelId="{C1CFDB08-4F0D-41A4-816E-99AD5AD3F17D}">
      <dsp:nvSpPr>
        <dsp:cNvPr id="0" name=""/>
        <dsp:cNvSpPr/>
      </dsp:nvSpPr>
      <dsp:spPr>
        <a:xfrm>
          <a:off x="2806035" y="2599859"/>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Terms of purchase</a:t>
          </a:r>
          <a:endParaRPr lang="en-IN" sz="1500" b="1" kern="1200" dirty="0"/>
        </a:p>
      </dsp:txBody>
      <dsp:txXfrm>
        <a:off x="2806035" y="2599859"/>
        <a:ext cx="2877157" cy="322511"/>
      </dsp:txXfrm>
    </dsp:sp>
    <dsp:sp modelId="{424530B2-36CB-41A0-BD0E-CEDA0B4D0A23}">
      <dsp:nvSpPr>
        <dsp:cNvPr id="0" name=""/>
        <dsp:cNvSpPr/>
      </dsp:nvSpPr>
      <dsp:spPr>
        <a:xfrm rot="426890">
          <a:off x="1128015" y="3056755"/>
          <a:ext cx="4312583" cy="10295"/>
        </a:xfrm>
        <a:custGeom>
          <a:avLst/>
          <a:gdLst/>
          <a:ahLst/>
          <a:cxnLst/>
          <a:rect l="0" t="0" r="0" b="0"/>
          <a:pathLst>
            <a:path>
              <a:moveTo>
                <a:pt x="0" y="5147"/>
              </a:moveTo>
              <a:lnTo>
                <a:pt x="4312583"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426890">
        <a:off x="1128015" y="2954088"/>
        <a:ext cx="4312583" cy="215629"/>
      </dsp:txXfrm>
    </dsp:sp>
    <dsp:sp modelId="{9919A606-FABC-4A15-8C92-5A3770C10BE0}">
      <dsp:nvSpPr>
        <dsp:cNvPr id="0" name=""/>
        <dsp:cNvSpPr/>
      </dsp:nvSpPr>
      <dsp:spPr>
        <a:xfrm>
          <a:off x="5423994" y="2923993"/>
          <a:ext cx="1662605" cy="809968"/>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err="1" smtClean="0"/>
            <a:t>Labour</a:t>
          </a:r>
          <a:r>
            <a:rPr lang="en-US" sz="1500" b="1" kern="1200" dirty="0" smtClean="0"/>
            <a:t> intensive Vs. Capital Intensive industries</a:t>
          </a:r>
          <a:endParaRPr lang="en-IN" sz="1500" b="1" kern="1200" dirty="0"/>
        </a:p>
      </dsp:txBody>
      <dsp:txXfrm>
        <a:off x="5423994" y="2923993"/>
        <a:ext cx="1662605" cy="809968"/>
      </dsp:txXfrm>
    </dsp:sp>
    <dsp:sp modelId="{718502CE-8C1B-445A-8EC3-2EE628EF8797}">
      <dsp:nvSpPr>
        <dsp:cNvPr id="0" name=""/>
        <dsp:cNvSpPr/>
      </dsp:nvSpPr>
      <dsp:spPr>
        <a:xfrm rot="2144281">
          <a:off x="951904" y="3387440"/>
          <a:ext cx="2046845" cy="10295"/>
        </a:xfrm>
        <a:custGeom>
          <a:avLst/>
          <a:gdLst/>
          <a:ahLst/>
          <a:cxnLst/>
          <a:rect l="0" t="0" r="0" b="0"/>
          <a:pathLst>
            <a:path>
              <a:moveTo>
                <a:pt x="0" y="5147"/>
              </a:moveTo>
              <a:lnTo>
                <a:pt x="2046845"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2144281">
        <a:off x="951904" y="3341417"/>
        <a:ext cx="2046845" cy="102342"/>
      </dsp:txXfrm>
    </dsp:sp>
    <dsp:sp modelId="{1AE6329D-A132-4724-8BA0-FC5DEBF4794F}">
      <dsp:nvSpPr>
        <dsp:cNvPr id="0" name=""/>
        <dsp:cNvSpPr/>
      </dsp:nvSpPr>
      <dsp:spPr>
        <a:xfrm>
          <a:off x="2806035" y="3829093"/>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Growth and expansion of business</a:t>
          </a:r>
          <a:endParaRPr lang="en-IN" sz="1500" b="1" kern="1200" dirty="0"/>
        </a:p>
      </dsp:txBody>
      <dsp:txXfrm>
        <a:off x="2806035" y="3829093"/>
        <a:ext cx="2877157" cy="322511"/>
      </dsp:txXfrm>
    </dsp:sp>
    <dsp:sp modelId="{4594E2CF-4118-4557-97C7-BC6B704B98F5}">
      <dsp:nvSpPr>
        <dsp:cNvPr id="0" name=""/>
        <dsp:cNvSpPr/>
      </dsp:nvSpPr>
      <dsp:spPr>
        <a:xfrm rot="2598844">
          <a:off x="833624" y="3572885"/>
          <a:ext cx="2283405" cy="10295"/>
        </a:xfrm>
        <a:custGeom>
          <a:avLst/>
          <a:gdLst/>
          <a:ahLst/>
          <a:cxnLst/>
          <a:rect l="0" t="0" r="0" b="0"/>
          <a:pathLst>
            <a:path>
              <a:moveTo>
                <a:pt x="0" y="5147"/>
              </a:moveTo>
              <a:lnTo>
                <a:pt x="2283405"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2598844">
        <a:off x="833624" y="3520947"/>
        <a:ext cx="2283405" cy="114170"/>
      </dsp:txXfrm>
    </dsp:sp>
    <dsp:sp modelId="{91034FCB-97AF-451C-8C96-29CF43A46A8C}">
      <dsp:nvSpPr>
        <dsp:cNvPr id="0" name=""/>
        <dsp:cNvSpPr/>
      </dsp:nvSpPr>
      <dsp:spPr>
        <a:xfrm>
          <a:off x="2806035" y="4199981"/>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Price level changes</a:t>
          </a:r>
          <a:endParaRPr lang="en-IN" sz="1500" b="1" kern="1200" dirty="0"/>
        </a:p>
      </dsp:txBody>
      <dsp:txXfrm>
        <a:off x="2806035" y="4199981"/>
        <a:ext cx="2877157" cy="322511"/>
      </dsp:txXfrm>
    </dsp:sp>
    <dsp:sp modelId="{DDC531A9-4B5C-4627-8A15-7F794D899260}">
      <dsp:nvSpPr>
        <dsp:cNvPr id="0" name=""/>
        <dsp:cNvSpPr/>
      </dsp:nvSpPr>
      <dsp:spPr>
        <a:xfrm rot="2963027">
          <a:off x="699256" y="3758329"/>
          <a:ext cx="2552141" cy="10295"/>
        </a:xfrm>
        <a:custGeom>
          <a:avLst/>
          <a:gdLst/>
          <a:ahLst/>
          <a:cxnLst/>
          <a:rect l="0" t="0" r="0" b="0"/>
          <a:pathLst>
            <a:path>
              <a:moveTo>
                <a:pt x="0" y="5147"/>
              </a:moveTo>
              <a:lnTo>
                <a:pt x="2552141"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2963027">
        <a:off x="699256" y="3699673"/>
        <a:ext cx="2552141" cy="127607"/>
      </dsp:txXfrm>
    </dsp:sp>
    <dsp:sp modelId="{D904B4DF-A865-498A-B31C-F57B76249DC2}">
      <dsp:nvSpPr>
        <dsp:cNvPr id="0" name=""/>
        <dsp:cNvSpPr/>
      </dsp:nvSpPr>
      <dsp:spPr>
        <a:xfrm>
          <a:off x="2806035" y="4570869"/>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Dividend policy</a:t>
          </a:r>
          <a:endParaRPr lang="en-IN" sz="1500" b="1" kern="1200" dirty="0"/>
        </a:p>
      </dsp:txBody>
      <dsp:txXfrm>
        <a:off x="2806035" y="4570869"/>
        <a:ext cx="2877157" cy="322511"/>
      </dsp:txXfrm>
    </dsp:sp>
    <dsp:sp modelId="{BFB6164C-7BEA-4856-B965-952385264C44}">
      <dsp:nvSpPr>
        <dsp:cNvPr id="0" name=""/>
        <dsp:cNvSpPr/>
      </dsp:nvSpPr>
      <dsp:spPr>
        <a:xfrm rot="3255236">
          <a:off x="553354" y="3943773"/>
          <a:ext cx="2843945" cy="10295"/>
        </a:xfrm>
        <a:custGeom>
          <a:avLst/>
          <a:gdLst/>
          <a:ahLst/>
          <a:cxnLst/>
          <a:rect l="0" t="0" r="0" b="0"/>
          <a:pathLst>
            <a:path>
              <a:moveTo>
                <a:pt x="0" y="5147"/>
              </a:moveTo>
              <a:lnTo>
                <a:pt x="2843945"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3255236">
        <a:off x="553354" y="3877822"/>
        <a:ext cx="2843945" cy="142197"/>
      </dsp:txXfrm>
    </dsp:sp>
    <dsp:sp modelId="{4FBBF4B7-7F38-48D1-BF15-5BF40DA01CC4}">
      <dsp:nvSpPr>
        <dsp:cNvPr id="0" name=""/>
        <dsp:cNvSpPr/>
      </dsp:nvSpPr>
      <dsp:spPr>
        <a:xfrm>
          <a:off x="2806035" y="4941758"/>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Operating efficiency</a:t>
          </a:r>
          <a:endParaRPr lang="en-IN" sz="1500" b="1" kern="1200" dirty="0"/>
        </a:p>
      </dsp:txBody>
      <dsp:txXfrm>
        <a:off x="2806035" y="4941758"/>
        <a:ext cx="2877157" cy="322511"/>
      </dsp:txXfrm>
    </dsp:sp>
    <dsp:sp modelId="{FA5D3D35-5FF6-49D6-8B55-0019679B0EE7}">
      <dsp:nvSpPr>
        <dsp:cNvPr id="0" name=""/>
        <dsp:cNvSpPr/>
      </dsp:nvSpPr>
      <dsp:spPr>
        <a:xfrm rot="3520827">
          <a:off x="390645" y="4131038"/>
          <a:ext cx="3140318" cy="10295"/>
        </a:xfrm>
        <a:custGeom>
          <a:avLst/>
          <a:gdLst/>
          <a:ahLst/>
          <a:cxnLst/>
          <a:rect l="0" t="0" r="0" b="0"/>
          <a:pathLst>
            <a:path>
              <a:moveTo>
                <a:pt x="0" y="5147"/>
              </a:moveTo>
              <a:lnTo>
                <a:pt x="3140318" y="5147"/>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3520827">
        <a:off x="390645" y="4057678"/>
        <a:ext cx="3140318" cy="157015"/>
      </dsp:txXfrm>
    </dsp:sp>
    <dsp:sp modelId="{F1DDFD37-0C76-4F95-8E08-B4F8E44A8E33}">
      <dsp:nvSpPr>
        <dsp:cNvPr id="0" name=""/>
        <dsp:cNvSpPr/>
      </dsp:nvSpPr>
      <dsp:spPr>
        <a:xfrm>
          <a:off x="2776989" y="5316288"/>
          <a:ext cx="2877157" cy="32251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Level of taxes</a:t>
          </a:r>
          <a:endParaRPr lang="en-IN" sz="1500" b="1" kern="1200" dirty="0"/>
        </a:p>
      </dsp:txBody>
      <dsp:txXfrm>
        <a:off x="2776989" y="5316288"/>
        <a:ext cx="2877157" cy="32251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AD0798-F2FA-413F-9836-9511F60AFAE4}">
      <dsp:nvSpPr>
        <dsp:cNvPr id="0" name=""/>
        <dsp:cNvSpPr/>
      </dsp:nvSpPr>
      <dsp:spPr>
        <a:xfrm>
          <a:off x="0" y="2900957"/>
          <a:ext cx="2033099"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Sources of Working Capital</a:t>
          </a:r>
          <a:endParaRPr lang="en-IN" sz="1500" b="1" kern="1200" dirty="0"/>
        </a:p>
      </dsp:txBody>
      <dsp:txXfrm>
        <a:off x="0" y="2900957"/>
        <a:ext cx="2033099" cy="720814"/>
      </dsp:txXfrm>
    </dsp:sp>
    <dsp:sp modelId="{A1319D4A-A56E-428F-99E0-C689D0F39540}">
      <dsp:nvSpPr>
        <dsp:cNvPr id="0" name=""/>
        <dsp:cNvSpPr/>
      </dsp:nvSpPr>
      <dsp:spPr>
        <a:xfrm rot="18804980">
          <a:off x="1855956" y="2836579"/>
          <a:ext cx="1132968" cy="26604"/>
        </a:xfrm>
        <a:custGeom>
          <a:avLst/>
          <a:gdLst/>
          <a:ahLst/>
          <a:cxnLst/>
          <a:rect l="0" t="0" r="0" b="0"/>
          <a:pathLst>
            <a:path>
              <a:moveTo>
                <a:pt x="0" y="13302"/>
              </a:moveTo>
              <a:lnTo>
                <a:pt x="1132968" y="13302"/>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8804980">
        <a:off x="2394116" y="2821557"/>
        <a:ext cx="56648" cy="56648"/>
      </dsp:txXfrm>
    </dsp:sp>
    <dsp:sp modelId="{F8B34F14-CA2A-488C-8660-CE5D9FDA3D00}">
      <dsp:nvSpPr>
        <dsp:cNvPr id="0" name=""/>
        <dsp:cNvSpPr/>
      </dsp:nvSpPr>
      <dsp:spPr>
        <a:xfrm>
          <a:off x="2811782" y="2077992"/>
          <a:ext cx="2511705"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Financing of Permanent working capital</a:t>
          </a:r>
          <a:endParaRPr lang="en-IN" sz="1500" b="1" kern="1200" dirty="0"/>
        </a:p>
      </dsp:txBody>
      <dsp:txXfrm>
        <a:off x="2811782" y="2077992"/>
        <a:ext cx="2511705" cy="720814"/>
      </dsp:txXfrm>
    </dsp:sp>
    <dsp:sp modelId="{0CF7FA74-1F3E-4A7F-A559-7AD982CDC62B}">
      <dsp:nvSpPr>
        <dsp:cNvPr id="0" name=""/>
        <dsp:cNvSpPr/>
      </dsp:nvSpPr>
      <dsp:spPr>
        <a:xfrm rot="17132988">
          <a:off x="4536276" y="1388927"/>
          <a:ext cx="2151074" cy="26604"/>
        </a:xfrm>
        <a:custGeom>
          <a:avLst/>
          <a:gdLst/>
          <a:ahLst/>
          <a:cxnLst/>
          <a:rect l="0" t="0" r="0" b="0"/>
          <a:pathLst>
            <a:path>
              <a:moveTo>
                <a:pt x="0" y="13302"/>
              </a:moveTo>
              <a:lnTo>
                <a:pt x="2151074" y="1330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7132988">
        <a:off x="5558037" y="1348452"/>
        <a:ext cx="107553" cy="107553"/>
      </dsp:txXfrm>
    </dsp:sp>
    <dsp:sp modelId="{2E84BFB3-D8F3-47D7-BF1A-D373F4155DDB}">
      <dsp:nvSpPr>
        <dsp:cNvPr id="0" name=""/>
        <dsp:cNvSpPr/>
      </dsp:nvSpPr>
      <dsp:spPr>
        <a:xfrm>
          <a:off x="5900139" y="5652"/>
          <a:ext cx="1441628"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Issue of Equity shares</a:t>
          </a:r>
          <a:endParaRPr lang="en-IN" sz="1500" b="1" kern="1200" dirty="0"/>
        </a:p>
      </dsp:txBody>
      <dsp:txXfrm>
        <a:off x="5900139" y="5652"/>
        <a:ext cx="1441628" cy="720814"/>
      </dsp:txXfrm>
    </dsp:sp>
    <dsp:sp modelId="{CBA56C5B-87BD-4596-B956-778F79F0FB4E}">
      <dsp:nvSpPr>
        <dsp:cNvPr id="0" name=""/>
        <dsp:cNvSpPr/>
      </dsp:nvSpPr>
      <dsp:spPr>
        <a:xfrm rot="17692822">
          <a:off x="4926507" y="1803395"/>
          <a:ext cx="1370613" cy="26604"/>
        </a:xfrm>
        <a:custGeom>
          <a:avLst/>
          <a:gdLst/>
          <a:ahLst/>
          <a:cxnLst/>
          <a:rect l="0" t="0" r="0" b="0"/>
          <a:pathLst>
            <a:path>
              <a:moveTo>
                <a:pt x="0" y="13302"/>
              </a:moveTo>
              <a:lnTo>
                <a:pt x="1370613" y="1330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7692822">
        <a:off x="5577548" y="1782432"/>
        <a:ext cx="68530" cy="68530"/>
      </dsp:txXfrm>
    </dsp:sp>
    <dsp:sp modelId="{351BA1C6-4C66-4A8F-8700-391CDEF5D52D}">
      <dsp:nvSpPr>
        <dsp:cNvPr id="0" name=""/>
        <dsp:cNvSpPr/>
      </dsp:nvSpPr>
      <dsp:spPr>
        <a:xfrm>
          <a:off x="5900139" y="834588"/>
          <a:ext cx="1441628"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Issue of Preference shares</a:t>
          </a:r>
          <a:endParaRPr lang="en-IN" sz="1500" b="1" kern="1200" dirty="0"/>
        </a:p>
      </dsp:txBody>
      <dsp:txXfrm>
        <a:off x="5900139" y="834588"/>
        <a:ext cx="1441628" cy="720814"/>
      </dsp:txXfrm>
    </dsp:sp>
    <dsp:sp modelId="{7A8969E7-F38A-4A0F-912E-291FA18C43F4}">
      <dsp:nvSpPr>
        <dsp:cNvPr id="0" name=""/>
        <dsp:cNvSpPr/>
      </dsp:nvSpPr>
      <dsp:spPr>
        <a:xfrm rot="19457599">
          <a:off x="5256740" y="2217863"/>
          <a:ext cx="710148" cy="26604"/>
        </a:xfrm>
        <a:custGeom>
          <a:avLst/>
          <a:gdLst/>
          <a:ahLst/>
          <a:cxnLst/>
          <a:rect l="0" t="0" r="0" b="0"/>
          <a:pathLst>
            <a:path>
              <a:moveTo>
                <a:pt x="0" y="13302"/>
              </a:moveTo>
              <a:lnTo>
                <a:pt x="710148" y="1330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19457599">
        <a:off x="5594060" y="2213412"/>
        <a:ext cx="35507" cy="35507"/>
      </dsp:txXfrm>
    </dsp:sp>
    <dsp:sp modelId="{32F85BC6-3355-4DF6-B81D-4263637E1327}">
      <dsp:nvSpPr>
        <dsp:cNvPr id="0" name=""/>
        <dsp:cNvSpPr/>
      </dsp:nvSpPr>
      <dsp:spPr>
        <a:xfrm>
          <a:off x="5900139" y="1663524"/>
          <a:ext cx="1441628"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smtClean="0"/>
            <a:t>Issue of debentures</a:t>
          </a:r>
          <a:endParaRPr lang="en-IN" sz="1500" b="1" kern="1200" dirty="0"/>
        </a:p>
      </dsp:txBody>
      <dsp:txXfrm>
        <a:off x="5900139" y="1663524"/>
        <a:ext cx="1441628" cy="720814"/>
      </dsp:txXfrm>
    </dsp:sp>
    <dsp:sp modelId="{5E741922-4826-4822-B33A-CCCEBAA282DF}">
      <dsp:nvSpPr>
        <dsp:cNvPr id="0" name=""/>
        <dsp:cNvSpPr/>
      </dsp:nvSpPr>
      <dsp:spPr>
        <a:xfrm rot="2142401">
          <a:off x="5256740" y="2632331"/>
          <a:ext cx="710148" cy="26604"/>
        </a:xfrm>
        <a:custGeom>
          <a:avLst/>
          <a:gdLst/>
          <a:ahLst/>
          <a:cxnLst/>
          <a:rect l="0" t="0" r="0" b="0"/>
          <a:pathLst>
            <a:path>
              <a:moveTo>
                <a:pt x="0" y="13302"/>
              </a:moveTo>
              <a:lnTo>
                <a:pt x="710148" y="1330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2142401">
        <a:off x="5594060" y="2627880"/>
        <a:ext cx="35507" cy="35507"/>
      </dsp:txXfrm>
    </dsp:sp>
    <dsp:sp modelId="{B2CD38EA-AA27-4692-BAE6-0C8526FDAC62}">
      <dsp:nvSpPr>
        <dsp:cNvPr id="0" name=""/>
        <dsp:cNvSpPr/>
      </dsp:nvSpPr>
      <dsp:spPr>
        <a:xfrm>
          <a:off x="5900139" y="2492461"/>
          <a:ext cx="1441628"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Public deposits</a:t>
          </a:r>
          <a:endParaRPr lang="en-IN" sz="1500" b="1" kern="1200" dirty="0"/>
        </a:p>
      </dsp:txBody>
      <dsp:txXfrm>
        <a:off x="5900139" y="2492461"/>
        <a:ext cx="1441628" cy="720814"/>
      </dsp:txXfrm>
    </dsp:sp>
    <dsp:sp modelId="{7FB37033-F9CC-468B-A93E-9D462BD4FD92}">
      <dsp:nvSpPr>
        <dsp:cNvPr id="0" name=""/>
        <dsp:cNvSpPr/>
      </dsp:nvSpPr>
      <dsp:spPr>
        <a:xfrm rot="3907178">
          <a:off x="4926507" y="3046799"/>
          <a:ext cx="1370613" cy="26604"/>
        </a:xfrm>
        <a:custGeom>
          <a:avLst/>
          <a:gdLst/>
          <a:ahLst/>
          <a:cxnLst/>
          <a:rect l="0" t="0" r="0" b="0"/>
          <a:pathLst>
            <a:path>
              <a:moveTo>
                <a:pt x="0" y="13302"/>
              </a:moveTo>
              <a:lnTo>
                <a:pt x="1370613" y="1330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3907178">
        <a:off x="5577548" y="3025836"/>
        <a:ext cx="68530" cy="68530"/>
      </dsp:txXfrm>
    </dsp:sp>
    <dsp:sp modelId="{DF57BDD7-F14B-4EC2-9052-7BB10E17A283}">
      <dsp:nvSpPr>
        <dsp:cNvPr id="0" name=""/>
        <dsp:cNvSpPr/>
      </dsp:nvSpPr>
      <dsp:spPr>
        <a:xfrm>
          <a:off x="5900139" y="3321397"/>
          <a:ext cx="1441628"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Ploughing back of profit </a:t>
          </a:r>
          <a:endParaRPr lang="en-IN" sz="1500" b="1" kern="1200" dirty="0"/>
        </a:p>
      </dsp:txBody>
      <dsp:txXfrm>
        <a:off x="5900139" y="3321397"/>
        <a:ext cx="1441628" cy="720814"/>
      </dsp:txXfrm>
    </dsp:sp>
    <dsp:sp modelId="{E2545E0F-B6F8-4386-A21F-DF367224C0E3}">
      <dsp:nvSpPr>
        <dsp:cNvPr id="0" name=""/>
        <dsp:cNvSpPr/>
      </dsp:nvSpPr>
      <dsp:spPr>
        <a:xfrm rot="4467012">
          <a:off x="4536276" y="3461267"/>
          <a:ext cx="2151074" cy="26604"/>
        </a:xfrm>
        <a:custGeom>
          <a:avLst/>
          <a:gdLst/>
          <a:ahLst/>
          <a:cxnLst/>
          <a:rect l="0" t="0" r="0" b="0"/>
          <a:pathLst>
            <a:path>
              <a:moveTo>
                <a:pt x="0" y="13302"/>
              </a:moveTo>
              <a:lnTo>
                <a:pt x="2151074" y="1330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IN" sz="700" kern="1200"/>
        </a:p>
      </dsp:txBody>
      <dsp:txXfrm rot="4467012">
        <a:off x="5558037" y="3420793"/>
        <a:ext cx="107553" cy="107553"/>
      </dsp:txXfrm>
    </dsp:sp>
    <dsp:sp modelId="{49C4BFA7-38B0-4885-B998-5F913E39314B}">
      <dsp:nvSpPr>
        <dsp:cNvPr id="0" name=""/>
        <dsp:cNvSpPr/>
      </dsp:nvSpPr>
      <dsp:spPr>
        <a:xfrm>
          <a:off x="5900139" y="4150333"/>
          <a:ext cx="1441628" cy="72081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Loans from financial institutions</a:t>
          </a:r>
          <a:endParaRPr lang="en-IN" sz="1500" b="1" kern="1200" dirty="0"/>
        </a:p>
      </dsp:txBody>
      <dsp:txXfrm>
        <a:off x="5900139" y="4150333"/>
        <a:ext cx="1441628" cy="720814"/>
      </dsp:txXfrm>
    </dsp:sp>
    <dsp:sp modelId="{3C493617-0EA7-4060-9788-E4EE671DEF21}">
      <dsp:nvSpPr>
        <dsp:cNvPr id="0" name=""/>
        <dsp:cNvSpPr/>
      </dsp:nvSpPr>
      <dsp:spPr>
        <a:xfrm rot="1185363">
          <a:off x="2008749" y="3387896"/>
          <a:ext cx="827382" cy="26604"/>
        </a:xfrm>
        <a:custGeom>
          <a:avLst/>
          <a:gdLst/>
          <a:ahLst/>
          <a:cxnLst/>
          <a:rect l="0" t="0" r="0" b="0"/>
          <a:pathLst>
            <a:path>
              <a:moveTo>
                <a:pt x="0" y="13302"/>
              </a:moveTo>
              <a:lnTo>
                <a:pt x="827382" y="13302"/>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IN" sz="1500" b="1" kern="1200"/>
        </a:p>
      </dsp:txBody>
      <dsp:txXfrm rot="1185363">
        <a:off x="2401756" y="3380514"/>
        <a:ext cx="41369" cy="41369"/>
      </dsp:txXfrm>
    </dsp:sp>
    <dsp:sp modelId="{896DEE16-4D9F-432E-ADDE-715D649EC57D}">
      <dsp:nvSpPr>
        <dsp:cNvPr id="0" name=""/>
        <dsp:cNvSpPr/>
      </dsp:nvSpPr>
      <dsp:spPr>
        <a:xfrm>
          <a:off x="2811782" y="2906929"/>
          <a:ext cx="2173153" cy="1268207"/>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Financing of temporary or variable working capital</a:t>
          </a:r>
          <a:endParaRPr lang="en-IN" sz="1500" b="1" kern="1200" dirty="0"/>
        </a:p>
      </dsp:txBody>
      <dsp:txXfrm>
        <a:off x="2811782" y="2906929"/>
        <a:ext cx="2173153" cy="126820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636223-36CB-41C7-A481-BCE90019643C}">
      <dsp:nvSpPr>
        <dsp:cNvPr id="0" name=""/>
        <dsp:cNvSpPr/>
      </dsp:nvSpPr>
      <dsp:spPr>
        <a:xfrm>
          <a:off x="457200" y="1452631"/>
          <a:ext cx="1849966" cy="113817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rgbClr val="0033CC"/>
              </a:solidFill>
            </a:rPr>
            <a:t>Financing of temporary or variable working capital</a:t>
          </a:r>
          <a:endParaRPr lang="en-IN" sz="1500" b="1" kern="1200" dirty="0">
            <a:solidFill>
              <a:srgbClr val="0033CC"/>
            </a:solidFill>
          </a:endParaRPr>
        </a:p>
      </dsp:txBody>
      <dsp:txXfrm>
        <a:off x="457200" y="1452631"/>
        <a:ext cx="1849966" cy="1138171"/>
      </dsp:txXfrm>
    </dsp:sp>
    <dsp:sp modelId="{E2545E0F-B6F8-4386-A21F-DF367224C0E3}">
      <dsp:nvSpPr>
        <dsp:cNvPr id="0" name=""/>
        <dsp:cNvSpPr/>
      </dsp:nvSpPr>
      <dsp:spPr>
        <a:xfrm rot="18275265">
          <a:off x="1967028" y="1364084"/>
          <a:ext cx="1573504" cy="19865"/>
        </a:xfrm>
        <a:custGeom>
          <a:avLst/>
          <a:gdLst/>
          <a:ahLst/>
          <a:cxnLst/>
          <a:rect l="0" t="0" r="0" b="0"/>
          <a:pathLst>
            <a:path>
              <a:moveTo>
                <a:pt x="0" y="9932"/>
              </a:moveTo>
              <a:lnTo>
                <a:pt x="1573504" y="9932"/>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18275265">
        <a:off x="2714443" y="1334679"/>
        <a:ext cx="78675" cy="78675"/>
      </dsp:txXfrm>
    </dsp:sp>
    <dsp:sp modelId="{49C4BFA7-38B0-4885-B998-5F913E39314B}">
      <dsp:nvSpPr>
        <dsp:cNvPr id="0" name=""/>
        <dsp:cNvSpPr/>
      </dsp:nvSpPr>
      <dsp:spPr>
        <a:xfrm>
          <a:off x="3200394" y="457201"/>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rgbClr val="FF0000"/>
              </a:solidFill>
            </a:rPr>
            <a:t>Internal Sources</a:t>
          </a:r>
          <a:endParaRPr lang="en-IN" sz="1500" b="1" kern="1200" dirty="0">
            <a:solidFill>
              <a:srgbClr val="FF0000"/>
            </a:solidFill>
          </a:endParaRPr>
        </a:p>
      </dsp:txBody>
      <dsp:txXfrm>
        <a:off x="3200394" y="457201"/>
        <a:ext cx="1076463" cy="538231"/>
      </dsp:txXfrm>
    </dsp:sp>
    <dsp:sp modelId="{FFD3C51D-B7DB-4CD7-ABE7-B7AB745C1888}">
      <dsp:nvSpPr>
        <dsp:cNvPr id="0" name=""/>
        <dsp:cNvSpPr/>
      </dsp:nvSpPr>
      <dsp:spPr>
        <a:xfrm rot="20890255">
          <a:off x="4257122" y="525882"/>
          <a:ext cx="1858618" cy="19865"/>
        </a:xfrm>
        <a:custGeom>
          <a:avLst/>
          <a:gdLst/>
          <a:ahLst/>
          <a:cxnLst/>
          <a:rect l="0" t="0" r="0" b="0"/>
          <a:pathLst>
            <a:path>
              <a:moveTo>
                <a:pt x="0" y="9932"/>
              </a:moveTo>
              <a:lnTo>
                <a:pt x="1858618"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IN" sz="600" kern="1200"/>
        </a:p>
      </dsp:txBody>
      <dsp:txXfrm rot="20890255">
        <a:off x="5139966" y="489350"/>
        <a:ext cx="92930" cy="92930"/>
      </dsp:txXfrm>
    </dsp:sp>
    <dsp:sp modelId="{0E8C462C-7636-4D72-AE10-433CDCD5EB82}">
      <dsp:nvSpPr>
        <dsp:cNvPr id="0" name=""/>
        <dsp:cNvSpPr/>
      </dsp:nvSpPr>
      <dsp:spPr>
        <a:xfrm>
          <a:off x="6096005" y="76198"/>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Depreciation fund</a:t>
          </a:r>
          <a:endParaRPr lang="en-IN" sz="1500" b="1" kern="1200" dirty="0"/>
        </a:p>
      </dsp:txBody>
      <dsp:txXfrm>
        <a:off x="6096005" y="76198"/>
        <a:ext cx="1076463" cy="538231"/>
      </dsp:txXfrm>
    </dsp:sp>
    <dsp:sp modelId="{CCAEB569-2251-41FE-9CE5-6EFFA758D8E9}">
      <dsp:nvSpPr>
        <dsp:cNvPr id="0" name=""/>
        <dsp:cNvSpPr/>
      </dsp:nvSpPr>
      <dsp:spPr>
        <a:xfrm rot="396830">
          <a:off x="4270253" y="830683"/>
          <a:ext cx="1984751" cy="19865"/>
        </a:xfrm>
        <a:custGeom>
          <a:avLst/>
          <a:gdLst/>
          <a:ahLst/>
          <a:cxnLst/>
          <a:rect l="0" t="0" r="0" b="0"/>
          <a:pathLst>
            <a:path>
              <a:moveTo>
                <a:pt x="0" y="9932"/>
              </a:moveTo>
              <a:lnTo>
                <a:pt x="1984751"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IN" sz="700" kern="1200"/>
        </a:p>
      </dsp:txBody>
      <dsp:txXfrm rot="396830">
        <a:off x="5213010" y="790997"/>
        <a:ext cx="99237" cy="99237"/>
      </dsp:txXfrm>
    </dsp:sp>
    <dsp:sp modelId="{78DEE624-809B-419E-83AC-F3D677573FDD}">
      <dsp:nvSpPr>
        <dsp:cNvPr id="0" name=""/>
        <dsp:cNvSpPr/>
      </dsp:nvSpPr>
      <dsp:spPr>
        <a:xfrm>
          <a:off x="6248400" y="685799"/>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Provision for taxation</a:t>
          </a:r>
          <a:endParaRPr lang="en-IN" sz="1500" b="1" kern="1200" dirty="0"/>
        </a:p>
      </dsp:txBody>
      <dsp:txXfrm>
        <a:off x="6248400" y="685799"/>
        <a:ext cx="1076463" cy="538231"/>
      </dsp:txXfrm>
    </dsp:sp>
    <dsp:sp modelId="{4ECF096E-664B-47AB-9A6B-B62D7AAB5B54}">
      <dsp:nvSpPr>
        <dsp:cNvPr id="0" name=""/>
        <dsp:cNvSpPr/>
      </dsp:nvSpPr>
      <dsp:spPr>
        <a:xfrm rot="2893116">
          <a:off x="2102562" y="2468985"/>
          <a:ext cx="1226245" cy="19865"/>
        </a:xfrm>
        <a:custGeom>
          <a:avLst/>
          <a:gdLst/>
          <a:ahLst/>
          <a:cxnLst/>
          <a:rect l="0" t="0" r="0" b="0"/>
          <a:pathLst>
            <a:path>
              <a:moveTo>
                <a:pt x="0" y="9932"/>
              </a:moveTo>
              <a:lnTo>
                <a:pt x="1226245" y="9932"/>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2893116">
        <a:off x="2685028" y="2448261"/>
        <a:ext cx="61312" cy="61312"/>
      </dsp:txXfrm>
    </dsp:sp>
    <dsp:sp modelId="{D04D1C9F-AD09-4E42-98FB-7E94C4A090C0}">
      <dsp:nvSpPr>
        <dsp:cNvPr id="0" name=""/>
        <dsp:cNvSpPr/>
      </dsp:nvSpPr>
      <dsp:spPr>
        <a:xfrm>
          <a:off x="3124202" y="2667003"/>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rgbClr val="FF0000"/>
              </a:solidFill>
            </a:rPr>
            <a:t>External Sources</a:t>
          </a:r>
          <a:endParaRPr lang="en-IN" sz="1500" b="1" kern="1200" dirty="0">
            <a:solidFill>
              <a:srgbClr val="FF0000"/>
            </a:solidFill>
          </a:endParaRPr>
        </a:p>
      </dsp:txBody>
      <dsp:txXfrm>
        <a:off x="3124202" y="2667003"/>
        <a:ext cx="1076463" cy="538231"/>
      </dsp:txXfrm>
    </dsp:sp>
    <dsp:sp modelId="{6035414D-6422-40CD-A8F2-773D717538DF}">
      <dsp:nvSpPr>
        <dsp:cNvPr id="0" name=""/>
        <dsp:cNvSpPr/>
      </dsp:nvSpPr>
      <dsp:spPr>
        <a:xfrm rot="18181081">
          <a:off x="3813638" y="2213101"/>
          <a:ext cx="1700858" cy="19865"/>
        </a:xfrm>
        <a:custGeom>
          <a:avLst/>
          <a:gdLst/>
          <a:ahLst/>
          <a:cxnLst/>
          <a:rect l="0" t="0" r="0" b="0"/>
          <a:pathLst>
            <a:path>
              <a:moveTo>
                <a:pt x="0" y="9932"/>
              </a:moveTo>
              <a:lnTo>
                <a:pt x="1700858"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IN" sz="600" kern="1200"/>
        </a:p>
      </dsp:txBody>
      <dsp:txXfrm rot="18181081">
        <a:off x="4621545" y="2180513"/>
        <a:ext cx="85042" cy="85042"/>
      </dsp:txXfrm>
    </dsp:sp>
    <dsp:sp modelId="{78CC0078-B0DA-4F8E-A2FE-6E27E3ADD225}">
      <dsp:nvSpPr>
        <dsp:cNvPr id="0" name=""/>
        <dsp:cNvSpPr/>
      </dsp:nvSpPr>
      <dsp:spPr>
        <a:xfrm>
          <a:off x="5127468" y="1240834"/>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Trade Credit</a:t>
          </a:r>
          <a:endParaRPr lang="en-IN" sz="1500" b="1" kern="1200" dirty="0"/>
        </a:p>
      </dsp:txBody>
      <dsp:txXfrm>
        <a:off x="5127468" y="1240834"/>
        <a:ext cx="1076463" cy="538231"/>
      </dsp:txXfrm>
    </dsp:sp>
    <dsp:sp modelId="{22D1329B-25AD-42B2-9B8D-BE84DADB1E54}">
      <dsp:nvSpPr>
        <dsp:cNvPr id="0" name=""/>
        <dsp:cNvSpPr/>
      </dsp:nvSpPr>
      <dsp:spPr>
        <a:xfrm rot="19136739">
          <a:off x="4049547" y="2522584"/>
          <a:ext cx="1229039" cy="19865"/>
        </a:xfrm>
        <a:custGeom>
          <a:avLst/>
          <a:gdLst/>
          <a:ahLst/>
          <a:cxnLst/>
          <a:rect l="0" t="0" r="0" b="0"/>
          <a:pathLst>
            <a:path>
              <a:moveTo>
                <a:pt x="0" y="9932"/>
              </a:moveTo>
              <a:lnTo>
                <a:pt x="1229039"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19136739">
        <a:off x="4633341" y="2501791"/>
        <a:ext cx="61451" cy="61451"/>
      </dsp:txXfrm>
    </dsp:sp>
    <dsp:sp modelId="{FDD06834-310B-4367-9000-E2F8721C51DF}">
      <dsp:nvSpPr>
        <dsp:cNvPr id="0" name=""/>
        <dsp:cNvSpPr/>
      </dsp:nvSpPr>
      <dsp:spPr>
        <a:xfrm>
          <a:off x="5127468" y="1859800"/>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Commercial Papers</a:t>
          </a:r>
          <a:endParaRPr lang="en-IN" sz="1500" b="1" kern="1200" dirty="0"/>
        </a:p>
      </dsp:txBody>
      <dsp:txXfrm>
        <a:off x="5127468" y="1859800"/>
        <a:ext cx="1076463" cy="538231"/>
      </dsp:txXfrm>
    </dsp:sp>
    <dsp:sp modelId="{7A01CA7C-2518-43BD-8DFA-797DAA09E611}">
      <dsp:nvSpPr>
        <dsp:cNvPr id="0" name=""/>
        <dsp:cNvSpPr/>
      </dsp:nvSpPr>
      <dsp:spPr>
        <a:xfrm rot="20911155">
          <a:off x="4191204" y="2832068"/>
          <a:ext cx="945725" cy="19865"/>
        </a:xfrm>
        <a:custGeom>
          <a:avLst/>
          <a:gdLst/>
          <a:ahLst/>
          <a:cxnLst/>
          <a:rect l="0" t="0" r="0" b="0"/>
          <a:pathLst>
            <a:path>
              <a:moveTo>
                <a:pt x="0" y="9932"/>
              </a:moveTo>
              <a:lnTo>
                <a:pt x="945725"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20911155">
        <a:off x="4640424" y="2818357"/>
        <a:ext cx="47286" cy="47286"/>
      </dsp:txXfrm>
    </dsp:sp>
    <dsp:sp modelId="{380762F2-5980-476F-A340-2675A974F49F}">
      <dsp:nvSpPr>
        <dsp:cNvPr id="0" name=""/>
        <dsp:cNvSpPr/>
      </dsp:nvSpPr>
      <dsp:spPr>
        <a:xfrm>
          <a:off x="5127468" y="2478767"/>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Bank Credit</a:t>
          </a:r>
          <a:endParaRPr lang="en-IN" sz="1500" b="1" kern="1200" dirty="0"/>
        </a:p>
      </dsp:txBody>
      <dsp:txXfrm>
        <a:off x="5127468" y="2478767"/>
        <a:ext cx="1076463" cy="538231"/>
      </dsp:txXfrm>
    </dsp:sp>
    <dsp:sp modelId="{A910E916-980A-43A8-B5EC-93DA3883488A}">
      <dsp:nvSpPr>
        <dsp:cNvPr id="0" name=""/>
        <dsp:cNvSpPr/>
      </dsp:nvSpPr>
      <dsp:spPr>
        <a:xfrm rot="1495596">
          <a:off x="4153065" y="3141551"/>
          <a:ext cx="1022003" cy="19865"/>
        </a:xfrm>
        <a:custGeom>
          <a:avLst/>
          <a:gdLst/>
          <a:ahLst/>
          <a:cxnLst/>
          <a:rect l="0" t="0" r="0" b="0"/>
          <a:pathLst>
            <a:path>
              <a:moveTo>
                <a:pt x="0" y="9932"/>
              </a:moveTo>
              <a:lnTo>
                <a:pt x="1022003"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1495596">
        <a:off x="4638517" y="3125934"/>
        <a:ext cx="51100" cy="51100"/>
      </dsp:txXfrm>
    </dsp:sp>
    <dsp:sp modelId="{9D892749-9886-45F7-845C-AC1495F8C053}">
      <dsp:nvSpPr>
        <dsp:cNvPr id="0" name=""/>
        <dsp:cNvSpPr/>
      </dsp:nvSpPr>
      <dsp:spPr>
        <a:xfrm>
          <a:off x="5127468" y="3097733"/>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Advances</a:t>
          </a:r>
          <a:endParaRPr lang="en-IN" sz="1500" b="1" kern="1200" dirty="0"/>
        </a:p>
      </dsp:txBody>
      <dsp:txXfrm>
        <a:off x="5127468" y="3097733"/>
        <a:ext cx="1076463" cy="538231"/>
      </dsp:txXfrm>
    </dsp:sp>
    <dsp:sp modelId="{9C8C1AB9-B069-4D51-83F9-56DAEFC74241}">
      <dsp:nvSpPr>
        <dsp:cNvPr id="0" name=""/>
        <dsp:cNvSpPr/>
      </dsp:nvSpPr>
      <dsp:spPr>
        <a:xfrm rot="2913477">
          <a:off x="3963919" y="3451034"/>
          <a:ext cx="1400295" cy="19865"/>
        </a:xfrm>
        <a:custGeom>
          <a:avLst/>
          <a:gdLst/>
          <a:ahLst/>
          <a:cxnLst/>
          <a:rect l="0" t="0" r="0" b="0"/>
          <a:pathLst>
            <a:path>
              <a:moveTo>
                <a:pt x="0" y="9932"/>
              </a:moveTo>
              <a:lnTo>
                <a:pt x="1400295"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2913477">
        <a:off x="4629060" y="3425960"/>
        <a:ext cx="70014" cy="70014"/>
      </dsp:txXfrm>
    </dsp:sp>
    <dsp:sp modelId="{83A368EB-A757-42B8-A181-3722272D728A}">
      <dsp:nvSpPr>
        <dsp:cNvPr id="0" name=""/>
        <dsp:cNvSpPr/>
      </dsp:nvSpPr>
      <dsp:spPr>
        <a:xfrm>
          <a:off x="5127468" y="3716700"/>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Loan from Directors</a:t>
          </a:r>
          <a:endParaRPr lang="en-IN" sz="1500" b="1" kern="1200" dirty="0"/>
        </a:p>
      </dsp:txBody>
      <dsp:txXfrm>
        <a:off x="5127468" y="3716700"/>
        <a:ext cx="1076463" cy="538231"/>
      </dsp:txXfrm>
    </dsp:sp>
    <dsp:sp modelId="{FE5C51AA-052D-45BE-B12D-4A4B87E411DC}">
      <dsp:nvSpPr>
        <dsp:cNvPr id="0" name=""/>
        <dsp:cNvSpPr/>
      </dsp:nvSpPr>
      <dsp:spPr>
        <a:xfrm rot="3657090">
          <a:off x="3709682" y="3760517"/>
          <a:ext cx="1908769" cy="19865"/>
        </a:xfrm>
        <a:custGeom>
          <a:avLst/>
          <a:gdLst/>
          <a:ahLst/>
          <a:cxnLst/>
          <a:rect l="0" t="0" r="0" b="0"/>
          <a:pathLst>
            <a:path>
              <a:moveTo>
                <a:pt x="0" y="9932"/>
              </a:moveTo>
              <a:lnTo>
                <a:pt x="1908769" y="9932"/>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IN" sz="600" kern="1200"/>
        </a:p>
      </dsp:txBody>
      <dsp:txXfrm rot="3657090">
        <a:off x="4616348" y="3722731"/>
        <a:ext cx="95438" cy="95438"/>
      </dsp:txXfrm>
    </dsp:sp>
    <dsp:sp modelId="{0F65D86B-ECE9-49EC-82E2-FC962D4269E6}">
      <dsp:nvSpPr>
        <dsp:cNvPr id="0" name=""/>
        <dsp:cNvSpPr/>
      </dsp:nvSpPr>
      <dsp:spPr>
        <a:xfrm>
          <a:off x="5127468" y="4335666"/>
          <a:ext cx="1076463" cy="538231"/>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Installment Credit</a:t>
          </a:r>
          <a:endParaRPr lang="en-IN" sz="1500" b="1" kern="1200" dirty="0"/>
        </a:p>
      </dsp:txBody>
      <dsp:txXfrm>
        <a:off x="5127468" y="4335666"/>
        <a:ext cx="1076463" cy="53823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0565F2-AD91-4F06-9BB1-FBA692265715}" type="datetimeFigureOut">
              <a:rPr lang="en-US" smtClean="0"/>
              <a:pPr/>
              <a:t>4/14/2015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872D4-E40E-4040-9357-A1D7BAC423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886200" y="8686800"/>
            <a:ext cx="2971800" cy="457200"/>
          </a:xfrm>
          <a:prstGeom prst="rect">
            <a:avLst/>
          </a:prstGeom>
          <a:noFill/>
          <a:ln w="9525">
            <a:noFill/>
            <a:miter lim="800000"/>
            <a:headEnd/>
            <a:tailEnd/>
          </a:ln>
          <a:effectLst/>
        </p:spPr>
        <p:txBody>
          <a:bodyPr lIns="19050" tIns="0" rIns="19050" bIns="0" anchor="b"/>
          <a:lstStyle/>
          <a:p>
            <a:pPr algn="r" eaLnBrk="0" hangingPunct="0"/>
            <a:r>
              <a:rPr lang="en-US" sz="1000"/>
              <a:t>6</a:t>
            </a:r>
          </a:p>
        </p:txBody>
      </p:sp>
      <p:sp>
        <p:nvSpPr>
          <p:cNvPr id="15364"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lstStyle/>
          <a:p>
            <a:endParaRPr lang="en-US"/>
          </a:p>
        </p:txBody>
      </p:sp>
      <p:sp>
        <p:nvSpPr>
          <p:cNvPr id="15365"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lstStyle/>
          <a:p>
            <a:endParaRPr lang="en-US"/>
          </a:p>
        </p:txBody>
      </p:sp>
      <p:sp>
        <p:nvSpPr>
          <p:cNvPr id="15366" name="Rectangle 6"/>
          <p:cNvSpPr>
            <a:spLocks noGrp="1" noChangeArrowheads="1"/>
          </p:cNvSpPr>
          <p:nvPr>
            <p:ph type="body" idx="1"/>
          </p:nvPr>
        </p:nvSpPr>
        <p:spPr>
          <a:ln/>
        </p:spPr>
        <p:txBody>
          <a:bodyPr/>
          <a:lstStyle/>
          <a:p>
            <a:endParaRPr lang="en-US"/>
          </a:p>
        </p:txBody>
      </p:sp>
      <p:sp>
        <p:nvSpPr>
          <p:cNvPr id="15367"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2ECE07-F0C1-4047-9056-73F346DC5145}" type="slidenum">
              <a:rPr lang="en-US" smtClean="0"/>
              <a:pPr/>
              <a:t>83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7872D4-E40E-4040-9357-A1D7BAC4230E}" type="slidenum">
              <a:rPr lang="en-US" smtClean="0"/>
              <a:pPr/>
              <a:t>96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bizfinance.about.com/od/glossaryc/g/credit-period.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en.wikipedia.org/wiki/Credit_(financ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304800" y="228600"/>
            <a:ext cx="8839200" cy="647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marL="0" indent="0">
              <a:buNone/>
            </a:pPr>
            <a:r>
              <a:rPr lang="en-US" sz="2000" dirty="0" smtClean="0">
                <a:solidFill>
                  <a:srgbClr val="00B050"/>
                </a:solidFill>
              </a:rPr>
              <a:t>2. Temporary Working Capital:</a:t>
            </a:r>
            <a:r>
              <a:rPr lang="en-US" sz="2000" dirty="0" smtClean="0"/>
              <a:t> it is the amount  of Working Capital which is required to meet the seasonal demands and some special contingencies.</a:t>
            </a:r>
          </a:p>
          <a:p>
            <a:pPr marL="457200" indent="-457200">
              <a:buAutoNum type="alphaLcParenR"/>
            </a:pPr>
            <a:r>
              <a:rPr lang="en-US" sz="2000" dirty="0" smtClean="0">
                <a:solidFill>
                  <a:srgbClr val="00B0F0"/>
                </a:solidFill>
              </a:rPr>
              <a:t>Seasonal Working Capital : </a:t>
            </a:r>
            <a:r>
              <a:rPr lang="en-US" sz="2000" dirty="0" smtClean="0"/>
              <a:t>It is required to meet the seasonal needs of the enterprise.</a:t>
            </a:r>
          </a:p>
          <a:p>
            <a:pPr marL="457200" indent="-457200">
              <a:buAutoNum type="alphaLcParenR"/>
            </a:pPr>
            <a:r>
              <a:rPr lang="en-US" sz="2000" dirty="0" smtClean="0">
                <a:solidFill>
                  <a:srgbClr val="00B0F0"/>
                </a:solidFill>
              </a:rPr>
              <a:t>Special Working Capital:</a:t>
            </a:r>
            <a:r>
              <a:rPr lang="en-US" sz="2000" dirty="0" smtClean="0"/>
              <a:t> this capital is part of Working Capital which required to meet special emergency such as launching of extensive marketing campaigns for conducting research, etc.,</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lstStyle/>
          <a:p>
            <a:pPr>
              <a:buNone/>
            </a:pPr>
            <a:endParaRPr lang="en-US" dirty="0"/>
          </a:p>
        </p:txBody>
      </p:sp>
      <p:sp>
        <p:nvSpPr>
          <p:cNvPr id="4" name="Rectangle 3"/>
          <p:cNvSpPr/>
          <p:nvPr/>
        </p:nvSpPr>
        <p:spPr>
          <a:xfrm>
            <a:off x="3429000" y="228600"/>
            <a:ext cx="2209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Disadvantages of Public Deposits</a:t>
            </a:r>
            <a:endParaRPr lang="en-US" dirty="0"/>
          </a:p>
        </p:txBody>
      </p:sp>
      <p:sp>
        <p:nvSpPr>
          <p:cNvPr id="5" name="Rectangle 4"/>
          <p:cNvSpPr/>
          <p:nvPr/>
        </p:nvSpPr>
        <p:spPr>
          <a:xfrm>
            <a:off x="228600" y="16764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the company</a:t>
            </a:r>
            <a:endParaRPr lang="en-US" dirty="0"/>
          </a:p>
        </p:txBody>
      </p:sp>
      <p:sp>
        <p:nvSpPr>
          <p:cNvPr id="6" name="Rectangle 5"/>
          <p:cNvSpPr/>
          <p:nvPr/>
        </p:nvSpPr>
        <p:spPr>
          <a:xfrm>
            <a:off x="304800" y="2971800"/>
            <a:ext cx="21336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lgn="ctr">
              <a:buAutoNum type="romanLcParenR"/>
            </a:pPr>
            <a:r>
              <a:rPr lang="en-US" dirty="0" smtClean="0"/>
              <a:t>Limited funds can be raised</a:t>
            </a:r>
          </a:p>
          <a:p>
            <a:pPr marL="400050" indent="-400050" algn="ctr">
              <a:buAutoNum type="romanLcParenR"/>
            </a:pPr>
            <a:r>
              <a:rPr lang="en-US" dirty="0" smtClean="0"/>
              <a:t>Funds available only for short period</a:t>
            </a:r>
            <a:endParaRPr lang="en-US" dirty="0"/>
          </a:p>
        </p:txBody>
      </p:sp>
      <p:sp>
        <p:nvSpPr>
          <p:cNvPr id="7" name="Rectangle 6"/>
          <p:cNvSpPr/>
          <p:nvPr/>
        </p:nvSpPr>
        <p:spPr>
          <a:xfrm>
            <a:off x="6629400" y="1600200"/>
            <a:ext cx="1752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the investors</a:t>
            </a:r>
            <a:endParaRPr lang="en-US" dirty="0"/>
          </a:p>
        </p:txBody>
      </p:sp>
      <p:sp>
        <p:nvSpPr>
          <p:cNvPr id="8" name="Rectangle 7"/>
          <p:cNvSpPr/>
          <p:nvPr/>
        </p:nvSpPr>
        <p:spPr>
          <a:xfrm>
            <a:off x="6477000" y="2971800"/>
            <a:ext cx="22098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lgn="ctr">
              <a:buAutoNum type="romanLcParenR"/>
            </a:pPr>
            <a:r>
              <a:rPr lang="en-US" dirty="0" smtClean="0"/>
              <a:t>Unsecured</a:t>
            </a:r>
          </a:p>
          <a:p>
            <a:pPr marL="400050" indent="-400050" algn="ctr">
              <a:buAutoNum type="romanLcParenR"/>
            </a:pPr>
            <a:r>
              <a:rPr lang="en-US" dirty="0" smtClean="0"/>
              <a:t>The income is taxable</a:t>
            </a:r>
            <a:endParaRPr lang="en-US" dirty="0"/>
          </a:p>
        </p:txBody>
      </p:sp>
      <p:cxnSp>
        <p:nvCxnSpPr>
          <p:cNvPr id="10" name="Straight Connector 9"/>
          <p:cNvCxnSpPr/>
          <p:nvPr/>
        </p:nvCxnSpPr>
        <p:spPr>
          <a:xfrm>
            <a:off x="1143000" y="1295400"/>
            <a:ext cx="6096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7086600" y="1447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990600" y="1447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Down Arrow 16"/>
          <p:cNvSpPr/>
          <p:nvPr/>
        </p:nvSpPr>
        <p:spPr>
          <a:xfrm>
            <a:off x="914400" y="25146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7086600" y="2514600"/>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buNone/>
            </a:pPr>
            <a:r>
              <a:rPr lang="en-US" sz="2100" dirty="0" smtClean="0">
                <a:solidFill>
                  <a:srgbClr val="CC00CC"/>
                </a:solidFill>
              </a:rPr>
              <a:t>6. Inter Corporate Deposits</a:t>
            </a:r>
          </a:p>
          <a:p>
            <a:pPr>
              <a:buFont typeface="Symbol"/>
              <a:buChar char="Þ"/>
            </a:pPr>
            <a:r>
              <a:rPr lang="en-US" sz="2100" dirty="0" smtClean="0"/>
              <a:t>A deposit made by one firm with another firm </a:t>
            </a:r>
          </a:p>
          <a:p>
            <a:pPr marL="514350" indent="-514350">
              <a:buAutoNum type="romanLcParenR"/>
            </a:pPr>
            <a:r>
              <a:rPr lang="en-US" sz="2100" dirty="0" smtClean="0">
                <a:solidFill>
                  <a:srgbClr val="00B050"/>
                </a:solidFill>
              </a:rPr>
              <a:t>Call deposits</a:t>
            </a:r>
          </a:p>
          <a:p>
            <a:pPr marL="514350" indent="-514350">
              <a:buFont typeface="Symbol"/>
              <a:buChar char="Þ"/>
            </a:pPr>
            <a:r>
              <a:rPr lang="en-US" sz="2100" dirty="0" smtClean="0"/>
              <a:t>These are expected to be payable on call.</a:t>
            </a:r>
          </a:p>
          <a:p>
            <a:pPr marL="514350" indent="-514350">
              <a:buFont typeface="Symbol"/>
              <a:buChar char="Þ"/>
            </a:pPr>
            <a:r>
              <a:rPr lang="en-US" sz="2100" dirty="0" smtClean="0"/>
              <a:t>Repayment is demanded on just one day notice</a:t>
            </a:r>
          </a:p>
          <a:p>
            <a:pPr marL="514350" indent="-514350">
              <a:buFont typeface="Symbol"/>
              <a:buChar char="Þ"/>
            </a:pPr>
            <a:r>
              <a:rPr lang="en-US" sz="2100" dirty="0" smtClean="0"/>
              <a:t>12% interest per annum</a:t>
            </a:r>
          </a:p>
          <a:p>
            <a:pPr marL="514350" indent="-514350">
              <a:buNone/>
            </a:pPr>
            <a:r>
              <a:rPr lang="en-US" sz="2100" dirty="0" smtClean="0">
                <a:solidFill>
                  <a:srgbClr val="00B050"/>
                </a:solidFill>
              </a:rPr>
              <a:t>ii) Three months deposits</a:t>
            </a:r>
          </a:p>
          <a:p>
            <a:pPr marL="514350" indent="-514350">
              <a:buFont typeface="Symbol"/>
              <a:buChar char="Þ"/>
            </a:pPr>
            <a:r>
              <a:rPr lang="en-US" sz="2100" dirty="0" smtClean="0"/>
              <a:t>More popular among companies invest their surplus funds</a:t>
            </a:r>
          </a:p>
          <a:p>
            <a:pPr marL="514350" indent="-514350">
              <a:buFont typeface="Symbol"/>
              <a:buChar char="Þ"/>
            </a:pPr>
            <a:r>
              <a:rPr lang="en-US" sz="2100" dirty="0" smtClean="0"/>
              <a:t>14 % interest per annum</a:t>
            </a:r>
          </a:p>
          <a:p>
            <a:pPr marL="514350" indent="-514350">
              <a:buNone/>
            </a:pPr>
            <a:r>
              <a:rPr lang="en-US" sz="2100" dirty="0" smtClean="0">
                <a:solidFill>
                  <a:srgbClr val="00B050"/>
                </a:solidFill>
              </a:rPr>
              <a:t>iii) Six months deposits</a:t>
            </a:r>
          </a:p>
          <a:p>
            <a:pPr marL="514350" indent="-514350">
              <a:buNone/>
            </a:pPr>
            <a:r>
              <a:rPr lang="en-US" sz="2100" dirty="0" smtClean="0"/>
              <a:t>=&gt; 16 % interest per annum</a:t>
            </a:r>
            <a:endParaRPr lang="en-US" sz="21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a:bodyPr>
          <a:lstStyle/>
          <a:p>
            <a:pPr marL="0" indent="0" algn="ctr">
              <a:buNone/>
            </a:pPr>
            <a:r>
              <a:rPr lang="en-US" sz="2000" dirty="0" smtClean="0">
                <a:solidFill>
                  <a:srgbClr val="CC00CC"/>
                </a:solidFill>
              </a:rPr>
              <a:t>7. Bank Finance</a:t>
            </a:r>
          </a:p>
          <a:p>
            <a:pPr marL="0" indent="0">
              <a:buNone/>
            </a:pPr>
            <a:r>
              <a:rPr lang="en-US" sz="2000" dirty="0" smtClean="0"/>
              <a:t>	Bank are main institutional sources of working capital finance in India. After trade credit, </a:t>
            </a:r>
            <a:r>
              <a:rPr lang="en-US" sz="2000" dirty="0" smtClean="0">
                <a:solidFill>
                  <a:srgbClr val="6600CC"/>
                </a:solidFill>
              </a:rPr>
              <a:t>bank credit is the most important source of financing working </a:t>
            </a:r>
            <a:r>
              <a:rPr lang="en-US" sz="2000" dirty="0" smtClean="0"/>
              <a:t>capital requirements. A bank considers a firm’s sales and production plans and the desirable levels of current assets in determining its working capital requirements. The amount approved by the bank for the firm’s working capital is called “Credit Limit”.</a:t>
            </a:r>
          </a:p>
          <a:p>
            <a:pPr marL="0" indent="0">
              <a:buNone/>
            </a:pPr>
            <a:r>
              <a:rPr lang="en-US" sz="2000" dirty="0" smtClean="0"/>
              <a:t>	</a:t>
            </a:r>
            <a:r>
              <a:rPr lang="en-US" sz="2000" dirty="0" smtClean="0">
                <a:solidFill>
                  <a:srgbClr val="6600CC"/>
                </a:solidFill>
              </a:rPr>
              <a:t>Credit limit is the maximum funds which a firm can obtain from the banking system</a:t>
            </a:r>
            <a:r>
              <a:rPr lang="en-US" sz="2000" dirty="0" smtClean="0"/>
              <a:t>. Incase of firms with </a:t>
            </a:r>
            <a:r>
              <a:rPr lang="en-US" sz="2000" dirty="0" smtClean="0">
                <a:solidFill>
                  <a:srgbClr val="6600CC"/>
                </a:solidFill>
              </a:rPr>
              <a:t>seasonal business</a:t>
            </a:r>
            <a:r>
              <a:rPr lang="en-US" sz="2000" dirty="0" smtClean="0"/>
              <a:t>, </a:t>
            </a:r>
            <a:r>
              <a:rPr lang="en-US" sz="2000" dirty="0" smtClean="0">
                <a:solidFill>
                  <a:srgbClr val="6600CC"/>
                </a:solidFill>
              </a:rPr>
              <a:t>banks may fix separate limits for the “peak level credit</a:t>
            </a:r>
            <a:r>
              <a:rPr lang="en-US" sz="2000" dirty="0" smtClean="0"/>
              <a:t>” requirement and normal, </a:t>
            </a:r>
            <a:r>
              <a:rPr lang="en-US" sz="2000" dirty="0" smtClean="0">
                <a:solidFill>
                  <a:srgbClr val="6600CC"/>
                </a:solidFill>
              </a:rPr>
              <a:t>“Non-peak level credit” </a:t>
            </a:r>
            <a:r>
              <a:rPr lang="en-US" sz="2000" dirty="0" smtClean="0"/>
              <a:t>requirement indicating the periods during which the separate limits will be utilized by the borrower.</a:t>
            </a:r>
          </a:p>
          <a:p>
            <a:pPr marL="0" indent="0">
              <a:buNone/>
            </a:pPr>
            <a:endParaRPr lang="en-US" sz="2000" dirty="0" smtClean="0"/>
          </a:p>
          <a:p>
            <a:pPr marL="0" indent="0">
              <a:buNone/>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normAutofit/>
          </a:bodyPr>
          <a:lstStyle/>
          <a:p>
            <a:pPr marL="0" indent="0">
              <a:buNone/>
              <a:tabLst>
                <a:tab pos="0" algn="l"/>
              </a:tabLst>
            </a:pPr>
            <a:r>
              <a:rPr lang="en-US" sz="2200" dirty="0" smtClean="0">
                <a:solidFill>
                  <a:srgbClr val="C00000"/>
                </a:solidFill>
              </a:rPr>
              <a:t>Forms of Bank Finance</a:t>
            </a:r>
          </a:p>
          <a:p>
            <a:pPr marL="0" indent="0">
              <a:buAutoNum type="arabicPeriod"/>
              <a:tabLst>
                <a:tab pos="0" algn="l"/>
              </a:tabLst>
            </a:pPr>
            <a:r>
              <a:rPr lang="en-US" sz="2200" dirty="0" smtClean="0">
                <a:solidFill>
                  <a:srgbClr val="00B0F0"/>
                </a:solidFill>
              </a:rPr>
              <a:t>Over draft: </a:t>
            </a:r>
            <a:r>
              <a:rPr lang="en-US" sz="2200" dirty="0" smtClean="0"/>
              <a:t>under this facility, the </a:t>
            </a:r>
            <a:r>
              <a:rPr lang="en-US" sz="2200" dirty="0" smtClean="0">
                <a:solidFill>
                  <a:srgbClr val="6600CC"/>
                </a:solidFill>
              </a:rPr>
              <a:t>borrower is allowed to withdraw funds in excess of the balance in his current account up to a certain specified limit </a:t>
            </a:r>
            <a:r>
              <a:rPr lang="en-US" sz="2200" dirty="0" smtClean="0"/>
              <a:t>during a stipulated period. </a:t>
            </a:r>
            <a:r>
              <a:rPr lang="en-US" sz="2200" dirty="0" smtClean="0">
                <a:solidFill>
                  <a:srgbClr val="6600CC"/>
                </a:solidFill>
              </a:rPr>
              <a:t>Interest is charged on daily basis- </a:t>
            </a:r>
            <a:r>
              <a:rPr lang="en-US" sz="2200" dirty="0" smtClean="0"/>
              <a:t>on the amount actually withdrawn- subject to some minimum charges.</a:t>
            </a:r>
          </a:p>
          <a:p>
            <a:pPr marL="0" indent="0">
              <a:buAutoNum type="arabicPeriod"/>
              <a:tabLst>
                <a:tab pos="0" algn="l"/>
              </a:tabLst>
            </a:pPr>
            <a:r>
              <a:rPr lang="en-US" sz="2200" dirty="0" smtClean="0">
                <a:solidFill>
                  <a:srgbClr val="00B0F0"/>
                </a:solidFill>
              </a:rPr>
              <a:t>Cash credit: </a:t>
            </a:r>
            <a:r>
              <a:rPr lang="en-US" sz="2200" dirty="0" smtClean="0"/>
              <a:t>this facility </a:t>
            </a:r>
            <a:r>
              <a:rPr lang="en-US" sz="2200" dirty="0" smtClean="0">
                <a:solidFill>
                  <a:srgbClr val="6600CC"/>
                </a:solidFill>
              </a:rPr>
              <a:t>is similar to overdraft arrangement</a:t>
            </a:r>
            <a:r>
              <a:rPr lang="en-US" sz="2200" dirty="0" smtClean="0"/>
              <a:t>. It is the most popular method of bank finance for working capital in India. Under this facility a </a:t>
            </a:r>
            <a:r>
              <a:rPr lang="en-US" sz="2200" dirty="0" smtClean="0">
                <a:solidFill>
                  <a:srgbClr val="6600CC"/>
                </a:solidFill>
              </a:rPr>
              <a:t>borrower is allowed to withdraw funds from bank up to the sanctioned credit limit</a:t>
            </a:r>
            <a:r>
              <a:rPr lang="en-US" sz="2200" dirty="0" smtClean="0"/>
              <a:t>. He is </a:t>
            </a:r>
            <a:r>
              <a:rPr lang="en-US" sz="2200" dirty="0" smtClean="0">
                <a:solidFill>
                  <a:srgbClr val="6600CC"/>
                </a:solidFill>
              </a:rPr>
              <a:t>not required to borrow the entire sanctioned credit at once</a:t>
            </a:r>
            <a:r>
              <a:rPr lang="en-US" sz="2200" dirty="0" smtClean="0"/>
              <a:t>, rather, he can draw periodically to the extent of his requirements and repay by depositing surplus funds in his cash credit account. There is </a:t>
            </a:r>
            <a:r>
              <a:rPr lang="en-US" sz="2200" dirty="0" smtClean="0">
                <a:solidFill>
                  <a:srgbClr val="6600CC"/>
                </a:solidFill>
              </a:rPr>
              <a:t>no commitment charges</a:t>
            </a:r>
            <a:r>
              <a:rPr lang="en-US" sz="2200" dirty="0" smtClean="0"/>
              <a:t>. Therefore </a:t>
            </a:r>
            <a:r>
              <a:rPr lang="en-US" sz="2200" dirty="0" smtClean="0">
                <a:solidFill>
                  <a:srgbClr val="6600CC"/>
                </a:solidFill>
              </a:rPr>
              <a:t>interest is payable on the amount actually utilized </a:t>
            </a:r>
            <a:r>
              <a:rPr lang="en-US" sz="2200" dirty="0" smtClean="0"/>
              <a:t>by the borrower. This </a:t>
            </a:r>
            <a:r>
              <a:rPr lang="en-US" sz="2200" dirty="0" smtClean="0">
                <a:solidFill>
                  <a:srgbClr val="6600CC"/>
                </a:solidFill>
              </a:rPr>
              <a:t>credit limit sanctioned against the security of current assets</a:t>
            </a:r>
            <a:r>
              <a:rPr lang="en-US" sz="2200" dirty="0" smtClean="0"/>
              <a:t>.</a:t>
            </a:r>
          </a:p>
          <a:p>
            <a:pPr marL="0" indent="0">
              <a:buAutoNum type="arabicPeriod"/>
              <a:tabLst>
                <a:tab pos="0" algn="l"/>
              </a:tabLst>
            </a:pPr>
            <a:r>
              <a:rPr lang="en-US" sz="2200" dirty="0" smtClean="0">
                <a:solidFill>
                  <a:srgbClr val="00B0F0"/>
                </a:solidFill>
              </a:rPr>
              <a:t> purchasing or discounting of bills: </a:t>
            </a:r>
            <a:r>
              <a:rPr lang="en-US" sz="2200" dirty="0" smtClean="0"/>
              <a:t>under this a </a:t>
            </a:r>
            <a:r>
              <a:rPr lang="en-US" sz="2200" dirty="0" smtClean="0">
                <a:solidFill>
                  <a:srgbClr val="6600CC"/>
                </a:solidFill>
              </a:rPr>
              <a:t>borrower can obtain credit from a bank against its bills</a:t>
            </a:r>
            <a:r>
              <a:rPr lang="en-US" sz="2200" dirty="0" smtClean="0"/>
              <a:t>. </a:t>
            </a:r>
          </a:p>
          <a:p>
            <a:pPr marL="457200" indent="-457200">
              <a:buNone/>
              <a:tabLst>
                <a:tab pos="0" algn="l"/>
              </a:tabLst>
            </a:pPr>
            <a:endParaRPr lang="en-US" sz="2000" dirty="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a:bodyPr>
          <a:lstStyle/>
          <a:p>
            <a:pPr marL="0" indent="0">
              <a:buNone/>
            </a:pPr>
            <a:r>
              <a:rPr lang="en-US" sz="2200" dirty="0" smtClean="0">
                <a:solidFill>
                  <a:srgbClr val="00B0F0"/>
                </a:solidFill>
              </a:rPr>
              <a:t>4. Letter of credit: </a:t>
            </a:r>
            <a:r>
              <a:rPr lang="en-US" sz="2200" dirty="0" smtClean="0"/>
              <a:t>suppliers , particularly the foreign suppliers insist that the </a:t>
            </a:r>
            <a:r>
              <a:rPr lang="en-US" sz="2200" dirty="0" smtClean="0">
                <a:solidFill>
                  <a:srgbClr val="6600CC"/>
                </a:solidFill>
              </a:rPr>
              <a:t>buyer should ensure that there is bank will make the payment if he fails to honor its obligation</a:t>
            </a:r>
            <a:r>
              <a:rPr lang="en-US" sz="2200" dirty="0" smtClean="0"/>
              <a:t>. This is </a:t>
            </a:r>
            <a:r>
              <a:rPr lang="en-US" sz="2200" dirty="0" smtClean="0">
                <a:solidFill>
                  <a:srgbClr val="6600CC"/>
                </a:solidFill>
              </a:rPr>
              <a:t>ensured through a (L/C) arrangement</a:t>
            </a:r>
            <a:r>
              <a:rPr lang="en-US" sz="2200" dirty="0" smtClean="0"/>
              <a:t>. A opens an L/C in favor of a customer to facilitate his purchase of goods. If the customer does not pay to the supplier with in the credit period, the bank makes the payment under the L/C arrangement.</a:t>
            </a:r>
          </a:p>
          <a:p>
            <a:pPr marL="0" indent="0">
              <a:buNone/>
            </a:pPr>
            <a:r>
              <a:rPr lang="en-US" sz="2200" dirty="0" smtClean="0">
                <a:solidFill>
                  <a:srgbClr val="00B0F0"/>
                </a:solidFill>
              </a:rPr>
              <a:t>5. Working capital loan:</a:t>
            </a:r>
            <a:r>
              <a:rPr lang="en-US" sz="2200" dirty="0" smtClean="0"/>
              <a:t> A borrower may sometimes require ad hoc or temporary accommodation in </a:t>
            </a:r>
            <a:r>
              <a:rPr lang="en-US" sz="2200" dirty="0" smtClean="0">
                <a:solidFill>
                  <a:srgbClr val="6600CC"/>
                </a:solidFill>
              </a:rPr>
              <a:t>excess of sanctioned credit limit to meet unforeseen contingencies.</a:t>
            </a:r>
            <a:r>
              <a:rPr lang="en-US" sz="2200" dirty="0" smtClean="0"/>
              <a:t> Banks provide such accommodation through a “Demand Loan” account or  a separate “Non-operable cash credit account”. The borrower is required </a:t>
            </a:r>
            <a:r>
              <a:rPr lang="en-US" sz="2200" dirty="0" smtClean="0">
                <a:solidFill>
                  <a:srgbClr val="6600CC"/>
                </a:solidFill>
              </a:rPr>
              <a:t>to pay a high rate of interest above the normal  rate of interest </a:t>
            </a:r>
            <a:r>
              <a:rPr lang="en-US" sz="2200" dirty="0" smtClean="0"/>
              <a:t>on such additional credit</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buNone/>
            </a:pPr>
            <a:r>
              <a:rPr lang="en-US" sz="2200" dirty="0" smtClean="0">
                <a:solidFill>
                  <a:srgbClr val="C00000"/>
                </a:solidFill>
              </a:rPr>
              <a:t>Security required in Bank Finance</a:t>
            </a:r>
          </a:p>
          <a:p>
            <a:pPr marL="457200" indent="-457200">
              <a:buAutoNum type="arabicPeriod"/>
            </a:pPr>
            <a:r>
              <a:rPr lang="en-US" sz="2200" dirty="0" smtClean="0">
                <a:solidFill>
                  <a:srgbClr val="00B0F0"/>
                </a:solidFill>
              </a:rPr>
              <a:t>Hypothecation :</a:t>
            </a:r>
            <a:r>
              <a:rPr lang="en-US" sz="2200" dirty="0" smtClean="0"/>
              <a:t>under this, the borrower is provided with working capital finance by the bank against the </a:t>
            </a:r>
            <a:r>
              <a:rPr lang="en-US" sz="2200" dirty="0" smtClean="0">
                <a:solidFill>
                  <a:srgbClr val="6600CC"/>
                </a:solidFill>
              </a:rPr>
              <a:t>security of movable property, generally inventories. </a:t>
            </a:r>
          </a:p>
          <a:p>
            <a:pPr marL="457200" indent="-457200">
              <a:buAutoNum type="arabicPeriod"/>
            </a:pPr>
            <a:r>
              <a:rPr lang="en-US" sz="2200" dirty="0" smtClean="0">
                <a:solidFill>
                  <a:srgbClr val="00B0F0"/>
                </a:solidFill>
              </a:rPr>
              <a:t>Pledge:</a:t>
            </a:r>
            <a:r>
              <a:rPr lang="en-US" sz="2200" dirty="0" smtClean="0"/>
              <a:t> under this arrangement, the borrower is required to </a:t>
            </a:r>
            <a:r>
              <a:rPr lang="en-US" sz="2200" dirty="0" smtClean="0">
                <a:solidFill>
                  <a:srgbClr val="6600CC"/>
                </a:solidFill>
              </a:rPr>
              <a:t>transfer the physical possession of the property offered as a security </a:t>
            </a:r>
            <a:r>
              <a:rPr lang="en-US" sz="2200" dirty="0" smtClean="0"/>
              <a:t>to the bank to </a:t>
            </a:r>
            <a:r>
              <a:rPr lang="en-US" sz="2200" dirty="0" smtClean="0">
                <a:solidFill>
                  <a:srgbClr val="6600CC"/>
                </a:solidFill>
              </a:rPr>
              <a:t>obtain credit.</a:t>
            </a:r>
          </a:p>
          <a:p>
            <a:pPr marL="457200" indent="-457200">
              <a:buAutoNum type="arabicPeriod"/>
            </a:pPr>
            <a:r>
              <a:rPr lang="en-US" sz="2200" dirty="0" smtClean="0">
                <a:solidFill>
                  <a:srgbClr val="00B0F0"/>
                </a:solidFill>
              </a:rPr>
              <a:t>Mortgage:</a:t>
            </a:r>
            <a:r>
              <a:rPr lang="en-US" sz="2200" dirty="0" smtClean="0"/>
              <a:t>  it is the </a:t>
            </a:r>
            <a:r>
              <a:rPr lang="en-US" sz="2200" dirty="0" smtClean="0">
                <a:solidFill>
                  <a:srgbClr val="6600CC"/>
                </a:solidFill>
              </a:rPr>
              <a:t>transfer of a legal or equitable interest in a specific immovable property</a:t>
            </a:r>
            <a:r>
              <a:rPr lang="en-US" sz="2200" dirty="0" smtClean="0"/>
              <a:t> for the payment of a debt. In case of mortgage, the </a:t>
            </a:r>
            <a:r>
              <a:rPr lang="en-US" sz="2200" dirty="0" smtClean="0">
                <a:solidFill>
                  <a:srgbClr val="6600CC"/>
                </a:solidFill>
              </a:rPr>
              <a:t>possession of the property may remain with the borrower</a:t>
            </a:r>
            <a:r>
              <a:rPr lang="en-US" sz="2200" dirty="0" smtClean="0"/>
              <a:t>, with the lender getting the full legal rights.</a:t>
            </a:r>
          </a:p>
          <a:p>
            <a:pPr marL="457200" indent="-457200">
              <a:buAutoNum type="arabicPeriod"/>
            </a:pPr>
            <a:r>
              <a:rPr lang="en-US" sz="2200" dirty="0" smtClean="0">
                <a:solidFill>
                  <a:srgbClr val="00B0F0"/>
                </a:solidFill>
              </a:rPr>
              <a:t>Lien: </a:t>
            </a:r>
            <a:r>
              <a:rPr lang="en-US" sz="2200" dirty="0" smtClean="0"/>
              <a:t>it means right of the </a:t>
            </a:r>
            <a:r>
              <a:rPr lang="en-US" sz="2200" dirty="0" smtClean="0">
                <a:solidFill>
                  <a:srgbClr val="6600CC"/>
                </a:solidFill>
              </a:rPr>
              <a:t>lender to retain property belonging to the borrower until he repays the credit</a:t>
            </a:r>
            <a:r>
              <a:rPr lang="en-US" sz="2200" dirty="0" smtClean="0"/>
              <a:t>. It can be either a particular lien or general lien.</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048000" y="1752600"/>
            <a:ext cx="3810000" cy="277090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304800"/>
          <a:ext cx="7086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FF0000"/>
                </a:solidFill>
              </a:rPr>
              <a:t>Determinants of Working Capital</a:t>
            </a:r>
          </a:p>
          <a:p>
            <a:pPr marL="457200" indent="-457200">
              <a:buAutoNum type="arabicPeriod"/>
            </a:pPr>
            <a:r>
              <a:rPr lang="en-US" sz="2000" dirty="0" smtClean="0">
                <a:solidFill>
                  <a:srgbClr val="00B050"/>
                </a:solidFill>
              </a:rPr>
              <a:t>Nature or character of business</a:t>
            </a:r>
          </a:p>
          <a:p>
            <a:pPr marL="0" indent="0">
              <a:buNone/>
            </a:pPr>
            <a:r>
              <a:rPr lang="en-US" sz="2000" dirty="0" smtClean="0"/>
              <a:t>	Working Capital requirements of the firm basically depend upon the nature of its business. </a:t>
            </a:r>
            <a:r>
              <a:rPr lang="en-US" sz="2000" dirty="0" smtClean="0">
                <a:solidFill>
                  <a:srgbClr val="CC00CC"/>
                </a:solidFill>
              </a:rPr>
              <a:t>Public utility undertaking  </a:t>
            </a:r>
            <a:r>
              <a:rPr lang="en-US" sz="2000" dirty="0" smtClean="0"/>
              <a:t>like railway, etc., </a:t>
            </a:r>
            <a:r>
              <a:rPr lang="en-US" sz="2000" dirty="0" smtClean="0">
                <a:solidFill>
                  <a:srgbClr val="CC00CC"/>
                </a:solidFill>
              </a:rPr>
              <a:t>need vary limited Working Capital </a:t>
            </a:r>
            <a:r>
              <a:rPr lang="en-US" sz="2000" dirty="0" smtClean="0"/>
              <a:t>because they offer cash sales.</a:t>
            </a:r>
          </a:p>
          <a:p>
            <a:pPr marL="0" indent="0">
              <a:buNone/>
            </a:pPr>
            <a:r>
              <a:rPr lang="en-US" sz="2000" dirty="0" smtClean="0"/>
              <a:t>	</a:t>
            </a:r>
            <a:r>
              <a:rPr lang="en-US" sz="2000" dirty="0" smtClean="0">
                <a:solidFill>
                  <a:srgbClr val="CC00CC"/>
                </a:solidFill>
              </a:rPr>
              <a:t>Trading  and financial firms requires </a:t>
            </a:r>
            <a:r>
              <a:rPr lang="en-US" sz="2000" dirty="0" smtClean="0"/>
              <a:t>less investment in fixed assets but have to invest </a:t>
            </a:r>
            <a:r>
              <a:rPr lang="en-US" sz="2000" dirty="0" smtClean="0">
                <a:solidFill>
                  <a:srgbClr val="CC00CC"/>
                </a:solidFill>
              </a:rPr>
              <a:t>large amount in current assets</a:t>
            </a:r>
            <a:r>
              <a:rPr lang="en-US" sz="2000" dirty="0" smtClean="0"/>
              <a:t>.</a:t>
            </a:r>
          </a:p>
          <a:p>
            <a:pPr marL="0" indent="0">
              <a:buNone/>
            </a:pPr>
            <a:r>
              <a:rPr lang="en-US" sz="2000" dirty="0" smtClean="0">
                <a:solidFill>
                  <a:srgbClr val="00B050"/>
                </a:solidFill>
              </a:rPr>
              <a:t>2. Size of business / Scale of operation</a:t>
            </a:r>
          </a:p>
          <a:p>
            <a:pPr marL="0" indent="0">
              <a:buNone/>
            </a:pPr>
            <a:r>
              <a:rPr lang="en-US" sz="2000" dirty="0" smtClean="0"/>
              <a:t>	</a:t>
            </a:r>
            <a:r>
              <a:rPr lang="en-US" sz="2000" dirty="0" smtClean="0">
                <a:solidFill>
                  <a:srgbClr val="CC00CC"/>
                </a:solidFill>
              </a:rPr>
              <a:t>Greater size of a business unit, generally larger will be </a:t>
            </a:r>
            <a:r>
              <a:rPr lang="en-US" sz="2000" dirty="0" smtClean="0"/>
              <a:t>the requirements of Working Capital.</a:t>
            </a:r>
          </a:p>
          <a:p>
            <a:pPr marL="0" indent="0">
              <a:buNone/>
            </a:pPr>
            <a:r>
              <a:rPr lang="en-US" sz="2000" dirty="0" smtClean="0">
                <a:solidFill>
                  <a:srgbClr val="00B050"/>
                </a:solidFill>
              </a:rPr>
              <a:t>3. Production policy</a:t>
            </a:r>
          </a:p>
          <a:p>
            <a:pPr marL="0" indent="0">
              <a:buNone/>
            </a:pPr>
            <a:r>
              <a:rPr lang="en-US" sz="2000" dirty="0" smtClean="0"/>
              <a:t>	In certain industries the </a:t>
            </a:r>
            <a:r>
              <a:rPr lang="en-US" sz="2000" dirty="0" smtClean="0">
                <a:solidFill>
                  <a:srgbClr val="CC00CC"/>
                </a:solidFill>
              </a:rPr>
              <a:t>demand is subject to wide fluctuations due to seasonal variations</a:t>
            </a:r>
            <a:r>
              <a:rPr lang="en-US" sz="2000" dirty="0" smtClean="0"/>
              <a:t>. The requirements of </a:t>
            </a:r>
            <a:r>
              <a:rPr lang="en-US" sz="2000" dirty="0" smtClean="0">
                <a:solidFill>
                  <a:srgbClr val="CC00CC"/>
                </a:solidFill>
              </a:rPr>
              <a:t>Working Capital, in such cases, depend upon the production policy.</a:t>
            </a:r>
          </a:p>
          <a:p>
            <a:pPr marL="0" indent="0">
              <a:buNone/>
            </a:pPr>
            <a:r>
              <a:rPr lang="en-US" sz="2000" dirty="0" smtClean="0">
                <a:solidFill>
                  <a:srgbClr val="00B050"/>
                </a:solidFill>
              </a:rPr>
              <a:t>4. Manufacturing process/ Length of production cycle</a:t>
            </a:r>
          </a:p>
          <a:p>
            <a:pPr marL="0" indent="0">
              <a:buNone/>
            </a:pPr>
            <a:r>
              <a:rPr lang="en-US" sz="2000" dirty="0" smtClean="0"/>
              <a:t>	In </a:t>
            </a:r>
            <a:r>
              <a:rPr lang="en-US" sz="2000" dirty="0" smtClean="0">
                <a:solidFill>
                  <a:srgbClr val="CC00CC"/>
                </a:solidFill>
              </a:rPr>
              <a:t>manufacturing business the requirements of Working Capital increase </a:t>
            </a:r>
            <a:r>
              <a:rPr lang="en-US" sz="2000" dirty="0" smtClean="0"/>
              <a:t>in direct proportion to length of manufacturing process. Longer process period , larger is amount of Working Capital is required.</a:t>
            </a:r>
          </a:p>
          <a:p>
            <a:pPr marL="0" indent="0">
              <a:buNone/>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a:buNone/>
            </a:pPr>
            <a:r>
              <a:rPr lang="en-US" sz="2000" dirty="0" smtClean="0">
                <a:solidFill>
                  <a:srgbClr val="00B050"/>
                </a:solidFill>
              </a:rPr>
              <a:t>5. Seasonal variations</a:t>
            </a:r>
          </a:p>
          <a:p>
            <a:pPr marL="0" indent="0">
              <a:buNone/>
            </a:pPr>
            <a:r>
              <a:rPr lang="en-US" sz="2000" dirty="0" smtClean="0"/>
              <a:t>	In certain industries raw material is not available throughout the year. They have to buy raw materials in bulk during the season to ensure an uninterrupted flow and process then during the entire year.</a:t>
            </a:r>
          </a:p>
          <a:p>
            <a:pPr marL="0" indent="0">
              <a:buNone/>
            </a:pPr>
            <a:r>
              <a:rPr lang="en-US" sz="2000" dirty="0" smtClean="0">
                <a:solidFill>
                  <a:srgbClr val="00B050"/>
                </a:solidFill>
              </a:rPr>
              <a:t>6. Working Capital cycle</a:t>
            </a:r>
          </a:p>
          <a:p>
            <a:pPr marL="0" indent="0">
              <a:buNone/>
            </a:pPr>
            <a:r>
              <a:rPr lang="en-US" sz="2000" dirty="0" smtClean="0"/>
              <a:t>	The Working Capital starts with the </a:t>
            </a:r>
            <a:r>
              <a:rPr lang="en-US" sz="2000" dirty="0" smtClean="0">
                <a:solidFill>
                  <a:srgbClr val="CC00CC"/>
                </a:solidFill>
              </a:rPr>
              <a:t>purchase of raw material and ends with the realization of cash from the sale of finished goods</a:t>
            </a:r>
          </a:p>
          <a:p>
            <a:pPr marL="0" indent="0">
              <a:buNone/>
            </a:pPr>
            <a:r>
              <a:rPr lang="en-US" sz="2000" dirty="0" smtClean="0"/>
              <a:t>	The speed with which the Working Capital completes one cycle determines the requirements of Working Capital </a:t>
            </a:r>
            <a:r>
              <a:rPr lang="en-US" sz="2000" dirty="0" smtClean="0">
                <a:solidFill>
                  <a:srgbClr val="CC00CC"/>
                </a:solidFill>
              </a:rPr>
              <a:t>longer the period of the cycle is larger is the requirement of Working Capital</a:t>
            </a:r>
          </a:p>
          <a:p>
            <a:pPr marL="0" indent="0">
              <a:buNone/>
            </a:pPr>
            <a:r>
              <a:rPr lang="en-US" sz="2000" dirty="0" smtClean="0">
                <a:solidFill>
                  <a:srgbClr val="00B050"/>
                </a:solidFill>
              </a:rPr>
              <a:t>7. Rate of stock turn over</a:t>
            </a:r>
          </a:p>
          <a:p>
            <a:pPr marL="0" indent="0">
              <a:buNone/>
            </a:pPr>
            <a:r>
              <a:rPr lang="en-US" sz="2000" dirty="0" smtClean="0"/>
              <a:t>	A firm having a </a:t>
            </a:r>
            <a:r>
              <a:rPr lang="en-US" sz="2000" dirty="0" smtClean="0">
                <a:solidFill>
                  <a:srgbClr val="CC00CC"/>
                </a:solidFill>
              </a:rPr>
              <a:t>high rate of stock turn over will need lower amount </a:t>
            </a:r>
            <a:r>
              <a:rPr lang="en-US" sz="2000" dirty="0" smtClean="0"/>
              <a:t>of Working Capital as compared to a firm having low rate of turn over.</a:t>
            </a:r>
          </a:p>
          <a:p>
            <a:pPr marL="0" indent="0">
              <a:buNone/>
            </a:pPr>
            <a:r>
              <a:rPr lang="en-US" sz="2000" dirty="0" smtClean="0">
                <a:solidFill>
                  <a:srgbClr val="00B050"/>
                </a:solidFill>
              </a:rPr>
              <a:t>8. Credit policy</a:t>
            </a:r>
          </a:p>
          <a:p>
            <a:pPr marL="0" indent="0">
              <a:buNone/>
            </a:pPr>
            <a:r>
              <a:rPr lang="en-US" sz="2000" dirty="0" smtClean="0"/>
              <a:t>	Its dealing with the debtors and creditors of the concern</a:t>
            </a:r>
          </a:p>
          <a:p>
            <a:pPr marL="0" indent="0">
              <a:buNone/>
            </a:pPr>
            <a:r>
              <a:rPr lang="en-US" sz="2000" dirty="0" smtClean="0"/>
              <a:t>	A concern that </a:t>
            </a:r>
            <a:r>
              <a:rPr lang="en-US" sz="2000" dirty="0" smtClean="0">
                <a:solidFill>
                  <a:srgbClr val="CC00CC"/>
                </a:solidFill>
              </a:rPr>
              <a:t>purchase its requirements on credit and sells its product on cash requires lesser amount of Working Capital</a:t>
            </a:r>
            <a:endParaRPr lang="en-US" sz="2000" dirty="0">
              <a:solidFill>
                <a:srgbClr val="CC00CC"/>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00B050"/>
                </a:solidFill>
              </a:rPr>
              <a:t>9. Business cycle</a:t>
            </a:r>
          </a:p>
          <a:p>
            <a:pPr marL="0" indent="0">
              <a:buNone/>
            </a:pPr>
            <a:r>
              <a:rPr lang="en-US" sz="2000" dirty="0" smtClean="0"/>
              <a:t>	In a </a:t>
            </a:r>
            <a:r>
              <a:rPr lang="en-US" sz="2000" dirty="0" smtClean="0">
                <a:solidFill>
                  <a:srgbClr val="CC00CC"/>
                </a:solidFill>
              </a:rPr>
              <a:t>period of boom , when the business is prosperous there is a need for larger amount</a:t>
            </a:r>
            <a:r>
              <a:rPr lang="en-US" sz="2000" dirty="0" smtClean="0"/>
              <a:t> of Working Capital. On the contrary in the times of depression.</a:t>
            </a:r>
          </a:p>
          <a:p>
            <a:pPr marL="0" indent="0">
              <a:buNone/>
            </a:pPr>
            <a:r>
              <a:rPr lang="en-US" sz="2000" dirty="0" smtClean="0">
                <a:solidFill>
                  <a:srgbClr val="00B050"/>
                </a:solidFill>
              </a:rPr>
              <a:t>10. Rate of growth of business</a:t>
            </a:r>
          </a:p>
          <a:p>
            <a:pPr marL="0" indent="0">
              <a:buNone/>
            </a:pPr>
            <a:r>
              <a:rPr lang="en-US" sz="2000" dirty="0" smtClean="0"/>
              <a:t>	The Working Capital </a:t>
            </a:r>
            <a:r>
              <a:rPr lang="en-US" sz="2000" dirty="0" smtClean="0">
                <a:solidFill>
                  <a:srgbClr val="CC00CC"/>
                </a:solidFill>
              </a:rPr>
              <a:t>requirements of a concern increases with the growth and expansion of its business activities.</a:t>
            </a:r>
          </a:p>
          <a:p>
            <a:pPr marL="0" indent="0">
              <a:buNone/>
            </a:pPr>
            <a:r>
              <a:rPr lang="en-US" sz="2000" dirty="0" smtClean="0">
                <a:solidFill>
                  <a:srgbClr val="00B050"/>
                </a:solidFill>
              </a:rPr>
              <a:t>11. Earning capacity and dividend policy</a:t>
            </a:r>
          </a:p>
          <a:p>
            <a:pPr marL="0" indent="0">
              <a:buNone/>
            </a:pPr>
            <a:r>
              <a:rPr lang="en-US" sz="2000" dirty="0" smtClean="0"/>
              <a:t>	Some firms have more earning capacity than others due to quality of their products, monopoly conditions, etc, such firms with high earning capacity may generate cash profits from operations and contribute to their Working Capital. The dividend policy of a concern also influences the requirements of its Working Capital.</a:t>
            </a:r>
          </a:p>
          <a:p>
            <a:pPr marL="0" indent="0">
              <a:buNone/>
            </a:pPr>
            <a:r>
              <a:rPr lang="en-US" sz="2000" dirty="0" smtClean="0">
                <a:solidFill>
                  <a:srgbClr val="00B050"/>
                </a:solidFill>
              </a:rPr>
              <a:t>12. Price level changes </a:t>
            </a:r>
          </a:p>
          <a:p>
            <a:pPr marL="0" indent="0">
              <a:buNone/>
            </a:pPr>
            <a:r>
              <a:rPr lang="en-US" sz="2000" dirty="0" smtClean="0"/>
              <a:t>	Some firms may be affected much while some others may not be affected at all by the rise in prices.</a:t>
            </a:r>
          </a:p>
          <a:p>
            <a:pPr marL="0" indent="0">
              <a:buNone/>
            </a:pPr>
            <a:r>
              <a:rPr lang="en-US" sz="2000" dirty="0" smtClean="0">
                <a:solidFill>
                  <a:srgbClr val="00B050"/>
                </a:solidFill>
              </a:rPr>
              <a:t>13. Tax level</a:t>
            </a:r>
          </a:p>
          <a:p>
            <a:pPr marL="0" indent="0">
              <a:buNone/>
            </a:pPr>
            <a:r>
              <a:rPr lang="en-US" sz="2000" dirty="0" smtClean="0"/>
              <a:t>	Taxes have to be paid in advance on the basis of the profit of the preceding year.</a:t>
            </a:r>
          </a:p>
          <a:p>
            <a:pPr marL="0" indent="0">
              <a:buNone/>
            </a:pP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00B050"/>
                </a:solidFill>
              </a:rPr>
              <a:t>14. Other factors</a:t>
            </a:r>
          </a:p>
          <a:p>
            <a:pPr marL="0" indent="0">
              <a:buNone/>
            </a:pPr>
            <a:r>
              <a:rPr lang="en-US" sz="2000" smtClean="0"/>
              <a:t>	Certain </a:t>
            </a:r>
            <a:r>
              <a:rPr lang="en-US" sz="2000" dirty="0" smtClean="0"/>
              <a:t>other factors such as operating efficiency, management ability , irregularities to supply, import policy, asset structure, importance of labor, banking facilities, etc., also influence the requirements of Working Capital.</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77000"/>
          </a:xfrm>
        </p:spPr>
        <p:txBody>
          <a:bodyPr>
            <a:normAutofit/>
          </a:bodyPr>
          <a:lstStyle/>
          <a:p>
            <a:pPr algn="ctr">
              <a:buNone/>
            </a:pPr>
            <a:r>
              <a:rPr lang="en-US" sz="2400" dirty="0" smtClean="0">
                <a:solidFill>
                  <a:srgbClr val="FF0000"/>
                </a:solidFill>
              </a:rPr>
              <a:t>Advantages of Adequate Working Capital</a:t>
            </a:r>
          </a:p>
          <a:p>
            <a:pPr marL="457200" indent="-457200">
              <a:buAutoNum type="arabicPeriod"/>
            </a:pPr>
            <a:endParaRPr lang="en-US" sz="2400" dirty="0" smtClean="0"/>
          </a:p>
          <a:p>
            <a:pPr marL="457200" indent="-457200">
              <a:buAutoNum type="arabicPeriod"/>
            </a:pPr>
            <a:r>
              <a:rPr lang="en-US" sz="2400" dirty="0" smtClean="0"/>
              <a:t>Solvency of the business</a:t>
            </a:r>
          </a:p>
          <a:p>
            <a:pPr marL="457200" indent="-457200">
              <a:buAutoNum type="arabicPeriod"/>
            </a:pPr>
            <a:r>
              <a:rPr lang="en-US" sz="2400" dirty="0" smtClean="0"/>
              <a:t>Good will</a:t>
            </a:r>
          </a:p>
          <a:p>
            <a:pPr marL="457200" indent="-457200">
              <a:buAutoNum type="arabicPeriod"/>
            </a:pPr>
            <a:r>
              <a:rPr lang="en-US" sz="2400" dirty="0" smtClean="0"/>
              <a:t>Easy loans</a:t>
            </a:r>
          </a:p>
          <a:p>
            <a:pPr marL="457200" indent="-457200">
              <a:buAutoNum type="arabicPeriod"/>
            </a:pPr>
            <a:r>
              <a:rPr lang="en-US" sz="2400" dirty="0" smtClean="0"/>
              <a:t>Cash discounts</a:t>
            </a:r>
          </a:p>
          <a:p>
            <a:pPr marL="457200" indent="-457200">
              <a:buAutoNum type="arabicPeriod"/>
            </a:pPr>
            <a:r>
              <a:rPr lang="en-US" sz="2400" dirty="0" smtClean="0"/>
              <a:t>Regular supply of raw materials</a:t>
            </a:r>
          </a:p>
          <a:p>
            <a:pPr marL="457200" indent="-457200">
              <a:buAutoNum type="arabicPeriod"/>
            </a:pPr>
            <a:r>
              <a:rPr lang="en-US" sz="2400" dirty="0" smtClean="0"/>
              <a:t>Regular payment of salaries, wages and other day-to-day commitments</a:t>
            </a:r>
          </a:p>
          <a:p>
            <a:pPr marL="457200" indent="-457200">
              <a:buAutoNum type="arabicPeriod"/>
            </a:pPr>
            <a:r>
              <a:rPr lang="en-US" sz="2400" dirty="0" smtClean="0"/>
              <a:t>Exploitation of favorable market condition =&gt; usage</a:t>
            </a:r>
          </a:p>
          <a:p>
            <a:pPr marL="457200" indent="-457200">
              <a:buAutoNum type="arabicPeriod"/>
            </a:pPr>
            <a:r>
              <a:rPr lang="en-US" sz="2400" dirty="0" smtClean="0"/>
              <a:t>Ability to face crisis</a:t>
            </a:r>
          </a:p>
          <a:p>
            <a:pPr marL="457200" indent="-457200">
              <a:buAutoNum type="arabicPeriod"/>
            </a:pPr>
            <a:r>
              <a:rPr lang="en-US" sz="2400" dirty="0" smtClean="0"/>
              <a:t>Quick and regular return on investment</a:t>
            </a:r>
          </a:p>
          <a:p>
            <a:pPr marL="457200" indent="-457200">
              <a:buAutoNum type="arabicPeriod"/>
            </a:pPr>
            <a:r>
              <a:rPr lang="en-US" sz="2400" dirty="0" smtClean="0"/>
              <a:t>High morale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None/>
            </a:pPr>
            <a:r>
              <a:rPr lang="en-US" sz="2000" b="1" dirty="0" smtClean="0">
                <a:solidFill>
                  <a:srgbClr val="FF0000"/>
                </a:solidFill>
              </a:rPr>
              <a:t>Disadvantages of Excessive Working Capital</a:t>
            </a:r>
          </a:p>
          <a:p>
            <a:pPr marL="457200" indent="-457200">
              <a:buAutoNum type="arabicPeriod"/>
            </a:pPr>
            <a:r>
              <a:rPr lang="en-US" sz="2000" dirty="0" smtClean="0"/>
              <a:t>It leads to idle funds</a:t>
            </a:r>
          </a:p>
          <a:p>
            <a:pPr marL="457200" indent="-457200">
              <a:buAutoNum type="arabicPeriod"/>
            </a:pPr>
            <a:r>
              <a:rPr lang="en-US" sz="2000" dirty="0" smtClean="0"/>
              <a:t>It lead to unnecessary purchasing and accumulation of stock</a:t>
            </a:r>
          </a:p>
          <a:p>
            <a:pPr marL="457200" indent="-457200">
              <a:buAutoNum type="arabicPeriod"/>
            </a:pPr>
            <a:r>
              <a:rPr lang="en-US" sz="2000" dirty="0" smtClean="0"/>
              <a:t>It implies excessive debtors and defective credit policy</a:t>
            </a:r>
          </a:p>
          <a:p>
            <a:pPr marL="457200" indent="-457200">
              <a:buAutoNum type="arabicPeriod"/>
            </a:pPr>
            <a:r>
              <a:rPr lang="en-US" sz="2000" dirty="0" smtClean="0"/>
              <a:t>It result in overall inefficiency in the organization</a:t>
            </a:r>
          </a:p>
          <a:p>
            <a:pPr marL="457200" indent="-457200">
              <a:buAutoNum type="arabicPeriod"/>
            </a:pPr>
            <a:r>
              <a:rPr lang="en-US" sz="2000" dirty="0" smtClean="0"/>
              <a:t>The value of shares may fall</a:t>
            </a:r>
          </a:p>
          <a:p>
            <a:pPr marL="457200" indent="-457200">
              <a:buAutoNum type="arabicPeriod"/>
            </a:pPr>
            <a:r>
              <a:rPr lang="en-US" sz="2000" dirty="0" smtClean="0"/>
              <a:t>It rise speculative transactions.</a:t>
            </a:r>
          </a:p>
          <a:p>
            <a:pPr marL="457200" indent="-457200">
              <a:buNone/>
            </a:pPr>
            <a:r>
              <a:rPr lang="en-US" sz="2000" b="1" dirty="0" smtClean="0">
                <a:solidFill>
                  <a:srgbClr val="FF0000"/>
                </a:solidFill>
              </a:rPr>
              <a:t>Disadvantages of inadequate Working Capital</a:t>
            </a:r>
          </a:p>
          <a:p>
            <a:pPr marL="457200" indent="-457200">
              <a:buAutoNum type="arabicPeriod"/>
            </a:pPr>
            <a:r>
              <a:rPr lang="en-US" sz="2000" dirty="0" smtClean="0"/>
              <a:t>Unable to adopt changes</a:t>
            </a:r>
          </a:p>
          <a:p>
            <a:pPr marL="457200" indent="-457200">
              <a:buAutoNum type="arabicPeriod"/>
            </a:pPr>
            <a:r>
              <a:rPr lang="en-US" sz="2000" dirty="0" smtClean="0"/>
              <a:t>Trade discount are lost</a:t>
            </a:r>
          </a:p>
          <a:p>
            <a:pPr marL="457200" indent="-457200">
              <a:buAutoNum type="arabicPeriod"/>
            </a:pPr>
            <a:r>
              <a:rPr lang="en-US" sz="2000" dirty="0" smtClean="0"/>
              <a:t>Cash discounts are lost</a:t>
            </a:r>
          </a:p>
          <a:p>
            <a:pPr marL="457200" indent="-457200">
              <a:buAutoNum type="arabicPeriod"/>
            </a:pPr>
            <a:r>
              <a:rPr lang="en-US" sz="2000" dirty="0" smtClean="0"/>
              <a:t>Financial reputation is lost</a:t>
            </a:r>
          </a:p>
          <a:p>
            <a:pPr marL="457200" indent="-457200">
              <a:buAutoNum type="arabicPeriod"/>
            </a:pPr>
            <a:r>
              <a:rPr lang="en-US" sz="2000" dirty="0" smtClean="0"/>
              <a:t>Insolvency</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lgn="ctr">
              <a:buNone/>
            </a:pPr>
            <a:r>
              <a:rPr lang="en-US" sz="2000" dirty="0" smtClean="0"/>
              <a:t>Principles of Working Capital</a:t>
            </a:r>
          </a:p>
          <a:p>
            <a:pPr marL="0" indent="0">
              <a:buAutoNum type="arabicPeriod"/>
            </a:pPr>
            <a:r>
              <a:rPr lang="en-US" sz="2000" b="1" dirty="0" smtClean="0"/>
              <a:t>Principles of risk variation </a:t>
            </a:r>
            <a:r>
              <a:rPr lang="en-US" sz="2000" dirty="0" smtClean="0"/>
              <a:t>: The goal of Working Capital management is to establish a suitable trade off between profitability and risk. Short-term borrowings increases liquidity reduces risk and thereby decreases the opportunity for gain or loss.</a:t>
            </a:r>
          </a:p>
          <a:p>
            <a:pPr marL="0" indent="0">
              <a:buNone/>
            </a:pPr>
            <a:r>
              <a:rPr lang="en-US" sz="2000" dirty="0" smtClean="0"/>
              <a:t>      If increase risk and profitability and reduce liquidity. There is direct relationship between risk and profitability and inverse relationship between liquidity and risk. </a:t>
            </a:r>
            <a:r>
              <a:rPr lang="en-US" sz="2000" b="1" dirty="0" smtClean="0"/>
              <a:t>2. Principle of cost of capital:</a:t>
            </a:r>
            <a:r>
              <a:rPr lang="en-US" sz="2000" dirty="0" smtClean="0"/>
              <a:t> The various sources of raising Working Capital finance have different cost of capital and degree of risk involved . Generally higher the cost lower the risk. A sound Working Capital management should always try to achieve the balance between these two.</a:t>
            </a:r>
          </a:p>
          <a:p>
            <a:pPr marL="0" indent="0">
              <a:buNone/>
            </a:pPr>
            <a:r>
              <a:rPr lang="en-US" sz="2000" b="1" dirty="0" smtClean="0"/>
              <a:t>3. Principle of Equity position:</a:t>
            </a:r>
            <a:r>
              <a:rPr lang="en-US" sz="2000" dirty="0" smtClean="0"/>
              <a:t> this principle is considered with planning the total investment in current assets. As per this principle, the amount of Working Capital investment in each component should be adequately justified by a firm’s equity position.</a:t>
            </a:r>
          </a:p>
          <a:p>
            <a:pPr marL="0" indent="0">
              <a:buNone/>
            </a:pPr>
            <a:r>
              <a:rPr lang="en-US" sz="2000" b="1" dirty="0" smtClean="0"/>
              <a:t>4. Principle of maturity payment: </a:t>
            </a:r>
            <a:r>
              <a:rPr lang="en-US" sz="2000" dirty="0" smtClean="0"/>
              <a:t>The firm should plan its cash flow in such a way that it could easily cover its cash out flows or else it will fail to meet its obligation in time.</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Working Capital Management</a:t>
            </a:r>
            <a:endParaRPr lang="en-US" dirty="0">
              <a:solidFill>
                <a:srgbClr val="FF0000"/>
              </a:solidFill>
            </a:endParaRPr>
          </a:p>
        </p:txBody>
      </p:sp>
      <p:sp>
        <p:nvSpPr>
          <p:cNvPr id="5" name="Content Placeholder 4"/>
          <p:cNvSpPr>
            <a:spLocks noGrp="1"/>
          </p:cNvSpPr>
          <p:nvPr>
            <p:ph idx="1"/>
          </p:nvPr>
        </p:nvSpPr>
        <p:spPr/>
        <p:txBody>
          <a:bodyPr>
            <a:normAutofit/>
          </a:bodyPr>
          <a:lstStyle/>
          <a:p>
            <a:pPr>
              <a:buNone/>
            </a:pPr>
            <a:r>
              <a:rPr lang="en-US" sz="2000" dirty="0" smtClean="0">
                <a:solidFill>
                  <a:srgbClr val="C00000"/>
                </a:solidFill>
              </a:rPr>
              <a:t>Meaning</a:t>
            </a:r>
          </a:p>
          <a:p>
            <a:pPr marL="0" indent="0">
              <a:buNone/>
            </a:pPr>
            <a:r>
              <a:rPr lang="en-US" sz="2000" dirty="0" smtClean="0"/>
              <a:t>	It refers to the </a:t>
            </a:r>
            <a:r>
              <a:rPr lang="en-US" sz="2000" b="1" dirty="0" smtClean="0"/>
              <a:t>cash a business requires for day-to-day operations</a:t>
            </a:r>
            <a:r>
              <a:rPr lang="en-US" sz="2000" dirty="0" smtClean="0"/>
              <a:t>, or more specially , for financing the conversion of raw materials into finished goods, which the company sells for payment.</a:t>
            </a:r>
          </a:p>
          <a:p>
            <a:pPr marL="0" indent="0">
              <a:buNone/>
            </a:pPr>
            <a:r>
              <a:rPr lang="en-US" sz="2000" dirty="0" smtClean="0">
                <a:solidFill>
                  <a:srgbClr val="C00000"/>
                </a:solidFill>
              </a:rPr>
              <a:t>Definition</a:t>
            </a:r>
          </a:p>
          <a:p>
            <a:pPr marL="0" indent="0">
              <a:buNone/>
            </a:pPr>
            <a:r>
              <a:rPr lang="en-US" sz="2000" dirty="0" smtClean="0"/>
              <a:t>	“working capital the </a:t>
            </a:r>
            <a:r>
              <a:rPr lang="en-US" sz="2000" b="1" dirty="0" smtClean="0"/>
              <a:t>amount funds necessary to cover the cost of</a:t>
            </a:r>
            <a:r>
              <a:rPr lang="en-US" sz="2000" dirty="0" smtClean="0"/>
              <a:t> operating the enterprise”</a:t>
            </a:r>
          </a:p>
          <a:p>
            <a:pPr marL="0" indent="0">
              <a:buNone/>
            </a:pPr>
            <a:r>
              <a:rPr lang="en-US" sz="2000" dirty="0" smtClean="0"/>
              <a:t>                                                                                - Shubin</a:t>
            </a:r>
          </a:p>
          <a:p>
            <a:pPr marL="0" indent="0">
              <a:buNone/>
            </a:pPr>
            <a:r>
              <a:rPr lang="en-US" sz="2000" dirty="0" smtClean="0"/>
              <a:t>	“Working capital is descriptive of that capital which is not fixed. But the more common use of working capital is to consider it as the difference between the book value of the current assets and the current liabilities”</a:t>
            </a:r>
          </a:p>
          <a:p>
            <a:pPr marL="0" indent="0">
              <a:buNone/>
            </a:pPr>
            <a:r>
              <a:rPr lang="en-US" sz="2000" dirty="0" smtClean="0"/>
              <a:t>                                                                                    - </a:t>
            </a:r>
            <a:r>
              <a:rPr lang="en-US" sz="2000" dirty="0" err="1" smtClean="0"/>
              <a:t>Gerestenberg</a:t>
            </a:r>
            <a:endParaRPr lang="en-US" sz="2000" dirty="0" smtClean="0"/>
          </a:p>
          <a:p>
            <a:pPr marL="0" indent="0">
              <a:buNone/>
            </a:pPr>
            <a:endParaRPr lang="en-US"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304800"/>
            <a:ext cx="6781800" cy="461665"/>
          </a:xfrm>
          <a:prstGeom prst="rect">
            <a:avLst/>
          </a:prstGeom>
          <a:noFill/>
        </p:spPr>
        <p:txBody>
          <a:bodyPr wrap="square" rtlCol="0">
            <a:spAutoFit/>
          </a:bodyPr>
          <a:lstStyle/>
          <a:p>
            <a:pPr algn="ctr"/>
            <a:r>
              <a:rPr lang="en-US" sz="2400" b="1" dirty="0" smtClean="0">
                <a:solidFill>
                  <a:schemeClr val="accent2"/>
                </a:solidFill>
                <a:latin typeface="Times New Roman" pitchFamily="18" charset="0"/>
                <a:cs typeface="Times New Roman" pitchFamily="18" charset="0"/>
              </a:rPr>
              <a:t>WORKING CAPITAL MANAGEMENT</a:t>
            </a:r>
            <a:endParaRPr lang="en-IN" sz="2400" b="1" dirty="0">
              <a:solidFill>
                <a:schemeClr val="accent2"/>
              </a:solidFill>
              <a:latin typeface="Times New Roman" pitchFamily="18" charset="0"/>
              <a:cs typeface="Times New Roman" pitchFamily="18" charset="0"/>
            </a:endParaRPr>
          </a:p>
        </p:txBody>
      </p:sp>
      <p:sp>
        <p:nvSpPr>
          <p:cNvPr id="5" name="TextBox 4"/>
          <p:cNvSpPr txBox="1"/>
          <p:nvPr/>
        </p:nvSpPr>
        <p:spPr>
          <a:xfrm>
            <a:off x="762000" y="2133600"/>
            <a:ext cx="7543800" cy="1200329"/>
          </a:xfrm>
          <a:prstGeom prst="rect">
            <a:avLst/>
          </a:prstGeom>
          <a:noFill/>
        </p:spPr>
        <p:txBody>
          <a:bodyPr wrap="square" rtlCol="0">
            <a:spAutoFit/>
          </a:bodyPr>
          <a:lstStyle/>
          <a:p>
            <a:pPr algn="just"/>
            <a:r>
              <a:rPr lang="en-US" dirty="0" smtClean="0"/>
              <a:t>Working capital refers to the excess of Current Assets over Current liabilities. </a:t>
            </a:r>
          </a:p>
          <a:p>
            <a:pPr algn="just"/>
            <a:endParaRPr lang="en-US" dirty="0" smtClean="0"/>
          </a:p>
          <a:p>
            <a:pPr algn="just"/>
            <a:r>
              <a:rPr lang="en-US" b="1" dirty="0" smtClean="0"/>
              <a:t>Working capital management</a:t>
            </a:r>
            <a:r>
              <a:rPr lang="en-US" dirty="0" smtClean="0"/>
              <a:t> is concerned with the </a:t>
            </a:r>
            <a:r>
              <a:rPr lang="en-US" b="1" dirty="0" smtClean="0">
                <a:solidFill>
                  <a:schemeClr val="accent2"/>
                </a:solidFill>
              </a:rPr>
              <a:t>administration </a:t>
            </a:r>
            <a:r>
              <a:rPr lang="en-US" dirty="0" smtClean="0"/>
              <a:t>of all current assets and current liabilities.</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304800"/>
            <a:ext cx="6781800" cy="830997"/>
          </a:xfrm>
          <a:prstGeom prst="rect">
            <a:avLst/>
          </a:prstGeom>
          <a:noFill/>
        </p:spPr>
        <p:txBody>
          <a:bodyPr wrap="square" rtlCol="0">
            <a:spAutoFit/>
          </a:bodyPr>
          <a:lstStyle/>
          <a:p>
            <a:pPr algn="ctr"/>
            <a:r>
              <a:rPr lang="en-US" sz="2400" b="1" dirty="0" smtClean="0">
                <a:solidFill>
                  <a:schemeClr val="accent2"/>
                </a:solidFill>
                <a:latin typeface="Times New Roman" pitchFamily="18" charset="0"/>
                <a:cs typeface="Times New Roman" pitchFamily="18" charset="0"/>
              </a:rPr>
              <a:t>Sources of working capital/Working capital finance</a:t>
            </a:r>
            <a:endParaRPr lang="en-IN" sz="2400" b="1" dirty="0">
              <a:solidFill>
                <a:schemeClr val="accent2"/>
              </a:solidFill>
              <a:latin typeface="Times New Roman" pitchFamily="18" charset="0"/>
              <a:cs typeface="Times New Roman" pitchFamily="18" charset="0"/>
            </a:endParaRPr>
          </a:p>
        </p:txBody>
      </p:sp>
      <p:graphicFrame>
        <p:nvGraphicFramePr>
          <p:cNvPr id="7" name="Diagram 6"/>
          <p:cNvGraphicFramePr/>
          <p:nvPr/>
        </p:nvGraphicFramePr>
        <p:xfrm>
          <a:off x="762000" y="1066800"/>
          <a:ext cx="7543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304800"/>
            <a:ext cx="6781800" cy="461665"/>
          </a:xfrm>
          <a:prstGeom prst="rect">
            <a:avLst/>
          </a:prstGeom>
          <a:noFill/>
        </p:spPr>
        <p:txBody>
          <a:bodyPr wrap="square" rtlCol="0">
            <a:spAutoFit/>
          </a:bodyPr>
          <a:lstStyle/>
          <a:p>
            <a:pPr algn="ctr"/>
            <a:r>
              <a:rPr lang="en-US" sz="2400" b="1" dirty="0" smtClean="0">
                <a:solidFill>
                  <a:schemeClr val="accent2"/>
                </a:solidFill>
                <a:latin typeface="Times New Roman" pitchFamily="18" charset="0"/>
                <a:cs typeface="Times New Roman" pitchFamily="18" charset="0"/>
              </a:rPr>
              <a:t>Sources of temporary working capital</a:t>
            </a:r>
            <a:endParaRPr lang="en-IN" sz="2400" b="1" dirty="0">
              <a:solidFill>
                <a:schemeClr val="accent2"/>
              </a:solidFill>
              <a:latin typeface="Times New Roman" pitchFamily="18" charset="0"/>
              <a:cs typeface="Times New Roman" pitchFamily="18" charset="0"/>
            </a:endParaRPr>
          </a:p>
        </p:txBody>
      </p:sp>
      <p:graphicFrame>
        <p:nvGraphicFramePr>
          <p:cNvPr id="7" name="Diagram 6"/>
          <p:cNvGraphicFramePr/>
          <p:nvPr/>
        </p:nvGraphicFramePr>
        <p:xfrm>
          <a:off x="762000" y="1066800"/>
          <a:ext cx="7543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FF0000"/>
                </a:solidFill>
              </a:rPr>
              <a:t>Important function of financial manager</a:t>
            </a:r>
          </a:p>
          <a:p>
            <a:pPr marL="457200" indent="-457200">
              <a:buAutoNum type="arabicPeriod"/>
            </a:pPr>
            <a:r>
              <a:rPr lang="en-US" sz="2000" dirty="0" smtClean="0"/>
              <a:t>components: such as marketable securities , cash, receivables and inventory</a:t>
            </a:r>
          </a:p>
          <a:p>
            <a:pPr marL="457200" indent="-457200">
              <a:buAutoNum type="arabicPeriod"/>
            </a:pPr>
            <a:r>
              <a:rPr lang="en-US" sz="2000" dirty="0" smtClean="0"/>
              <a:t>Time: Working Capital management requires much of the financial managers time.</a:t>
            </a:r>
          </a:p>
          <a:p>
            <a:pPr marL="457200" indent="-457200">
              <a:buAutoNum type="arabicPeriod"/>
            </a:pPr>
            <a:r>
              <a:rPr lang="en-US" sz="2000" dirty="0" smtClean="0"/>
              <a:t>Investment: Working Capital represent a large portion of the total investments in assets.</a:t>
            </a:r>
          </a:p>
          <a:p>
            <a:pPr marL="457200" indent="-457200">
              <a:buAutoNum type="arabicPeriod"/>
            </a:pPr>
            <a:r>
              <a:rPr lang="en-US" sz="2000" dirty="0" smtClean="0"/>
              <a:t>Critically: Working Capital management has great significance for all firms but it is very critical for small firms.</a:t>
            </a:r>
          </a:p>
          <a:p>
            <a:pPr marL="457200" indent="-457200">
              <a:buAutoNum type="arabicPeriod"/>
            </a:pPr>
            <a:r>
              <a:rPr lang="en-US" sz="2000" dirty="0" smtClean="0"/>
              <a:t>Growth: the need for Working Capital is directly related to the firm’s growth.</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lgn="ctr">
              <a:buNone/>
            </a:pPr>
            <a:r>
              <a:rPr lang="en-US" sz="2000" dirty="0" smtClean="0">
                <a:solidFill>
                  <a:srgbClr val="FF0000"/>
                </a:solidFill>
              </a:rPr>
              <a:t>Issues in Working Capital</a:t>
            </a:r>
          </a:p>
          <a:p>
            <a:pPr marL="457200" indent="-457200">
              <a:buAutoNum type="arabicPeriod"/>
            </a:pPr>
            <a:r>
              <a:rPr lang="en-US" sz="2000" dirty="0" smtClean="0">
                <a:solidFill>
                  <a:srgbClr val="00B050"/>
                </a:solidFill>
              </a:rPr>
              <a:t>Profitability and liquidity trade-off</a:t>
            </a:r>
          </a:p>
          <a:p>
            <a:pPr marL="0" indent="0">
              <a:buNone/>
            </a:pPr>
            <a:r>
              <a:rPr lang="en-US" sz="2000" dirty="0" smtClean="0"/>
              <a:t>	To maximize shareholders wealth optimum level of current assets should be determined. There is always a conflict between the liquidity and the profitability objectives. If a current assets are held at a level more than the required one, profitability is eroded. Though there is enough liquidity. If a current assets are maintained at a level less than required, the solvency of the firm is threatened. Therefore, a proper balance is to be maintained between the two, so that profitability is maximized without sacrificing the solvency.</a:t>
            </a:r>
            <a:endParaRPr lang="en-US" sz="2000" dirty="0"/>
          </a:p>
        </p:txBody>
      </p:sp>
      <p:cxnSp>
        <p:nvCxnSpPr>
          <p:cNvPr id="5" name="Straight Arrow Connector 4"/>
          <p:cNvCxnSpPr/>
          <p:nvPr/>
        </p:nvCxnSpPr>
        <p:spPr>
          <a:xfrm rot="5400000" flipH="1" flipV="1">
            <a:off x="-685800" y="5029200"/>
            <a:ext cx="2590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09600" y="6324600"/>
            <a:ext cx="3429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1143000" y="5410200"/>
            <a:ext cx="1828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935665" y="4295553"/>
            <a:ext cx="2424223" cy="1479328"/>
          </a:xfrm>
          <a:custGeom>
            <a:avLst/>
            <a:gdLst>
              <a:gd name="connsiteX0" fmla="*/ 0 w 2424223"/>
              <a:gd name="connsiteY0" fmla="*/ 0 h 1479328"/>
              <a:gd name="connsiteX1" fmla="*/ 42530 w 2424223"/>
              <a:gd name="connsiteY1" fmla="*/ 95694 h 1479328"/>
              <a:gd name="connsiteX2" fmla="*/ 53163 w 2424223"/>
              <a:gd name="connsiteY2" fmla="*/ 127591 h 1479328"/>
              <a:gd name="connsiteX3" fmla="*/ 85061 w 2424223"/>
              <a:gd name="connsiteY3" fmla="*/ 170121 h 1479328"/>
              <a:gd name="connsiteX4" fmla="*/ 106326 w 2424223"/>
              <a:gd name="connsiteY4" fmla="*/ 233917 h 1479328"/>
              <a:gd name="connsiteX5" fmla="*/ 148856 w 2424223"/>
              <a:gd name="connsiteY5" fmla="*/ 297712 h 1479328"/>
              <a:gd name="connsiteX6" fmla="*/ 180754 w 2424223"/>
              <a:gd name="connsiteY6" fmla="*/ 361507 h 1479328"/>
              <a:gd name="connsiteX7" fmla="*/ 202019 w 2424223"/>
              <a:gd name="connsiteY7" fmla="*/ 382773 h 1479328"/>
              <a:gd name="connsiteX8" fmla="*/ 223284 w 2424223"/>
              <a:gd name="connsiteY8" fmla="*/ 414670 h 1479328"/>
              <a:gd name="connsiteX9" fmla="*/ 255182 w 2424223"/>
              <a:gd name="connsiteY9" fmla="*/ 425303 h 1479328"/>
              <a:gd name="connsiteX10" fmla="*/ 340242 w 2424223"/>
              <a:gd name="connsiteY10" fmla="*/ 510363 h 1479328"/>
              <a:gd name="connsiteX11" fmla="*/ 361507 w 2424223"/>
              <a:gd name="connsiteY11" fmla="*/ 542261 h 1479328"/>
              <a:gd name="connsiteX12" fmla="*/ 393405 w 2424223"/>
              <a:gd name="connsiteY12" fmla="*/ 552894 h 1479328"/>
              <a:gd name="connsiteX13" fmla="*/ 435935 w 2424223"/>
              <a:gd name="connsiteY13" fmla="*/ 584791 h 1479328"/>
              <a:gd name="connsiteX14" fmla="*/ 467833 w 2424223"/>
              <a:gd name="connsiteY14" fmla="*/ 616689 h 1479328"/>
              <a:gd name="connsiteX15" fmla="*/ 531628 w 2424223"/>
              <a:gd name="connsiteY15" fmla="*/ 659219 h 1479328"/>
              <a:gd name="connsiteX16" fmla="*/ 552893 w 2424223"/>
              <a:gd name="connsiteY16" fmla="*/ 691117 h 1479328"/>
              <a:gd name="connsiteX17" fmla="*/ 659219 w 2424223"/>
              <a:gd name="connsiteY17" fmla="*/ 754912 h 1479328"/>
              <a:gd name="connsiteX18" fmla="*/ 691116 w 2424223"/>
              <a:gd name="connsiteY18" fmla="*/ 786810 h 1479328"/>
              <a:gd name="connsiteX19" fmla="*/ 733647 w 2424223"/>
              <a:gd name="connsiteY19" fmla="*/ 797442 h 1479328"/>
              <a:gd name="connsiteX20" fmla="*/ 754912 w 2424223"/>
              <a:gd name="connsiteY20" fmla="*/ 829340 h 1479328"/>
              <a:gd name="connsiteX21" fmla="*/ 818707 w 2424223"/>
              <a:gd name="connsiteY21" fmla="*/ 850605 h 1479328"/>
              <a:gd name="connsiteX22" fmla="*/ 850605 w 2424223"/>
              <a:gd name="connsiteY22" fmla="*/ 871870 h 1479328"/>
              <a:gd name="connsiteX23" fmla="*/ 956930 w 2424223"/>
              <a:gd name="connsiteY23" fmla="*/ 903768 h 1479328"/>
              <a:gd name="connsiteX24" fmla="*/ 988828 w 2424223"/>
              <a:gd name="connsiteY24" fmla="*/ 914400 h 1479328"/>
              <a:gd name="connsiteX25" fmla="*/ 1084521 w 2424223"/>
              <a:gd name="connsiteY25" fmla="*/ 967563 h 1479328"/>
              <a:gd name="connsiteX26" fmla="*/ 1148316 w 2424223"/>
              <a:gd name="connsiteY26" fmla="*/ 1010094 h 1479328"/>
              <a:gd name="connsiteX27" fmla="*/ 1169582 w 2424223"/>
              <a:gd name="connsiteY27" fmla="*/ 1031359 h 1479328"/>
              <a:gd name="connsiteX28" fmla="*/ 1201479 w 2424223"/>
              <a:gd name="connsiteY28" fmla="*/ 1041991 h 1479328"/>
              <a:gd name="connsiteX29" fmla="*/ 1265275 w 2424223"/>
              <a:gd name="connsiteY29" fmla="*/ 1084521 h 1479328"/>
              <a:gd name="connsiteX30" fmla="*/ 1286540 w 2424223"/>
              <a:gd name="connsiteY30" fmla="*/ 1105787 h 1479328"/>
              <a:gd name="connsiteX31" fmla="*/ 1318437 w 2424223"/>
              <a:gd name="connsiteY31" fmla="*/ 1116419 h 1479328"/>
              <a:gd name="connsiteX32" fmla="*/ 1350335 w 2424223"/>
              <a:gd name="connsiteY32" fmla="*/ 1137684 h 1479328"/>
              <a:gd name="connsiteX33" fmla="*/ 1382233 w 2424223"/>
              <a:gd name="connsiteY33" fmla="*/ 1148317 h 1479328"/>
              <a:gd name="connsiteX34" fmla="*/ 1446028 w 2424223"/>
              <a:gd name="connsiteY34" fmla="*/ 1190847 h 1479328"/>
              <a:gd name="connsiteX35" fmla="*/ 1509823 w 2424223"/>
              <a:gd name="connsiteY35" fmla="*/ 1212112 h 1479328"/>
              <a:gd name="connsiteX36" fmla="*/ 1594884 w 2424223"/>
              <a:gd name="connsiteY36" fmla="*/ 1254642 h 1479328"/>
              <a:gd name="connsiteX37" fmla="*/ 1669312 w 2424223"/>
              <a:gd name="connsiteY37" fmla="*/ 1286540 h 1479328"/>
              <a:gd name="connsiteX38" fmla="*/ 1701209 w 2424223"/>
              <a:gd name="connsiteY38" fmla="*/ 1307805 h 1479328"/>
              <a:gd name="connsiteX39" fmla="*/ 1733107 w 2424223"/>
              <a:gd name="connsiteY39" fmla="*/ 1318438 h 1479328"/>
              <a:gd name="connsiteX40" fmla="*/ 1765005 w 2424223"/>
              <a:gd name="connsiteY40" fmla="*/ 1339703 h 1479328"/>
              <a:gd name="connsiteX41" fmla="*/ 1850065 w 2424223"/>
              <a:gd name="connsiteY41" fmla="*/ 1360968 h 1479328"/>
              <a:gd name="connsiteX42" fmla="*/ 1935126 w 2424223"/>
              <a:gd name="connsiteY42" fmla="*/ 1392866 h 1479328"/>
              <a:gd name="connsiteX43" fmla="*/ 1998921 w 2424223"/>
              <a:gd name="connsiteY43" fmla="*/ 1414131 h 1479328"/>
              <a:gd name="connsiteX44" fmla="*/ 2083982 w 2424223"/>
              <a:gd name="connsiteY44" fmla="*/ 1446028 h 1479328"/>
              <a:gd name="connsiteX45" fmla="*/ 2232837 w 2424223"/>
              <a:gd name="connsiteY45" fmla="*/ 1456661 h 1479328"/>
              <a:gd name="connsiteX46" fmla="*/ 2424223 w 2424223"/>
              <a:gd name="connsiteY46" fmla="*/ 1467294 h 147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424223" h="1479328">
                <a:moveTo>
                  <a:pt x="0" y="0"/>
                </a:moveTo>
                <a:cubicBezTo>
                  <a:pt x="33700" y="50550"/>
                  <a:pt x="17223" y="19773"/>
                  <a:pt x="42530" y="95694"/>
                </a:cubicBezTo>
                <a:cubicBezTo>
                  <a:pt x="46074" y="106326"/>
                  <a:pt x="46438" y="118625"/>
                  <a:pt x="53163" y="127591"/>
                </a:cubicBezTo>
                <a:lnTo>
                  <a:pt x="85061" y="170121"/>
                </a:lnTo>
                <a:cubicBezTo>
                  <a:pt x="92149" y="191386"/>
                  <a:pt x="93892" y="215266"/>
                  <a:pt x="106326" y="233917"/>
                </a:cubicBezTo>
                <a:lnTo>
                  <a:pt x="148856" y="297712"/>
                </a:lnTo>
                <a:cubicBezTo>
                  <a:pt x="160087" y="331406"/>
                  <a:pt x="157195" y="332059"/>
                  <a:pt x="180754" y="361507"/>
                </a:cubicBezTo>
                <a:cubicBezTo>
                  <a:pt x="187016" y="369335"/>
                  <a:pt x="195757" y="374945"/>
                  <a:pt x="202019" y="382773"/>
                </a:cubicBezTo>
                <a:cubicBezTo>
                  <a:pt x="210002" y="392751"/>
                  <a:pt x="213306" y="406687"/>
                  <a:pt x="223284" y="414670"/>
                </a:cubicBezTo>
                <a:cubicBezTo>
                  <a:pt x="232036" y="421671"/>
                  <a:pt x="244549" y="421759"/>
                  <a:pt x="255182" y="425303"/>
                </a:cubicBezTo>
                <a:cubicBezTo>
                  <a:pt x="283535" y="453656"/>
                  <a:pt x="318000" y="477000"/>
                  <a:pt x="340242" y="510363"/>
                </a:cubicBezTo>
                <a:cubicBezTo>
                  <a:pt x="347330" y="520996"/>
                  <a:pt x="351528" y="534278"/>
                  <a:pt x="361507" y="542261"/>
                </a:cubicBezTo>
                <a:cubicBezTo>
                  <a:pt x="370259" y="549263"/>
                  <a:pt x="382772" y="549350"/>
                  <a:pt x="393405" y="552894"/>
                </a:cubicBezTo>
                <a:cubicBezTo>
                  <a:pt x="407582" y="563526"/>
                  <a:pt x="422480" y="573259"/>
                  <a:pt x="435935" y="584791"/>
                </a:cubicBezTo>
                <a:cubicBezTo>
                  <a:pt x="447352" y="594577"/>
                  <a:pt x="455964" y="607457"/>
                  <a:pt x="467833" y="616689"/>
                </a:cubicBezTo>
                <a:cubicBezTo>
                  <a:pt x="488007" y="632380"/>
                  <a:pt x="531628" y="659219"/>
                  <a:pt x="531628" y="659219"/>
                </a:cubicBezTo>
                <a:cubicBezTo>
                  <a:pt x="538716" y="669852"/>
                  <a:pt x="543276" y="682702"/>
                  <a:pt x="552893" y="691117"/>
                </a:cubicBezTo>
                <a:cubicBezTo>
                  <a:pt x="587109" y="721056"/>
                  <a:pt x="620353" y="735479"/>
                  <a:pt x="659219" y="754912"/>
                </a:cubicBezTo>
                <a:cubicBezTo>
                  <a:pt x="669851" y="765545"/>
                  <a:pt x="678061" y="779350"/>
                  <a:pt x="691116" y="786810"/>
                </a:cubicBezTo>
                <a:cubicBezTo>
                  <a:pt x="703804" y="794060"/>
                  <a:pt x="721488" y="789336"/>
                  <a:pt x="733647" y="797442"/>
                </a:cubicBezTo>
                <a:cubicBezTo>
                  <a:pt x="744280" y="804530"/>
                  <a:pt x="744076" y="822567"/>
                  <a:pt x="754912" y="829340"/>
                </a:cubicBezTo>
                <a:cubicBezTo>
                  <a:pt x="773920" y="841220"/>
                  <a:pt x="818707" y="850605"/>
                  <a:pt x="818707" y="850605"/>
                </a:cubicBezTo>
                <a:cubicBezTo>
                  <a:pt x="829340" y="857693"/>
                  <a:pt x="838928" y="866680"/>
                  <a:pt x="850605" y="871870"/>
                </a:cubicBezTo>
                <a:cubicBezTo>
                  <a:pt x="896079" y="892080"/>
                  <a:pt x="913636" y="891398"/>
                  <a:pt x="956930" y="903768"/>
                </a:cubicBezTo>
                <a:cubicBezTo>
                  <a:pt x="967707" y="906847"/>
                  <a:pt x="978195" y="910856"/>
                  <a:pt x="988828" y="914400"/>
                </a:cubicBezTo>
                <a:cubicBezTo>
                  <a:pt x="1061948" y="963148"/>
                  <a:pt x="1028377" y="948849"/>
                  <a:pt x="1084521" y="967563"/>
                </a:cubicBezTo>
                <a:cubicBezTo>
                  <a:pt x="1105786" y="981740"/>
                  <a:pt x="1130244" y="992023"/>
                  <a:pt x="1148316" y="1010094"/>
                </a:cubicBezTo>
                <a:cubicBezTo>
                  <a:pt x="1155405" y="1017182"/>
                  <a:pt x="1160986" y="1026201"/>
                  <a:pt x="1169582" y="1031359"/>
                </a:cubicBezTo>
                <a:cubicBezTo>
                  <a:pt x="1179192" y="1037125"/>
                  <a:pt x="1190847" y="1038447"/>
                  <a:pt x="1201479" y="1041991"/>
                </a:cubicBezTo>
                <a:cubicBezTo>
                  <a:pt x="1222744" y="1056168"/>
                  <a:pt x="1247203" y="1066449"/>
                  <a:pt x="1265275" y="1084521"/>
                </a:cubicBezTo>
                <a:cubicBezTo>
                  <a:pt x="1272363" y="1091610"/>
                  <a:pt x="1277944" y="1100629"/>
                  <a:pt x="1286540" y="1105787"/>
                </a:cubicBezTo>
                <a:cubicBezTo>
                  <a:pt x="1296150" y="1111553"/>
                  <a:pt x="1307805" y="1112875"/>
                  <a:pt x="1318437" y="1116419"/>
                </a:cubicBezTo>
                <a:cubicBezTo>
                  <a:pt x="1329070" y="1123507"/>
                  <a:pt x="1338905" y="1131969"/>
                  <a:pt x="1350335" y="1137684"/>
                </a:cubicBezTo>
                <a:cubicBezTo>
                  <a:pt x="1360360" y="1142696"/>
                  <a:pt x="1372436" y="1142874"/>
                  <a:pt x="1382233" y="1148317"/>
                </a:cubicBezTo>
                <a:cubicBezTo>
                  <a:pt x="1404574" y="1160729"/>
                  <a:pt x="1421782" y="1182765"/>
                  <a:pt x="1446028" y="1190847"/>
                </a:cubicBezTo>
                <a:cubicBezTo>
                  <a:pt x="1467293" y="1197935"/>
                  <a:pt x="1490602" y="1200579"/>
                  <a:pt x="1509823" y="1212112"/>
                </a:cubicBezTo>
                <a:cubicBezTo>
                  <a:pt x="1572597" y="1249776"/>
                  <a:pt x="1543380" y="1237475"/>
                  <a:pt x="1594884" y="1254642"/>
                </a:cubicBezTo>
                <a:cubicBezTo>
                  <a:pt x="1674968" y="1308031"/>
                  <a:pt x="1573186" y="1245342"/>
                  <a:pt x="1669312" y="1286540"/>
                </a:cubicBezTo>
                <a:cubicBezTo>
                  <a:pt x="1681057" y="1291574"/>
                  <a:pt x="1689780" y="1302090"/>
                  <a:pt x="1701209" y="1307805"/>
                </a:cubicBezTo>
                <a:cubicBezTo>
                  <a:pt x="1711234" y="1312817"/>
                  <a:pt x="1723082" y="1313426"/>
                  <a:pt x="1733107" y="1318438"/>
                </a:cubicBezTo>
                <a:cubicBezTo>
                  <a:pt x="1744537" y="1324153"/>
                  <a:pt x="1752996" y="1335336"/>
                  <a:pt x="1765005" y="1339703"/>
                </a:cubicBezTo>
                <a:cubicBezTo>
                  <a:pt x="1792471" y="1349691"/>
                  <a:pt x="1822339" y="1351726"/>
                  <a:pt x="1850065" y="1360968"/>
                </a:cubicBezTo>
                <a:cubicBezTo>
                  <a:pt x="1944833" y="1392555"/>
                  <a:pt x="1795327" y="1342029"/>
                  <a:pt x="1935126" y="1392866"/>
                </a:cubicBezTo>
                <a:cubicBezTo>
                  <a:pt x="1956192" y="1400526"/>
                  <a:pt x="1978872" y="1404107"/>
                  <a:pt x="1998921" y="1414131"/>
                </a:cubicBezTo>
                <a:cubicBezTo>
                  <a:pt x="2032093" y="1430717"/>
                  <a:pt x="2046753" y="1441891"/>
                  <a:pt x="2083982" y="1446028"/>
                </a:cubicBezTo>
                <a:cubicBezTo>
                  <a:pt x="2133423" y="1451521"/>
                  <a:pt x="2183219" y="1453117"/>
                  <a:pt x="2232837" y="1456661"/>
                </a:cubicBezTo>
                <a:cubicBezTo>
                  <a:pt x="2323505" y="1479328"/>
                  <a:pt x="2260755" y="1467294"/>
                  <a:pt x="2424223" y="146729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925033" y="4508205"/>
            <a:ext cx="2360427" cy="1091606"/>
          </a:xfrm>
          <a:custGeom>
            <a:avLst/>
            <a:gdLst>
              <a:gd name="connsiteX0" fmla="*/ 0 w 2360427"/>
              <a:gd name="connsiteY0" fmla="*/ 1063255 h 1091606"/>
              <a:gd name="connsiteX1" fmla="*/ 478465 w 2360427"/>
              <a:gd name="connsiteY1" fmla="*/ 1063255 h 1091606"/>
              <a:gd name="connsiteX2" fmla="*/ 510362 w 2360427"/>
              <a:gd name="connsiteY2" fmla="*/ 1052623 h 1091606"/>
              <a:gd name="connsiteX3" fmla="*/ 563525 w 2360427"/>
              <a:gd name="connsiteY3" fmla="*/ 1041990 h 1091606"/>
              <a:gd name="connsiteX4" fmla="*/ 595423 w 2360427"/>
              <a:gd name="connsiteY4" fmla="*/ 1031358 h 1091606"/>
              <a:gd name="connsiteX5" fmla="*/ 669851 w 2360427"/>
              <a:gd name="connsiteY5" fmla="*/ 1010093 h 1091606"/>
              <a:gd name="connsiteX6" fmla="*/ 701748 w 2360427"/>
              <a:gd name="connsiteY6" fmla="*/ 988828 h 1091606"/>
              <a:gd name="connsiteX7" fmla="*/ 765544 w 2360427"/>
              <a:gd name="connsiteY7" fmla="*/ 967562 h 1091606"/>
              <a:gd name="connsiteX8" fmla="*/ 797441 w 2360427"/>
              <a:gd name="connsiteY8" fmla="*/ 946297 h 1091606"/>
              <a:gd name="connsiteX9" fmla="*/ 871869 w 2360427"/>
              <a:gd name="connsiteY9" fmla="*/ 925032 h 1091606"/>
              <a:gd name="connsiteX10" fmla="*/ 903767 w 2360427"/>
              <a:gd name="connsiteY10" fmla="*/ 914400 h 1091606"/>
              <a:gd name="connsiteX11" fmla="*/ 999460 w 2360427"/>
              <a:gd name="connsiteY11" fmla="*/ 893135 h 1091606"/>
              <a:gd name="connsiteX12" fmla="*/ 1031358 w 2360427"/>
              <a:gd name="connsiteY12" fmla="*/ 882502 h 1091606"/>
              <a:gd name="connsiteX13" fmla="*/ 1095153 w 2360427"/>
              <a:gd name="connsiteY13" fmla="*/ 839972 h 1091606"/>
              <a:gd name="connsiteX14" fmla="*/ 1158948 w 2360427"/>
              <a:gd name="connsiteY14" fmla="*/ 808074 h 1091606"/>
              <a:gd name="connsiteX15" fmla="*/ 1212111 w 2360427"/>
              <a:gd name="connsiteY15" fmla="*/ 754911 h 1091606"/>
              <a:gd name="connsiteX16" fmla="*/ 1244009 w 2360427"/>
              <a:gd name="connsiteY16" fmla="*/ 723014 h 1091606"/>
              <a:gd name="connsiteX17" fmla="*/ 1286539 w 2360427"/>
              <a:gd name="connsiteY17" fmla="*/ 701748 h 1091606"/>
              <a:gd name="connsiteX18" fmla="*/ 1382232 w 2360427"/>
              <a:gd name="connsiteY18" fmla="*/ 648586 h 1091606"/>
              <a:gd name="connsiteX19" fmla="*/ 1446027 w 2360427"/>
              <a:gd name="connsiteY19" fmla="*/ 606055 h 1091606"/>
              <a:gd name="connsiteX20" fmla="*/ 1477925 w 2360427"/>
              <a:gd name="connsiteY20" fmla="*/ 584790 h 1091606"/>
              <a:gd name="connsiteX21" fmla="*/ 1509823 w 2360427"/>
              <a:gd name="connsiteY21" fmla="*/ 574158 h 1091606"/>
              <a:gd name="connsiteX22" fmla="*/ 1584251 w 2360427"/>
              <a:gd name="connsiteY22" fmla="*/ 531628 h 1091606"/>
              <a:gd name="connsiteX23" fmla="*/ 1648046 w 2360427"/>
              <a:gd name="connsiteY23" fmla="*/ 510362 h 1091606"/>
              <a:gd name="connsiteX24" fmla="*/ 1711841 w 2360427"/>
              <a:gd name="connsiteY24" fmla="*/ 478465 h 1091606"/>
              <a:gd name="connsiteX25" fmla="*/ 1775637 w 2360427"/>
              <a:gd name="connsiteY25" fmla="*/ 435935 h 1091606"/>
              <a:gd name="connsiteX26" fmla="*/ 1796902 w 2360427"/>
              <a:gd name="connsiteY26" fmla="*/ 414669 h 1091606"/>
              <a:gd name="connsiteX27" fmla="*/ 1892595 w 2360427"/>
              <a:gd name="connsiteY27" fmla="*/ 350874 h 1091606"/>
              <a:gd name="connsiteX28" fmla="*/ 1924493 w 2360427"/>
              <a:gd name="connsiteY28" fmla="*/ 329609 h 1091606"/>
              <a:gd name="connsiteX29" fmla="*/ 1956390 w 2360427"/>
              <a:gd name="connsiteY29" fmla="*/ 308344 h 1091606"/>
              <a:gd name="connsiteX30" fmla="*/ 1988288 w 2360427"/>
              <a:gd name="connsiteY30" fmla="*/ 297711 h 1091606"/>
              <a:gd name="connsiteX31" fmla="*/ 2052083 w 2360427"/>
              <a:gd name="connsiteY31" fmla="*/ 255181 h 1091606"/>
              <a:gd name="connsiteX32" fmla="*/ 2083981 w 2360427"/>
              <a:gd name="connsiteY32" fmla="*/ 223283 h 1091606"/>
              <a:gd name="connsiteX33" fmla="*/ 2115879 w 2360427"/>
              <a:gd name="connsiteY33" fmla="*/ 212651 h 1091606"/>
              <a:gd name="connsiteX34" fmla="*/ 2211572 w 2360427"/>
              <a:gd name="connsiteY34" fmla="*/ 138223 h 1091606"/>
              <a:gd name="connsiteX35" fmla="*/ 2296632 w 2360427"/>
              <a:gd name="connsiteY35" fmla="*/ 63795 h 1091606"/>
              <a:gd name="connsiteX36" fmla="*/ 2328530 w 2360427"/>
              <a:gd name="connsiteY36" fmla="*/ 42530 h 1091606"/>
              <a:gd name="connsiteX37" fmla="*/ 2360427 w 2360427"/>
              <a:gd name="connsiteY37" fmla="*/ 0 h 1091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360427" h="1091606">
                <a:moveTo>
                  <a:pt x="0" y="1063255"/>
                </a:moveTo>
                <a:cubicBezTo>
                  <a:pt x="198443" y="1091606"/>
                  <a:pt x="99670" y="1081733"/>
                  <a:pt x="478465" y="1063255"/>
                </a:cubicBezTo>
                <a:cubicBezTo>
                  <a:pt x="489659" y="1062709"/>
                  <a:pt x="499489" y="1055341"/>
                  <a:pt x="510362" y="1052623"/>
                </a:cubicBezTo>
                <a:cubicBezTo>
                  <a:pt x="527894" y="1048240"/>
                  <a:pt x="545993" y="1046373"/>
                  <a:pt x="563525" y="1041990"/>
                </a:cubicBezTo>
                <a:cubicBezTo>
                  <a:pt x="574398" y="1039272"/>
                  <a:pt x="584646" y="1034437"/>
                  <a:pt x="595423" y="1031358"/>
                </a:cubicBezTo>
                <a:cubicBezTo>
                  <a:pt x="688879" y="1004656"/>
                  <a:pt x="593370" y="1035585"/>
                  <a:pt x="669851" y="1010093"/>
                </a:cubicBezTo>
                <a:cubicBezTo>
                  <a:pt x="680483" y="1003005"/>
                  <a:pt x="690071" y="994018"/>
                  <a:pt x="701748" y="988828"/>
                </a:cubicBezTo>
                <a:cubicBezTo>
                  <a:pt x="722232" y="979724"/>
                  <a:pt x="746893" y="979996"/>
                  <a:pt x="765544" y="967562"/>
                </a:cubicBezTo>
                <a:cubicBezTo>
                  <a:pt x="776176" y="960474"/>
                  <a:pt x="786011" y="952012"/>
                  <a:pt x="797441" y="946297"/>
                </a:cubicBezTo>
                <a:cubicBezTo>
                  <a:pt x="814430" y="937802"/>
                  <a:pt x="855980" y="929572"/>
                  <a:pt x="871869" y="925032"/>
                </a:cubicBezTo>
                <a:cubicBezTo>
                  <a:pt x="882646" y="921953"/>
                  <a:pt x="892894" y="917118"/>
                  <a:pt x="903767" y="914400"/>
                </a:cubicBezTo>
                <a:cubicBezTo>
                  <a:pt x="991427" y="892485"/>
                  <a:pt x="923090" y="914955"/>
                  <a:pt x="999460" y="893135"/>
                </a:cubicBezTo>
                <a:cubicBezTo>
                  <a:pt x="1010237" y="890056"/>
                  <a:pt x="1021561" y="887945"/>
                  <a:pt x="1031358" y="882502"/>
                </a:cubicBezTo>
                <a:cubicBezTo>
                  <a:pt x="1053699" y="870090"/>
                  <a:pt x="1070907" y="848054"/>
                  <a:pt x="1095153" y="839972"/>
                </a:cubicBezTo>
                <a:cubicBezTo>
                  <a:pt x="1125268" y="829933"/>
                  <a:pt x="1133580" y="830271"/>
                  <a:pt x="1158948" y="808074"/>
                </a:cubicBezTo>
                <a:cubicBezTo>
                  <a:pt x="1177808" y="791571"/>
                  <a:pt x="1194390" y="772632"/>
                  <a:pt x="1212111" y="754911"/>
                </a:cubicBezTo>
                <a:cubicBezTo>
                  <a:pt x="1222744" y="744279"/>
                  <a:pt x="1230560" y="729739"/>
                  <a:pt x="1244009" y="723014"/>
                </a:cubicBezTo>
                <a:cubicBezTo>
                  <a:pt x="1258186" y="715925"/>
                  <a:pt x="1272948" y="709903"/>
                  <a:pt x="1286539" y="701748"/>
                </a:cubicBezTo>
                <a:cubicBezTo>
                  <a:pt x="1377935" y="646910"/>
                  <a:pt x="1318074" y="669971"/>
                  <a:pt x="1382232" y="648586"/>
                </a:cubicBezTo>
                <a:lnTo>
                  <a:pt x="1446027" y="606055"/>
                </a:lnTo>
                <a:cubicBezTo>
                  <a:pt x="1456660" y="598967"/>
                  <a:pt x="1465802" y="588831"/>
                  <a:pt x="1477925" y="584790"/>
                </a:cubicBezTo>
                <a:lnTo>
                  <a:pt x="1509823" y="574158"/>
                </a:lnTo>
                <a:cubicBezTo>
                  <a:pt x="1538598" y="554975"/>
                  <a:pt x="1550522" y="545120"/>
                  <a:pt x="1584251" y="531628"/>
                </a:cubicBezTo>
                <a:cubicBezTo>
                  <a:pt x="1605063" y="523303"/>
                  <a:pt x="1629395" y="522796"/>
                  <a:pt x="1648046" y="510362"/>
                </a:cubicBezTo>
                <a:cubicBezTo>
                  <a:pt x="1689269" y="482880"/>
                  <a:pt x="1667821" y="493138"/>
                  <a:pt x="1711841" y="478465"/>
                </a:cubicBezTo>
                <a:cubicBezTo>
                  <a:pt x="1733106" y="464288"/>
                  <a:pt x="1757565" y="454007"/>
                  <a:pt x="1775637" y="435935"/>
                </a:cubicBezTo>
                <a:cubicBezTo>
                  <a:pt x="1782725" y="428846"/>
                  <a:pt x="1788882" y="420684"/>
                  <a:pt x="1796902" y="414669"/>
                </a:cubicBezTo>
                <a:cubicBezTo>
                  <a:pt x="1796911" y="414662"/>
                  <a:pt x="1876641" y="361510"/>
                  <a:pt x="1892595" y="350874"/>
                </a:cubicBezTo>
                <a:lnTo>
                  <a:pt x="1924493" y="329609"/>
                </a:lnTo>
                <a:cubicBezTo>
                  <a:pt x="1935125" y="322521"/>
                  <a:pt x="1944267" y="312385"/>
                  <a:pt x="1956390" y="308344"/>
                </a:cubicBezTo>
                <a:cubicBezTo>
                  <a:pt x="1967023" y="304800"/>
                  <a:pt x="1978491" y="303154"/>
                  <a:pt x="1988288" y="297711"/>
                </a:cubicBezTo>
                <a:cubicBezTo>
                  <a:pt x="2010629" y="285299"/>
                  <a:pt x="2034011" y="273253"/>
                  <a:pt x="2052083" y="255181"/>
                </a:cubicBezTo>
                <a:cubicBezTo>
                  <a:pt x="2062716" y="244548"/>
                  <a:pt x="2071470" y="231624"/>
                  <a:pt x="2083981" y="223283"/>
                </a:cubicBezTo>
                <a:cubicBezTo>
                  <a:pt x="2093306" y="217066"/>
                  <a:pt x="2105246" y="216195"/>
                  <a:pt x="2115879" y="212651"/>
                </a:cubicBezTo>
                <a:cubicBezTo>
                  <a:pt x="2187599" y="140930"/>
                  <a:pt x="2151144" y="158365"/>
                  <a:pt x="2211572" y="138223"/>
                </a:cubicBezTo>
                <a:cubicBezTo>
                  <a:pt x="2247013" y="85060"/>
                  <a:pt x="2222205" y="113413"/>
                  <a:pt x="2296632" y="63795"/>
                </a:cubicBezTo>
                <a:lnTo>
                  <a:pt x="2328530" y="42530"/>
                </a:lnTo>
                <a:cubicBezTo>
                  <a:pt x="2352575" y="6462"/>
                  <a:pt x="2340759" y="19668"/>
                  <a:pt x="2360427"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1510900" y="3923414"/>
            <a:ext cx="1125974" cy="613095"/>
          </a:xfrm>
          <a:custGeom>
            <a:avLst/>
            <a:gdLst>
              <a:gd name="connsiteX0" fmla="*/ 20188 w 1125974"/>
              <a:gd name="connsiteY0" fmla="*/ 10633 h 613095"/>
              <a:gd name="connsiteX1" fmla="*/ 20188 w 1125974"/>
              <a:gd name="connsiteY1" fmla="*/ 138223 h 613095"/>
              <a:gd name="connsiteX2" fmla="*/ 30821 w 1125974"/>
              <a:gd name="connsiteY2" fmla="*/ 202019 h 613095"/>
              <a:gd name="connsiteX3" fmla="*/ 52086 w 1125974"/>
              <a:gd name="connsiteY3" fmla="*/ 318977 h 613095"/>
              <a:gd name="connsiteX4" fmla="*/ 94616 w 1125974"/>
              <a:gd name="connsiteY4" fmla="*/ 414670 h 613095"/>
              <a:gd name="connsiteX5" fmla="*/ 126514 w 1125974"/>
              <a:gd name="connsiteY5" fmla="*/ 435935 h 613095"/>
              <a:gd name="connsiteX6" fmla="*/ 179677 w 1125974"/>
              <a:gd name="connsiteY6" fmla="*/ 489098 h 613095"/>
              <a:gd name="connsiteX7" fmla="*/ 200942 w 1125974"/>
              <a:gd name="connsiteY7" fmla="*/ 520995 h 613095"/>
              <a:gd name="connsiteX8" fmla="*/ 264737 w 1125974"/>
              <a:gd name="connsiteY8" fmla="*/ 542260 h 613095"/>
              <a:gd name="connsiteX9" fmla="*/ 307267 w 1125974"/>
              <a:gd name="connsiteY9" fmla="*/ 552893 h 613095"/>
              <a:gd name="connsiteX10" fmla="*/ 339165 w 1125974"/>
              <a:gd name="connsiteY10" fmla="*/ 563526 h 613095"/>
              <a:gd name="connsiteX11" fmla="*/ 466756 w 1125974"/>
              <a:gd name="connsiteY11" fmla="*/ 574158 h 613095"/>
              <a:gd name="connsiteX12" fmla="*/ 498653 w 1125974"/>
              <a:gd name="connsiteY12" fmla="*/ 584791 h 613095"/>
              <a:gd name="connsiteX13" fmla="*/ 806998 w 1125974"/>
              <a:gd name="connsiteY13" fmla="*/ 584791 h 613095"/>
              <a:gd name="connsiteX14" fmla="*/ 902691 w 1125974"/>
              <a:gd name="connsiteY14" fmla="*/ 531628 h 613095"/>
              <a:gd name="connsiteX15" fmla="*/ 934588 w 1125974"/>
              <a:gd name="connsiteY15" fmla="*/ 510363 h 613095"/>
              <a:gd name="connsiteX16" fmla="*/ 966486 w 1125974"/>
              <a:gd name="connsiteY16" fmla="*/ 478465 h 613095"/>
              <a:gd name="connsiteX17" fmla="*/ 998384 w 1125974"/>
              <a:gd name="connsiteY17" fmla="*/ 457200 h 613095"/>
              <a:gd name="connsiteX18" fmla="*/ 1051547 w 1125974"/>
              <a:gd name="connsiteY18" fmla="*/ 393405 h 613095"/>
              <a:gd name="connsiteX19" fmla="*/ 1062179 w 1125974"/>
              <a:gd name="connsiteY19" fmla="*/ 350874 h 613095"/>
              <a:gd name="connsiteX20" fmla="*/ 1083444 w 1125974"/>
              <a:gd name="connsiteY20" fmla="*/ 244549 h 613095"/>
              <a:gd name="connsiteX21" fmla="*/ 1094077 w 1125974"/>
              <a:gd name="connsiteY21" fmla="*/ 212651 h 613095"/>
              <a:gd name="connsiteX22" fmla="*/ 1104709 w 1125974"/>
              <a:gd name="connsiteY22" fmla="*/ 138223 h 613095"/>
              <a:gd name="connsiteX23" fmla="*/ 1125974 w 1125974"/>
              <a:gd name="connsiteY23" fmla="*/ 0 h 613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5974" h="613095">
                <a:moveTo>
                  <a:pt x="20188" y="10633"/>
                </a:moveTo>
                <a:cubicBezTo>
                  <a:pt x="0" y="71200"/>
                  <a:pt x="6622" y="36480"/>
                  <a:pt x="20188" y="138223"/>
                </a:cubicBezTo>
                <a:cubicBezTo>
                  <a:pt x="23037" y="159593"/>
                  <a:pt x="27543" y="180711"/>
                  <a:pt x="30821" y="202019"/>
                </a:cubicBezTo>
                <a:cubicBezTo>
                  <a:pt x="39493" y="258387"/>
                  <a:pt x="37723" y="271100"/>
                  <a:pt x="52086" y="318977"/>
                </a:cubicBezTo>
                <a:cubicBezTo>
                  <a:pt x="61110" y="349056"/>
                  <a:pt x="70200" y="390254"/>
                  <a:pt x="94616" y="414670"/>
                </a:cubicBezTo>
                <a:cubicBezTo>
                  <a:pt x="103652" y="423706"/>
                  <a:pt x="115881" y="428847"/>
                  <a:pt x="126514" y="435935"/>
                </a:cubicBezTo>
                <a:cubicBezTo>
                  <a:pt x="183218" y="520992"/>
                  <a:pt x="108796" y="418218"/>
                  <a:pt x="179677" y="489098"/>
                </a:cubicBezTo>
                <a:cubicBezTo>
                  <a:pt x="188713" y="498134"/>
                  <a:pt x="190106" y="514222"/>
                  <a:pt x="200942" y="520995"/>
                </a:cubicBezTo>
                <a:cubicBezTo>
                  <a:pt x="219950" y="532875"/>
                  <a:pt x="242991" y="536823"/>
                  <a:pt x="264737" y="542260"/>
                </a:cubicBezTo>
                <a:cubicBezTo>
                  <a:pt x="278914" y="545804"/>
                  <a:pt x="293216" y="548878"/>
                  <a:pt x="307267" y="552893"/>
                </a:cubicBezTo>
                <a:cubicBezTo>
                  <a:pt x="318044" y="555972"/>
                  <a:pt x="328055" y="562045"/>
                  <a:pt x="339165" y="563526"/>
                </a:cubicBezTo>
                <a:cubicBezTo>
                  <a:pt x="381468" y="569166"/>
                  <a:pt x="424226" y="570614"/>
                  <a:pt x="466756" y="574158"/>
                </a:cubicBezTo>
                <a:cubicBezTo>
                  <a:pt x="477388" y="577702"/>
                  <a:pt x="487780" y="582073"/>
                  <a:pt x="498653" y="584791"/>
                </a:cubicBezTo>
                <a:cubicBezTo>
                  <a:pt x="611867" y="613095"/>
                  <a:pt x="644137" y="591577"/>
                  <a:pt x="806998" y="584791"/>
                </a:cubicBezTo>
                <a:cubicBezTo>
                  <a:pt x="863140" y="566076"/>
                  <a:pt x="829571" y="580374"/>
                  <a:pt x="902691" y="531628"/>
                </a:cubicBezTo>
                <a:cubicBezTo>
                  <a:pt x="913323" y="524540"/>
                  <a:pt x="925552" y="519399"/>
                  <a:pt x="934588" y="510363"/>
                </a:cubicBezTo>
                <a:cubicBezTo>
                  <a:pt x="945221" y="499730"/>
                  <a:pt x="954934" y="488091"/>
                  <a:pt x="966486" y="478465"/>
                </a:cubicBezTo>
                <a:cubicBezTo>
                  <a:pt x="976303" y="470284"/>
                  <a:pt x="988567" y="465381"/>
                  <a:pt x="998384" y="457200"/>
                </a:cubicBezTo>
                <a:cubicBezTo>
                  <a:pt x="1029081" y="431619"/>
                  <a:pt x="1030639" y="424765"/>
                  <a:pt x="1051547" y="393405"/>
                </a:cubicBezTo>
                <a:cubicBezTo>
                  <a:pt x="1055091" y="379228"/>
                  <a:pt x="1059117" y="365163"/>
                  <a:pt x="1062179" y="350874"/>
                </a:cubicBezTo>
                <a:cubicBezTo>
                  <a:pt x="1069752" y="315533"/>
                  <a:pt x="1072014" y="278838"/>
                  <a:pt x="1083444" y="244549"/>
                </a:cubicBezTo>
                <a:lnTo>
                  <a:pt x="1094077" y="212651"/>
                </a:lnTo>
                <a:cubicBezTo>
                  <a:pt x="1097621" y="187842"/>
                  <a:pt x="1101941" y="163131"/>
                  <a:pt x="1104709" y="138223"/>
                </a:cubicBezTo>
                <a:cubicBezTo>
                  <a:pt x="1119302" y="6888"/>
                  <a:pt x="1097179" y="57592"/>
                  <a:pt x="1125974"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1600200" y="3962400"/>
            <a:ext cx="838200" cy="461665"/>
          </a:xfrm>
          <a:prstGeom prst="rect">
            <a:avLst/>
          </a:prstGeom>
          <a:noFill/>
        </p:spPr>
        <p:txBody>
          <a:bodyPr wrap="square" rtlCol="0">
            <a:spAutoFit/>
          </a:bodyPr>
          <a:lstStyle/>
          <a:p>
            <a:r>
              <a:rPr lang="en-US" sz="1200" dirty="0" smtClean="0"/>
              <a:t>Minimum cost </a:t>
            </a:r>
            <a:endParaRPr lang="en-US" sz="1200" dirty="0"/>
          </a:p>
        </p:txBody>
      </p:sp>
      <p:sp>
        <p:nvSpPr>
          <p:cNvPr id="20" name="TextBox 19"/>
          <p:cNvSpPr txBox="1"/>
          <p:nvPr/>
        </p:nvSpPr>
        <p:spPr>
          <a:xfrm>
            <a:off x="3352800" y="4419600"/>
            <a:ext cx="1295400" cy="646331"/>
          </a:xfrm>
          <a:prstGeom prst="rect">
            <a:avLst/>
          </a:prstGeom>
          <a:noFill/>
        </p:spPr>
        <p:txBody>
          <a:bodyPr wrap="square" rtlCol="0">
            <a:spAutoFit/>
          </a:bodyPr>
          <a:lstStyle/>
          <a:p>
            <a:r>
              <a:rPr lang="en-US" dirty="0" smtClean="0"/>
              <a:t>Cost of liquidity</a:t>
            </a:r>
            <a:endParaRPr lang="en-US" dirty="0"/>
          </a:p>
        </p:txBody>
      </p:sp>
      <p:sp>
        <p:nvSpPr>
          <p:cNvPr id="21" name="TextBox 20"/>
          <p:cNvSpPr txBox="1"/>
          <p:nvPr/>
        </p:nvSpPr>
        <p:spPr>
          <a:xfrm>
            <a:off x="3505200" y="5486400"/>
            <a:ext cx="1066800" cy="646331"/>
          </a:xfrm>
          <a:prstGeom prst="rect">
            <a:avLst/>
          </a:prstGeom>
          <a:noFill/>
        </p:spPr>
        <p:txBody>
          <a:bodyPr wrap="square" rtlCol="0">
            <a:spAutoFit/>
          </a:bodyPr>
          <a:lstStyle/>
          <a:p>
            <a:r>
              <a:rPr lang="en-US" dirty="0" smtClean="0"/>
              <a:t>Cost of illiquidity</a:t>
            </a:r>
            <a:endParaRPr lang="en-US" dirty="0"/>
          </a:p>
        </p:txBody>
      </p:sp>
      <p:sp>
        <p:nvSpPr>
          <p:cNvPr id="22" name="TextBox 21"/>
          <p:cNvSpPr txBox="1"/>
          <p:nvPr/>
        </p:nvSpPr>
        <p:spPr>
          <a:xfrm>
            <a:off x="2743200" y="3810000"/>
            <a:ext cx="1371600" cy="369332"/>
          </a:xfrm>
          <a:prstGeom prst="rect">
            <a:avLst/>
          </a:prstGeom>
          <a:noFill/>
        </p:spPr>
        <p:txBody>
          <a:bodyPr wrap="square" rtlCol="0">
            <a:spAutoFit/>
          </a:bodyPr>
          <a:lstStyle/>
          <a:p>
            <a:r>
              <a:rPr lang="en-US" dirty="0" smtClean="0"/>
              <a:t>Total cost</a:t>
            </a:r>
            <a:endParaRPr lang="en-US" dirty="0"/>
          </a:p>
        </p:txBody>
      </p:sp>
      <p:sp>
        <p:nvSpPr>
          <p:cNvPr id="23" name="TextBox 22"/>
          <p:cNvSpPr txBox="1"/>
          <p:nvPr/>
        </p:nvSpPr>
        <p:spPr>
          <a:xfrm>
            <a:off x="457200" y="6324600"/>
            <a:ext cx="1524000" cy="338554"/>
          </a:xfrm>
          <a:prstGeom prst="rect">
            <a:avLst/>
          </a:prstGeom>
          <a:noFill/>
        </p:spPr>
        <p:txBody>
          <a:bodyPr wrap="square" rtlCol="0">
            <a:spAutoFit/>
          </a:bodyPr>
          <a:lstStyle/>
          <a:p>
            <a:r>
              <a:rPr lang="en-US" sz="1600" dirty="0" smtClean="0"/>
              <a:t>Optimum level</a:t>
            </a:r>
            <a:endParaRPr lang="en-US" sz="1600" dirty="0"/>
          </a:p>
        </p:txBody>
      </p:sp>
      <p:sp>
        <p:nvSpPr>
          <p:cNvPr id="24" name="TextBox 23"/>
          <p:cNvSpPr txBox="1"/>
          <p:nvPr/>
        </p:nvSpPr>
        <p:spPr>
          <a:xfrm>
            <a:off x="304800" y="4495800"/>
            <a:ext cx="228600" cy="1077218"/>
          </a:xfrm>
          <a:prstGeom prst="rect">
            <a:avLst/>
          </a:prstGeom>
          <a:noFill/>
        </p:spPr>
        <p:txBody>
          <a:bodyPr wrap="square" rtlCol="0">
            <a:spAutoFit/>
          </a:bodyPr>
          <a:lstStyle/>
          <a:p>
            <a:r>
              <a:rPr lang="en-US" sz="1600" dirty="0" smtClean="0"/>
              <a:t>cost</a:t>
            </a:r>
            <a:endParaRPr lang="en-US" sz="1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a:bodyPr>
          <a:lstStyle/>
          <a:p>
            <a:pPr algn="ctr">
              <a:buNone/>
            </a:pPr>
            <a:r>
              <a:rPr lang="en-US" sz="2000" b="1" dirty="0" smtClean="0">
                <a:solidFill>
                  <a:srgbClr val="FF0000"/>
                </a:solidFill>
              </a:rPr>
              <a:t>2. Working Capital strategy/ Policy / Determining the working capital financing mix</a:t>
            </a:r>
          </a:p>
          <a:p>
            <a:pPr marL="0" indent="0">
              <a:buNone/>
            </a:pPr>
            <a:endParaRPr lang="en-US" sz="2000" dirty="0" smtClean="0"/>
          </a:p>
          <a:p>
            <a:pPr marL="0" indent="0">
              <a:buNone/>
            </a:pPr>
            <a:endParaRPr lang="en-US" sz="2000" dirty="0"/>
          </a:p>
        </p:txBody>
      </p:sp>
      <p:sp>
        <p:nvSpPr>
          <p:cNvPr id="4" name="Rounded Rectangle 3"/>
          <p:cNvSpPr/>
          <p:nvPr/>
        </p:nvSpPr>
        <p:spPr>
          <a:xfrm>
            <a:off x="3124200" y="990600"/>
            <a:ext cx="2438400" cy="838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Working Capital strategy</a:t>
            </a:r>
            <a:endParaRPr lang="en-US" dirty="0"/>
          </a:p>
        </p:txBody>
      </p:sp>
      <p:sp>
        <p:nvSpPr>
          <p:cNvPr id="5" name="Rectangle 4"/>
          <p:cNvSpPr/>
          <p:nvPr/>
        </p:nvSpPr>
        <p:spPr>
          <a:xfrm>
            <a:off x="1066800" y="2209800"/>
            <a:ext cx="23622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Matching strategy</a:t>
            </a:r>
            <a:endParaRPr lang="en-US" b="1" dirty="0"/>
          </a:p>
        </p:txBody>
      </p:sp>
      <p:sp>
        <p:nvSpPr>
          <p:cNvPr id="6" name="Rectangle 5"/>
          <p:cNvSpPr/>
          <p:nvPr/>
        </p:nvSpPr>
        <p:spPr>
          <a:xfrm>
            <a:off x="5410200" y="2362200"/>
            <a:ext cx="23622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Conservative  strategy</a:t>
            </a:r>
            <a:endParaRPr lang="en-US" b="1" dirty="0"/>
          </a:p>
        </p:txBody>
      </p:sp>
      <p:sp>
        <p:nvSpPr>
          <p:cNvPr id="7" name="Rectangle 6"/>
          <p:cNvSpPr/>
          <p:nvPr/>
        </p:nvSpPr>
        <p:spPr>
          <a:xfrm>
            <a:off x="1219200" y="3352800"/>
            <a:ext cx="22098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Aggressive strategy</a:t>
            </a:r>
            <a:endParaRPr lang="en-US" b="1" dirty="0"/>
          </a:p>
        </p:txBody>
      </p:sp>
      <p:sp>
        <p:nvSpPr>
          <p:cNvPr id="8" name="Rectangle 7"/>
          <p:cNvSpPr/>
          <p:nvPr/>
        </p:nvSpPr>
        <p:spPr>
          <a:xfrm>
            <a:off x="5410200" y="3581400"/>
            <a:ext cx="23622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Zero Working Capital strategy</a:t>
            </a:r>
            <a:endParaRPr lang="en-US" b="1" dirty="0"/>
          </a:p>
        </p:txBody>
      </p:sp>
      <p:cxnSp>
        <p:nvCxnSpPr>
          <p:cNvPr id="10" name="Straight Connector 9"/>
          <p:cNvCxnSpPr>
            <a:stCxn id="4" idx="2"/>
          </p:cNvCxnSpPr>
          <p:nvPr/>
        </p:nvCxnSpPr>
        <p:spPr>
          <a:xfrm rot="5400000">
            <a:off x="2971800" y="3200400"/>
            <a:ext cx="2743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267200" y="43434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267200" y="2895600"/>
            <a:ext cx="1143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3429000" y="37338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3429000" y="25908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marL="457200" indent="-457200">
              <a:buAutoNum type="alphaLcParenR"/>
            </a:pPr>
            <a:r>
              <a:rPr lang="en-US" sz="2000" b="1" dirty="0" smtClean="0">
                <a:solidFill>
                  <a:srgbClr val="FF0000"/>
                </a:solidFill>
              </a:rPr>
              <a:t>Matching strategy</a:t>
            </a:r>
          </a:p>
          <a:p>
            <a:pPr marL="0" indent="0" algn="just">
              <a:buNone/>
            </a:pPr>
            <a:r>
              <a:rPr lang="en-US" sz="2000" dirty="0" smtClean="0"/>
              <a:t>	The firm can adopt a </a:t>
            </a:r>
            <a:r>
              <a:rPr lang="en-US" sz="2000" dirty="0" smtClean="0">
                <a:solidFill>
                  <a:srgbClr val="CC00CC"/>
                </a:solidFill>
              </a:rPr>
              <a:t>financial plan which involves the matching the expected life of assets with the expected life of the source of funds raised to finance assets</a:t>
            </a:r>
            <a:r>
              <a:rPr lang="en-US" sz="2000" dirty="0" smtClean="0"/>
              <a:t>. Thus a ten year loan may be raised to finance a plant with an expected life of ten years, stock of goods to be sold in thirty days may be financed with a thirty day bank loan and so on.</a:t>
            </a:r>
          </a:p>
          <a:p>
            <a:pPr marL="0" indent="0" algn="just">
              <a:buNone/>
            </a:pPr>
            <a:r>
              <a:rPr lang="en-US" sz="2000" dirty="0" smtClean="0"/>
              <a:t>	</a:t>
            </a:r>
            <a:r>
              <a:rPr lang="en-US" sz="2000" dirty="0" smtClean="0">
                <a:solidFill>
                  <a:srgbClr val="CC00CC"/>
                </a:solidFill>
              </a:rPr>
              <a:t>Using long-term financing  for short term assets is expensive </a:t>
            </a:r>
            <a:r>
              <a:rPr lang="en-US" sz="2000" dirty="0" smtClean="0"/>
              <a:t>as funds will not be utilized for the full period. </a:t>
            </a:r>
            <a:r>
              <a:rPr lang="en-US" sz="2000" dirty="0" smtClean="0">
                <a:solidFill>
                  <a:srgbClr val="CC00CC"/>
                </a:solidFill>
              </a:rPr>
              <a:t>Similarly, financing long-term assets with short-term financing is costly</a:t>
            </a:r>
            <a:r>
              <a:rPr lang="en-US" sz="2000" dirty="0" smtClean="0"/>
              <a:t> as well as inconvenient as arrangement for the new short-term financing will have to made on continuing basis. Thus, when a firm follow this strategy , </a:t>
            </a:r>
            <a:r>
              <a:rPr lang="en-US" sz="2000" b="1" dirty="0" smtClean="0"/>
              <a:t>long-term financing will be used to finance fixed assets and permanent current assets and short-term financing to finance temporary variable current assets.</a:t>
            </a:r>
          </a:p>
        </p:txBody>
      </p:sp>
      <p:sp>
        <p:nvSpPr>
          <p:cNvPr id="4" name="Rounded Rectangle 3"/>
          <p:cNvSpPr/>
          <p:nvPr/>
        </p:nvSpPr>
        <p:spPr>
          <a:xfrm>
            <a:off x="1219200" y="4648200"/>
            <a:ext cx="7391400" cy="1295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solidFill>
                  <a:srgbClr val="0033CC"/>
                </a:solidFill>
              </a:rPr>
              <a:t>Financing strategy of Matching Strategy</a:t>
            </a:r>
          </a:p>
          <a:p>
            <a:pPr algn="ctr"/>
            <a:r>
              <a:rPr lang="en-US" b="1" dirty="0" smtClean="0"/>
              <a:t>Long-term funds = fixed assets + total permanent current assets.</a:t>
            </a:r>
          </a:p>
          <a:p>
            <a:pPr algn="ctr"/>
            <a:r>
              <a:rPr lang="en-US" b="1" dirty="0" smtClean="0"/>
              <a:t>Short-term funds = total temporary current assets.</a:t>
            </a:r>
          </a:p>
          <a:p>
            <a:pPr algn="ctr"/>
            <a:endParaRPr lang="en-IN"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00B0F0"/>
                </a:solidFill>
              </a:rPr>
              <a:t>b) Conservative strategy</a:t>
            </a:r>
          </a:p>
          <a:p>
            <a:pPr marL="0" indent="0">
              <a:buNone/>
            </a:pPr>
            <a:r>
              <a:rPr lang="en-US" sz="2000" dirty="0" smtClean="0"/>
              <a:t>	Under this plan the </a:t>
            </a:r>
            <a:r>
              <a:rPr lang="en-US" sz="2000" dirty="0" smtClean="0">
                <a:solidFill>
                  <a:srgbClr val="CC00CC"/>
                </a:solidFill>
              </a:rPr>
              <a:t>firm finance its permanent current assets and a part of temporary  current assets with long term finance</a:t>
            </a:r>
            <a:r>
              <a:rPr lang="en-US" sz="2000" dirty="0" smtClean="0"/>
              <a:t>, it stores liquidity by investing surplus funds into marketable securities.</a:t>
            </a:r>
          </a:p>
          <a:p>
            <a:pPr marL="0" indent="0">
              <a:buNone/>
            </a:pPr>
            <a:r>
              <a:rPr lang="en-US" sz="2000" dirty="0" smtClean="0"/>
              <a:t>This plan relies heavily on long-term financing and therefore, less risky.</a:t>
            </a:r>
          </a:p>
        </p:txBody>
      </p:sp>
      <p:sp>
        <p:nvSpPr>
          <p:cNvPr id="4" name="Rounded Rectangle 3"/>
          <p:cNvSpPr/>
          <p:nvPr/>
        </p:nvSpPr>
        <p:spPr>
          <a:xfrm>
            <a:off x="838200" y="2590800"/>
            <a:ext cx="7239000" cy="1905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smtClean="0">
                <a:solidFill>
                  <a:srgbClr val="FF0000"/>
                </a:solidFill>
              </a:rPr>
              <a:t>Financing strategy of conservative Strategy</a:t>
            </a:r>
          </a:p>
          <a:p>
            <a:pPr algn="ctr"/>
            <a:endParaRPr lang="en-US" b="1" dirty="0" smtClean="0"/>
          </a:p>
          <a:p>
            <a:pPr algn="ctr"/>
            <a:r>
              <a:rPr lang="en-US" b="1" dirty="0" smtClean="0"/>
              <a:t>Long-term funds = fixed assets  + total permanent current assets + part of temporary current assets </a:t>
            </a:r>
          </a:p>
          <a:p>
            <a:pPr algn="ctr"/>
            <a:endParaRPr lang="en-US" b="1" dirty="0" smtClean="0"/>
          </a:p>
          <a:p>
            <a:pPr algn="ctr"/>
            <a:r>
              <a:rPr lang="en-US" b="1" dirty="0" smtClean="0"/>
              <a:t>Short-term funds = part of temporary current assets.</a:t>
            </a:r>
          </a:p>
          <a:p>
            <a:pPr algn="ctr"/>
            <a:endParaRPr lang="en-IN"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pPr>
              <a:buNone/>
            </a:pPr>
            <a:r>
              <a:rPr lang="en-US" sz="2000" dirty="0" smtClean="0">
                <a:solidFill>
                  <a:srgbClr val="00B0F0"/>
                </a:solidFill>
              </a:rPr>
              <a:t>c) Aggressive strategy</a:t>
            </a:r>
          </a:p>
          <a:p>
            <a:pPr marL="0" indent="0">
              <a:buNone/>
            </a:pPr>
            <a:r>
              <a:rPr lang="en-US" sz="2000" dirty="0" smtClean="0"/>
              <a:t>	A firm may </a:t>
            </a:r>
            <a:r>
              <a:rPr lang="en-US" sz="2000" dirty="0" smtClean="0">
                <a:solidFill>
                  <a:srgbClr val="CC00CC"/>
                </a:solidFill>
              </a:rPr>
              <a:t>aggressive in financing its assets</a:t>
            </a:r>
            <a:r>
              <a:rPr lang="en-US" sz="2000" dirty="0" smtClean="0"/>
              <a:t>. This policy is said to be followed by the firm when </a:t>
            </a:r>
            <a:r>
              <a:rPr lang="en-US" sz="2000" dirty="0" smtClean="0">
                <a:solidFill>
                  <a:srgbClr val="CC00CC"/>
                </a:solidFill>
              </a:rPr>
              <a:t>it uses short-term financing than warranted by the matching plan</a:t>
            </a:r>
            <a:r>
              <a:rPr lang="en-US" sz="2000" dirty="0" smtClean="0"/>
              <a:t>. Under this policy, the </a:t>
            </a:r>
            <a:r>
              <a:rPr lang="en-US" sz="2000" dirty="0" smtClean="0">
                <a:solidFill>
                  <a:srgbClr val="CC00CC"/>
                </a:solidFill>
              </a:rPr>
              <a:t>firm finances  a part of its permanent current assets with short-term financing</a:t>
            </a:r>
            <a:r>
              <a:rPr lang="en-US" sz="2000" dirty="0" smtClean="0"/>
              <a:t>, some extremely aggressive firms may even finance a part of their fixed assets with short-term financing. The relatively more use of short-term financing make the firm more risky.</a:t>
            </a:r>
          </a:p>
          <a:p>
            <a:pPr marL="0" indent="0">
              <a:buNone/>
            </a:pPr>
            <a:endParaRPr lang="en-US" sz="2000" dirty="0" smtClean="0"/>
          </a:p>
          <a:p>
            <a:pPr marL="0" indent="0">
              <a:buNone/>
            </a:pPr>
            <a:endParaRPr lang="en-US" sz="2000" dirty="0" smtClean="0"/>
          </a:p>
          <a:p>
            <a:pPr marL="0" indent="0">
              <a:buNone/>
            </a:pPr>
            <a:endParaRPr lang="en-US" sz="2000" dirty="0"/>
          </a:p>
        </p:txBody>
      </p:sp>
      <p:sp>
        <p:nvSpPr>
          <p:cNvPr id="4" name="Rounded Rectangle 3"/>
          <p:cNvSpPr/>
          <p:nvPr/>
        </p:nvSpPr>
        <p:spPr>
          <a:xfrm>
            <a:off x="914400" y="3124200"/>
            <a:ext cx="7543800" cy="1752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solidFill>
                  <a:srgbClr val="FF0000"/>
                </a:solidFill>
              </a:rPr>
              <a:t>Financing strategy of Aggressive Strategy</a:t>
            </a:r>
          </a:p>
          <a:p>
            <a:pPr algn="ctr"/>
            <a:endParaRPr lang="en-US" b="1" dirty="0" smtClean="0"/>
          </a:p>
          <a:p>
            <a:pPr algn="ctr"/>
            <a:r>
              <a:rPr lang="en-US" b="1" dirty="0" smtClean="0"/>
              <a:t>Long-term funds = Fixed assets + Part of permanent current assets</a:t>
            </a:r>
          </a:p>
          <a:p>
            <a:pPr algn="ctr"/>
            <a:endParaRPr lang="en-US" b="1" dirty="0" smtClean="0"/>
          </a:p>
          <a:p>
            <a:pPr algn="ctr"/>
            <a:r>
              <a:rPr lang="en-US" b="1" dirty="0" smtClean="0"/>
              <a:t>Short-term funds = Part of permanent current assets + Total temporary current assets</a:t>
            </a:r>
          </a:p>
          <a:p>
            <a:pPr algn="ctr"/>
            <a:endParaRPr lang="en-IN"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buNone/>
            </a:pPr>
            <a:r>
              <a:rPr lang="en-US" sz="2000" dirty="0" smtClean="0">
                <a:solidFill>
                  <a:srgbClr val="00B0F0"/>
                </a:solidFill>
              </a:rPr>
              <a:t>Zero Working Capital</a:t>
            </a:r>
          </a:p>
          <a:p>
            <a:pPr marL="0" indent="0">
              <a:buNone/>
            </a:pPr>
            <a:r>
              <a:rPr lang="en-US" sz="2000" dirty="0" smtClean="0"/>
              <a:t>	This is one of the latest trend in Working Capital management . The idea is to have zero Working Capital ( at all time current assets equal to current liabilities). 	</a:t>
            </a:r>
            <a:r>
              <a:rPr lang="en-US" sz="2000" dirty="0" smtClean="0">
                <a:solidFill>
                  <a:srgbClr val="00B0F0"/>
                </a:solidFill>
              </a:rPr>
              <a:t>Excess investment in current assets is avoided </a:t>
            </a:r>
            <a:r>
              <a:rPr lang="en-US" sz="2000" dirty="0" smtClean="0"/>
              <a:t>and the firm meets its current liabilities out of the matching current assets.</a:t>
            </a:r>
          </a:p>
          <a:p>
            <a:pPr marL="0" indent="0">
              <a:buNone/>
            </a:pPr>
            <a:r>
              <a:rPr lang="en-US" sz="2000" dirty="0" smtClean="0"/>
              <a:t> 	It also </a:t>
            </a:r>
            <a:r>
              <a:rPr lang="en-US" sz="2000" dirty="0" smtClean="0">
                <a:solidFill>
                  <a:srgbClr val="00B0F0"/>
                </a:solidFill>
              </a:rPr>
              <a:t>ensure a smooth and uninterrupted Working Capital cycle</a:t>
            </a:r>
            <a:r>
              <a:rPr lang="en-US" sz="2000" dirty="0" smtClean="0"/>
              <a:t>, and it would pressure the finance manager to improve quality of the current assets at all time, so keep them 100% realizable.</a:t>
            </a:r>
          </a:p>
          <a:p>
            <a:pPr marL="0" indent="0">
              <a:buNone/>
            </a:pPr>
            <a:endParaRPr lang="en-US" sz="2000" dirty="0" smtClean="0"/>
          </a:p>
          <a:p>
            <a:pPr marL="0" indent="0" algn="ctr">
              <a:buNone/>
            </a:pPr>
            <a:r>
              <a:rPr lang="en-US" sz="2000" b="1" dirty="0" smtClean="0"/>
              <a:t>Total current assets = total current liabilities</a:t>
            </a:r>
          </a:p>
          <a:p>
            <a:pPr marL="0" indent="0" algn="ctr">
              <a:buNone/>
            </a:pPr>
            <a:r>
              <a:rPr lang="en-US" sz="2000" b="1" dirty="0" smtClean="0"/>
              <a:t> (or)</a:t>
            </a:r>
          </a:p>
          <a:p>
            <a:pPr marL="0" indent="0" algn="ctr">
              <a:buNone/>
            </a:pPr>
            <a:r>
              <a:rPr lang="en-US" sz="2000" b="1" dirty="0" smtClean="0"/>
              <a:t>Total current assets - total current liabilities = Zero</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a:bodyPr>
          <a:lstStyle/>
          <a:p>
            <a:pPr algn="ctr">
              <a:buNone/>
            </a:pPr>
            <a:r>
              <a:rPr lang="en-US" sz="2000" dirty="0" smtClean="0">
                <a:solidFill>
                  <a:srgbClr val="FF0000"/>
                </a:solidFill>
              </a:rPr>
              <a:t>Concept of working capital</a:t>
            </a:r>
            <a:endParaRPr lang="en-US" sz="2000" dirty="0">
              <a:solidFill>
                <a:srgbClr val="FF0000"/>
              </a:solidFill>
            </a:endParaRPr>
          </a:p>
        </p:txBody>
      </p:sp>
      <p:sp>
        <p:nvSpPr>
          <p:cNvPr id="4" name="Oval 3"/>
          <p:cNvSpPr/>
          <p:nvPr/>
        </p:nvSpPr>
        <p:spPr>
          <a:xfrm>
            <a:off x="3200400" y="685800"/>
            <a:ext cx="2286000" cy="1219200"/>
          </a:xfrm>
          <a:prstGeom prst="ellipse">
            <a:avLst/>
          </a:prstGeom>
          <a:solidFill>
            <a:srgbClr val="7030A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Concept of working capital</a:t>
            </a:r>
            <a:endParaRPr lang="en-US" dirty="0"/>
          </a:p>
        </p:txBody>
      </p:sp>
      <p:sp>
        <p:nvSpPr>
          <p:cNvPr id="5" name="Rectangle 4"/>
          <p:cNvSpPr/>
          <p:nvPr/>
        </p:nvSpPr>
        <p:spPr>
          <a:xfrm>
            <a:off x="381000" y="2819400"/>
            <a:ext cx="2590800" cy="1143000"/>
          </a:xfrm>
          <a:prstGeom prst="rect">
            <a:avLst/>
          </a:prstGeom>
          <a:solidFill>
            <a:srgbClr val="7030A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Gross working capital</a:t>
            </a:r>
            <a:endParaRPr lang="en-US" dirty="0"/>
          </a:p>
        </p:txBody>
      </p:sp>
      <p:sp>
        <p:nvSpPr>
          <p:cNvPr id="6" name="Rectangle 5"/>
          <p:cNvSpPr/>
          <p:nvPr/>
        </p:nvSpPr>
        <p:spPr>
          <a:xfrm>
            <a:off x="5715000" y="2743200"/>
            <a:ext cx="2667000" cy="1219200"/>
          </a:xfrm>
          <a:prstGeom prst="rect">
            <a:avLst/>
          </a:prstGeom>
          <a:solidFill>
            <a:srgbClr val="7030A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Net working capital</a:t>
            </a:r>
            <a:endParaRPr lang="en-US" dirty="0"/>
          </a:p>
        </p:txBody>
      </p:sp>
      <p:cxnSp>
        <p:nvCxnSpPr>
          <p:cNvPr id="8" name="Straight Connector 7"/>
          <p:cNvCxnSpPr/>
          <p:nvPr/>
        </p:nvCxnSpPr>
        <p:spPr>
          <a:xfrm>
            <a:off x="1981200" y="2362200"/>
            <a:ext cx="4953000" cy="158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752600" y="2590800"/>
            <a:ext cx="4572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6743700" y="2552700"/>
            <a:ext cx="3810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3" name="Down Arrow 12"/>
          <p:cNvSpPr/>
          <p:nvPr/>
        </p:nvSpPr>
        <p:spPr>
          <a:xfrm>
            <a:off x="4114800" y="19050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pPr algn="ctr">
              <a:buNone/>
            </a:pPr>
            <a:r>
              <a:rPr lang="en-US" sz="2000" dirty="0" smtClean="0">
                <a:solidFill>
                  <a:srgbClr val="FF0000"/>
                </a:solidFill>
              </a:rPr>
              <a:t>Accounts Receivables Management</a:t>
            </a:r>
          </a:p>
          <a:p>
            <a:pPr>
              <a:buNone/>
            </a:pPr>
            <a:endParaRPr lang="en-US" sz="2000" b="1" dirty="0" smtClean="0">
              <a:solidFill>
                <a:srgbClr val="00B050"/>
              </a:solidFill>
            </a:endParaRPr>
          </a:p>
          <a:p>
            <a:pPr>
              <a:buNone/>
            </a:pPr>
            <a:r>
              <a:rPr lang="en-US" sz="2000" b="1" dirty="0" smtClean="0">
                <a:solidFill>
                  <a:srgbClr val="00B050"/>
                </a:solidFill>
              </a:rPr>
              <a:t>Meaning of receivables </a:t>
            </a:r>
            <a:endParaRPr lang="en-US" sz="2000" b="1" dirty="0" smtClean="0"/>
          </a:p>
          <a:p>
            <a:pPr marL="0" indent="0">
              <a:buNone/>
            </a:pPr>
            <a:endParaRPr lang="en-US" sz="2000" dirty="0" smtClean="0"/>
          </a:p>
          <a:p>
            <a:pPr marL="0" indent="0">
              <a:buNone/>
            </a:pPr>
            <a:r>
              <a:rPr lang="en-US" sz="2000" dirty="0" smtClean="0"/>
              <a:t>	It represent amount owned to the firm as a result of sale of goods or services in the ordinary course of business. Receivables are known as accounts receivables, trade receivables, customer receivables or book debts.</a:t>
            </a:r>
          </a:p>
          <a:p>
            <a:pPr marL="0" indent="0">
              <a:buNone/>
            </a:pPr>
            <a:r>
              <a:rPr lang="en-US" sz="2000" dirty="0" smtClean="0"/>
              <a:t>	The purpose of maintaining receivables is to meet the competition, and to increase the profits and sales.</a:t>
            </a:r>
          </a:p>
          <a:p>
            <a:pPr marL="0" indent="0">
              <a:buNone/>
            </a:pPr>
            <a:endParaRPr lang="en-US" sz="2000" dirty="0" smtClean="0">
              <a:solidFill>
                <a:srgbClr val="00B050"/>
              </a:solidFill>
            </a:endParaRPr>
          </a:p>
          <a:p>
            <a:pPr marL="0" indent="0">
              <a:buNone/>
            </a:pPr>
            <a:r>
              <a:rPr lang="en-US" sz="2000" b="1" dirty="0" smtClean="0">
                <a:solidFill>
                  <a:srgbClr val="00B050"/>
                </a:solidFill>
              </a:rPr>
              <a:t>Definition of receivables </a:t>
            </a:r>
          </a:p>
          <a:p>
            <a:pPr marL="0" indent="0">
              <a:buNone/>
            </a:pPr>
            <a:r>
              <a:rPr lang="en-US" sz="2000" dirty="0" smtClean="0"/>
              <a:t>	“Receivables are asset account representing amount owned to firm as a result of sale of goods or services in ordinary course of business”</a:t>
            </a:r>
          </a:p>
          <a:p>
            <a:pPr marL="0" indent="0">
              <a:buNone/>
            </a:pPr>
            <a:r>
              <a:rPr lang="en-US" sz="2000" dirty="0" smtClean="0"/>
              <a:t>                                                                           -Hampton.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lgn="ctr">
              <a:buNone/>
            </a:pPr>
            <a:r>
              <a:rPr lang="en-US" sz="2000" dirty="0" smtClean="0">
                <a:solidFill>
                  <a:srgbClr val="C00000"/>
                </a:solidFill>
              </a:rPr>
              <a:t>COST OF MAINTAINING RECEIVABLES</a:t>
            </a:r>
          </a:p>
          <a:p>
            <a:pPr marL="0" indent="0">
              <a:buAutoNum type="arabicPeriod"/>
            </a:pPr>
            <a:r>
              <a:rPr lang="en-US" sz="2000" dirty="0" smtClean="0">
                <a:solidFill>
                  <a:srgbClr val="00B050"/>
                </a:solidFill>
              </a:rPr>
              <a:t>Cost of financing</a:t>
            </a:r>
            <a:r>
              <a:rPr lang="en-US" sz="2000" dirty="0" smtClean="0"/>
              <a:t/>
            </a:r>
            <a:br>
              <a:rPr lang="en-US" sz="2000" dirty="0" smtClean="0"/>
            </a:br>
            <a:r>
              <a:rPr lang="en-US" sz="2000" dirty="0" smtClean="0"/>
              <a:t>	The credit sales delays the time of sales realization and therefore the time gap between incurring the cost and the sales realization is extended.</a:t>
            </a:r>
          </a:p>
          <a:p>
            <a:pPr marL="457200" indent="-457200">
              <a:buAutoNum type="arabicPeriod"/>
            </a:pPr>
            <a:r>
              <a:rPr lang="en-US" sz="2000" dirty="0" smtClean="0">
                <a:solidFill>
                  <a:srgbClr val="00B050"/>
                </a:solidFill>
              </a:rPr>
              <a:t>Administrative cost: </a:t>
            </a:r>
          </a:p>
          <a:p>
            <a:pPr marL="0" indent="0">
              <a:buNone/>
            </a:pPr>
            <a:r>
              <a:rPr lang="en-US" sz="2000" dirty="0" smtClean="0"/>
              <a:t>	A firm will also be required to incur various cost in order to maintain the record of customers both before the credit sales as well as after the credit sales.</a:t>
            </a:r>
          </a:p>
          <a:p>
            <a:pPr marL="0" indent="0">
              <a:buNone/>
            </a:pPr>
            <a:r>
              <a:rPr lang="en-US" sz="2000" dirty="0" smtClean="0">
                <a:solidFill>
                  <a:srgbClr val="00B050"/>
                </a:solidFill>
              </a:rPr>
              <a:t>3. Delinquency cost:</a:t>
            </a:r>
          </a:p>
          <a:p>
            <a:pPr marL="0" indent="0">
              <a:buNone/>
            </a:pPr>
            <a:r>
              <a:rPr lang="en-US" sz="2000" dirty="0" smtClean="0"/>
              <a:t>	Over and above the normal administrative cost of maintaining and collection of receivables, the firm may have to incur additional cost.</a:t>
            </a:r>
          </a:p>
          <a:p>
            <a:pPr marL="0" indent="0">
              <a:buNone/>
            </a:pPr>
            <a:r>
              <a:rPr lang="en-US" sz="2000" dirty="0" smtClean="0">
                <a:solidFill>
                  <a:srgbClr val="00B050"/>
                </a:solidFill>
              </a:rPr>
              <a:t>4. Cost of default by customer:</a:t>
            </a:r>
          </a:p>
          <a:p>
            <a:pPr marL="0" indent="0">
              <a:buNone/>
            </a:pPr>
            <a:r>
              <a:rPr lang="en-US" sz="2000" dirty="0" smtClean="0"/>
              <a:t>	If there is a default by a customer and the receivables become, partly or wholly unrealizable then the amount is known as bad debts.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rmAutofit/>
          </a:bodyPr>
          <a:lstStyle/>
          <a:p>
            <a:pPr>
              <a:buNone/>
            </a:pPr>
            <a:r>
              <a:rPr lang="en-US" sz="2000" dirty="0" smtClean="0">
                <a:solidFill>
                  <a:srgbClr val="C00000"/>
                </a:solidFill>
              </a:rPr>
              <a:t>FACTORS AFFECTING THE SIZE OF RECEIVABLES</a:t>
            </a:r>
          </a:p>
          <a:p>
            <a:pPr marL="457200" indent="-457200">
              <a:buAutoNum type="arabicPeriod"/>
            </a:pPr>
            <a:endParaRPr lang="en-US" sz="2000" dirty="0" smtClean="0"/>
          </a:p>
          <a:p>
            <a:pPr marL="457200" indent="-457200">
              <a:buAutoNum type="arabicPeriod"/>
            </a:pPr>
            <a:r>
              <a:rPr lang="en-US" sz="2000" dirty="0" smtClean="0"/>
              <a:t>Size of credit sales</a:t>
            </a:r>
          </a:p>
          <a:p>
            <a:pPr marL="457200" indent="-457200">
              <a:buAutoNum type="arabicPeriod"/>
            </a:pPr>
            <a:r>
              <a:rPr lang="en-US" sz="2000" dirty="0" smtClean="0"/>
              <a:t>Credit policies</a:t>
            </a:r>
          </a:p>
          <a:p>
            <a:pPr marL="457200" indent="-457200">
              <a:buAutoNum type="arabicPeriod"/>
            </a:pPr>
            <a:r>
              <a:rPr lang="en-US" sz="2000" dirty="0" smtClean="0"/>
              <a:t>Terms of trade</a:t>
            </a:r>
          </a:p>
          <a:p>
            <a:pPr marL="457200" indent="-457200">
              <a:buAutoNum type="arabicPeriod"/>
            </a:pPr>
            <a:r>
              <a:rPr lang="en-US" sz="2000" dirty="0" smtClean="0"/>
              <a:t>Expansion plans</a:t>
            </a:r>
          </a:p>
          <a:p>
            <a:pPr marL="457200" indent="-457200">
              <a:buAutoNum type="arabicPeriod"/>
            </a:pPr>
            <a:r>
              <a:rPr lang="en-US" sz="2000" dirty="0" smtClean="0"/>
              <a:t>Relation with profits</a:t>
            </a:r>
          </a:p>
          <a:p>
            <a:pPr marL="457200" indent="-457200">
              <a:buAutoNum type="arabicPeriod"/>
            </a:pPr>
            <a:r>
              <a:rPr lang="en-US" sz="2000" dirty="0" smtClean="0"/>
              <a:t>Credit collection efforts</a:t>
            </a:r>
          </a:p>
          <a:p>
            <a:pPr marL="457200" indent="-457200">
              <a:buAutoNum type="arabicPeriod"/>
            </a:pPr>
            <a:r>
              <a:rPr lang="en-US" sz="2000" dirty="0" smtClean="0"/>
              <a:t>Habits of customer</a:t>
            </a:r>
          </a:p>
          <a:p>
            <a:pPr marL="457200" indent="-457200">
              <a:buAutoNum type="arabicPeriod"/>
            </a:pPr>
            <a:r>
              <a:rPr lang="en-US" sz="2000" dirty="0" smtClean="0"/>
              <a:t>Stability of sales</a:t>
            </a:r>
          </a:p>
          <a:p>
            <a:pPr marL="457200" indent="-457200">
              <a:buAutoNum type="arabicPeriod"/>
            </a:pPr>
            <a:r>
              <a:rPr lang="en-US" sz="2000" dirty="0" smtClean="0"/>
              <a:t>Size and policy of cash discount</a:t>
            </a:r>
          </a:p>
          <a:p>
            <a:pPr marL="457200" indent="-457200">
              <a:buAutoNum type="arabicPeriod"/>
            </a:pPr>
            <a:r>
              <a:rPr lang="en-US" sz="2000" dirty="0" smtClean="0"/>
              <a:t>Bill discounting and endorsement</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lgn="ctr">
              <a:buNone/>
            </a:pPr>
            <a:r>
              <a:rPr lang="en-US" sz="2000" dirty="0" smtClean="0">
                <a:solidFill>
                  <a:srgbClr val="C00000"/>
                </a:solidFill>
              </a:rPr>
              <a:t>Meaning of receivables management</a:t>
            </a:r>
          </a:p>
          <a:p>
            <a:pPr marL="0" indent="0">
              <a:buNone/>
            </a:pPr>
            <a:r>
              <a:rPr lang="en-US" sz="2000" dirty="0" smtClean="0"/>
              <a:t>	</a:t>
            </a:r>
          </a:p>
          <a:p>
            <a:pPr marL="0" indent="0" algn="just">
              <a:buNone/>
            </a:pPr>
            <a:r>
              <a:rPr lang="en-US" sz="2000" dirty="0" smtClean="0"/>
              <a:t>	It is the process of making decision relating to investment in trade debtors. Certain investments in receivables is necessary to increase the sales and the profits of the firm.</a:t>
            </a:r>
          </a:p>
          <a:p>
            <a:pPr marL="0" indent="0">
              <a:buNone/>
            </a:pPr>
            <a:endParaRPr lang="en-US"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lgn="ctr">
              <a:buNone/>
            </a:pPr>
            <a:r>
              <a:rPr lang="en-US" sz="2000" dirty="0" smtClean="0">
                <a:solidFill>
                  <a:srgbClr val="C00000"/>
                </a:solidFill>
              </a:rPr>
              <a:t>Dimensions of receivables management</a:t>
            </a:r>
          </a:p>
          <a:p>
            <a:pPr>
              <a:buNone/>
            </a:pPr>
            <a:endParaRPr lang="en-US" sz="2000" dirty="0"/>
          </a:p>
        </p:txBody>
      </p:sp>
      <p:sp>
        <p:nvSpPr>
          <p:cNvPr id="4" name="Rounded Rectangle 3"/>
          <p:cNvSpPr/>
          <p:nvPr/>
        </p:nvSpPr>
        <p:spPr>
          <a:xfrm>
            <a:off x="3124200" y="838200"/>
            <a:ext cx="2819400" cy="838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None/>
            </a:pPr>
            <a:r>
              <a:rPr lang="en-US" b="1" dirty="0" smtClean="0"/>
              <a:t>Dimensions of receivables management</a:t>
            </a:r>
          </a:p>
        </p:txBody>
      </p:sp>
      <p:sp>
        <p:nvSpPr>
          <p:cNvPr id="5" name="Rectangle 4"/>
          <p:cNvSpPr/>
          <p:nvPr/>
        </p:nvSpPr>
        <p:spPr>
          <a:xfrm>
            <a:off x="990600" y="2286000"/>
            <a:ext cx="24384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Credit policy</a:t>
            </a:r>
            <a:endParaRPr lang="en-US" b="1" dirty="0"/>
          </a:p>
        </p:txBody>
      </p:sp>
      <p:sp>
        <p:nvSpPr>
          <p:cNvPr id="6" name="Rectangle 5"/>
          <p:cNvSpPr/>
          <p:nvPr/>
        </p:nvSpPr>
        <p:spPr>
          <a:xfrm>
            <a:off x="5181600" y="2362200"/>
            <a:ext cx="2438400" cy="838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Credit analysis</a:t>
            </a:r>
            <a:endParaRPr lang="en-US" b="1" dirty="0"/>
          </a:p>
        </p:txBody>
      </p:sp>
      <p:sp>
        <p:nvSpPr>
          <p:cNvPr id="7" name="Rectangle 6"/>
          <p:cNvSpPr/>
          <p:nvPr/>
        </p:nvSpPr>
        <p:spPr>
          <a:xfrm>
            <a:off x="1143000" y="3733800"/>
            <a:ext cx="23622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Credit granting decision</a:t>
            </a:r>
            <a:endParaRPr lang="en-US" b="1" dirty="0"/>
          </a:p>
        </p:txBody>
      </p:sp>
      <p:sp>
        <p:nvSpPr>
          <p:cNvPr id="8" name="Rectangle 7"/>
          <p:cNvSpPr/>
          <p:nvPr/>
        </p:nvSpPr>
        <p:spPr>
          <a:xfrm>
            <a:off x="5257800" y="4038600"/>
            <a:ext cx="2438400" cy="838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t>Policies for managing Accounts Receivables</a:t>
            </a:r>
            <a:endParaRPr lang="en-US" b="1" dirty="0"/>
          </a:p>
        </p:txBody>
      </p:sp>
      <p:cxnSp>
        <p:nvCxnSpPr>
          <p:cNvPr id="10" name="Straight Connector 9"/>
          <p:cNvCxnSpPr/>
          <p:nvPr/>
        </p:nvCxnSpPr>
        <p:spPr>
          <a:xfrm rot="5400000">
            <a:off x="2934494" y="3086100"/>
            <a:ext cx="28186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343400" y="453390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343400" y="2743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3429000" y="2438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3505200" y="4038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marL="514350" indent="-514350">
              <a:buAutoNum type="romanUcPeriod"/>
            </a:pPr>
            <a:endParaRPr lang="en-US" sz="2000" dirty="0" smtClean="0">
              <a:solidFill>
                <a:srgbClr val="7030A0"/>
              </a:solidFill>
            </a:endParaRPr>
          </a:p>
          <a:p>
            <a:pPr marL="514350" indent="-514350">
              <a:buAutoNum type="romanUcPeriod"/>
            </a:pPr>
            <a:r>
              <a:rPr lang="en-US" sz="2000" b="1" dirty="0" smtClean="0">
                <a:solidFill>
                  <a:srgbClr val="FF0000"/>
                </a:solidFill>
              </a:rPr>
              <a:t>Credit policies</a:t>
            </a:r>
          </a:p>
          <a:p>
            <a:pPr marL="0" indent="0">
              <a:buNone/>
            </a:pPr>
            <a:endParaRPr lang="en-US" sz="2000" dirty="0" smtClean="0"/>
          </a:p>
          <a:p>
            <a:pPr marL="0" indent="0">
              <a:buNone/>
            </a:pPr>
            <a:r>
              <a:rPr lang="en-US" sz="2000" dirty="0" smtClean="0"/>
              <a:t>	The credit policy of a company can be regarded as a kind of trade-off between increased credit sales leading to increased in profit and the cost of having larger amount of cash locked up in the form of receivables and the loss due to the incidence of bad debts.</a:t>
            </a:r>
          </a:p>
          <a:p>
            <a:pPr marL="0" indent="0">
              <a:buNone/>
            </a:pPr>
            <a:r>
              <a:rPr lang="en-US" sz="2000" dirty="0" smtClean="0"/>
              <a:t>The credit policy decision of firm has three broad dimensions:</a:t>
            </a:r>
          </a:p>
          <a:p>
            <a:pPr marL="457200" indent="-457200">
              <a:buAutoNum type="arabicPeriod"/>
            </a:pPr>
            <a:r>
              <a:rPr lang="en-US" sz="2000" dirty="0" smtClean="0"/>
              <a:t>Credit standards</a:t>
            </a:r>
          </a:p>
          <a:p>
            <a:pPr marL="457200" indent="-457200">
              <a:buAutoNum type="arabicPeriod"/>
            </a:pPr>
            <a:r>
              <a:rPr lang="en-US" sz="2000" dirty="0" smtClean="0"/>
              <a:t>Credit term</a:t>
            </a:r>
          </a:p>
          <a:p>
            <a:pPr marL="457200" indent="-457200">
              <a:buAutoNum type="arabicPeriod"/>
            </a:pPr>
            <a:r>
              <a:rPr lang="en-US" sz="2000" dirty="0" smtClean="0"/>
              <a:t>Collection policies</a:t>
            </a:r>
          </a:p>
          <a:p>
            <a:pPr marL="457200" indent="-457200">
              <a:buNone/>
            </a:pPr>
            <a:endParaRPr lang="en-US" sz="20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a:bodyPr>
          <a:lstStyle/>
          <a:p>
            <a:pPr marL="457200" indent="-457200">
              <a:buAutoNum type="arabicPeriod"/>
            </a:pPr>
            <a:r>
              <a:rPr lang="en-US" sz="2000" dirty="0" smtClean="0">
                <a:solidFill>
                  <a:srgbClr val="FF0000"/>
                </a:solidFill>
              </a:rPr>
              <a:t>Credit standards</a:t>
            </a:r>
          </a:p>
          <a:p>
            <a:pPr marL="0" indent="0">
              <a:buNone/>
            </a:pPr>
            <a:r>
              <a:rPr lang="en-US" sz="2000" dirty="0" smtClean="0"/>
              <a:t>The term represent the basic criteria for the extension of credit to customers. These standards are establish by company based on ratio analysis. The standard can be divided into two:</a:t>
            </a:r>
          </a:p>
          <a:p>
            <a:pPr marL="0" indent="0">
              <a:buFont typeface="Symbol"/>
              <a:buChar char="Þ"/>
            </a:pPr>
            <a:r>
              <a:rPr lang="en-US" sz="2000" dirty="0" smtClean="0"/>
              <a:t>Tight or restrictive</a:t>
            </a:r>
          </a:p>
          <a:p>
            <a:pPr marL="0" indent="0">
              <a:buFont typeface="Symbol"/>
              <a:buChar char="Þ"/>
            </a:pPr>
            <a:r>
              <a:rPr lang="en-US" sz="2000" dirty="0" smtClean="0"/>
              <a:t>Liberal or non-restrictive</a:t>
            </a:r>
          </a:p>
          <a:p>
            <a:pPr marL="0" indent="0">
              <a:buNone/>
            </a:pPr>
            <a:r>
              <a:rPr lang="en-US" sz="2000" dirty="0" smtClean="0"/>
              <a:t>The optimum level of investment in receivables should be where there is a </a:t>
            </a:r>
            <a:r>
              <a:rPr lang="en-US" sz="2000" dirty="0" err="1" smtClean="0"/>
              <a:t>treda</a:t>
            </a:r>
            <a:r>
              <a:rPr lang="en-US" sz="2000" dirty="0" smtClean="0"/>
              <a:t> off between the cost and profitability.</a:t>
            </a:r>
          </a:p>
          <a:p>
            <a:pPr marL="0" indent="0">
              <a:buNone/>
            </a:pPr>
            <a:endParaRPr lang="en-US" sz="2000" dirty="0" smtClean="0"/>
          </a:p>
          <a:p>
            <a:pPr marL="0" indent="0">
              <a:buNone/>
            </a:pPr>
            <a:r>
              <a:rPr lang="en-US" sz="2000" dirty="0" smtClean="0"/>
              <a:t>The trade off covers the:</a:t>
            </a:r>
          </a:p>
          <a:p>
            <a:pPr marL="457200" indent="-457200">
              <a:buAutoNum type="alphaLcParenR"/>
            </a:pPr>
            <a:r>
              <a:rPr lang="en-US" sz="2000" dirty="0" smtClean="0"/>
              <a:t>Collection costs</a:t>
            </a:r>
          </a:p>
          <a:p>
            <a:pPr marL="457200" indent="-457200">
              <a:buAutoNum type="alphaLcParenR"/>
            </a:pPr>
            <a:r>
              <a:rPr lang="en-US" sz="2000" dirty="0" smtClean="0"/>
              <a:t>Investment in receivables or average collection period.</a:t>
            </a:r>
          </a:p>
          <a:p>
            <a:pPr marL="457200" indent="-457200">
              <a:buAutoNum type="alphaLcParenR"/>
            </a:pPr>
            <a:r>
              <a:rPr lang="en-US" sz="2000" dirty="0" smtClean="0"/>
              <a:t>Bad debt expenses</a:t>
            </a:r>
          </a:p>
          <a:p>
            <a:pPr marL="457200" indent="-457200">
              <a:buAutoNum type="alphaLcParenR"/>
            </a:pPr>
            <a:r>
              <a:rPr lang="en-US" sz="2000" dirty="0" smtClean="0"/>
              <a:t>Sales volume</a:t>
            </a:r>
          </a:p>
          <a:p>
            <a:pPr marL="457200" indent="-457200">
              <a:buNone/>
            </a:pPr>
            <a:endParaRPr lang="en-US" sz="2000" dirty="0" smtClean="0"/>
          </a:p>
          <a:p>
            <a:pPr marL="457200" indent="-457200">
              <a:buAutoNum type="alphaLcParenR"/>
            </a:pPr>
            <a:endParaRPr lang="en-US" sz="20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marL="0" indent="0">
              <a:buNone/>
            </a:pPr>
            <a:r>
              <a:rPr lang="en-US" sz="2000" dirty="0" smtClean="0">
                <a:solidFill>
                  <a:srgbClr val="FF0000"/>
                </a:solidFill>
              </a:rPr>
              <a:t>2. Credit terms</a:t>
            </a:r>
          </a:p>
          <a:p>
            <a:pPr marL="0" indent="0">
              <a:buNone/>
            </a:pPr>
            <a:r>
              <a:rPr lang="en-US" sz="2000" dirty="0" smtClean="0"/>
              <a:t>It means determination of a trade terms and condition before the credit sales is made.</a:t>
            </a:r>
          </a:p>
          <a:p>
            <a:pPr marL="0" indent="0">
              <a:buNone/>
            </a:pPr>
            <a:r>
              <a:rPr lang="en-US" sz="2000" dirty="0" smtClean="0"/>
              <a:t>The credit term has the three conditions such as:</a:t>
            </a:r>
          </a:p>
          <a:p>
            <a:pPr marL="457200" indent="-457200">
              <a:buAutoNum type="alphaLcParenR"/>
            </a:pPr>
            <a:r>
              <a:rPr lang="en-US" sz="2000" dirty="0" smtClean="0"/>
              <a:t>Cash discount period</a:t>
            </a:r>
          </a:p>
          <a:p>
            <a:pPr marL="457200" indent="-457200">
              <a:buAutoNum type="alphaLcParenR"/>
            </a:pPr>
            <a:r>
              <a:rPr lang="en-US" sz="2000" dirty="0" smtClean="0"/>
              <a:t>Cash discount</a:t>
            </a:r>
          </a:p>
          <a:p>
            <a:pPr marL="457200" indent="-457200">
              <a:buAutoNum type="alphaLcParenR"/>
            </a:pPr>
            <a:r>
              <a:rPr lang="en-US" sz="2000" dirty="0" smtClean="0"/>
              <a:t>Credit period</a:t>
            </a:r>
          </a:p>
          <a:p>
            <a:pPr marL="457200" indent="-457200">
              <a:buNone/>
            </a:pPr>
            <a:endParaRPr lang="en-US" sz="2000" dirty="0" smtClean="0"/>
          </a:p>
          <a:p>
            <a:pPr marL="0" indent="0">
              <a:buNone/>
            </a:pPr>
            <a:endParaRPr lang="en-US" sz="20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US" sz="2000" dirty="0" smtClean="0">
                <a:solidFill>
                  <a:srgbClr val="FF0000"/>
                </a:solidFill>
              </a:rPr>
              <a:t>3. Collection policies</a:t>
            </a:r>
          </a:p>
          <a:p>
            <a:pPr marL="0" indent="0">
              <a:buNone/>
            </a:pPr>
            <a:r>
              <a:rPr lang="en-US" sz="2000" dirty="0" smtClean="0"/>
              <a:t>	It refers to the procedure followed to collect accounts receivables when, after the expiry of the credit period, they become due.</a:t>
            </a:r>
          </a:p>
          <a:p>
            <a:pPr marL="0" indent="0">
              <a:buNone/>
            </a:pPr>
            <a:r>
              <a:rPr lang="en-US" sz="2000" dirty="0" smtClean="0"/>
              <a:t>The policy cover two aspects:</a:t>
            </a:r>
          </a:p>
          <a:p>
            <a:pPr marL="457200" indent="-457200">
              <a:buAutoNum type="alphaLcParenR"/>
            </a:pPr>
            <a:r>
              <a:rPr lang="en-US" sz="2000" dirty="0" smtClean="0"/>
              <a:t>Degree of effort to collect the overdue: to show the effect of the collection effort, the credit policies of a firm may be categorized into strict and lenient.</a:t>
            </a:r>
          </a:p>
          <a:p>
            <a:pPr marL="457200" indent="-457200">
              <a:buFont typeface="Symbol"/>
              <a:buChar char="Þ"/>
            </a:pPr>
            <a:r>
              <a:rPr lang="en-US" sz="2000" dirty="0" smtClean="0"/>
              <a:t>Strict</a:t>
            </a:r>
            <a:r>
              <a:rPr lang="en-US" sz="2000" dirty="0"/>
              <a:t> </a:t>
            </a:r>
            <a:r>
              <a:rPr lang="en-US" sz="2000" dirty="0" smtClean="0"/>
              <a:t>Policy</a:t>
            </a:r>
          </a:p>
          <a:p>
            <a:pPr marL="457200" indent="-457200">
              <a:buFont typeface="Symbol"/>
              <a:buChar char="Þ"/>
            </a:pPr>
            <a:r>
              <a:rPr lang="en-US" sz="2000" dirty="0" smtClean="0"/>
              <a:t>Lenient Policy</a:t>
            </a:r>
          </a:p>
          <a:p>
            <a:pPr marL="457200" indent="-457200">
              <a:buNone/>
            </a:pPr>
            <a:r>
              <a:rPr lang="en-US" sz="2000" dirty="0" smtClean="0"/>
              <a:t>b) Types of collection effort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77000"/>
          </a:xfrm>
        </p:spPr>
        <p:txBody>
          <a:bodyPr>
            <a:normAutofit/>
          </a:bodyPr>
          <a:lstStyle/>
          <a:p>
            <a:pPr marL="0" indent="0">
              <a:buNone/>
            </a:pPr>
            <a:r>
              <a:rPr lang="en-US" sz="2000" dirty="0" smtClean="0">
                <a:solidFill>
                  <a:srgbClr val="7030A0"/>
                </a:solidFill>
              </a:rPr>
              <a:t>II. CREDIT ANALYSIS</a:t>
            </a:r>
          </a:p>
          <a:p>
            <a:pPr marL="0" indent="0">
              <a:buNone/>
            </a:pPr>
            <a:r>
              <a:rPr lang="en-US" sz="2000" dirty="0" smtClean="0"/>
              <a:t>Two basic steps involved in investigating process:</a:t>
            </a:r>
          </a:p>
          <a:p>
            <a:pPr marL="457200" indent="-457200">
              <a:buAutoNum type="alphaLcParenR"/>
            </a:pPr>
            <a:r>
              <a:rPr lang="en-US" sz="2000" dirty="0" smtClean="0">
                <a:solidFill>
                  <a:srgbClr val="CC00CC"/>
                </a:solidFill>
              </a:rPr>
              <a:t>Obtaining credit information</a:t>
            </a:r>
          </a:p>
          <a:p>
            <a:pPr marL="457200" indent="-457200">
              <a:buFont typeface="Symbol"/>
              <a:buChar char="Þ"/>
            </a:pPr>
            <a:r>
              <a:rPr lang="en-US" sz="2000" dirty="0" smtClean="0"/>
              <a:t>Internal</a:t>
            </a:r>
          </a:p>
          <a:p>
            <a:pPr marL="457200" indent="-457200">
              <a:buFont typeface="Symbol"/>
              <a:buChar char="Þ"/>
            </a:pPr>
            <a:r>
              <a:rPr lang="en-US" sz="2000" dirty="0" smtClean="0"/>
              <a:t>External : Through financial statements, bank references, trade references, credit bureau reports.</a:t>
            </a:r>
          </a:p>
          <a:p>
            <a:pPr marL="457200" indent="-457200">
              <a:buNone/>
            </a:pPr>
            <a:r>
              <a:rPr lang="en-US" sz="2000" dirty="0" smtClean="0"/>
              <a:t>b) </a:t>
            </a:r>
            <a:r>
              <a:rPr lang="en-US" sz="2000" dirty="0" smtClean="0">
                <a:solidFill>
                  <a:srgbClr val="CC00CC"/>
                </a:solidFill>
              </a:rPr>
              <a:t>Analysis of credit information: </a:t>
            </a:r>
            <a:r>
              <a:rPr lang="en-US" sz="2000" dirty="0" smtClean="0"/>
              <a:t>it can be obtain from various sources, it should be analyzed to determine the credit worthiness of the customer.</a:t>
            </a:r>
          </a:p>
          <a:p>
            <a:pPr marL="457200" indent="-457200">
              <a:buNone/>
            </a:pPr>
            <a:r>
              <a:rPr lang="en-US" sz="2000" dirty="0" smtClean="0"/>
              <a:t>The well known 5 C’s of credit</a:t>
            </a:r>
          </a:p>
          <a:p>
            <a:pPr marL="514350" indent="-514350">
              <a:buAutoNum type="romanLcParenR"/>
            </a:pPr>
            <a:r>
              <a:rPr lang="en-US" sz="2000" dirty="0" smtClean="0"/>
              <a:t>Character</a:t>
            </a:r>
          </a:p>
          <a:p>
            <a:pPr marL="514350" indent="-514350">
              <a:buAutoNum type="romanLcParenR"/>
            </a:pPr>
            <a:r>
              <a:rPr lang="en-US" sz="2000" dirty="0" smtClean="0"/>
              <a:t>Capacity</a:t>
            </a:r>
          </a:p>
          <a:p>
            <a:pPr marL="514350" indent="-514350">
              <a:buAutoNum type="romanLcParenR"/>
            </a:pPr>
            <a:r>
              <a:rPr lang="en-US" sz="2000" dirty="0" smtClean="0"/>
              <a:t>Capital</a:t>
            </a:r>
          </a:p>
          <a:p>
            <a:pPr marL="514350" indent="-514350">
              <a:buAutoNum type="romanLcParenR"/>
            </a:pPr>
            <a:r>
              <a:rPr lang="en-US" sz="2000" dirty="0" smtClean="0"/>
              <a:t>Collateral</a:t>
            </a:r>
          </a:p>
          <a:p>
            <a:pPr marL="514350" indent="-514350">
              <a:buAutoNum type="romanLcParenR"/>
            </a:pPr>
            <a:r>
              <a:rPr lang="en-US" sz="2000" dirty="0" smtClean="0"/>
              <a:t>Conditions</a:t>
            </a:r>
          </a:p>
          <a:p>
            <a:pPr marL="514350" indent="-514350">
              <a:buNone/>
            </a:pPr>
            <a:endParaRPr lang="en-US" sz="2000" dirty="0" smtClean="0"/>
          </a:p>
          <a:p>
            <a:pPr marL="514350" indent="-514350">
              <a:buAutoNum type="romanLcParenR"/>
            </a:pPr>
            <a:endParaRPr lang="en-US" sz="2000" dirty="0" smtClean="0"/>
          </a:p>
          <a:p>
            <a:pPr marL="457200" indent="-457200">
              <a:buFont typeface="Symbol"/>
              <a:buChar char="Þ"/>
            </a:pP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lnSpcReduction="10000"/>
          </a:bodyPr>
          <a:lstStyle/>
          <a:p>
            <a:pPr>
              <a:buNone/>
            </a:pPr>
            <a:r>
              <a:rPr lang="en-US" sz="2000" dirty="0" smtClean="0">
                <a:solidFill>
                  <a:srgbClr val="C00000"/>
                </a:solidFill>
              </a:rPr>
              <a:t>Gross working capital</a:t>
            </a:r>
          </a:p>
          <a:p>
            <a:pPr marL="0" indent="0">
              <a:buNone/>
            </a:pPr>
            <a:r>
              <a:rPr lang="en-US" sz="2000" dirty="0" smtClean="0"/>
              <a:t>The term working capital refers to the gross working capital and represent the amount of funds invested in current assets. Thus, the “gross working capital” is the capital invested in total current assets of the enterprise.</a:t>
            </a:r>
          </a:p>
          <a:p>
            <a:pPr marL="0" indent="0">
              <a:buNone/>
            </a:pPr>
            <a:endParaRPr lang="en-US" sz="2000" dirty="0" smtClean="0"/>
          </a:p>
          <a:p>
            <a:pPr marL="0" indent="0">
              <a:buNone/>
            </a:pPr>
            <a:r>
              <a:rPr lang="en-US" sz="2000" dirty="0" smtClean="0">
                <a:solidFill>
                  <a:srgbClr val="00B0F0"/>
                </a:solidFill>
              </a:rPr>
              <a:t>Constitutes of current assets</a:t>
            </a:r>
          </a:p>
          <a:p>
            <a:pPr marL="457200" indent="-457200">
              <a:buAutoNum type="arabicPeriod"/>
            </a:pPr>
            <a:r>
              <a:rPr lang="en-US" sz="2000" dirty="0" smtClean="0"/>
              <a:t>Cash in bank and bank balances.</a:t>
            </a:r>
          </a:p>
          <a:p>
            <a:pPr marL="457200" indent="-457200">
              <a:buAutoNum type="arabicPeriod"/>
            </a:pPr>
            <a:r>
              <a:rPr lang="en-US" sz="2000" dirty="0" smtClean="0"/>
              <a:t>Bills receivable.</a:t>
            </a:r>
          </a:p>
          <a:p>
            <a:pPr marL="457200" indent="-457200">
              <a:buAutoNum type="arabicPeriod"/>
            </a:pPr>
            <a:r>
              <a:rPr lang="en-US" sz="2000" dirty="0" smtClean="0"/>
              <a:t>Short term loans.</a:t>
            </a:r>
          </a:p>
          <a:p>
            <a:pPr marL="457200" indent="-457200">
              <a:buAutoNum type="arabicPeriod"/>
            </a:pPr>
            <a:r>
              <a:rPr lang="en-US" sz="2000" dirty="0" smtClean="0"/>
              <a:t>Sundry debtors</a:t>
            </a:r>
          </a:p>
          <a:p>
            <a:pPr marL="457200" indent="-457200">
              <a:buAutoNum type="arabicPeriod"/>
            </a:pPr>
            <a:r>
              <a:rPr lang="en-US" sz="2000" dirty="0" smtClean="0"/>
              <a:t>Inventories of stock</a:t>
            </a:r>
          </a:p>
          <a:p>
            <a:pPr marL="457200" indent="-457200">
              <a:buNone/>
            </a:pPr>
            <a:r>
              <a:rPr lang="en-US" sz="2000" dirty="0" smtClean="0"/>
              <a:t>    =&gt; raw materials</a:t>
            </a:r>
          </a:p>
          <a:p>
            <a:pPr marL="457200" indent="-457200">
              <a:buNone/>
            </a:pPr>
            <a:r>
              <a:rPr lang="en-US" sz="2000" dirty="0" smtClean="0"/>
              <a:t>    =&gt; Work-in progress</a:t>
            </a:r>
          </a:p>
          <a:p>
            <a:pPr marL="457200" indent="-457200">
              <a:buNone/>
            </a:pPr>
            <a:r>
              <a:rPr lang="en-US" sz="2000" dirty="0" smtClean="0"/>
              <a:t>   =&gt; Stores and Spares</a:t>
            </a:r>
          </a:p>
          <a:p>
            <a:pPr marL="457200" indent="-457200">
              <a:buNone/>
            </a:pPr>
            <a:r>
              <a:rPr lang="en-US" sz="2000" dirty="0" smtClean="0"/>
              <a:t>   =&gt; Finished goods</a:t>
            </a:r>
          </a:p>
          <a:p>
            <a:pPr marL="457200" indent="-457200">
              <a:buNone/>
            </a:pPr>
            <a:r>
              <a:rPr lang="en-US" sz="2000" dirty="0" smtClean="0"/>
              <a:t>6. Temporary investment of surplus funds</a:t>
            </a:r>
          </a:p>
          <a:p>
            <a:pPr marL="457200" indent="-457200">
              <a:buNone/>
            </a:pPr>
            <a:r>
              <a:rPr lang="en-US" sz="2000" dirty="0" smtClean="0"/>
              <a:t>7.Prepaid expenses</a:t>
            </a:r>
          </a:p>
          <a:p>
            <a:pPr marL="457200" indent="-457200">
              <a:buNone/>
            </a:pPr>
            <a:r>
              <a:rPr lang="en-US" sz="2000" dirty="0" smtClean="0"/>
              <a:t>8. Accrued incomes.</a:t>
            </a:r>
          </a:p>
          <a:p>
            <a:pPr>
              <a:buNone/>
            </a:pPr>
            <a:endParaRPr lang="en-US"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buNone/>
            </a:pPr>
            <a:r>
              <a:rPr lang="en-US" sz="2000" dirty="0" smtClean="0">
                <a:solidFill>
                  <a:srgbClr val="7030A0"/>
                </a:solidFill>
              </a:rPr>
              <a:t>III. Credit Granting Decision</a:t>
            </a:r>
          </a:p>
          <a:p>
            <a:pPr>
              <a:buNone/>
            </a:pPr>
            <a:r>
              <a:rPr lang="en-US" sz="2000" dirty="0" smtClean="0"/>
              <a:t>=&gt; Banker’s inquiry</a:t>
            </a:r>
          </a:p>
          <a:p>
            <a:pPr>
              <a:buFont typeface="Symbol"/>
              <a:buChar char="Þ"/>
            </a:pPr>
            <a:r>
              <a:rPr lang="en-US" sz="2000" dirty="0" smtClean="0"/>
              <a:t>Trade references</a:t>
            </a:r>
          </a:p>
          <a:p>
            <a:pPr>
              <a:buFont typeface="Symbol"/>
              <a:buChar char="Þ"/>
            </a:pPr>
            <a:r>
              <a:rPr lang="en-US" sz="2000" dirty="0" smtClean="0"/>
              <a:t>Credit agencies</a:t>
            </a:r>
          </a:p>
          <a:p>
            <a:pPr>
              <a:buFont typeface="Symbol"/>
              <a:buChar char="Þ"/>
            </a:pPr>
            <a:r>
              <a:rPr lang="en-US" sz="2000" dirty="0" smtClean="0"/>
              <a:t>Published financial statements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US" sz="2000" dirty="0" smtClean="0">
                <a:solidFill>
                  <a:srgbClr val="7030A0"/>
                </a:solidFill>
              </a:rPr>
              <a:t>IV. Policies for managing Accounts Receivables</a:t>
            </a:r>
          </a:p>
          <a:p>
            <a:pPr>
              <a:buNone/>
            </a:pPr>
            <a:r>
              <a:rPr lang="en-US" sz="2000" dirty="0" smtClean="0"/>
              <a:t>	This is used to implement the effective credit policy and standard.</a:t>
            </a:r>
          </a:p>
          <a:p>
            <a:pPr marL="0" indent="0">
              <a:buNone/>
            </a:pPr>
            <a:r>
              <a:rPr lang="en-US" sz="2000" dirty="0" smtClean="0"/>
              <a:t>	In order to control the level of receivables, the firm should apply regular checks and there must be continuous monitoring system. The financial manger should keep a watch on the credit worthiness of mall customer as well as on the total credit policy of the firm. The following methods can be adopted for this purpose:</a:t>
            </a:r>
          </a:p>
          <a:p>
            <a:pPr marL="0" indent="0">
              <a:buNone/>
            </a:pPr>
            <a:r>
              <a:rPr lang="en-US" sz="2000" dirty="0" smtClean="0">
                <a:solidFill>
                  <a:srgbClr val="FF0000"/>
                </a:solidFill>
              </a:rPr>
              <a:t>1. Accounting Ratios: </a:t>
            </a:r>
            <a:r>
              <a:rPr lang="en-US" sz="2000" dirty="0" smtClean="0"/>
              <a:t>It used to control the receivables through several ratios the ratios used are:</a:t>
            </a:r>
          </a:p>
          <a:p>
            <a:pPr marL="457200" indent="-457200">
              <a:buAutoNum type="alphaLcParenR"/>
            </a:pPr>
            <a:r>
              <a:rPr lang="en-US" sz="2000" dirty="0" smtClean="0">
                <a:solidFill>
                  <a:srgbClr val="CC00CC"/>
                </a:solidFill>
              </a:rPr>
              <a:t>Receivables Turn over Ratio</a:t>
            </a:r>
            <a:r>
              <a:rPr lang="en-US" sz="2000" dirty="0" smtClean="0"/>
              <a:t>: It establish relationship between net credit sales and average trade debtors. The objective is to determine the efficiency which trade debtors are managed.</a:t>
            </a:r>
          </a:p>
          <a:p>
            <a:pPr marL="457200" indent="-457200">
              <a:buNone/>
            </a:pPr>
            <a:r>
              <a:rPr lang="en-US" sz="2000" dirty="0" smtClean="0"/>
              <a:t>                                                   Net Credit Sales</a:t>
            </a:r>
          </a:p>
          <a:p>
            <a:pPr marL="457200" indent="-457200">
              <a:buNone/>
            </a:pPr>
            <a:r>
              <a:rPr lang="en-US" sz="2000" dirty="0" smtClean="0"/>
              <a:t>Debtors Turn Over Ratio =</a:t>
            </a:r>
          </a:p>
          <a:p>
            <a:pPr marL="457200" indent="-457200">
              <a:buNone/>
            </a:pPr>
            <a:r>
              <a:rPr lang="en-US" sz="2000" dirty="0" smtClean="0"/>
              <a:t>				Average Trade Debtors</a:t>
            </a:r>
          </a:p>
          <a:p>
            <a:pPr marL="457200" indent="-457200">
              <a:buNone/>
            </a:pPr>
            <a:r>
              <a:rPr lang="en-US" sz="2000" dirty="0" smtClean="0"/>
              <a:t>Where, net credit sales= gross credit sales – sales returns</a:t>
            </a:r>
          </a:p>
          <a:p>
            <a:pPr marL="457200" indent="-457200">
              <a:buNone/>
            </a:pPr>
            <a:r>
              <a:rPr lang="en-US" sz="2000" dirty="0" smtClean="0"/>
              <a:t>Trade debtors = sundry debtors+ bills receivables &amp; accounts receivables</a:t>
            </a:r>
          </a:p>
          <a:p>
            <a:pPr marL="457200" indent="-457200" algn="ctr">
              <a:buNone/>
            </a:pPr>
            <a:r>
              <a:rPr lang="en-US" sz="2000" dirty="0" smtClean="0"/>
              <a:t>Opening debtors + closing debtors</a:t>
            </a:r>
          </a:p>
          <a:p>
            <a:pPr marL="457200" indent="-457200">
              <a:buNone/>
            </a:pPr>
            <a:r>
              <a:rPr lang="en-US" sz="2000" dirty="0" smtClean="0"/>
              <a:t>Average trade debtors=</a:t>
            </a:r>
          </a:p>
          <a:p>
            <a:pPr marL="457200" indent="-457200">
              <a:buNone/>
            </a:pPr>
            <a:r>
              <a:rPr lang="en-US" sz="2000" dirty="0" smtClean="0"/>
              <a:t>                                                              2</a:t>
            </a:r>
          </a:p>
          <a:p>
            <a:pPr>
              <a:buNone/>
            </a:pPr>
            <a:endParaRPr lang="en-US" sz="2000" dirty="0"/>
          </a:p>
        </p:txBody>
      </p:sp>
      <p:cxnSp>
        <p:nvCxnSpPr>
          <p:cNvPr id="5" name="Straight Connector 4"/>
          <p:cNvCxnSpPr/>
          <p:nvPr/>
        </p:nvCxnSpPr>
        <p:spPr>
          <a:xfrm>
            <a:off x="3124200" y="4343400"/>
            <a:ext cx="2362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95600" y="6019800"/>
            <a:ext cx="3505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324600"/>
          </a:xfrm>
        </p:spPr>
        <p:txBody>
          <a:bodyPr>
            <a:normAutofit/>
          </a:bodyPr>
          <a:lstStyle/>
          <a:p>
            <a:pPr>
              <a:buNone/>
            </a:pPr>
            <a:r>
              <a:rPr lang="en-US" sz="2000" dirty="0" smtClean="0">
                <a:solidFill>
                  <a:srgbClr val="CC00CC"/>
                </a:solidFill>
              </a:rPr>
              <a:t>b) Average Collection Period:</a:t>
            </a:r>
          </a:p>
          <a:p>
            <a:pPr>
              <a:buNone/>
            </a:pPr>
            <a:r>
              <a:rPr lang="en-US" sz="2000" dirty="0" smtClean="0"/>
              <a:t>	 	average receivables</a:t>
            </a:r>
          </a:p>
          <a:p>
            <a:pPr>
              <a:buNone/>
            </a:pPr>
            <a:r>
              <a:rPr lang="en-US" sz="2000" dirty="0" smtClean="0"/>
              <a:t>	          Credit sales per day</a:t>
            </a:r>
          </a:p>
          <a:p>
            <a:pPr marL="0" indent="0">
              <a:buNone/>
            </a:pPr>
            <a:r>
              <a:rPr lang="en-US" sz="2000" dirty="0" smtClean="0">
                <a:solidFill>
                  <a:srgbClr val="FF0000"/>
                </a:solidFill>
              </a:rPr>
              <a:t>2. Aging schedule of receivables: </a:t>
            </a:r>
            <a:r>
              <a:rPr lang="en-US" sz="2000" dirty="0" smtClean="0"/>
              <a:t>One part of that collections policy is to monitor your receivables by developing an aging schedule for monitoring receivables. An aging schedule is a way of finding out if customers are paying their bills within the </a:t>
            </a:r>
            <a:r>
              <a:rPr lang="en-US" sz="2000" u="sng" dirty="0" smtClean="0">
                <a:hlinkClick r:id="rId2"/>
              </a:rPr>
              <a:t>credit period</a:t>
            </a:r>
            <a:r>
              <a:rPr lang="en-US" sz="2000" dirty="0" smtClean="0"/>
              <a:t> prescribed in the company's credit terms.</a:t>
            </a:r>
          </a:p>
        </p:txBody>
      </p:sp>
      <p:cxnSp>
        <p:nvCxnSpPr>
          <p:cNvPr id="5" name="Straight Connector 4"/>
          <p:cNvCxnSpPr/>
          <p:nvPr/>
        </p:nvCxnSpPr>
        <p:spPr>
          <a:xfrm>
            <a:off x="1219200" y="990600"/>
            <a:ext cx="2057400"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nvGraphicFramePr>
        <p:xfrm>
          <a:off x="381000" y="2971800"/>
          <a:ext cx="8001000" cy="3657598"/>
        </p:xfrm>
        <a:graphic>
          <a:graphicData uri="http://schemas.openxmlformats.org/drawingml/2006/table">
            <a:tbl>
              <a:tblPr firstRow="1" bandRow="1">
                <a:tableStyleId>{5C22544A-7EE6-4342-B048-85BDC9FD1C3A}</a:tableStyleId>
              </a:tblPr>
              <a:tblGrid>
                <a:gridCol w="2667000"/>
                <a:gridCol w="2667000"/>
                <a:gridCol w="2667000"/>
              </a:tblGrid>
              <a:tr h="522514">
                <a:tc>
                  <a:txBody>
                    <a:bodyPr/>
                    <a:lstStyle/>
                    <a:p>
                      <a:pPr algn="ctr"/>
                      <a:r>
                        <a:rPr lang="en-US" dirty="0" smtClean="0"/>
                        <a:t>Aging</a:t>
                      </a:r>
                      <a:r>
                        <a:rPr lang="en-US" baseline="0" dirty="0" smtClean="0"/>
                        <a:t> Schedule</a:t>
                      </a:r>
                      <a:endParaRPr lang="en-US" dirty="0"/>
                    </a:p>
                  </a:txBody>
                  <a:tcPr/>
                </a:tc>
                <a:tc>
                  <a:txBody>
                    <a:bodyPr/>
                    <a:lstStyle/>
                    <a:p>
                      <a:pPr algn="ctr"/>
                      <a:r>
                        <a:rPr lang="en-US" dirty="0" smtClean="0"/>
                        <a:t>Amount </a:t>
                      </a:r>
                      <a:endParaRPr lang="en-US" dirty="0"/>
                    </a:p>
                  </a:txBody>
                  <a:tcPr/>
                </a:tc>
                <a:tc>
                  <a:txBody>
                    <a:bodyPr/>
                    <a:lstStyle/>
                    <a:p>
                      <a:pPr algn="ctr"/>
                      <a:r>
                        <a:rPr lang="en-US" dirty="0" smtClean="0"/>
                        <a:t>% of accounts receivables</a:t>
                      </a:r>
                      <a:endParaRPr lang="en-US" dirty="0"/>
                    </a:p>
                  </a:txBody>
                  <a:tcPr/>
                </a:tc>
              </a:tr>
              <a:tr h="522514">
                <a:tc>
                  <a:txBody>
                    <a:bodyPr/>
                    <a:lstStyle/>
                    <a:p>
                      <a:pPr algn="ctr"/>
                      <a:r>
                        <a:rPr lang="en-US" dirty="0" smtClean="0"/>
                        <a:t>0-10 days</a:t>
                      </a:r>
                      <a:endParaRPr lang="en-US" dirty="0"/>
                    </a:p>
                  </a:txBody>
                  <a:tcPr/>
                </a:tc>
                <a:tc>
                  <a:txBody>
                    <a:bodyPr/>
                    <a:lstStyle/>
                    <a:p>
                      <a:pPr algn="ctr"/>
                      <a:r>
                        <a:rPr lang="en-US" dirty="0" smtClean="0"/>
                        <a:t>20,000</a:t>
                      </a:r>
                      <a:endParaRPr lang="en-US" dirty="0"/>
                    </a:p>
                  </a:txBody>
                  <a:tcPr/>
                </a:tc>
                <a:tc>
                  <a:txBody>
                    <a:bodyPr/>
                    <a:lstStyle/>
                    <a:p>
                      <a:pPr algn="ctr"/>
                      <a:r>
                        <a:rPr lang="en-US" dirty="0" smtClean="0"/>
                        <a:t>20 %</a:t>
                      </a:r>
                      <a:endParaRPr lang="en-US" dirty="0"/>
                    </a:p>
                  </a:txBody>
                  <a:tcPr/>
                </a:tc>
              </a:tr>
              <a:tr h="522514">
                <a:tc>
                  <a:txBody>
                    <a:bodyPr/>
                    <a:lstStyle/>
                    <a:p>
                      <a:pPr algn="ctr"/>
                      <a:r>
                        <a:rPr lang="en-US" dirty="0" smtClean="0"/>
                        <a:t>11-30 days</a:t>
                      </a:r>
                      <a:endParaRPr lang="en-US" dirty="0"/>
                    </a:p>
                  </a:txBody>
                  <a:tcPr/>
                </a:tc>
                <a:tc>
                  <a:txBody>
                    <a:bodyPr/>
                    <a:lstStyle/>
                    <a:p>
                      <a:pPr algn="ctr"/>
                      <a:r>
                        <a:rPr lang="en-US" dirty="0" smtClean="0"/>
                        <a:t>40,000</a:t>
                      </a:r>
                      <a:endParaRPr lang="en-US" dirty="0"/>
                    </a:p>
                  </a:txBody>
                  <a:tcPr/>
                </a:tc>
                <a:tc>
                  <a:txBody>
                    <a:bodyPr/>
                    <a:lstStyle/>
                    <a:p>
                      <a:pPr algn="ctr"/>
                      <a:r>
                        <a:rPr lang="en-US" dirty="0" smtClean="0"/>
                        <a:t>40%</a:t>
                      </a:r>
                      <a:endParaRPr lang="en-US" dirty="0"/>
                    </a:p>
                  </a:txBody>
                  <a:tcPr/>
                </a:tc>
              </a:tr>
              <a:tr h="522514">
                <a:tc>
                  <a:txBody>
                    <a:bodyPr/>
                    <a:lstStyle/>
                    <a:p>
                      <a:pPr algn="ctr"/>
                      <a:r>
                        <a:rPr lang="en-US" dirty="0" smtClean="0"/>
                        <a:t>31-60 days</a:t>
                      </a:r>
                      <a:endParaRPr lang="en-US" dirty="0"/>
                    </a:p>
                  </a:txBody>
                  <a:tcPr/>
                </a:tc>
                <a:tc>
                  <a:txBody>
                    <a:bodyPr/>
                    <a:lstStyle/>
                    <a:p>
                      <a:pPr algn="ctr"/>
                      <a:r>
                        <a:rPr lang="en-US" dirty="0" smtClean="0"/>
                        <a:t>20,000</a:t>
                      </a:r>
                      <a:endParaRPr lang="en-US" dirty="0"/>
                    </a:p>
                  </a:txBody>
                  <a:tcPr/>
                </a:tc>
                <a:tc>
                  <a:txBody>
                    <a:bodyPr/>
                    <a:lstStyle/>
                    <a:p>
                      <a:pPr algn="ctr"/>
                      <a:r>
                        <a:rPr lang="en-US" dirty="0" smtClean="0"/>
                        <a:t>20%</a:t>
                      </a:r>
                      <a:endParaRPr lang="en-US" dirty="0"/>
                    </a:p>
                  </a:txBody>
                  <a:tcPr/>
                </a:tc>
              </a:tr>
              <a:tr h="522514">
                <a:tc>
                  <a:txBody>
                    <a:bodyPr/>
                    <a:lstStyle/>
                    <a:p>
                      <a:pPr algn="ctr"/>
                      <a:r>
                        <a:rPr lang="en-US" dirty="0" smtClean="0"/>
                        <a:t>61-90 days</a:t>
                      </a:r>
                      <a:endParaRPr lang="en-US" dirty="0"/>
                    </a:p>
                  </a:txBody>
                  <a:tcPr/>
                </a:tc>
                <a:tc>
                  <a:txBody>
                    <a:bodyPr/>
                    <a:lstStyle/>
                    <a:p>
                      <a:pPr algn="ctr"/>
                      <a:r>
                        <a:rPr lang="en-US" dirty="0" smtClean="0"/>
                        <a:t>10,000</a:t>
                      </a:r>
                      <a:endParaRPr lang="en-US" dirty="0"/>
                    </a:p>
                  </a:txBody>
                  <a:tcPr/>
                </a:tc>
                <a:tc>
                  <a:txBody>
                    <a:bodyPr/>
                    <a:lstStyle/>
                    <a:p>
                      <a:pPr algn="ctr"/>
                      <a:r>
                        <a:rPr lang="en-US" dirty="0" smtClean="0"/>
                        <a:t>10%</a:t>
                      </a:r>
                      <a:endParaRPr lang="en-US" dirty="0"/>
                    </a:p>
                  </a:txBody>
                  <a:tcPr/>
                </a:tc>
              </a:tr>
              <a:tr h="522514">
                <a:tc>
                  <a:txBody>
                    <a:bodyPr/>
                    <a:lstStyle/>
                    <a:p>
                      <a:pPr algn="ctr"/>
                      <a:r>
                        <a:rPr lang="en-US" dirty="0" smtClean="0"/>
                        <a:t>Over 90 days</a:t>
                      </a:r>
                      <a:endParaRPr lang="en-US" dirty="0"/>
                    </a:p>
                  </a:txBody>
                  <a:tcPr/>
                </a:tc>
                <a:tc>
                  <a:txBody>
                    <a:bodyPr/>
                    <a:lstStyle/>
                    <a:p>
                      <a:pPr algn="ctr"/>
                      <a:r>
                        <a:rPr lang="en-US" dirty="0" smtClean="0"/>
                        <a:t>10,000</a:t>
                      </a:r>
                      <a:endParaRPr lang="en-US" dirty="0"/>
                    </a:p>
                  </a:txBody>
                  <a:tcPr/>
                </a:tc>
                <a:tc>
                  <a:txBody>
                    <a:bodyPr/>
                    <a:lstStyle/>
                    <a:p>
                      <a:pPr algn="ctr"/>
                      <a:r>
                        <a:rPr lang="en-US" dirty="0" smtClean="0"/>
                        <a:t>10%</a:t>
                      </a:r>
                      <a:endParaRPr lang="en-US" dirty="0"/>
                    </a:p>
                  </a:txBody>
                  <a:tcPr/>
                </a:tc>
              </a:tr>
              <a:tr h="522514">
                <a:tc>
                  <a:txBody>
                    <a:bodyPr/>
                    <a:lstStyle/>
                    <a:p>
                      <a:pPr algn="ctr"/>
                      <a:r>
                        <a:rPr lang="en-US" dirty="0" smtClean="0"/>
                        <a:t>Total</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100%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marL="0" indent="0">
              <a:buNone/>
            </a:pPr>
            <a:r>
              <a:rPr lang="en-US" sz="2000" dirty="0" smtClean="0">
                <a:solidFill>
                  <a:srgbClr val="FF0000"/>
                </a:solidFill>
              </a:rPr>
              <a:t>3. Line of credit: </a:t>
            </a:r>
            <a:r>
              <a:rPr lang="en-US" sz="2000" dirty="0" smtClean="0"/>
              <a:t>A </a:t>
            </a:r>
            <a:r>
              <a:rPr lang="en-US" sz="2000" b="1" dirty="0" smtClean="0"/>
              <a:t>line of credit</a:t>
            </a:r>
            <a:r>
              <a:rPr lang="en-US" sz="2000" dirty="0" smtClean="0"/>
              <a:t> is any </a:t>
            </a:r>
            <a:r>
              <a:rPr lang="en-US" sz="2000" dirty="0" smtClean="0">
                <a:hlinkClick r:id="rId2" tooltip="Credit (finance)"/>
              </a:rPr>
              <a:t>credit</a:t>
            </a:r>
            <a:r>
              <a:rPr lang="en-US" sz="2000" dirty="0" smtClean="0"/>
              <a:t> source extended to a customer  business by a firm. A line of credit represents the maximum amount that the customer is allowed to borrow and owe. It must be periodically reviewed by the company. This does not mean the credit line must be changed, rather it may be unchanged or increased or reduced.</a:t>
            </a:r>
          </a:p>
          <a:p>
            <a:pPr marL="0" indent="0">
              <a:buNone/>
            </a:pPr>
            <a:r>
              <a:rPr lang="en-US" sz="2000" dirty="0" smtClean="0"/>
              <a:t>4. Collection Matrix: in order to study the changes in the payment behavior of customers it is helpful to look the pattern of collection associated with the credit sales. From the collection pattern one can judge whether collection is improving , stable or deteriorating . It provide historical record of collection, it could be useful in projecting  receipts for each budgeting period.</a:t>
            </a:r>
          </a:p>
          <a:p>
            <a:pPr marL="0" indent="0">
              <a:buNone/>
            </a:pPr>
            <a:endParaRPr lang="en-US" sz="2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srcRect/>
          <a:stretch>
            <a:fillRect/>
          </a:stretch>
        </p:blipFill>
        <p:spPr bwMode="auto">
          <a:xfrm>
            <a:off x="457200" y="228600"/>
            <a:ext cx="7619999" cy="4491037"/>
          </a:xfrm>
          <a:prstGeom prst="rect">
            <a:avLst/>
          </a:prstGeom>
          <a:noFill/>
          <a:ln w="9525">
            <a:noFill/>
            <a:miter lim="800000"/>
            <a:headEnd/>
            <a:tailEnd/>
          </a:ln>
          <a:effectLst/>
        </p:spPr>
      </p:pic>
      <p:sp>
        <p:nvSpPr>
          <p:cNvPr id="6" name="TextBox 5"/>
          <p:cNvSpPr txBox="1"/>
          <p:nvPr/>
        </p:nvSpPr>
        <p:spPr>
          <a:xfrm>
            <a:off x="2057400" y="5257800"/>
            <a:ext cx="5105400" cy="923330"/>
          </a:xfrm>
          <a:prstGeom prst="rect">
            <a:avLst/>
          </a:prstGeom>
          <a:noFill/>
        </p:spPr>
        <p:txBody>
          <a:bodyPr wrap="square" rtlCol="0">
            <a:spAutoFit/>
          </a:bodyPr>
          <a:lstStyle/>
          <a:p>
            <a:r>
              <a:rPr lang="en-US" sz="5400" dirty="0" smtClean="0"/>
              <a:t>   FACTORING </a:t>
            </a:r>
            <a:endParaRPr lang="en-US" sz="5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610600" cy="6248400"/>
          </a:xfrm>
        </p:spPr>
        <p:txBody>
          <a:bodyPr>
            <a:normAutofit/>
          </a:bodyPr>
          <a:lstStyle/>
          <a:p>
            <a:pPr>
              <a:buNone/>
            </a:pPr>
            <a:r>
              <a:rPr lang="en-US" sz="2000" dirty="0" smtClean="0">
                <a:solidFill>
                  <a:srgbClr val="7030A0"/>
                </a:solidFill>
              </a:rPr>
              <a:t>Meaning:</a:t>
            </a:r>
            <a:r>
              <a:rPr lang="en-US" sz="2000" dirty="0" smtClean="0"/>
              <a:t>    </a:t>
            </a:r>
          </a:p>
          <a:p>
            <a:pPr>
              <a:buNone/>
            </a:pPr>
            <a:r>
              <a:rPr lang="en-US" sz="2000" dirty="0" smtClean="0"/>
              <a:t>   =&gt;  This word derived from </a:t>
            </a:r>
            <a:r>
              <a:rPr lang="en-US" sz="2000" dirty="0" smtClean="0">
                <a:solidFill>
                  <a:srgbClr val="C10FAC"/>
                </a:solidFill>
              </a:rPr>
              <a:t>Latin word “</a:t>
            </a:r>
            <a:r>
              <a:rPr lang="en-US" sz="2000" dirty="0" err="1" smtClean="0">
                <a:solidFill>
                  <a:srgbClr val="C10FAC"/>
                </a:solidFill>
              </a:rPr>
              <a:t>facere</a:t>
            </a:r>
            <a:r>
              <a:rPr lang="en-US" sz="2000" dirty="0" smtClean="0">
                <a:solidFill>
                  <a:srgbClr val="C10FAC"/>
                </a:solidFill>
              </a:rPr>
              <a:t>” </a:t>
            </a:r>
            <a:r>
              <a:rPr lang="en-US" sz="2000" dirty="0" smtClean="0"/>
              <a:t>, which means to make or do or to get things.</a:t>
            </a:r>
          </a:p>
          <a:p>
            <a:pPr>
              <a:buNone/>
            </a:pPr>
            <a:r>
              <a:rPr lang="en-US" sz="2000" dirty="0" smtClean="0"/>
              <a:t>    =&gt;It originated in countries like </a:t>
            </a:r>
            <a:r>
              <a:rPr lang="en-US" sz="2000" dirty="0" smtClean="0">
                <a:solidFill>
                  <a:srgbClr val="C10FAC"/>
                </a:solidFill>
              </a:rPr>
              <a:t>USA, UK France</a:t>
            </a:r>
            <a:r>
              <a:rPr lang="en-US" sz="2000" dirty="0" smtClean="0"/>
              <a:t>, etc.,</a:t>
            </a:r>
          </a:p>
          <a:p>
            <a:pPr>
              <a:buNone/>
            </a:pPr>
            <a:r>
              <a:rPr lang="en-US" sz="2000" dirty="0" smtClean="0"/>
              <a:t>    =&gt; It is originated for </a:t>
            </a:r>
            <a:r>
              <a:rPr lang="en-US" sz="2000" dirty="0" smtClean="0">
                <a:solidFill>
                  <a:srgbClr val="C10FAC"/>
                </a:solidFill>
              </a:rPr>
              <a:t>meetings the working capital requirements</a:t>
            </a:r>
            <a:r>
              <a:rPr lang="en-US" sz="2000" dirty="0" smtClean="0"/>
              <a:t> of the firm by purchasing their bills receivable.</a:t>
            </a:r>
          </a:p>
          <a:p>
            <a:pPr>
              <a:buNone/>
            </a:pPr>
            <a:r>
              <a:rPr lang="en-US" sz="2000" dirty="0" smtClean="0"/>
              <a:t>  =&gt; A financial service where by </a:t>
            </a:r>
            <a:r>
              <a:rPr lang="en-US" sz="2000" dirty="0" smtClean="0">
                <a:solidFill>
                  <a:srgbClr val="C10FAC"/>
                </a:solidFill>
              </a:rPr>
              <a:t>insinuation called as “Factor”.</a:t>
            </a:r>
          </a:p>
          <a:p>
            <a:pPr>
              <a:buNone/>
            </a:pPr>
            <a:r>
              <a:rPr lang="en-US" sz="2000" dirty="0" smtClean="0"/>
              <a:t>    =&gt; The task is realizing the bad debts of commercial firm for a </a:t>
            </a:r>
            <a:r>
              <a:rPr lang="en-US" sz="2000" dirty="0" smtClean="0">
                <a:solidFill>
                  <a:srgbClr val="C10FAC"/>
                </a:solidFill>
              </a:rPr>
              <a:t>“commission” </a:t>
            </a:r>
            <a:r>
              <a:rPr lang="en-US" sz="2000" dirty="0" smtClean="0"/>
              <a:t>is known as “factoring”</a:t>
            </a:r>
          </a:p>
          <a:p>
            <a:pPr>
              <a:buNone/>
            </a:pPr>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248400"/>
          </a:xfrm>
        </p:spPr>
        <p:txBody>
          <a:bodyPr>
            <a:normAutofit/>
          </a:bodyPr>
          <a:lstStyle/>
          <a:p>
            <a:pPr>
              <a:buNone/>
            </a:pPr>
            <a:r>
              <a:rPr lang="en-US" sz="2800" dirty="0" smtClean="0">
                <a:solidFill>
                  <a:srgbClr val="FF0000"/>
                </a:solidFill>
              </a:rPr>
              <a:t>Definition:</a:t>
            </a:r>
          </a:p>
          <a:p>
            <a:pPr marL="0" indent="0">
              <a:buNone/>
            </a:pPr>
            <a:r>
              <a:rPr lang="en-US" sz="2800" dirty="0" smtClean="0"/>
              <a:t>   It is an agreement in which receivables arising out of sale of goods/services sold by a firm (client) to the “Factor”, as a result of which the title to the goods/services represented by the said receivables passes on to the factor.</a:t>
            </a:r>
          </a:p>
          <a:p>
            <a:pPr>
              <a:buNone/>
            </a:pPr>
            <a:r>
              <a:rPr lang="en-US" sz="2800" dirty="0" smtClean="0">
                <a:solidFill>
                  <a:srgbClr val="00B0F0"/>
                </a:solidFill>
              </a:rPr>
              <a:t>EX: Indian Factoring</a:t>
            </a:r>
            <a:r>
              <a:rPr lang="en-US" sz="2800" dirty="0" smtClean="0"/>
              <a:t>.</a:t>
            </a:r>
          </a:p>
          <a:p>
            <a:pPr>
              <a:buNone/>
            </a:pPr>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endParaRPr lang="en-US" sz="6600" dirty="0" smtClean="0"/>
          </a:p>
          <a:p>
            <a:pPr>
              <a:buNone/>
            </a:pPr>
            <a:endParaRPr lang="en-US" sz="6600" dirty="0" smtClean="0"/>
          </a:p>
          <a:p>
            <a:pPr>
              <a:buNone/>
            </a:pPr>
            <a:r>
              <a:rPr lang="en-US" sz="6600" dirty="0" smtClean="0"/>
              <a:t>      </a:t>
            </a:r>
            <a:r>
              <a:rPr lang="en-US" sz="6600" dirty="0" smtClean="0">
                <a:solidFill>
                  <a:srgbClr val="FF0000"/>
                </a:solidFill>
              </a:rPr>
              <a:t>Process of Factoring</a:t>
            </a:r>
            <a:endParaRPr lang="en-US" sz="6600" dirty="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cstate="print"/>
          <a:srcRect/>
          <a:stretch>
            <a:fillRect/>
          </a:stretch>
        </p:blipFill>
        <p:spPr bwMode="auto">
          <a:xfrm>
            <a:off x="152400" y="0"/>
            <a:ext cx="8620125"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324600"/>
          </a:xfrm>
        </p:spPr>
        <p:txBody>
          <a:bodyPr>
            <a:normAutofit/>
          </a:bodyPr>
          <a:lstStyle/>
          <a:p>
            <a:pPr>
              <a:buNone/>
            </a:pPr>
            <a:r>
              <a:rPr lang="en-US" sz="2800" dirty="0" smtClean="0">
                <a:solidFill>
                  <a:srgbClr val="FF0000"/>
                </a:solidFill>
              </a:rPr>
              <a:t>Types of Factoring:</a:t>
            </a:r>
          </a:p>
          <a:p>
            <a:pPr marL="571500" indent="-571500">
              <a:buAutoNum type="romanUcPeriod"/>
            </a:pPr>
            <a:r>
              <a:rPr lang="en-US" sz="2800" dirty="0" smtClean="0">
                <a:solidFill>
                  <a:srgbClr val="990099"/>
                </a:solidFill>
              </a:rPr>
              <a:t>Domestic Factoring:</a:t>
            </a:r>
          </a:p>
          <a:p>
            <a:pPr marL="0" indent="0">
              <a:buNone/>
            </a:pPr>
            <a:r>
              <a:rPr lang="en-US" sz="2800" dirty="0" smtClean="0"/>
              <a:t>     It arises from the transaction relating to domestic sales is known as “Domestic Factoring”.</a:t>
            </a:r>
          </a:p>
          <a:p>
            <a:pPr marL="571500" indent="-571500">
              <a:buNone/>
            </a:pPr>
            <a:r>
              <a:rPr lang="en-US" sz="2800" dirty="0" smtClean="0"/>
              <a:t>a) Disclosed Factoring:</a:t>
            </a:r>
          </a:p>
          <a:p>
            <a:pPr marL="571500" indent="-571500">
              <a:buNone/>
            </a:pPr>
            <a:r>
              <a:rPr lang="en-US" sz="2800" dirty="0" smtClean="0"/>
              <a:t>b) Undisclosed Factoring</a:t>
            </a:r>
          </a:p>
          <a:p>
            <a:pPr marL="571500" indent="-571500">
              <a:buNone/>
            </a:pPr>
            <a:r>
              <a:rPr lang="en-US" sz="2800" dirty="0" smtClean="0"/>
              <a:t>c) Discount Factoring</a:t>
            </a:r>
          </a:p>
          <a:p>
            <a:pPr marL="571500" indent="-571500">
              <a:buNone/>
            </a:pPr>
            <a:r>
              <a:rPr lang="en-US" sz="2800" dirty="0" smtClean="0">
                <a:solidFill>
                  <a:srgbClr val="990099"/>
                </a:solidFill>
              </a:rPr>
              <a:t>II. Export Factoring:</a:t>
            </a:r>
          </a:p>
          <a:p>
            <a:pPr marL="0" indent="0">
              <a:buNone/>
            </a:pPr>
            <a:r>
              <a:rPr lang="en-US" sz="2800" dirty="0" smtClean="0"/>
              <a:t>    =&gt; Under this an exporter assigned to a banker or any financial institution and financial assistance is obtained on the strength of export documents and guaranteed payments is called “Export Factoring”.</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buNone/>
            </a:pPr>
            <a:r>
              <a:rPr lang="en-US" sz="2000" dirty="0" smtClean="0">
                <a:solidFill>
                  <a:srgbClr val="C00000"/>
                </a:solidFill>
              </a:rPr>
              <a:t>Net working capital</a:t>
            </a:r>
          </a:p>
          <a:p>
            <a:pPr marL="0" indent="0">
              <a:buNone/>
            </a:pPr>
            <a:r>
              <a:rPr lang="en-US" sz="2000" dirty="0" smtClean="0"/>
              <a:t>	The term net working capital refers the excess of current assets over current liabilities</a:t>
            </a:r>
          </a:p>
          <a:p>
            <a:pPr marL="0" indent="0">
              <a:buNone/>
            </a:pPr>
            <a:r>
              <a:rPr lang="en-US" sz="2000" dirty="0" smtClean="0">
                <a:solidFill>
                  <a:srgbClr val="CC00CC"/>
                </a:solidFill>
              </a:rPr>
              <a:t>Net working capital = Current Assets – Current Liabilities.</a:t>
            </a:r>
          </a:p>
          <a:p>
            <a:pPr marL="0" indent="0">
              <a:buNone/>
            </a:pPr>
            <a:r>
              <a:rPr lang="en-US" sz="2000" dirty="0" smtClean="0"/>
              <a:t>	It may be Positive or Negative</a:t>
            </a:r>
          </a:p>
          <a:p>
            <a:pPr marL="0" indent="0">
              <a:buNone/>
            </a:pPr>
            <a:r>
              <a:rPr lang="en-US" sz="2000" dirty="0" smtClean="0"/>
              <a:t>	When the current assets exceeds the current liabilities the working capital is positive and the negative working capital results when the current liabilities are more than the current assets.</a:t>
            </a:r>
          </a:p>
          <a:p>
            <a:pPr marL="0" indent="0">
              <a:buNone/>
            </a:pPr>
            <a:r>
              <a:rPr lang="en-US" sz="2000" dirty="0" smtClean="0">
                <a:solidFill>
                  <a:srgbClr val="00B0F0"/>
                </a:solidFill>
              </a:rPr>
              <a:t>Constitutes of Current Liabilities</a:t>
            </a:r>
          </a:p>
          <a:p>
            <a:pPr marL="457200" indent="-457200">
              <a:buAutoNum type="arabicPeriod"/>
            </a:pPr>
            <a:r>
              <a:rPr lang="en-US" sz="2000" dirty="0" smtClean="0"/>
              <a:t>Bills payable</a:t>
            </a:r>
          </a:p>
          <a:p>
            <a:pPr marL="457200" indent="-457200">
              <a:buAutoNum type="arabicPeriod"/>
            </a:pPr>
            <a:r>
              <a:rPr lang="en-US" sz="2000" dirty="0" smtClean="0"/>
              <a:t>Sundry creditors (or) Account Payable</a:t>
            </a:r>
          </a:p>
          <a:p>
            <a:pPr marL="457200" indent="-457200">
              <a:buAutoNum type="arabicPeriod"/>
            </a:pPr>
            <a:r>
              <a:rPr lang="en-US" sz="2000" dirty="0" smtClean="0"/>
              <a:t>Accrued expenses</a:t>
            </a:r>
          </a:p>
          <a:p>
            <a:pPr marL="457200" indent="-457200">
              <a:buAutoNum type="arabicPeriod"/>
            </a:pPr>
            <a:r>
              <a:rPr lang="en-US" sz="2000" dirty="0" smtClean="0"/>
              <a:t>Short-term loan</a:t>
            </a:r>
          </a:p>
          <a:p>
            <a:pPr marL="457200" indent="-457200">
              <a:buAutoNum type="arabicPeriod"/>
            </a:pPr>
            <a:r>
              <a:rPr lang="en-US" sz="2000" dirty="0" smtClean="0"/>
              <a:t>Dividend payable</a:t>
            </a:r>
          </a:p>
          <a:p>
            <a:pPr marL="457200" indent="-457200">
              <a:buAutoNum type="arabicPeriod"/>
            </a:pPr>
            <a:r>
              <a:rPr lang="en-US" sz="2000" dirty="0" smtClean="0"/>
              <a:t>Bank overdraft</a:t>
            </a:r>
          </a:p>
          <a:p>
            <a:pPr marL="457200" indent="-457200">
              <a:buAutoNum type="arabicPeriod"/>
            </a:pPr>
            <a:r>
              <a:rPr lang="en-US" sz="2000" dirty="0" smtClean="0"/>
              <a:t>Provision for taxation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srcRect/>
          <a:stretch>
            <a:fillRect/>
          </a:stretch>
        </p:blipFill>
        <p:spPr bwMode="auto">
          <a:xfrm>
            <a:off x="-533400" y="0"/>
            <a:ext cx="967739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324600"/>
          </a:xfrm>
        </p:spPr>
        <p:txBody>
          <a:bodyPr>
            <a:normAutofit/>
          </a:bodyPr>
          <a:lstStyle/>
          <a:p>
            <a:pPr marL="0" indent="0">
              <a:buNone/>
            </a:pPr>
            <a:r>
              <a:rPr lang="en-US" sz="2400" dirty="0" smtClean="0"/>
              <a:t>   An important feature of this type of factoring is that the factor-bank is located in the country of the exporter.</a:t>
            </a:r>
          </a:p>
          <a:p>
            <a:pPr>
              <a:buNone/>
            </a:pPr>
            <a:r>
              <a:rPr lang="en-US" sz="2400" dirty="0" smtClean="0">
                <a:solidFill>
                  <a:srgbClr val="990099"/>
                </a:solidFill>
              </a:rPr>
              <a:t>III. Cross-Border Factoring:</a:t>
            </a:r>
          </a:p>
          <a:p>
            <a:pPr marL="0" indent="0">
              <a:buNone/>
            </a:pPr>
            <a:r>
              <a:rPr lang="en-US" sz="2400" dirty="0" smtClean="0"/>
              <a:t>    =&gt; It involves the claims of an exporter which are assigned to a banker or any financial institution in the importers “country and financial assistance is obtained on the strength of the export document and guaranteed payments.</a:t>
            </a:r>
          </a:p>
          <a:p>
            <a:pPr>
              <a:buNone/>
            </a:pPr>
            <a:r>
              <a:rPr lang="en-US" sz="2400" dirty="0" smtClean="0"/>
              <a:t>    =&gt;It essentially works on a non- recourse factoring model.</a:t>
            </a:r>
          </a:p>
          <a:p>
            <a:pPr marL="0" indent="0">
              <a:buNone/>
            </a:pPr>
            <a:r>
              <a:rPr lang="en-US" sz="2400" dirty="0" smtClean="0"/>
              <a:t>   Complete precaution is provided to the clients against bad debts loss on credit-approval sales.</a:t>
            </a:r>
            <a:br>
              <a:rPr lang="en-US" sz="2400" dirty="0" smtClean="0"/>
            </a:br>
            <a:r>
              <a:rPr lang="en-US" sz="2400" dirty="0" smtClean="0"/>
              <a:t>=&gt; It is for providing assistance for export by the exporting company.</a:t>
            </a:r>
            <a:endParaRPr lang="en-US" sz="24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81000"/>
            <a:ext cx="8915400" cy="6248400"/>
          </a:xfrm>
        </p:spPr>
        <p:txBody>
          <a:bodyPr>
            <a:normAutofit/>
          </a:bodyPr>
          <a:lstStyle/>
          <a:p>
            <a:pPr>
              <a:buNone/>
            </a:pPr>
            <a:r>
              <a:rPr lang="en-US" sz="2800" dirty="0" smtClean="0">
                <a:solidFill>
                  <a:srgbClr val="990099"/>
                </a:solidFill>
              </a:rPr>
              <a:t>Important features of this type factoring:</a:t>
            </a:r>
          </a:p>
          <a:p>
            <a:pPr>
              <a:buNone/>
            </a:pPr>
            <a:r>
              <a:rPr lang="en-US" sz="2800" dirty="0" smtClean="0"/>
              <a:t>  1. It is similar to export factoring.</a:t>
            </a:r>
          </a:p>
          <a:p>
            <a:pPr>
              <a:buNone/>
            </a:pPr>
            <a:r>
              <a:rPr lang="en-US" sz="2800" dirty="0" smtClean="0"/>
              <a:t>   2. It is  also called “International Factoring” or “Two-Factor system of factoring.</a:t>
            </a:r>
          </a:p>
          <a:p>
            <a:pPr>
              <a:buNone/>
            </a:pPr>
            <a:r>
              <a:rPr lang="en-US" sz="2800" dirty="0" smtClean="0"/>
              <a:t>  3. Parties involved- Exporter, Importer, export Factor and Import Factor.</a:t>
            </a:r>
          </a:p>
          <a:p>
            <a:pPr>
              <a:buNone/>
            </a:pPr>
            <a:r>
              <a:rPr lang="en-US" sz="2800" dirty="0" smtClean="0"/>
              <a:t>   4. there are two separate inter-linked agreements.</a:t>
            </a:r>
          </a:p>
          <a:p>
            <a:pPr>
              <a:buNone/>
            </a:pPr>
            <a:endParaRPr lang="en-US" sz="2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8991600" cy="6324600"/>
          </a:xfrm>
        </p:spPr>
        <p:txBody>
          <a:bodyPr>
            <a:normAutofit/>
          </a:bodyPr>
          <a:lstStyle/>
          <a:p>
            <a:pPr>
              <a:buNone/>
            </a:pPr>
            <a:r>
              <a:rPr lang="en-US" sz="2800" dirty="0" smtClean="0">
                <a:solidFill>
                  <a:srgbClr val="990099"/>
                </a:solidFill>
              </a:rPr>
              <a:t>Method of dealing Cross-border factoring </a:t>
            </a:r>
          </a:p>
          <a:p>
            <a:pPr>
              <a:buNone/>
            </a:pPr>
            <a:r>
              <a:rPr lang="en-US" sz="2800" dirty="0" smtClean="0"/>
              <a:t>Modus Operandi</a:t>
            </a:r>
          </a:p>
          <a:p>
            <a:pPr marL="514350" indent="-514350">
              <a:buAutoNum type="alphaLcParenR"/>
            </a:pPr>
            <a:r>
              <a:rPr lang="en-US" sz="2800" dirty="0" smtClean="0"/>
              <a:t>Export Factor</a:t>
            </a:r>
          </a:p>
          <a:p>
            <a:pPr marL="514350" indent="-514350">
              <a:buAutoNum type="alphaLcParenR"/>
            </a:pPr>
            <a:r>
              <a:rPr lang="en-US" sz="2800" dirty="0" smtClean="0"/>
              <a:t>Import Factor.</a:t>
            </a:r>
          </a:p>
          <a:p>
            <a:pPr marL="514350" indent="-514350">
              <a:buAutoNum type="alphaLcParenR"/>
            </a:pPr>
            <a:r>
              <a:rPr lang="en-US" sz="2800" dirty="0" smtClean="0"/>
              <a:t>Delivery</a:t>
            </a:r>
          </a:p>
          <a:p>
            <a:pPr marL="514350" indent="-514350">
              <a:buAutoNum type="alphaLcParenR"/>
            </a:pPr>
            <a:r>
              <a:rPr lang="en-US" sz="2800" dirty="0" smtClean="0"/>
              <a:t>Credit Information</a:t>
            </a:r>
          </a:p>
          <a:p>
            <a:pPr marL="514350" indent="-514350">
              <a:buAutoNum type="alphaLcParenR"/>
            </a:pPr>
            <a:r>
              <a:rPr lang="en-US" sz="2800" dirty="0" smtClean="0"/>
              <a:t>Payment</a:t>
            </a:r>
          </a:p>
          <a:p>
            <a:pPr marL="514350" indent="-514350">
              <a:buNone/>
            </a:pPr>
            <a:r>
              <a:rPr lang="en-US" sz="2800" dirty="0" smtClean="0"/>
              <a:t>    </a:t>
            </a:r>
          </a:p>
          <a:p>
            <a:pPr marL="514350" indent="-514350">
              <a:buNone/>
            </a:pPr>
            <a:endParaRPr lang="en-US" sz="2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915400" cy="6629400"/>
          </a:xfrm>
        </p:spPr>
        <p:txBody>
          <a:bodyPr>
            <a:normAutofit/>
          </a:bodyPr>
          <a:lstStyle/>
          <a:p>
            <a:pPr>
              <a:buNone/>
            </a:pPr>
            <a:r>
              <a:rPr lang="en-US" sz="2800" dirty="0" smtClean="0">
                <a:solidFill>
                  <a:srgbClr val="990099"/>
                </a:solidFill>
              </a:rPr>
              <a:t>IV. Full-Service Factoring:</a:t>
            </a:r>
          </a:p>
          <a:p>
            <a:pPr>
              <a:buNone/>
            </a:pPr>
            <a:r>
              <a:rPr lang="en-US" sz="2800" dirty="0" smtClean="0"/>
              <a:t>    =&gt; It is other wise known as “Old-Line Factoring”.</a:t>
            </a:r>
          </a:p>
          <a:p>
            <a:pPr marL="0" indent="0">
              <a:buNone/>
            </a:pPr>
            <a:r>
              <a:rPr lang="en-US" sz="2800" dirty="0" smtClean="0"/>
              <a:t>   In this the factor has no recourse to the seller in the event of the failure of the buyers to make prompt payment of their dues to the factor, which might result from financial inability of the buyer.</a:t>
            </a:r>
          </a:p>
          <a:p>
            <a:pPr marL="514350" indent="-514350">
              <a:buAutoNum type="alphaLcParenR"/>
            </a:pPr>
            <a:r>
              <a:rPr lang="en-US" sz="2800" dirty="0" smtClean="0"/>
              <a:t>With Recourse Factoring</a:t>
            </a:r>
          </a:p>
          <a:p>
            <a:pPr marL="514350" indent="-514350">
              <a:buAutoNum type="alphaLcParenR"/>
            </a:pPr>
            <a:r>
              <a:rPr lang="en-US" sz="2800" dirty="0" smtClean="0"/>
              <a:t>Without Recourse Factoring</a:t>
            </a:r>
          </a:p>
          <a:p>
            <a:pPr marL="514350" indent="-514350">
              <a:buAutoNum type="alphaLcParenR"/>
            </a:pPr>
            <a:r>
              <a:rPr lang="en-US" sz="2800" dirty="0" smtClean="0"/>
              <a:t>Advance and Maturity Factoring</a:t>
            </a:r>
          </a:p>
          <a:p>
            <a:pPr marL="514350" indent="-514350">
              <a:buAutoNum type="alphaLcParenR"/>
            </a:pPr>
            <a:endParaRPr lang="en-US" sz="28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a:bodyPr>
          <a:lstStyle/>
          <a:p>
            <a:pPr>
              <a:buNone/>
            </a:pPr>
            <a:r>
              <a:rPr lang="en-US" sz="2400" dirty="0" smtClean="0">
                <a:solidFill>
                  <a:srgbClr val="990099"/>
                </a:solidFill>
              </a:rPr>
              <a:t>V. Bank Participation Factoring:</a:t>
            </a:r>
          </a:p>
          <a:p>
            <a:pPr>
              <a:buNone/>
            </a:pPr>
            <a:r>
              <a:rPr lang="en-US" sz="2400" dirty="0" smtClean="0"/>
              <a:t>    =&gt; The factor arranges a part of the advance to the clients through the banker.</a:t>
            </a:r>
          </a:p>
          <a:p>
            <a:pPr>
              <a:buNone/>
            </a:pPr>
            <a:r>
              <a:rPr lang="en-US" sz="2400" dirty="0" smtClean="0"/>
              <a:t>    The net factor advance will be calculated as follows:</a:t>
            </a:r>
          </a:p>
          <a:p>
            <a:pPr>
              <a:buNone/>
            </a:pPr>
            <a:r>
              <a:rPr lang="en-US" sz="2400" dirty="0" smtClean="0"/>
              <a:t>           (Factor advance * Bank advance percentage)</a:t>
            </a:r>
          </a:p>
          <a:p>
            <a:pPr>
              <a:buNone/>
            </a:pPr>
            <a:r>
              <a:rPr lang="en-US" sz="2400" dirty="0" smtClean="0">
                <a:solidFill>
                  <a:srgbClr val="990099"/>
                </a:solidFill>
              </a:rPr>
              <a:t>VI. Collection/Maturing Factoring:</a:t>
            </a:r>
          </a:p>
          <a:p>
            <a:pPr>
              <a:buNone/>
            </a:pPr>
            <a:r>
              <a:rPr lang="en-US" sz="2400" dirty="0" smtClean="0"/>
              <a:t>   =&gt;Under this the factor makes no advancement of finance to the client.</a:t>
            </a:r>
          </a:p>
          <a:p>
            <a:pPr>
              <a:buNone/>
            </a:pPr>
            <a:r>
              <a:rPr lang="en-US" sz="2400" dirty="0" smtClean="0"/>
              <a:t>    =&gt;  The factor makes payment either on the guaranteed payment date or on the date of collection, the guaranteed payment date being fixed after taking in to account the previous ledger experience of the client and the date of collection being reckoned after the due date of the invoice.</a:t>
            </a:r>
          </a:p>
          <a:p>
            <a:pPr>
              <a:buNone/>
            </a:pPr>
            <a:endParaRPr lang="en-US" sz="24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sz="7200" dirty="0" smtClean="0"/>
              <a:t>Inventory management</a:t>
            </a:r>
            <a:endParaRPr lang="en-US" sz="72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FF0000"/>
                </a:solidFill>
              </a:rPr>
              <a:t>Meaning:</a:t>
            </a:r>
          </a:p>
          <a:p>
            <a:pPr marL="0" indent="0">
              <a:buNone/>
            </a:pPr>
            <a:r>
              <a:rPr lang="en-US" sz="2000" dirty="0" smtClean="0"/>
              <a:t>	Inventory is a stock . In a manufacturing concern </a:t>
            </a:r>
            <a:r>
              <a:rPr lang="en-US" sz="2000" dirty="0" smtClean="0">
                <a:solidFill>
                  <a:srgbClr val="FF0000"/>
                </a:solidFill>
              </a:rPr>
              <a:t>it may include raw material, work-in-progress, stores, etc.,</a:t>
            </a:r>
          </a:p>
          <a:p>
            <a:pPr marL="0" indent="0">
              <a:buNone/>
            </a:pPr>
            <a:r>
              <a:rPr lang="en-US" sz="2000" dirty="0" smtClean="0"/>
              <a:t>Definition:</a:t>
            </a:r>
          </a:p>
          <a:p>
            <a:pPr marL="0" indent="0">
              <a:buNone/>
            </a:pPr>
            <a:r>
              <a:rPr lang="en-US" sz="2000" dirty="0" smtClean="0"/>
              <a:t>	“ Inventory </a:t>
            </a:r>
            <a:r>
              <a:rPr lang="en-US" sz="2000" dirty="0" smtClean="0">
                <a:solidFill>
                  <a:srgbClr val="FF0000"/>
                </a:solidFill>
              </a:rPr>
              <a:t>in the sense the tangible goods</a:t>
            </a:r>
            <a:r>
              <a:rPr lang="en-US" sz="2000" dirty="0" smtClean="0"/>
              <a:t>, which are hold for sale, in process of production and available for ready consumption”</a:t>
            </a:r>
          </a:p>
          <a:p>
            <a:pPr marL="0" indent="0">
              <a:buNone/>
            </a:pPr>
            <a:r>
              <a:rPr lang="en-US" sz="2000" dirty="0" smtClean="0"/>
              <a:t>                                           - the American Institute of Certified Public Account (AICPA)</a:t>
            </a:r>
          </a:p>
          <a:p>
            <a:pPr marL="0" indent="0">
              <a:buNone/>
            </a:pPr>
            <a:r>
              <a:rPr lang="en-US" sz="2000" dirty="0" smtClean="0"/>
              <a:t>Inventory management:</a:t>
            </a:r>
          </a:p>
          <a:p>
            <a:pPr marL="0" indent="0">
              <a:buNone/>
            </a:pPr>
            <a:r>
              <a:rPr lang="en-US" sz="2000" dirty="0" smtClean="0"/>
              <a:t>	On an average inventories are approximately </a:t>
            </a:r>
            <a:r>
              <a:rPr lang="en-US" sz="2000" dirty="0" smtClean="0">
                <a:solidFill>
                  <a:srgbClr val="FF0000"/>
                </a:solidFill>
              </a:rPr>
              <a:t>60% of current assets in a manufacturing firm</a:t>
            </a:r>
            <a:r>
              <a:rPr lang="en-US" sz="2000" dirty="0" smtClean="0"/>
              <a:t>. It is therefore, </a:t>
            </a:r>
            <a:r>
              <a:rPr lang="en-US" sz="2000" dirty="0" smtClean="0">
                <a:solidFill>
                  <a:srgbClr val="FF0000"/>
                </a:solidFill>
              </a:rPr>
              <a:t>absolutely imperative to manage inventories efficiently and effectively in order to avoid unnecessary investments</a:t>
            </a:r>
            <a:r>
              <a:rPr lang="en-US" sz="2000" dirty="0" smtClean="0"/>
              <a:t>.</a:t>
            </a:r>
          </a:p>
          <a:p>
            <a:pPr marL="0" indent="0">
              <a:buNone/>
            </a:pPr>
            <a:r>
              <a:rPr lang="en-US" sz="2000" dirty="0" smtClean="0"/>
              <a:t>	 </a:t>
            </a:r>
            <a:r>
              <a:rPr lang="en-US" sz="2000" dirty="0" smtClean="0">
                <a:solidFill>
                  <a:srgbClr val="FF0000"/>
                </a:solidFill>
              </a:rPr>
              <a:t>It is possible for a company to reduce its levels of inventorie</a:t>
            </a:r>
            <a:r>
              <a:rPr lang="en-US" sz="2000" dirty="0" smtClean="0"/>
              <a:t>s to a considerable degree , </a:t>
            </a:r>
            <a:r>
              <a:rPr lang="en-US" sz="2000" dirty="0" smtClean="0">
                <a:solidFill>
                  <a:srgbClr val="FF0000"/>
                </a:solidFill>
              </a:rPr>
              <a:t>without any adverse effect on production </a:t>
            </a:r>
            <a:r>
              <a:rPr lang="en-US" sz="2000" dirty="0" smtClean="0"/>
              <a:t>and sales, by using simple inventory planning and control techniques.</a:t>
            </a:r>
          </a:p>
          <a:p>
            <a:pPr marL="0" indent="0">
              <a:buNone/>
            </a:pPr>
            <a:r>
              <a:rPr lang="en-US" sz="2000" dirty="0" smtClean="0"/>
              <a:t>	 The reduction in “excessive” inventories carries a favorable impact on a company’s profitability.</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pPr algn="ctr">
              <a:buNone/>
              <a:tabLst>
                <a:tab pos="804863" algn="l"/>
              </a:tabLst>
            </a:pPr>
            <a:r>
              <a:rPr lang="en-US" sz="2000" dirty="0" smtClean="0">
                <a:solidFill>
                  <a:srgbClr val="FF0000"/>
                </a:solidFill>
              </a:rPr>
              <a:t>Nature of Inventories</a:t>
            </a:r>
          </a:p>
          <a:p>
            <a:pPr marL="457200" indent="-457200">
              <a:buAutoNum type="arabicPeriod"/>
            </a:pPr>
            <a:r>
              <a:rPr lang="en-US" sz="2000" dirty="0" smtClean="0"/>
              <a:t>Raw materials: the inventories are those units which have been purchased and </a:t>
            </a:r>
            <a:r>
              <a:rPr lang="en-US" sz="2000" dirty="0" smtClean="0">
                <a:solidFill>
                  <a:srgbClr val="00B050"/>
                </a:solidFill>
              </a:rPr>
              <a:t>stored for future production</a:t>
            </a:r>
          </a:p>
          <a:p>
            <a:pPr marL="514350" indent="-514350">
              <a:buAutoNum type="romanLcParenR"/>
            </a:pPr>
            <a:r>
              <a:rPr lang="en-US" sz="2000" dirty="0" smtClean="0"/>
              <a:t>Direct material: It is </a:t>
            </a:r>
            <a:r>
              <a:rPr lang="en-US" sz="2000" dirty="0" smtClean="0">
                <a:solidFill>
                  <a:srgbClr val="00B050"/>
                </a:solidFill>
              </a:rPr>
              <a:t>directly related to the final product</a:t>
            </a:r>
            <a:r>
              <a:rPr lang="en-US" sz="2000" dirty="0" smtClean="0"/>
              <a:t>.</a:t>
            </a:r>
          </a:p>
          <a:p>
            <a:pPr marL="514350" indent="-514350">
              <a:buAutoNum type="romanLcParenR"/>
            </a:pPr>
            <a:r>
              <a:rPr lang="en-US" sz="2000" dirty="0" smtClean="0"/>
              <a:t>Indirect Material: It is the class of material in the manufacturing process </a:t>
            </a:r>
            <a:r>
              <a:rPr lang="en-US" sz="2000" dirty="0" smtClean="0">
                <a:solidFill>
                  <a:srgbClr val="00B050"/>
                </a:solidFill>
              </a:rPr>
              <a:t>that does not actually ship to the customers as a part of the final product</a:t>
            </a:r>
            <a:r>
              <a:rPr lang="en-US" sz="2000" dirty="0" smtClean="0"/>
              <a:t>. </a:t>
            </a:r>
            <a:r>
              <a:rPr lang="en-US" sz="2000" dirty="0" err="1" smtClean="0"/>
              <a:t>E.g</a:t>
            </a:r>
            <a:r>
              <a:rPr lang="en-US" sz="2000" dirty="0" smtClean="0"/>
              <a:t>: Gas</a:t>
            </a:r>
          </a:p>
          <a:p>
            <a:pPr marL="514350" indent="-514350">
              <a:buNone/>
            </a:pPr>
            <a:r>
              <a:rPr lang="en-US" sz="2000" dirty="0" smtClean="0"/>
              <a:t>2. Work-in-process: Inventories are </a:t>
            </a:r>
            <a:r>
              <a:rPr lang="en-US" sz="2000" dirty="0" smtClean="0">
                <a:solidFill>
                  <a:srgbClr val="00B050"/>
                </a:solidFill>
              </a:rPr>
              <a:t>semi-finished goods</a:t>
            </a:r>
            <a:r>
              <a:rPr lang="en-US" sz="2000" dirty="0" smtClean="0"/>
              <a:t>. They represent products that need more work before they become finished products for sale.</a:t>
            </a:r>
          </a:p>
          <a:p>
            <a:pPr marL="514350" indent="-514350">
              <a:buNone/>
            </a:pPr>
            <a:r>
              <a:rPr lang="en-US" sz="2000" dirty="0" smtClean="0"/>
              <a:t>3. consumable: These are the products that consumers buy recurrently. </a:t>
            </a:r>
            <a:r>
              <a:rPr lang="en-US" sz="2000" dirty="0" smtClean="0">
                <a:solidFill>
                  <a:srgbClr val="00B050"/>
                </a:solidFill>
              </a:rPr>
              <a:t>Not a capital items.</a:t>
            </a:r>
          </a:p>
          <a:p>
            <a:pPr marL="514350" indent="-514350">
              <a:buNone/>
            </a:pPr>
            <a:r>
              <a:rPr lang="en-US" sz="2000" dirty="0" smtClean="0"/>
              <a:t>4. Finished goods : Inventories are those </a:t>
            </a:r>
            <a:r>
              <a:rPr lang="en-US" sz="2000" dirty="0" smtClean="0">
                <a:solidFill>
                  <a:srgbClr val="00B050"/>
                </a:solidFill>
              </a:rPr>
              <a:t>completely manufactured products which are ready for sale.</a:t>
            </a:r>
          </a:p>
          <a:p>
            <a:pPr marL="514350" indent="-514350">
              <a:buNone/>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52400" y="228600"/>
            <a:ext cx="3429000" cy="400110"/>
          </a:xfrm>
          <a:prstGeom prst="rect">
            <a:avLst/>
          </a:prstGeom>
          <a:noFill/>
        </p:spPr>
        <p:txBody>
          <a:bodyPr wrap="square" rtlCol="0">
            <a:spAutoFit/>
          </a:bodyPr>
          <a:lstStyle/>
          <a:p>
            <a:r>
              <a:rPr lang="en-US" sz="2000" dirty="0" smtClean="0">
                <a:solidFill>
                  <a:srgbClr val="FF0000"/>
                </a:solidFill>
              </a:rPr>
              <a:t>Objectives of Working Capital</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normAutofit/>
          </a:bodyPr>
          <a:lstStyle/>
          <a:p>
            <a:pPr>
              <a:buNone/>
            </a:pPr>
            <a:r>
              <a:rPr lang="en-US" sz="2000" dirty="0" smtClean="0"/>
              <a:t>Motives or need to holding a inventory</a:t>
            </a:r>
          </a:p>
          <a:p>
            <a:pPr marL="457200" indent="-457200">
              <a:buAutoNum type="arabicPeriod"/>
            </a:pPr>
            <a:r>
              <a:rPr lang="en-US" sz="2000" dirty="0" smtClean="0"/>
              <a:t>Transaction motive: Emphasis the need to maintain inventories to </a:t>
            </a:r>
            <a:r>
              <a:rPr lang="en-US" sz="2000" dirty="0" smtClean="0">
                <a:solidFill>
                  <a:srgbClr val="00B050"/>
                </a:solidFill>
              </a:rPr>
              <a:t>facilitate smooth production and sales operation.</a:t>
            </a:r>
          </a:p>
          <a:p>
            <a:pPr marL="457200" indent="-457200">
              <a:buAutoNum type="arabicPeriod"/>
            </a:pPr>
            <a:r>
              <a:rPr lang="en-US" sz="2000" dirty="0" smtClean="0"/>
              <a:t>Precautionary motive: Necessitates holding of inventories to g</a:t>
            </a:r>
            <a:r>
              <a:rPr lang="en-US" sz="2000" dirty="0" smtClean="0">
                <a:solidFill>
                  <a:srgbClr val="00B050"/>
                </a:solidFill>
              </a:rPr>
              <a:t>uard against risk of unpredictable changes in demand</a:t>
            </a:r>
            <a:r>
              <a:rPr lang="en-US" sz="2000" dirty="0" smtClean="0"/>
              <a:t> and supply forces and other factors.</a:t>
            </a:r>
          </a:p>
          <a:p>
            <a:pPr marL="457200" indent="-457200">
              <a:buAutoNum type="arabicPeriod"/>
            </a:pPr>
            <a:r>
              <a:rPr lang="en-US" sz="2000" dirty="0" smtClean="0"/>
              <a:t>Speculative motive: Influences the decision to increase or reduce inventory levels to </a:t>
            </a:r>
            <a:r>
              <a:rPr lang="en-US" sz="2000" dirty="0" smtClean="0">
                <a:solidFill>
                  <a:srgbClr val="00B050"/>
                </a:solidFill>
              </a:rPr>
              <a:t>take advantage to price fluctuations.</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None/>
            </a:pPr>
            <a:r>
              <a:rPr lang="en-US" sz="2000" dirty="0" smtClean="0"/>
              <a:t>Types of inventory</a:t>
            </a:r>
          </a:p>
          <a:p>
            <a:pPr marL="457200" indent="-457200">
              <a:buAutoNum type="arabicPeriod"/>
            </a:pPr>
            <a:r>
              <a:rPr lang="en-US" sz="2000" dirty="0" smtClean="0"/>
              <a:t>Movement Inventories</a:t>
            </a:r>
          </a:p>
          <a:p>
            <a:pPr marL="457200" indent="-457200">
              <a:buAutoNum type="arabicPeriod"/>
            </a:pPr>
            <a:r>
              <a:rPr lang="en-US" sz="2000" dirty="0" smtClean="0"/>
              <a:t>Buffer Inventories</a:t>
            </a:r>
          </a:p>
          <a:p>
            <a:pPr marL="457200" indent="-457200">
              <a:buAutoNum type="arabicPeriod"/>
            </a:pPr>
            <a:r>
              <a:rPr lang="en-US" sz="2000" dirty="0" smtClean="0"/>
              <a:t>Anticipation Inventories</a:t>
            </a:r>
          </a:p>
          <a:p>
            <a:pPr marL="457200" indent="-457200">
              <a:buAutoNum type="arabicPeriod"/>
            </a:pPr>
            <a:r>
              <a:rPr lang="en-US" sz="2000" dirty="0" smtClean="0"/>
              <a:t>Decoupling Inventories</a:t>
            </a:r>
          </a:p>
          <a:p>
            <a:pPr marL="457200" indent="-457200">
              <a:buAutoNum type="arabicPeriod"/>
            </a:pPr>
            <a:r>
              <a:rPr lang="en-US" sz="2000" dirty="0" smtClean="0"/>
              <a:t>Cycle Inventories</a:t>
            </a:r>
          </a:p>
          <a:p>
            <a:pPr marL="457200" indent="-457200">
              <a:buAutoNum type="arabicPeriod"/>
            </a:pPr>
            <a:r>
              <a:rPr lang="en-US" sz="2000" dirty="0" smtClean="0"/>
              <a:t>Independent demand Inventories</a:t>
            </a:r>
          </a:p>
          <a:p>
            <a:pPr marL="457200" indent="-457200">
              <a:buAutoNum type="arabicPeriod"/>
            </a:pPr>
            <a:r>
              <a:rPr lang="en-US" sz="2000" dirty="0" smtClean="0"/>
              <a:t>Dependent demand Inventories</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4340" name="Rectangle 4"/>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4341" name="Line 5"/>
          <p:cNvSpPr>
            <a:spLocks noChangeShapeType="1"/>
          </p:cNvSpPr>
          <p:nvPr/>
        </p:nvSpPr>
        <p:spPr bwMode="auto">
          <a:xfrm>
            <a:off x="3606800" y="3330575"/>
            <a:ext cx="0" cy="287338"/>
          </a:xfrm>
          <a:prstGeom prst="line">
            <a:avLst/>
          </a:prstGeom>
          <a:noFill/>
          <a:ln w="12700">
            <a:solidFill>
              <a:schemeClr val="tx1"/>
            </a:solidFill>
            <a:round/>
            <a:headEnd type="none" w="sm" len="sm"/>
            <a:tailEnd type="none" w="sm" len="sm"/>
          </a:ln>
          <a:effectLst/>
        </p:spPr>
        <p:txBody>
          <a:bodyPr/>
          <a:lstStyle/>
          <a:p>
            <a:endParaRPr lang="en-US"/>
          </a:p>
        </p:txBody>
      </p:sp>
      <p:sp>
        <p:nvSpPr>
          <p:cNvPr id="14342" name="Line 6"/>
          <p:cNvSpPr>
            <a:spLocks noChangeShapeType="1"/>
          </p:cNvSpPr>
          <p:nvPr/>
        </p:nvSpPr>
        <p:spPr bwMode="auto">
          <a:xfrm>
            <a:off x="2422525" y="3640138"/>
            <a:ext cx="0" cy="300037"/>
          </a:xfrm>
          <a:prstGeom prst="line">
            <a:avLst/>
          </a:prstGeom>
          <a:noFill/>
          <a:ln w="12700">
            <a:solidFill>
              <a:schemeClr val="tx1"/>
            </a:solidFill>
            <a:round/>
            <a:headEnd type="none" w="sm" len="sm"/>
            <a:tailEnd type="none" w="sm" len="sm"/>
          </a:ln>
          <a:effectLst/>
        </p:spPr>
        <p:txBody>
          <a:bodyPr/>
          <a:lstStyle/>
          <a:p>
            <a:endParaRPr lang="en-US"/>
          </a:p>
        </p:txBody>
      </p:sp>
      <p:sp>
        <p:nvSpPr>
          <p:cNvPr id="14343" name="Line 7"/>
          <p:cNvSpPr>
            <a:spLocks noChangeShapeType="1"/>
          </p:cNvSpPr>
          <p:nvPr/>
        </p:nvSpPr>
        <p:spPr bwMode="auto">
          <a:xfrm>
            <a:off x="4860925" y="3640138"/>
            <a:ext cx="0" cy="300037"/>
          </a:xfrm>
          <a:prstGeom prst="line">
            <a:avLst/>
          </a:prstGeom>
          <a:noFill/>
          <a:ln w="12700">
            <a:solidFill>
              <a:schemeClr val="tx1"/>
            </a:solidFill>
            <a:round/>
            <a:headEnd type="none" w="sm" len="sm"/>
            <a:tailEnd type="none" w="sm" len="sm"/>
          </a:ln>
          <a:effectLst/>
        </p:spPr>
        <p:txBody>
          <a:bodyPr/>
          <a:lstStyle/>
          <a:p>
            <a:endParaRPr lang="en-US"/>
          </a:p>
        </p:txBody>
      </p:sp>
      <p:sp>
        <p:nvSpPr>
          <p:cNvPr id="14344" name="Rectangle 8"/>
          <p:cNvSpPr>
            <a:spLocks noChangeArrowheads="1"/>
          </p:cNvSpPr>
          <p:nvPr/>
        </p:nvSpPr>
        <p:spPr bwMode="auto">
          <a:xfrm>
            <a:off x="2733675" y="4953000"/>
            <a:ext cx="587375" cy="363538"/>
          </a:xfrm>
          <a:prstGeom prst="rect">
            <a:avLst/>
          </a:prstGeom>
          <a:solidFill>
            <a:srgbClr val="A6F695"/>
          </a:solidFill>
          <a:ln w="9525">
            <a:noFill/>
            <a:miter lim="800000"/>
            <a:headEnd/>
            <a:tailEnd/>
          </a:ln>
          <a:effectLst/>
        </p:spPr>
        <p:txBody>
          <a:bodyPr lIns="90488" tIns="44450" rIns="90488" bIns="44450">
            <a:spAutoFit/>
          </a:bodyPr>
          <a:lstStyle/>
          <a:p>
            <a:pPr eaLnBrk="0" hangingPunct="0"/>
            <a:r>
              <a:rPr lang="en-US" sz="1800"/>
              <a:t>E(1)</a:t>
            </a:r>
          </a:p>
        </p:txBody>
      </p:sp>
      <p:sp>
        <p:nvSpPr>
          <p:cNvPr id="14345" name="Rectangle 9"/>
          <p:cNvSpPr>
            <a:spLocks noGrp="1" noChangeArrowheads="1"/>
          </p:cNvSpPr>
          <p:nvPr>
            <p:ph type="title"/>
          </p:nvPr>
        </p:nvSpPr>
        <p:spPr>
          <a:noFill/>
          <a:ln/>
        </p:spPr>
        <p:txBody>
          <a:bodyPr>
            <a:normAutofit fontScale="90000"/>
          </a:bodyPr>
          <a:lstStyle/>
          <a:p>
            <a:pPr eaLnBrk="0" hangingPunct="0"/>
            <a:r>
              <a:rPr lang="en-US" b="1"/>
              <a:t>Independent vs. Dependent Demand</a:t>
            </a:r>
            <a:r>
              <a:rPr lang="en-US"/>
              <a:t>	</a:t>
            </a:r>
          </a:p>
        </p:txBody>
      </p:sp>
      <p:sp>
        <p:nvSpPr>
          <p:cNvPr id="14346" name="Rectangle 10"/>
          <p:cNvSpPr>
            <a:spLocks noChangeArrowheads="1"/>
          </p:cNvSpPr>
          <p:nvPr/>
        </p:nvSpPr>
        <p:spPr bwMode="auto">
          <a:xfrm>
            <a:off x="2038350" y="3949700"/>
            <a:ext cx="768350" cy="406400"/>
          </a:xfrm>
          <a:prstGeom prst="rect">
            <a:avLst/>
          </a:prstGeom>
          <a:solidFill>
            <a:srgbClr val="A6F695"/>
          </a:solidFill>
          <a:ln w="12700">
            <a:solidFill>
              <a:schemeClr val="tx1"/>
            </a:solidFill>
            <a:miter lim="800000"/>
            <a:headEnd/>
            <a:tailEnd/>
          </a:ln>
          <a:effectLst/>
        </p:spPr>
        <p:txBody>
          <a:bodyPr wrap="none" anchor="ctr"/>
          <a:lstStyle/>
          <a:p>
            <a:endParaRPr lang="en-US"/>
          </a:p>
        </p:txBody>
      </p:sp>
      <p:sp>
        <p:nvSpPr>
          <p:cNvPr id="14347" name="Rectangle 11"/>
          <p:cNvSpPr>
            <a:spLocks noChangeArrowheads="1"/>
          </p:cNvSpPr>
          <p:nvPr/>
        </p:nvSpPr>
        <p:spPr bwMode="auto">
          <a:xfrm>
            <a:off x="2743200" y="4953000"/>
            <a:ext cx="777875" cy="406400"/>
          </a:xfrm>
          <a:prstGeom prst="rect">
            <a:avLst/>
          </a:prstGeom>
          <a:solidFill>
            <a:srgbClr val="A6F695"/>
          </a:solidFill>
          <a:ln w="12700">
            <a:solidFill>
              <a:schemeClr val="tx1"/>
            </a:solidFill>
            <a:miter lim="800000"/>
            <a:headEnd/>
            <a:tailEnd/>
          </a:ln>
          <a:effectLst/>
        </p:spPr>
        <p:txBody>
          <a:bodyPr wrap="none" anchor="ctr"/>
          <a:lstStyle/>
          <a:p>
            <a:endParaRPr lang="en-US"/>
          </a:p>
        </p:txBody>
      </p:sp>
      <p:sp>
        <p:nvSpPr>
          <p:cNvPr id="14348" name="Rectangle 12"/>
          <p:cNvSpPr>
            <a:spLocks noChangeArrowheads="1"/>
          </p:cNvSpPr>
          <p:nvPr/>
        </p:nvSpPr>
        <p:spPr bwMode="auto">
          <a:xfrm>
            <a:off x="1323975" y="4953000"/>
            <a:ext cx="768350" cy="406400"/>
          </a:xfrm>
          <a:prstGeom prst="rect">
            <a:avLst/>
          </a:prstGeom>
          <a:solidFill>
            <a:srgbClr val="A6F695"/>
          </a:solidFill>
          <a:ln w="12700">
            <a:solidFill>
              <a:schemeClr val="tx1"/>
            </a:solidFill>
            <a:miter lim="800000"/>
            <a:headEnd/>
            <a:tailEnd/>
          </a:ln>
          <a:effectLst/>
        </p:spPr>
        <p:txBody>
          <a:bodyPr wrap="none" anchor="ctr"/>
          <a:lstStyle/>
          <a:p>
            <a:endParaRPr lang="en-US"/>
          </a:p>
        </p:txBody>
      </p:sp>
      <p:sp>
        <p:nvSpPr>
          <p:cNvPr id="14349" name="Line 13"/>
          <p:cNvSpPr>
            <a:spLocks noChangeShapeType="1"/>
          </p:cNvSpPr>
          <p:nvPr/>
        </p:nvSpPr>
        <p:spPr bwMode="auto">
          <a:xfrm>
            <a:off x="2422525" y="4373563"/>
            <a:ext cx="0" cy="287337"/>
          </a:xfrm>
          <a:prstGeom prst="line">
            <a:avLst/>
          </a:prstGeom>
          <a:noFill/>
          <a:ln w="12700">
            <a:solidFill>
              <a:schemeClr val="tx1"/>
            </a:solidFill>
            <a:round/>
            <a:headEnd type="none" w="sm" len="sm"/>
            <a:tailEnd type="none" w="sm" len="sm"/>
          </a:ln>
          <a:effectLst/>
        </p:spPr>
        <p:txBody>
          <a:bodyPr/>
          <a:lstStyle/>
          <a:p>
            <a:endParaRPr lang="en-US"/>
          </a:p>
        </p:txBody>
      </p:sp>
      <p:sp>
        <p:nvSpPr>
          <p:cNvPr id="14350" name="Line 14"/>
          <p:cNvSpPr>
            <a:spLocks noChangeShapeType="1"/>
          </p:cNvSpPr>
          <p:nvPr/>
        </p:nvSpPr>
        <p:spPr bwMode="auto">
          <a:xfrm flipV="1">
            <a:off x="1752600" y="4648200"/>
            <a:ext cx="1371600" cy="0"/>
          </a:xfrm>
          <a:prstGeom prst="line">
            <a:avLst/>
          </a:prstGeom>
          <a:noFill/>
          <a:ln w="12700">
            <a:solidFill>
              <a:schemeClr val="tx1"/>
            </a:solidFill>
            <a:round/>
            <a:headEnd type="none" w="sm" len="sm"/>
            <a:tailEnd type="none" w="sm" len="sm"/>
          </a:ln>
          <a:effectLst/>
        </p:spPr>
        <p:txBody>
          <a:bodyPr/>
          <a:lstStyle/>
          <a:p>
            <a:endParaRPr lang="en-US"/>
          </a:p>
        </p:txBody>
      </p:sp>
      <p:sp>
        <p:nvSpPr>
          <p:cNvPr id="14351" name="Line 15"/>
          <p:cNvSpPr>
            <a:spLocks noChangeShapeType="1"/>
          </p:cNvSpPr>
          <p:nvPr/>
        </p:nvSpPr>
        <p:spPr bwMode="auto">
          <a:xfrm>
            <a:off x="3108325" y="4652963"/>
            <a:ext cx="0" cy="287337"/>
          </a:xfrm>
          <a:prstGeom prst="line">
            <a:avLst/>
          </a:prstGeom>
          <a:noFill/>
          <a:ln w="12700">
            <a:solidFill>
              <a:schemeClr val="tx1"/>
            </a:solidFill>
            <a:round/>
            <a:headEnd type="none" w="sm" len="sm"/>
            <a:tailEnd type="none" w="sm" len="sm"/>
          </a:ln>
          <a:effectLst/>
        </p:spPr>
        <p:txBody>
          <a:bodyPr/>
          <a:lstStyle/>
          <a:p>
            <a:endParaRPr lang="en-US"/>
          </a:p>
        </p:txBody>
      </p:sp>
      <p:sp>
        <p:nvSpPr>
          <p:cNvPr id="14352" name="Line 16"/>
          <p:cNvSpPr>
            <a:spLocks noChangeShapeType="1"/>
          </p:cNvSpPr>
          <p:nvPr/>
        </p:nvSpPr>
        <p:spPr bwMode="auto">
          <a:xfrm>
            <a:off x="1736725" y="4652963"/>
            <a:ext cx="0" cy="287337"/>
          </a:xfrm>
          <a:prstGeom prst="line">
            <a:avLst/>
          </a:prstGeom>
          <a:noFill/>
          <a:ln w="12700">
            <a:solidFill>
              <a:schemeClr val="tx1"/>
            </a:solidFill>
            <a:round/>
            <a:headEnd type="none" w="sm" len="sm"/>
            <a:tailEnd type="none" w="sm" len="sm"/>
          </a:ln>
          <a:effectLst/>
        </p:spPr>
        <p:txBody>
          <a:bodyPr/>
          <a:lstStyle/>
          <a:p>
            <a:endParaRPr lang="en-US"/>
          </a:p>
        </p:txBody>
      </p:sp>
      <p:sp>
        <p:nvSpPr>
          <p:cNvPr id="14353" name="Rectangle 17"/>
          <p:cNvSpPr>
            <a:spLocks noChangeArrowheads="1"/>
          </p:cNvSpPr>
          <p:nvPr/>
        </p:nvSpPr>
        <p:spPr bwMode="auto">
          <a:xfrm>
            <a:off x="4476750" y="3949700"/>
            <a:ext cx="768350" cy="406400"/>
          </a:xfrm>
          <a:prstGeom prst="rect">
            <a:avLst/>
          </a:prstGeom>
          <a:solidFill>
            <a:srgbClr val="A6F695"/>
          </a:solidFill>
          <a:ln w="12700">
            <a:solidFill>
              <a:schemeClr val="tx1"/>
            </a:solidFill>
            <a:miter lim="800000"/>
            <a:headEnd/>
            <a:tailEnd/>
          </a:ln>
          <a:effectLst/>
        </p:spPr>
        <p:txBody>
          <a:bodyPr wrap="none" anchor="ctr"/>
          <a:lstStyle/>
          <a:p>
            <a:endParaRPr lang="en-US"/>
          </a:p>
        </p:txBody>
      </p:sp>
      <p:sp>
        <p:nvSpPr>
          <p:cNvPr id="14354" name="Rectangle 18"/>
          <p:cNvSpPr>
            <a:spLocks noChangeArrowheads="1"/>
          </p:cNvSpPr>
          <p:nvPr/>
        </p:nvSpPr>
        <p:spPr bwMode="auto">
          <a:xfrm>
            <a:off x="5191125" y="4953000"/>
            <a:ext cx="768350" cy="406400"/>
          </a:xfrm>
          <a:prstGeom prst="rect">
            <a:avLst/>
          </a:prstGeom>
          <a:solidFill>
            <a:srgbClr val="A6F695"/>
          </a:solidFill>
          <a:ln w="12700">
            <a:solidFill>
              <a:schemeClr val="tx1"/>
            </a:solidFill>
            <a:miter lim="800000"/>
            <a:headEnd/>
            <a:tailEnd/>
          </a:ln>
          <a:effectLst/>
        </p:spPr>
        <p:txBody>
          <a:bodyPr wrap="none" anchor="ctr"/>
          <a:lstStyle/>
          <a:p>
            <a:endParaRPr lang="en-US"/>
          </a:p>
        </p:txBody>
      </p:sp>
      <p:sp>
        <p:nvSpPr>
          <p:cNvPr id="14355" name="Rectangle 19"/>
          <p:cNvSpPr>
            <a:spLocks noChangeArrowheads="1"/>
          </p:cNvSpPr>
          <p:nvPr/>
        </p:nvSpPr>
        <p:spPr bwMode="auto">
          <a:xfrm>
            <a:off x="3762375" y="4953000"/>
            <a:ext cx="768350" cy="406400"/>
          </a:xfrm>
          <a:prstGeom prst="rect">
            <a:avLst/>
          </a:prstGeom>
          <a:solidFill>
            <a:srgbClr val="A6F695"/>
          </a:solidFill>
          <a:ln w="12700">
            <a:solidFill>
              <a:schemeClr val="tx1"/>
            </a:solidFill>
            <a:miter lim="800000"/>
            <a:headEnd/>
            <a:tailEnd/>
          </a:ln>
          <a:effectLst/>
        </p:spPr>
        <p:txBody>
          <a:bodyPr wrap="none" anchor="ctr"/>
          <a:lstStyle/>
          <a:p>
            <a:endParaRPr lang="en-US"/>
          </a:p>
        </p:txBody>
      </p:sp>
      <p:sp>
        <p:nvSpPr>
          <p:cNvPr id="14356" name="Line 20"/>
          <p:cNvSpPr>
            <a:spLocks noChangeShapeType="1"/>
          </p:cNvSpPr>
          <p:nvPr/>
        </p:nvSpPr>
        <p:spPr bwMode="auto">
          <a:xfrm>
            <a:off x="4860925" y="4373563"/>
            <a:ext cx="0" cy="287337"/>
          </a:xfrm>
          <a:prstGeom prst="line">
            <a:avLst/>
          </a:prstGeom>
          <a:noFill/>
          <a:ln w="12700">
            <a:solidFill>
              <a:schemeClr val="tx1"/>
            </a:solidFill>
            <a:round/>
            <a:headEnd type="none" w="sm" len="sm"/>
            <a:tailEnd type="none" w="sm" len="sm"/>
          </a:ln>
          <a:effectLst/>
        </p:spPr>
        <p:txBody>
          <a:bodyPr/>
          <a:lstStyle/>
          <a:p>
            <a:endParaRPr lang="en-US"/>
          </a:p>
        </p:txBody>
      </p:sp>
      <p:sp>
        <p:nvSpPr>
          <p:cNvPr id="14357" name="Line 21"/>
          <p:cNvSpPr>
            <a:spLocks noChangeShapeType="1"/>
          </p:cNvSpPr>
          <p:nvPr/>
        </p:nvSpPr>
        <p:spPr bwMode="auto">
          <a:xfrm>
            <a:off x="4191000" y="4648200"/>
            <a:ext cx="1371600" cy="0"/>
          </a:xfrm>
          <a:prstGeom prst="line">
            <a:avLst/>
          </a:prstGeom>
          <a:noFill/>
          <a:ln w="12700">
            <a:solidFill>
              <a:schemeClr val="tx1"/>
            </a:solidFill>
            <a:round/>
            <a:headEnd type="none" w="sm" len="sm"/>
            <a:tailEnd type="none" w="sm" len="sm"/>
          </a:ln>
          <a:effectLst/>
        </p:spPr>
        <p:txBody>
          <a:bodyPr/>
          <a:lstStyle/>
          <a:p>
            <a:endParaRPr lang="en-US"/>
          </a:p>
        </p:txBody>
      </p:sp>
      <p:sp>
        <p:nvSpPr>
          <p:cNvPr id="14358" name="Line 22"/>
          <p:cNvSpPr>
            <a:spLocks noChangeShapeType="1"/>
          </p:cNvSpPr>
          <p:nvPr/>
        </p:nvSpPr>
        <p:spPr bwMode="auto">
          <a:xfrm>
            <a:off x="5546725" y="4665663"/>
            <a:ext cx="0" cy="287337"/>
          </a:xfrm>
          <a:prstGeom prst="line">
            <a:avLst/>
          </a:prstGeom>
          <a:noFill/>
          <a:ln w="12700">
            <a:solidFill>
              <a:schemeClr val="tx1"/>
            </a:solidFill>
            <a:round/>
            <a:headEnd type="none" w="sm" len="sm"/>
            <a:tailEnd type="none" w="sm" len="sm"/>
          </a:ln>
          <a:effectLst/>
        </p:spPr>
        <p:txBody>
          <a:bodyPr/>
          <a:lstStyle/>
          <a:p>
            <a:endParaRPr lang="en-US"/>
          </a:p>
        </p:txBody>
      </p:sp>
      <p:sp>
        <p:nvSpPr>
          <p:cNvPr id="14359" name="Line 23"/>
          <p:cNvSpPr>
            <a:spLocks noChangeShapeType="1"/>
          </p:cNvSpPr>
          <p:nvPr/>
        </p:nvSpPr>
        <p:spPr bwMode="auto">
          <a:xfrm>
            <a:off x="4175125" y="4652963"/>
            <a:ext cx="0" cy="287337"/>
          </a:xfrm>
          <a:prstGeom prst="line">
            <a:avLst/>
          </a:prstGeom>
          <a:noFill/>
          <a:ln w="12700">
            <a:solidFill>
              <a:schemeClr val="tx1"/>
            </a:solidFill>
            <a:round/>
            <a:headEnd type="none" w="sm" len="sm"/>
            <a:tailEnd type="none" w="sm" len="sm"/>
          </a:ln>
          <a:effectLst/>
        </p:spPr>
        <p:txBody>
          <a:bodyPr/>
          <a:lstStyle/>
          <a:p>
            <a:endParaRPr lang="en-US"/>
          </a:p>
        </p:txBody>
      </p:sp>
      <p:sp>
        <p:nvSpPr>
          <p:cNvPr id="14360" name="Rectangle 24"/>
          <p:cNvSpPr>
            <a:spLocks noChangeArrowheads="1"/>
          </p:cNvSpPr>
          <p:nvPr/>
        </p:nvSpPr>
        <p:spPr bwMode="auto">
          <a:xfrm>
            <a:off x="3216275" y="2922588"/>
            <a:ext cx="768350" cy="406400"/>
          </a:xfrm>
          <a:prstGeom prst="rect">
            <a:avLst/>
          </a:prstGeom>
          <a:solidFill>
            <a:srgbClr val="FF9933"/>
          </a:solidFill>
          <a:ln w="12700">
            <a:solidFill>
              <a:schemeClr val="tx1"/>
            </a:solidFill>
            <a:miter lim="800000"/>
            <a:headEnd/>
            <a:tailEnd/>
          </a:ln>
          <a:effectLst/>
        </p:spPr>
        <p:txBody>
          <a:bodyPr wrap="none" anchor="ctr"/>
          <a:lstStyle/>
          <a:p>
            <a:endParaRPr lang="en-US"/>
          </a:p>
        </p:txBody>
      </p:sp>
      <p:sp>
        <p:nvSpPr>
          <p:cNvPr id="14361" name="Line 25"/>
          <p:cNvSpPr>
            <a:spLocks noChangeShapeType="1"/>
          </p:cNvSpPr>
          <p:nvPr/>
        </p:nvSpPr>
        <p:spPr bwMode="auto">
          <a:xfrm>
            <a:off x="2433638" y="3629025"/>
            <a:ext cx="2420937" cy="0"/>
          </a:xfrm>
          <a:prstGeom prst="line">
            <a:avLst/>
          </a:prstGeom>
          <a:noFill/>
          <a:ln w="12700">
            <a:solidFill>
              <a:schemeClr val="tx1"/>
            </a:solidFill>
            <a:round/>
            <a:headEnd type="none" w="sm" len="sm"/>
            <a:tailEnd type="none" w="sm" len="sm"/>
          </a:ln>
          <a:effectLst/>
        </p:spPr>
        <p:txBody>
          <a:bodyPr/>
          <a:lstStyle/>
          <a:p>
            <a:endParaRPr lang="en-US"/>
          </a:p>
        </p:txBody>
      </p:sp>
      <p:sp>
        <p:nvSpPr>
          <p:cNvPr id="14362" name="Oval 26"/>
          <p:cNvSpPr>
            <a:spLocks noChangeArrowheads="1"/>
          </p:cNvSpPr>
          <p:nvPr/>
        </p:nvSpPr>
        <p:spPr bwMode="auto">
          <a:xfrm>
            <a:off x="2592388" y="2625725"/>
            <a:ext cx="1968500" cy="825500"/>
          </a:xfrm>
          <a:prstGeom prst="ellipse">
            <a:avLst/>
          </a:prstGeom>
          <a:noFill/>
          <a:ln w="12700">
            <a:solidFill>
              <a:schemeClr val="tx1"/>
            </a:solidFill>
            <a:round/>
            <a:headEnd/>
            <a:tailEnd/>
          </a:ln>
          <a:effectLst/>
        </p:spPr>
        <p:txBody>
          <a:bodyPr wrap="none" anchor="ctr"/>
          <a:lstStyle/>
          <a:p>
            <a:endParaRPr lang="en-US"/>
          </a:p>
        </p:txBody>
      </p:sp>
      <p:sp>
        <p:nvSpPr>
          <p:cNvPr id="14363" name="Line 27"/>
          <p:cNvSpPr>
            <a:spLocks noChangeShapeType="1"/>
          </p:cNvSpPr>
          <p:nvPr/>
        </p:nvSpPr>
        <p:spPr bwMode="auto">
          <a:xfrm flipV="1">
            <a:off x="4664075" y="2417763"/>
            <a:ext cx="858838" cy="496887"/>
          </a:xfrm>
          <a:prstGeom prst="line">
            <a:avLst/>
          </a:prstGeom>
          <a:noFill/>
          <a:ln w="12700">
            <a:solidFill>
              <a:schemeClr val="tx1"/>
            </a:solidFill>
            <a:round/>
            <a:headEnd type="stealth" w="med" len="med"/>
            <a:tailEnd type="none" w="sm" len="sm"/>
          </a:ln>
          <a:effectLst/>
        </p:spPr>
        <p:txBody>
          <a:bodyPr/>
          <a:lstStyle/>
          <a:p>
            <a:endParaRPr lang="en-US"/>
          </a:p>
        </p:txBody>
      </p:sp>
      <p:sp>
        <p:nvSpPr>
          <p:cNvPr id="14364" name="Rectangle 28"/>
          <p:cNvSpPr>
            <a:spLocks noChangeArrowheads="1"/>
          </p:cNvSpPr>
          <p:nvPr/>
        </p:nvSpPr>
        <p:spPr bwMode="auto">
          <a:xfrm>
            <a:off x="1600200" y="1654175"/>
            <a:ext cx="7270750" cy="758825"/>
          </a:xfrm>
          <a:prstGeom prst="rect">
            <a:avLst/>
          </a:prstGeom>
          <a:solidFill>
            <a:srgbClr val="FF9900"/>
          </a:solidFill>
          <a:ln w="9525">
            <a:noFill/>
            <a:miter lim="800000"/>
            <a:headEnd/>
            <a:tailEnd/>
          </a:ln>
          <a:effectLst/>
        </p:spPr>
        <p:txBody>
          <a:bodyPr lIns="90488" tIns="44450" rIns="90488" bIns="44450">
            <a:spAutoFit/>
          </a:bodyPr>
          <a:lstStyle/>
          <a:p>
            <a:pPr algn="ctr" eaLnBrk="0" hangingPunct="0"/>
            <a:r>
              <a:rPr lang="en-US" sz="2200" dirty="0">
                <a:latin typeface="Arial" charset="0"/>
              </a:rPr>
              <a:t>Independent Demand (Demand not related to other items or the final end-product)</a:t>
            </a:r>
          </a:p>
        </p:txBody>
      </p:sp>
      <p:sp>
        <p:nvSpPr>
          <p:cNvPr id="14365" name="Oval 29"/>
          <p:cNvSpPr>
            <a:spLocks noChangeArrowheads="1"/>
          </p:cNvSpPr>
          <p:nvPr/>
        </p:nvSpPr>
        <p:spPr bwMode="auto">
          <a:xfrm>
            <a:off x="444500" y="3502025"/>
            <a:ext cx="6350000" cy="2722563"/>
          </a:xfrm>
          <a:prstGeom prst="ellipse">
            <a:avLst/>
          </a:prstGeom>
          <a:noFill/>
          <a:ln w="12700">
            <a:solidFill>
              <a:schemeClr val="tx1"/>
            </a:solidFill>
            <a:round/>
            <a:headEnd/>
            <a:tailEnd/>
          </a:ln>
          <a:effectLst/>
        </p:spPr>
        <p:txBody>
          <a:bodyPr wrap="none" anchor="ctr"/>
          <a:lstStyle/>
          <a:p>
            <a:endParaRPr lang="en-US"/>
          </a:p>
        </p:txBody>
      </p:sp>
      <p:sp>
        <p:nvSpPr>
          <p:cNvPr id="14366" name="Line 30"/>
          <p:cNvSpPr>
            <a:spLocks noChangeShapeType="1"/>
          </p:cNvSpPr>
          <p:nvPr/>
        </p:nvSpPr>
        <p:spPr bwMode="auto">
          <a:xfrm flipV="1">
            <a:off x="5380038" y="3203575"/>
            <a:ext cx="896937" cy="465138"/>
          </a:xfrm>
          <a:prstGeom prst="line">
            <a:avLst/>
          </a:prstGeom>
          <a:noFill/>
          <a:ln w="12700">
            <a:solidFill>
              <a:schemeClr val="tx1"/>
            </a:solidFill>
            <a:round/>
            <a:headEnd type="stealth" w="med" len="med"/>
            <a:tailEnd type="none" w="sm" len="sm"/>
          </a:ln>
          <a:effectLst/>
        </p:spPr>
        <p:txBody>
          <a:bodyPr/>
          <a:lstStyle/>
          <a:p>
            <a:endParaRPr lang="en-US"/>
          </a:p>
        </p:txBody>
      </p:sp>
      <p:sp>
        <p:nvSpPr>
          <p:cNvPr id="14367" name="Rectangle 31"/>
          <p:cNvSpPr>
            <a:spLocks noChangeArrowheads="1"/>
          </p:cNvSpPr>
          <p:nvPr/>
        </p:nvSpPr>
        <p:spPr bwMode="auto">
          <a:xfrm>
            <a:off x="6400800" y="2843213"/>
            <a:ext cx="2514600" cy="2768600"/>
          </a:xfrm>
          <a:prstGeom prst="rect">
            <a:avLst/>
          </a:prstGeom>
          <a:solidFill>
            <a:srgbClr val="D6FBCE"/>
          </a:solidFill>
          <a:ln w="9525">
            <a:noFill/>
            <a:miter lim="800000"/>
            <a:headEnd/>
            <a:tailEnd/>
          </a:ln>
          <a:effectLst/>
        </p:spPr>
        <p:txBody>
          <a:bodyPr lIns="90488" tIns="44450" rIns="90488" bIns="44450">
            <a:spAutoFit/>
          </a:bodyPr>
          <a:lstStyle/>
          <a:p>
            <a:pPr algn="ctr" eaLnBrk="0" hangingPunct="0"/>
            <a:r>
              <a:rPr lang="en-US" sz="2200">
                <a:latin typeface="Arial" charset="0"/>
              </a:rPr>
              <a:t>Dependent Demand</a:t>
            </a:r>
          </a:p>
          <a:p>
            <a:pPr algn="ctr" eaLnBrk="0" hangingPunct="0"/>
            <a:r>
              <a:rPr lang="en-US" sz="2200">
                <a:latin typeface="Arial" charset="0"/>
              </a:rPr>
              <a:t>(Derived demand items for component parts, </a:t>
            </a:r>
          </a:p>
          <a:p>
            <a:pPr algn="ctr" eaLnBrk="0" hangingPunct="0"/>
            <a:r>
              <a:rPr lang="en-US" sz="2200">
                <a:latin typeface="Arial" charset="0"/>
              </a:rPr>
              <a:t>subassemblies, </a:t>
            </a:r>
          </a:p>
          <a:p>
            <a:pPr algn="ctr" eaLnBrk="0" hangingPunct="0"/>
            <a:r>
              <a:rPr lang="en-US" sz="2200">
                <a:latin typeface="Arial" charset="0"/>
              </a:rPr>
              <a:t>raw materials, etc.)</a:t>
            </a:r>
            <a:endParaRPr lang="en-US"/>
          </a:p>
        </p:txBody>
      </p:sp>
    </p:spTree>
  </p:cSld>
  <p:clrMapOvr>
    <a:masterClrMapping/>
  </p:clrMapOvr>
  <p:transition>
    <p:pull dir="ru"/>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pPr>
              <a:buNone/>
            </a:pPr>
            <a:r>
              <a:rPr lang="en-US" sz="2000" dirty="0" smtClean="0"/>
              <a:t>Need for monitoring and control of Inventories</a:t>
            </a:r>
          </a:p>
          <a:p>
            <a:pPr marL="457200" indent="-457200">
              <a:buAutoNum type="arabicPeriod"/>
            </a:pPr>
            <a:r>
              <a:rPr lang="en-US" sz="2000" dirty="0" smtClean="0"/>
              <a:t>To improve customer service</a:t>
            </a:r>
          </a:p>
          <a:p>
            <a:pPr marL="457200" indent="-457200">
              <a:buAutoNum type="arabicPeriod"/>
            </a:pPr>
            <a:r>
              <a:rPr lang="en-US" sz="2000" dirty="0" smtClean="0"/>
              <a:t>Economies of scale</a:t>
            </a:r>
          </a:p>
          <a:p>
            <a:pPr marL="457200" indent="-457200">
              <a:buAutoNum type="arabicPeriod"/>
            </a:pPr>
            <a:r>
              <a:rPr lang="en-US" sz="2000" dirty="0" smtClean="0"/>
              <a:t>Permits purchase and transportation of economies</a:t>
            </a:r>
          </a:p>
          <a:p>
            <a:pPr marL="457200" indent="-457200">
              <a:buAutoNum type="arabicPeriod"/>
            </a:pPr>
            <a:r>
              <a:rPr lang="en-US" sz="2000" dirty="0" smtClean="0"/>
              <a:t>Hedges against price changes</a:t>
            </a:r>
          </a:p>
          <a:p>
            <a:pPr marL="457200" indent="-457200">
              <a:buAutoNum type="arabicPeriod"/>
            </a:pPr>
            <a:r>
              <a:rPr lang="en-US" sz="2000" dirty="0" smtClean="0"/>
              <a:t>Protects against demand and lead time uncertainties</a:t>
            </a:r>
          </a:p>
          <a:p>
            <a:pPr marL="457200" indent="-457200">
              <a:buAutoNum type="arabicPeriod"/>
            </a:pPr>
            <a:r>
              <a:rPr lang="en-US" sz="2000" dirty="0" smtClean="0"/>
              <a:t>Hedges against contingencies</a:t>
            </a:r>
          </a:p>
          <a:p>
            <a:pPr marL="457200" indent="-457200">
              <a:buAutoNum type="arabicPeriod"/>
            </a:pPr>
            <a:r>
              <a:rPr lang="en-US" sz="2000" dirty="0" smtClean="0"/>
              <a:t>Anticipation</a:t>
            </a:r>
          </a:p>
          <a:p>
            <a:pPr marL="457200" indent="-457200">
              <a:buAutoNum type="arabicPeriod"/>
            </a:pPr>
            <a:r>
              <a:rPr lang="en-US" sz="2000" dirty="0" smtClean="0"/>
              <a:t>Lot size</a:t>
            </a:r>
          </a:p>
          <a:p>
            <a:pPr marL="457200" indent="-457200">
              <a:buAutoNum type="arabicPeriod"/>
            </a:pPr>
            <a:r>
              <a:rPr lang="en-US" sz="2000" dirty="0" smtClean="0"/>
              <a:t>Specialization</a:t>
            </a:r>
          </a:p>
          <a:p>
            <a:pPr marL="457200" indent="-457200">
              <a:buAutoNum type="arabicPeriod"/>
            </a:pPr>
            <a:r>
              <a:rPr lang="en-US" sz="2000" dirty="0" smtClean="0"/>
              <a:t>Protection from uncertainties</a:t>
            </a:r>
          </a:p>
          <a:p>
            <a:pPr marL="457200" indent="-457200">
              <a:buAutoNum type="arabicPeriod"/>
            </a:pPr>
            <a:r>
              <a:rPr lang="en-US" sz="2000" dirty="0" smtClean="0"/>
              <a:t>Inventory as a buffer.</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477000"/>
          </a:xfrm>
        </p:spPr>
        <p:txBody>
          <a:bodyPr>
            <a:normAutofit/>
          </a:bodyPr>
          <a:lstStyle/>
          <a:p>
            <a:pPr>
              <a:buNone/>
            </a:pPr>
            <a:r>
              <a:rPr lang="en-US" sz="2000" dirty="0" smtClean="0"/>
              <a:t>Risk and cost associated with Inventories</a:t>
            </a:r>
          </a:p>
          <a:p>
            <a:pPr marL="457200" indent="-457200">
              <a:buAutoNum type="arabicPeriod"/>
            </a:pPr>
            <a:r>
              <a:rPr lang="en-US" sz="2000" dirty="0" smtClean="0"/>
              <a:t>Risk of Deterioration</a:t>
            </a:r>
          </a:p>
          <a:p>
            <a:pPr marL="457200" indent="-457200">
              <a:buAutoNum type="arabicPeriod"/>
            </a:pPr>
            <a:r>
              <a:rPr lang="en-US" sz="2000" dirty="0" smtClean="0"/>
              <a:t>Risk of Obsolescence</a:t>
            </a:r>
          </a:p>
          <a:p>
            <a:pPr marL="457200" indent="-457200">
              <a:buAutoNum type="arabicPeriod"/>
            </a:pPr>
            <a:r>
              <a:rPr lang="en-US" sz="2000" dirty="0" smtClean="0"/>
              <a:t>Price Decline</a:t>
            </a:r>
          </a:p>
          <a:p>
            <a:pPr marL="457200" indent="-457200">
              <a:buAutoNum type="arabicPeriod"/>
            </a:pPr>
            <a:r>
              <a:rPr lang="en-US" sz="2000" dirty="0" smtClean="0"/>
              <a:t>Purchase Cost</a:t>
            </a:r>
          </a:p>
          <a:p>
            <a:pPr marL="457200" indent="-457200">
              <a:buAutoNum type="arabicPeriod"/>
            </a:pPr>
            <a:r>
              <a:rPr lang="en-US" sz="2000" dirty="0" smtClean="0"/>
              <a:t>Ordering Cost</a:t>
            </a:r>
          </a:p>
          <a:p>
            <a:pPr marL="457200" indent="-457200">
              <a:buAutoNum type="arabicPeriod"/>
            </a:pPr>
            <a:r>
              <a:rPr lang="en-US" sz="2000" dirty="0" smtClean="0"/>
              <a:t>Carrying Cost.</a:t>
            </a:r>
          </a:p>
          <a:p>
            <a:pPr marL="457200" indent="-457200">
              <a:buFont typeface="Symbol"/>
              <a:buChar char="Þ"/>
            </a:pPr>
            <a:r>
              <a:rPr lang="en-US" sz="2000" dirty="0" smtClean="0"/>
              <a:t>Direct cost</a:t>
            </a:r>
          </a:p>
          <a:p>
            <a:pPr marL="457200" indent="-457200">
              <a:buFont typeface="Symbol"/>
              <a:buChar char="Þ"/>
            </a:pPr>
            <a:r>
              <a:rPr lang="en-US" sz="2000" dirty="0" smtClean="0"/>
              <a:t>Indirect cost</a:t>
            </a:r>
          </a:p>
          <a:p>
            <a:pPr marL="457200" indent="-457200">
              <a:buNone/>
            </a:pPr>
            <a:endParaRPr lang="en-US" sz="20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buNone/>
            </a:pPr>
            <a:endParaRPr lang="en-US" sz="2000" dirty="0"/>
          </a:p>
        </p:txBody>
      </p:sp>
      <p:sp>
        <p:nvSpPr>
          <p:cNvPr id="4" name="Rounded Rectangle 3"/>
          <p:cNvSpPr/>
          <p:nvPr/>
        </p:nvSpPr>
        <p:spPr>
          <a:xfrm>
            <a:off x="0" y="2743200"/>
            <a:ext cx="1828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Inventory Carrying Cost</a:t>
            </a:r>
            <a:endParaRPr lang="en-US" dirty="0"/>
          </a:p>
        </p:txBody>
      </p:sp>
      <p:sp>
        <p:nvSpPr>
          <p:cNvPr id="5" name="Rectangle 4"/>
          <p:cNvSpPr/>
          <p:nvPr/>
        </p:nvSpPr>
        <p:spPr>
          <a:xfrm>
            <a:off x="2362200" y="990600"/>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Direct Cost</a:t>
            </a:r>
            <a:endParaRPr lang="en-US" dirty="0"/>
          </a:p>
        </p:txBody>
      </p:sp>
      <p:sp>
        <p:nvSpPr>
          <p:cNvPr id="6" name="Rectangle 5"/>
          <p:cNvSpPr/>
          <p:nvPr/>
        </p:nvSpPr>
        <p:spPr>
          <a:xfrm>
            <a:off x="2514600" y="4343400"/>
            <a:ext cx="2057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Indirect Cost</a:t>
            </a:r>
            <a:endParaRPr lang="en-US" dirty="0"/>
          </a:p>
        </p:txBody>
      </p:sp>
      <p:sp>
        <p:nvSpPr>
          <p:cNvPr id="7" name="Rectangle 6"/>
          <p:cNvSpPr/>
          <p:nvPr/>
        </p:nvSpPr>
        <p:spPr>
          <a:xfrm>
            <a:off x="5715000" y="3048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Capital Coat</a:t>
            </a:r>
            <a:endParaRPr lang="en-US" dirty="0"/>
          </a:p>
        </p:txBody>
      </p:sp>
      <p:sp>
        <p:nvSpPr>
          <p:cNvPr id="8" name="Rectangle 7"/>
          <p:cNvSpPr/>
          <p:nvPr/>
        </p:nvSpPr>
        <p:spPr>
          <a:xfrm>
            <a:off x="5715000" y="9906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Storage Space Cost</a:t>
            </a:r>
            <a:endParaRPr lang="en-US" dirty="0"/>
          </a:p>
        </p:txBody>
      </p:sp>
      <p:sp>
        <p:nvSpPr>
          <p:cNvPr id="9" name="Rectangle 8"/>
          <p:cNvSpPr/>
          <p:nvPr/>
        </p:nvSpPr>
        <p:spPr>
          <a:xfrm>
            <a:off x="5715000" y="16764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Service Cost</a:t>
            </a:r>
            <a:endParaRPr lang="en-US" dirty="0"/>
          </a:p>
        </p:txBody>
      </p:sp>
      <p:sp>
        <p:nvSpPr>
          <p:cNvPr id="10" name="Rectangle 9"/>
          <p:cNvSpPr/>
          <p:nvPr/>
        </p:nvSpPr>
        <p:spPr>
          <a:xfrm>
            <a:off x="5791200" y="2362200"/>
            <a:ext cx="2286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Risk Cost</a:t>
            </a:r>
            <a:endParaRPr lang="en-US" dirty="0"/>
          </a:p>
        </p:txBody>
      </p:sp>
      <p:sp>
        <p:nvSpPr>
          <p:cNvPr id="11" name="Rectangle 10"/>
          <p:cNvSpPr/>
          <p:nvPr/>
        </p:nvSpPr>
        <p:spPr>
          <a:xfrm>
            <a:off x="5638800" y="3505200"/>
            <a:ext cx="2590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Business Risk</a:t>
            </a:r>
            <a:endParaRPr lang="en-US" dirty="0"/>
          </a:p>
        </p:txBody>
      </p:sp>
      <p:sp>
        <p:nvSpPr>
          <p:cNvPr id="12" name="Rectangle 11"/>
          <p:cNvSpPr/>
          <p:nvPr/>
        </p:nvSpPr>
        <p:spPr>
          <a:xfrm>
            <a:off x="5715000" y="4267200"/>
            <a:ext cx="2514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Opportunity Cost</a:t>
            </a:r>
            <a:endParaRPr lang="en-US" dirty="0"/>
          </a:p>
        </p:txBody>
      </p:sp>
      <p:sp>
        <p:nvSpPr>
          <p:cNvPr id="13" name="Rectangle 12"/>
          <p:cNvSpPr/>
          <p:nvPr/>
        </p:nvSpPr>
        <p:spPr>
          <a:xfrm>
            <a:off x="5715000" y="5181600"/>
            <a:ext cx="2514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Incremental Increase in Infrastructure Costs.</a:t>
            </a:r>
            <a:endParaRPr lang="en-US" dirty="0"/>
          </a:p>
        </p:txBody>
      </p:sp>
      <p:cxnSp>
        <p:nvCxnSpPr>
          <p:cNvPr id="17" name="Straight Connector 16"/>
          <p:cNvCxnSpPr/>
          <p:nvPr/>
        </p:nvCxnSpPr>
        <p:spPr>
          <a:xfrm rot="16200000" flipH="1">
            <a:off x="494506" y="2934494"/>
            <a:ext cx="3201194" cy="754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5" idx="1"/>
          </p:cNvCxnSpPr>
          <p:nvPr/>
        </p:nvCxnSpPr>
        <p:spPr>
          <a:xfrm>
            <a:off x="2057400" y="1371600"/>
            <a:ext cx="304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133600" y="4572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p:cNvCxnSpPr>
          <p:nvPr/>
        </p:nvCxnSpPr>
        <p:spPr>
          <a:xfrm>
            <a:off x="1828800" y="3276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3848894" y="1562100"/>
            <a:ext cx="22090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1"/>
          </p:cNvCxnSpPr>
          <p:nvPr/>
        </p:nvCxnSpPr>
        <p:spPr>
          <a:xfrm>
            <a:off x="4953000" y="19050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8" idx="1"/>
          </p:cNvCxnSpPr>
          <p:nvPr/>
        </p:nvCxnSpPr>
        <p:spPr>
          <a:xfrm>
            <a:off x="4953000" y="1219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953000" y="457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953000" y="26670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5029200" y="4572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953000" y="5486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029200" y="3581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72000" y="48006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flipH="1" flipV="1">
            <a:off x="4076700" y="4533900"/>
            <a:ext cx="1905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lgn="ctr">
              <a:buNone/>
            </a:pPr>
            <a:r>
              <a:rPr lang="en-US" sz="2000" dirty="0" smtClean="0">
                <a:solidFill>
                  <a:srgbClr val="FF0000"/>
                </a:solidFill>
              </a:rPr>
              <a:t>Objective of Inventory Management</a:t>
            </a:r>
          </a:p>
          <a:p>
            <a:pPr marL="0" indent="0">
              <a:buFont typeface="Symbol"/>
              <a:buChar char="Þ"/>
            </a:pPr>
            <a:r>
              <a:rPr lang="en-US" sz="2000" dirty="0" smtClean="0"/>
              <a:t>To </a:t>
            </a:r>
            <a:r>
              <a:rPr lang="en-US" sz="2000" dirty="0" smtClean="0">
                <a:solidFill>
                  <a:srgbClr val="00B050"/>
                </a:solidFill>
              </a:rPr>
              <a:t>maintain a large size of inventories </a:t>
            </a:r>
            <a:r>
              <a:rPr lang="en-US" sz="2000" dirty="0" smtClean="0"/>
              <a:t>of raw material and work-in-process </a:t>
            </a:r>
            <a:r>
              <a:rPr lang="en-US" sz="2000" dirty="0" smtClean="0">
                <a:solidFill>
                  <a:srgbClr val="00B050"/>
                </a:solidFill>
              </a:rPr>
              <a:t>for efficient and smooth production</a:t>
            </a:r>
            <a:r>
              <a:rPr lang="en-US" sz="2000" dirty="0" smtClean="0"/>
              <a:t> and of finished for uninterrupted sales operation.</a:t>
            </a:r>
          </a:p>
          <a:p>
            <a:pPr marL="0" indent="0">
              <a:buFont typeface="Symbol"/>
              <a:buChar char="Þ"/>
            </a:pPr>
            <a:r>
              <a:rPr lang="en-US" sz="2000" dirty="0" smtClean="0"/>
              <a:t>To maintain a minimum investment in inventories </a:t>
            </a:r>
            <a:r>
              <a:rPr lang="en-US" sz="2000" dirty="0" smtClean="0">
                <a:solidFill>
                  <a:srgbClr val="00B050"/>
                </a:solidFill>
              </a:rPr>
              <a:t>to maximize profitability</a:t>
            </a:r>
            <a:r>
              <a:rPr lang="en-US" sz="2000" dirty="0" smtClean="0"/>
              <a:t>.</a:t>
            </a:r>
          </a:p>
          <a:p>
            <a:pPr marL="0" indent="0">
              <a:buFont typeface="Symbol"/>
              <a:buChar char="Þ"/>
            </a:pPr>
            <a:r>
              <a:rPr lang="en-US" sz="2000" dirty="0" smtClean="0"/>
              <a:t>Both “</a:t>
            </a:r>
            <a:r>
              <a:rPr lang="en-US" sz="2000" dirty="0" smtClean="0">
                <a:solidFill>
                  <a:srgbClr val="00B050"/>
                </a:solidFill>
              </a:rPr>
              <a:t>excessive” and “inadequate” inventories </a:t>
            </a:r>
            <a:r>
              <a:rPr lang="en-US" sz="2000" dirty="0" smtClean="0"/>
              <a:t>are not desirable. These are two </a:t>
            </a:r>
            <a:r>
              <a:rPr lang="en-US" sz="2000" dirty="0" smtClean="0">
                <a:solidFill>
                  <a:srgbClr val="00B050"/>
                </a:solidFill>
              </a:rPr>
              <a:t>danger points </a:t>
            </a:r>
            <a:r>
              <a:rPr lang="en-US" sz="2000" dirty="0" smtClean="0"/>
              <a:t>within which the </a:t>
            </a:r>
            <a:r>
              <a:rPr lang="en-US" sz="2000" dirty="0" smtClean="0">
                <a:solidFill>
                  <a:srgbClr val="00B050"/>
                </a:solidFill>
              </a:rPr>
              <a:t>firm should avoid</a:t>
            </a:r>
            <a:r>
              <a:rPr lang="en-US" sz="2000" dirty="0" smtClean="0"/>
              <a:t>.</a:t>
            </a:r>
          </a:p>
          <a:p>
            <a:pPr marL="0" indent="0">
              <a:buNone/>
            </a:pPr>
            <a:endParaRPr lang="en-US" sz="2000" dirty="0" smtClean="0"/>
          </a:p>
          <a:p>
            <a:pPr marL="0" indent="0">
              <a:buNone/>
            </a:pPr>
            <a:r>
              <a:rPr lang="en-US" sz="2000" dirty="0" smtClean="0">
                <a:solidFill>
                  <a:srgbClr val="C00000"/>
                </a:solidFill>
              </a:rPr>
              <a:t>Danger of over investment on stock are:</a:t>
            </a:r>
          </a:p>
          <a:p>
            <a:pPr marL="457200" indent="-457200">
              <a:buAutoNum type="alphaLcParenR"/>
            </a:pPr>
            <a:r>
              <a:rPr lang="en-US" sz="2000" dirty="0" smtClean="0">
                <a:solidFill>
                  <a:srgbClr val="00B050"/>
                </a:solidFill>
              </a:rPr>
              <a:t>Unnecessary tie-up of firm’s fund </a:t>
            </a:r>
            <a:r>
              <a:rPr lang="en-US" sz="2000" dirty="0" smtClean="0"/>
              <a:t>and loss of profit</a:t>
            </a:r>
          </a:p>
          <a:p>
            <a:pPr marL="457200" indent="-457200">
              <a:buAutoNum type="alphaLcParenR"/>
            </a:pPr>
            <a:r>
              <a:rPr lang="en-US" sz="2000" dirty="0" smtClean="0">
                <a:solidFill>
                  <a:srgbClr val="00B050"/>
                </a:solidFill>
              </a:rPr>
              <a:t>Excessive carrying cost</a:t>
            </a:r>
          </a:p>
          <a:p>
            <a:pPr marL="457200" indent="-457200">
              <a:buAutoNum type="alphaLcParenR"/>
            </a:pPr>
            <a:r>
              <a:rPr lang="en-US" sz="2000" dirty="0" smtClean="0"/>
              <a:t>Risk of liquidity: the excessive level of inventory </a:t>
            </a:r>
            <a:r>
              <a:rPr lang="en-US" sz="2000" dirty="0" smtClean="0">
                <a:solidFill>
                  <a:srgbClr val="00B050"/>
                </a:solidFill>
              </a:rPr>
              <a:t>consumes funds of the firm</a:t>
            </a:r>
            <a:r>
              <a:rPr lang="en-US" sz="2000" dirty="0" smtClean="0"/>
              <a:t>.</a:t>
            </a:r>
          </a:p>
          <a:p>
            <a:pPr marL="457200" indent="-457200">
              <a:buNone/>
            </a:pPr>
            <a:endParaRPr lang="en-US" sz="2000" dirty="0" smtClean="0"/>
          </a:p>
          <a:p>
            <a:pPr marL="0" indent="0">
              <a:buNone/>
            </a:pPr>
            <a:r>
              <a:rPr lang="en-US" sz="2000" dirty="0" smtClean="0">
                <a:solidFill>
                  <a:srgbClr val="C00000"/>
                </a:solidFill>
              </a:rPr>
              <a:t>Danger of inadequate investment on stock are:</a:t>
            </a:r>
          </a:p>
          <a:p>
            <a:pPr marL="457200" indent="-457200">
              <a:buAutoNum type="alphaLcParenR"/>
            </a:pPr>
            <a:r>
              <a:rPr lang="en-US" sz="2000" dirty="0" smtClean="0"/>
              <a:t>Production hold-ups</a:t>
            </a:r>
          </a:p>
          <a:p>
            <a:pPr marL="457200" indent="-457200">
              <a:buAutoNum type="alphaLcParenR"/>
            </a:pPr>
            <a:r>
              <a:rPr lang="en-US" sz="2000" dirty="0" smtClean="0">
                <a:solidFill>
                  <a:srgbClr val="00B050"/>
                </a:solidFill>
              </a:rPr>
              <a:t>Failure to meets </a:t>
            </a:r>
            <a:r>
              <a:rPr lang="en-US" sz="2000" dirty="0" smtClean="0"/>
              <a:t>delivery </a:t>
            </a:r>
            <a:r>
              <a:rPr lang="en-US" sz="2000" dirty="0" smtClean="0">
                <a:solidFill>
                  <a:srgbClr val="00B050"/>
                </a:solidFill>
              </a:rPr>
              <a:t>commitments</a:t>
            </a:r>
          </a:p>
          <a:p>
            <a:pPr marL="457200" indent="-457200">
              <a:buNone/>
            </a:pPr>
            <a:endParaRPr lang="en-US" sz="2000" dirty="0" smtClean="0"/>
          </a:p>
          <a:p>
            <a:pPr marL="0" indent="0">
              <a:buNone/>
            </a:pPr>
            <a:endParaRPr lang="en-US" sz="2000"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buNone/>
            </a:pPr>
            <a:r>
              <a:rPr lang="en-US" sz="2000" dirty="0" smtClean="0">
                <a:solidFill>
                  <a:srgbClr val="C00000"/>
                </a:solidFill>
              </a:rPr>
              <a:t>An effective inventory management should</a:t>
            </a:r>
            <a:r>
              <a:rPr lang="en-US" sz="2000" dirty="0" smtClean="0"/>
              <a:t>:</a:t>
            </a:r>
          </a:p>
          <a:p>
            <a:pPr>
              <a:buFont typeface="Symbol"/>
              <a:buChar char="Þ"/>
            </a:pPr>
            <a:r>
              <a:rPr lang="en-US" sz="2000" dirty="0" smtClean="0"/>
              <a:t>Ensure a continuous supply of raw materials to </a:t>
            </a:r>
            <a:r>
              <a:rPr lang="en-US" sz="2000" dirty="0" smtClean="0">
                <a:solidFill>
                  <a:srgbClr val="00B050"/>
                </a:solidFill>
              </a:rPr>
              <a:t>facilitate uninterrupted production</a:t>
            </a:r>
          </a:p>
          <a:p>
            <a:pPr>
              <a:buFont typeface="Symbol"/>
              <a:buChar char="Þ"/>
            </a:pPr>
            <a:r>
              <a:rPr lang="en-US" sz="2000" dirty="0" smtClean="0"/>
              <a:t>Maintain sufficient stocks of raw materials in periods of short supply and </a:t>
            </a:r>
            <a:r>
              <a:rPr lang="en-US" sz="2000" dirty="0" smtClean="0">
                <a:solidFill>
                  <a:srgbClr val="00B050"/>
                </a:solidFill>
              </a:rPr>
              <a:t>anticipate price changes</a:t>
            </a:r>
            <a:r>
              <a:rPr lang="en-US" sz="2000" dirty="0" smtClean="0"/>
              <a:t>.</a:t>
            </a:r>
          </a:p>
          <a:p>
            <a:pPr>
              <a:buFont typeface="Symbol"/>
              <a:buChar char="Þ"/>
            </a:pPr>
            <a:r>
              <a:rPr lang="en-US" sz="2000" dirty="0" smtClean="0"/>
              <a:t>Maintain sufficient finished goods inventory </a:t>
            </a:r>
            <a:r>
              <a:rPr lang="en-US" sz="2000" dirty="0" smtClean="0">
                <a:solidFill>
                  <a:srgbClr val="00B050"/>
                </a:solidFill>
              </a:rPr>
              <a:t>for smooth sales operation</a:t>
            </a:r>
            <a:r>
              <a:rPr lang="en-US" sz="2000" dirty="0" smtClean="0"/>
              <a:t>, and </a:t>
            </a:r>
            <a:r>
              <a:rPr lang="en-US" sz="2000" dirty="0" smtClean="0">
                <a:solidFill>
                  <a:srgbClr val="00B050"/>
                </a:solidFill>
              </a:rPr>
              <a:t>efficient customer service</a:t>
            </a:r>
            <a:r>
              <a:rPr lang="en-US" sz="2000" dirty="0" smtClean="0"/>
              <a:t>.</a:t>
            </a:r>
          </a:p>
          <a:p>
            <a:pPr>
              <a:buFont typeface="Symbol"/>
              <a:buChar char="Þ"/>
            </a:pPr>
            <a:r>
              <a:rPr lang="en-US" sz="2000" dirty="0" smtClean="0">
                <a:solidFill>
                  <a:srgbClr val="00B050"/>
                </a:solidFill>
              </a:rPr>
              <a:t>Minimize </a:t>
            </a:r>
            <a:r>
              <a:rPr lang="en-US" sz="2000" dirty="0" smtClean="0"/>
              <a:t>the </a:t>
            </a:r>
            <a:r>
              <a:rPr lang="en-US" sz="2000" dirty="0" smtClean="0">
                <a:solidFill>
                  <a:srgbClr val="00B050"/>
                </a:solidFill>
              </a:rPr>
              <a:t>carrying cost </a:t>
            </a:r>
            <a:r>
              <a:rPr lang="en-US" sz="2000" dirty="0" smtClean="0"/>
              <a:t>and time</a:t>
            </a:r>
          </a:p>
          <a:p>
            <a:pPr>
              <a:buFont typeface="Symbol"/>
              <a:buChar char="Þ"/>
            </a:pPr>
            <a:r>
              <a:rPr lang="en-US" sz="2000" dirty="0" smtClean="0">
                <a:solidFill>
                  <a:srgbClr val="00B050"/>
                </a:solidFill>
              </a:rPr>
              <a:t>Control investment </a:t>
            </a:r>
            <a:r>
              <a:rPr lang="en-US" sz="2000" dirty="0" smtClean="0"/>
              <a:t>on inventories and </a:t>
            </a:r>
            <a:r>
              <a:rPr lang="en-US" sz="2000" dirty="0" smtClean="0">
                <a:solidFill>
                  <a:srgbClr val="00B050"/>
                </a:solidFill>
              </a:rPr>
              <a:t>keep it at an optimum level</a:t>
            </a: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Inventory management techniques</a:t>
            </a:r>
            <a:endParaRPr lang="en-US" dirty="0">
              <a:solidFill>
                <a:srgbClr val="FF0000"/>
              </a:solidFill>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0" y="1447800"/>
            <a:ext cx="8991600"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a:bodyPr>
          <a:lstStyle/>
          <a:p>
            <a:pPr algn="ctr">
              <a:buNone/>
            </a:pPr>
            <a:r>
              <a:rPr lang="en-US" sz="2000" dirty="0" smtClean="0">
                <a:solidFill>
                  <a:srgbClr val="FF0000"/>
                </a:solidFill>
              </a:rPr>
              <a:t>Inventory Management Techniques</a:t>
            </a:r>
          </a:p>
          <a:p>
            <a:pPr marL="514350" indent="-514350">
              <a:buAutoNum type="romanUcPeriod"/>
            </a:pPr>
            <a:r>
              <a:rPr lang="en-US" sz="2000" dirty="0" smtClean="0">
                <a:solidFill>
                  <a:srgbClr val="C00000"/>
                </a:solidFill>
              </a:rPr>
              <a:t>Economic Order Quantity (EOQ)</a:t>
            </a:r>
          </a:p>
          <a:p>
            <a:pPr marL="0" indent="0">
              <a:buNone/>
            </a:pPr>
            <a:r>
              <a:rPr lang="en-US" sz="2000" dirty="0" smtClean="0"/>
              <a:t>	The task of the firm is to determine the optimum or economic order quantity. </a:t>
            </a:r>
            <a:r>
              <a:rPr lang="en-US" sz="2000" dirty="0" smtClean="0">
                <a:solidFill>
                  <a:srgbClr val="C00000"/>
                </a:solidFill>
              </a:rPr>
              <a:t>Determining an optimum inventory leve</a:t>
            </a:r>
            <a:r>
              <a:rPr lang="en-US" sz="2000" dirty="0" smtClean="0"/>
              <a:t>l involves </a:t>
            </a:r>
            <a:r>
              <a:rPr lang="en-US" sz="2000" dirty="0" smtClean="0">
                <a:solidFill>
                  <a:srgbClr val="C00000"/>
                </a:solidFill>
              </a:rPr>
              <a:t>two types of costs</a:t>
            </a:r>
            <a:r>
              <a:rPr lang="en-US" sz="2000" dirty="0" smtClean="0"/>
              <a:t>: </a:t>
            </a:r>
          </a:p>
          <a:p>
            <a:pPr marL="457200" indent="-457200">
              <a:buAutoNum type="alphaLcParenR"/>
            </a:pPr>
            <a:r>
              <a:rPr lang="en-US" sz="2000" dirty="0" smtClean="0"/>
              <a:t>Ordering costs</a:t>
            </a:r>
          </a:p>
          <a:p>
            <a:pPr marL="457200" indent="-457200">
              <a:buAutoNum type="alphaLcParenR"/>
            </a:pPr>
            <a:r>
              <a:rPr lang="en-US" sz="2000" dirty="0" smtClean="0"/>
              <a:t>Carrying costs.</a:t>
            </a:r>
          </a:p>
          <a:p>
            <a:pPr marL="0" indent="0">
              <a:buNone/>
            </a:pPr>
            <a:r>
              <a:rPr lang="en-US" sz="2000" dirty="0" smtClean="0"/>
              <a:t>	The </a:t>
            </a:r>
            <a:r>
              <a:rPr lang="en-US" sz="2000" dirty="0" smtClean="0">
                <a:solidFill>
                  <a:srgbClr val="C00000"/>
                </a:solidFill>
              </a:rPr>
              <a:t>EOQ</a:t>
            </a:r>
            <a:r>
              <a:rPr lang="en-US" sz="2000" dirty="0" smtClean="0"/>
              <a:t> is that inventory level that </a:t>
            </a:r>
            <a:r>
              <a:rPr lang="en-US" sz="2000" dirty="0" smtClean="0">
                <a:solidFill>
                  <a:srgbClr val="C00000"/>
                </a:solidFill>
              </a:rPr>
              <a:t>minimizes the total of ordering </a:t>
            </a:r>
            <a:r>
              <a:rPr lang="en-US" sz="2000" dirty="0" smtClean="0"/>
              <a:t>and </a:t>
            </a:r>
            <a:r>
              <a:rPr lang="en-US" sz="2000" dirty="0" smtClean="0">
                <a:solidFill>
                  <a:srgbClr val="C00000"/>
                </a:solidFill>
              </a:rPr>
              <a:t>carrying costs</a:t>
            </a:r>
            <a:r>
              <a:rPr lang="en-US" sz="2000" dirty="0" smtClean="0"/>
              <a:t>.</a:t>
            </a:r>
          </a:p>
          <a:p>
            <a:pPr marL="0" indent="0">
              <a:buNone/>
            </a:pPr>
            <a:r>
              <a:rPr lang="en-US" sz="2000" i="1" u="sng" dirty="0" smtClean="0"/>
              <a:t>Ordering Costs: I</a:t>
            </a:r>
            <a:r>
              <a:rPr lang="en-US" sz="2000" dirty="0" smtClean="0"/>
              <a:t>t is used in the case of raw materials and includes the entire cost of acquiring.</a:t>
            </a:r>
          </a:p>
          <a:p>
            <a:pPr marL="0" indent="0">
              <a:buNone/>
            </a:pPr>
            <a:r>
              <a:rPr lang="en-US" sz="2000" dirty="0" smtClean="0"/>
              <a:t>E.g. order placing, Transportation, Receiving, inspecting and storing</a:t>
            </a:r>
          </a:p>
          <a:p>
            <a:pPr marL="0" indent="0">
              <a:buNone/>
            </a:pPr>
            <a:r>
              <a:rPr lang="en-US" sz="2000" i="1" u="sng" dirty="0" smtClean="0"/>
              <a:t>Carrying Costs: </a:t>
            </a:r>
            <a:r>
              <a:rPr lang="en-US" sz="2000" dirty="0" smtClean="0"/>
              <a:t>It is incurred for maintaining a given level of inventory are called carrying costs.</a:t>
            </a:r>
          </a:p>
          <a:p>
            <a:pPr marL="0" indent="0">
              <a:buNone/>
            </a:pPr>
            <a:r>
              <a:rPr lang="en-US" sz="2000" dirty="0" smtClean="0"/>
              <a:t>E.g. warehousing, Handling, Insurance, Deterioration and Obsolescence.</a:t>
            </a:r>
          </a:p>
          <a:p>
            <a:pPr marL="0" indent="0">
              <a:buNone/>
            </a:pPr>
            <a:endParaRPr lang="en-US" sz="2000" dirty="0" smtClean="0"/>
          </a:p>
          <a:p>
            <a:pPr marL="0" indent="0">
              <a:buNone/>
            </a:pP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a:buNone/>
            </a:pPr>
            <a:r>
              <a:rPr lang="en-US" sz="2000" dirty="0" smtClean="0">
                <a:solidFill>
                  <a:srgbClr val="FF0000"/>
                </a:solidFill>
              </a:rPr>
              <a:t>Needs for Working Capital</a:t>
            </a:r>
          </a:p>
          <a:p>
            <a:pPr marL="457200" indent="-457200">
              <a:buAutoNum type="arabicPeriod"/>
            </a:pPr>
            <a:r>
              <a:rPr lang="en-US" sz="2000" b="1" dirty="0" smtClean="0">
                <a:solidFill>
                  <a:srgbClr val="002060"/>
                </a:solidFill>
              </a:rPr>
              <a:t>Replenishment of Inventory</a:t>
            </a:r>
          </a:p>
          <a:p>
            <a:pPr marL="52388" indent="-52388">
              <a:buNone/>
            </a:pPr>
            <a:r>
              <a:rPr lang="en-US" sz="2000" dirty="0" smtClean="0"/>
              <a:t> 	A sufficient stock of inventory is required to support the sales target of the firm. This requirement however, will depend on the availability of resources. An un served portion of demand may mean lost of revenues of the firm.</a:t>
            </a:r>
          </a:p>
          <a:p>
            <a:pPr marL="457200" indent="-457200">
              <a:buNone/>
            </a:pPr>
            <a:r>
              <a:rPr lang="en-US" sz="2000" b="1" dirty="0" smtClean="0">
                <a:solidFill>
                  <a:srgbClr val="002060"/>
                </a:solidFill>
              </a:rPr>
              <a:t>2. Provision for operating expenses</a:t>
            </a:r>
          </a:p>
          <a:p>
            <a:pPr marL="52388" indent="-52388">
              <a:buNone/>
            </a:pPr>
            <a:r>
              <a:rPr lang="en-US" sz="2000" dirty="0" smtClean="0"/>
              <a:t>		To maintain the operations of the firm on a day-to-day basis a Working Capital is required.</a:t>
            </a:r>
          </a:p>
          <a:p>
            <a:pPr marL="457200" indent="-457200">
              <a:buNone/>
            </a:pPr>
            <a:r>
              <a:rPr lang="en-US" sz="2000" b="1" dirty="0" smtClean="0">
                <a:solidFill>
                  <a:srgbClr val="002060"/>
                </a:solidFill>
              </a:rPr>
              <a:t>3.Support for credit sales</a:t>
            </a:r>
          </a:p>
          <a:p>
            <a:pPr marL="52388" indent="-52388">
              <a:buNone/>
            </a:pPr>
            <a:r>
              <a:rPr lang="en-US" sz="2000" dirty="0" smtClean="0"/>
              <a:t>		At times, conditions require that credit sales to be expanded to the firm’s clients. Sufficient Working Capital to enable the firm to maintain its operations until receivables are converted into cash.</a:t>
            </a:r>
          </a:p>
          <a:p>
            <a:pPr marL="457200" indent="-457200">
              <a:buNone/>
            </a:pPr>
            <a:r>
              <a:rPr lang="en-US" sz="2000" b="1" dirty="0" smtClean="0">
                <a:solidFill>
                  <a:srgbClr val="002060"/>
                </a:solidFill>
              </a:rPr>
              <a:t>4. Provisions of a safety margin</a:t>
            </a:r>
          </a:p>
          <a:p>
            <a:pPr marL="52388" indent="-52388">
              <a:buNone/>
            </a:pPr>
            <a:r>
              <a:rPr lang="en-US" sz="2000" dirty="0" smtClean="0"/>
              <a:t>		The firm should have sufficient amount of Working Capital for unexpected expenditures, delays in the expected inflow of cash and possible decline in revenue.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marL="0" indent="0">
              <a:buNone/>
            </a:pPr>
            <a:r>
              <a:rPr lang="en-US" sz="2000" dirty="0" smtClean="0">
                <a:solidFill>
                  <a:srgbClr val="C00000"/>
                </a:solidFill>
              </a:rPr>
              <a:t>Ordering and carrying cost trade-off</a:t>
            </a:r>
          </a:p>
          <a:p>
            <a:pPr marL="0" indent="0">
              <a:buNone/>
            </a:pPr>
            <a:r>
              <a:rPr lang="en-US" sz="2000" dirty="0" smtClean="0"/>
              <a:t>	The optimum inventory size is commonly referred to as “EOQ”. It is that order size at which annual cost of ordering and holding are the minimum.</a:t>
            </a:r>
          </a:p>
          <a:p>
            <a:pPr marL="0" indent="0">
              <a:buNone/>
            </a:pPr>
            <a:endParaRPr lang="en-US" sz="2000" dirty="0" smtClean="0"/>
          </a:p>
        </p:txBody>
      </p:sp>
      <p:pic>
        <p:nvPicPr>
          <p:cNvPr id="3074" name="Picture 2"/>
          <p:cNvPicPr>
            <a:picLocks noChangeAspect="1" noChangeArrowheads="1"/>
          </p:cNvPicPr>
          <p:nvPr/>
        </p:nvPicPr>
        <p:blipFill>
          <a:blip r:embed="rId2" cstate="print"/>
          <a:srcRect/>
          <a:stretch>
            <a:fillRect/>
          </a:stretch>
        </p:blipFill>
        <p:spPr bwMode="auto">
          <a:xfrm>
            <a:off x="457200" y="1371600"/>
            <a:ext cx="8153400" cy="33528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838200" y="5105400"/>
            <a:ext cx="8077200" cy="129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28600"/>
            <a:ext cx="8229600" cy="762000"/>
          </a:xfrm>
        </p:spPr>
        <p:txBody>
          <a:bodyPr/>
          <a:lstStyle/>
          <a:p>
            <a:pPr algn="l" eaLnBrk="1" hangingPunct="1"/>
            <a:r>
              <a:rPr lang="en-US" sz="3600" smtClean="0">
                <a:solidFill>
                  <a:srgbClr val="FF0000"/>
                </a:solidFill>
              </a:rPr>
              <a:t>ABC Analysis</a:t>
            </a:r>
          </a:p>
        </p:txBody>
      </p:sp>
      <p:sp>
        <p:nvSpPr>
          <p:cNvPr id="3" name="Content Placeholder 2"/>
          <p:cNvSpPr>
            <a:spLocks noGrp="1"/>
          </p:cNvSpPr>
          <p:nvPr>
            <p:ph idx="1"/>
          </p:nvPr>
        </p:nvSpPr>
        <p:spPr>
          <a:xfrm>
            <a:off x="457200" y="1219200"/>
            <a:ext cx="8229600" cy="5334000"/>
          </a:xfrm>
        </p:spPr>
        <p:txBody>
          <a:bodyPr/>
          <a:lstStyle/>
          <a:p>
            <a:pPr eaLnBrk="1" hangingPunct="1">
              <a:defRPr/>
            </a:pPr>
            <a:r>
              <a:rPr lang="en-US" sz="2800" dirty="0" smtClean="0"/>
              <a:t>ABC Analysis refers</a:t>
            </a:r>
          </a:p>
          <a:p>
            <a:pPr lvl="1" eaLnBrk="1" hangingPunct="1">
              <a:defRPr/>
            </a:pPr>
            <a:r>
              <a:rPr lang="en-US" sz="2400" i="1" dirty="0" smtClean="0">
                <a:solidFill>
                  <a:srgbClr val="C00000"/>
                </a:solidFill>
              </a:rPr>
              <a:t>The annual consumption value of the items</a:t>
            </a:r>
          </a:p>
          <a:p>
            <a:pPr lvl="1" eaLnBrk="1" hangingPunct="1">
              <a:defRPr/>
            </a:pPr>
            <a:r>
              <a:rPr lang="en-US" sz="2400" i="1" dirty="0" smtClean="0">
                <a:solidFill>
                  <a:srgbClr val="C00000"/>
                </a:solidFill>
              </a:rPr>
              <a:t>A small no. of items account for large proportion of annual consumption</a:t>
            </a:r>
          </a:p>
          <a:p>
            <a:pPr lvl="1" eaLnBrk="1" hangingPunct="1">
              <a:defRPr/>
            </a:pPr>
            <a:r>
              <a:rPr lang="en-US" sz="2400" dirty="0" smtClean="0">
                <a:solidFill>
                  <a:srgbClr val="C00000"/>
                </a:solidFill>
              </a:rPr>
              <a:t>Such items classed as </a:t>
            </a:r>
            <a:r>
              <a:rPr lang="en-US" sz="2400" dirty="0" smtClean="0">
                <a:solidFill>
                  <a:schemeClr val="accent5">
                    <a:lumMod val="75000"/>
                  </a:schemeClr>
                </a:solidFill>
              </a:rPr>
              <a:t>‘A’</a:t>
            </a:r>
            <a:r>
              <a:rPr lang="en-US" sz="2400" dirty="0" smtClean="0">
                <a:solidFill>
                  <a:srgbClr val="C00000"/>
                </a:solidFill>
              </a:rPr>
              <a:t> items</a:t>
            </a:r>
          </a:p>
          <a:p>
            <a:pPr lvl="1" eaLnBrk="1" hangingPunct="1">
              <a:defRPr/>
            </a:pPr>
            <a:r>
              <a:rPr lang="en-US" sz="2400" i="1" dirty="0" smtClean="0">
                <a:solidFill>
                  <a:srgbClr val="C00000"/>
                </a:solidFill>
              </a:rPr>
              <a:t>Materials manager should </a:t>
            </a:r>
            <a:r>
              <a:rPr lang="en-US" sz="2400" i="1" dirty="0" smtClean="0">
                <a:solidFill>
                  <a:schemeClr val="accent5">
                    <a:lumMod val="75000"/>
                  </a:schemeClr>
                </a:solidFill>
              </a:rPr>
              <a:t>focus</a:t>
            </a:r>
            <a:r>
              <a:rPr lang="en-US" sz="2400" i="1" dirty="0" smtClean="0">
                <a:solidFill>
                  <a:srgbClr val="C00000"/>
                </a:solidFill>
              </a:rPr>
              <a:t> on those items</a:t>
            </a:r>
          </a:p>
          <a:p>
            <a:pPr lvl="1" eaLnBrk="1" hangingPunct="1">
              <a:defRPr/>
            </a:pPr>
            <a:r>
              <a:rPr lang="en-US" sz="2400" i="1" dirty="0" smtClean="0">
                <a:solidFill>
                  <a:srgbClr val="C00000"/>
                </a:solidFill>
              </a:rPr>
              <a:t>Large no. of items in inventory account for small annual turnover</a:t>
            </a:r>
          </a:p>
          <a:p>
            <a:pPr lvl="1" eaLnBrk="1" hangingPunct="1">
              <a:defRPr/>
            </a:pPr>
            <a:r>
              <a:rPr lang="en-US" sz="2400" i="1" dirty="0" smtClean="0">
                <a:solidFill>
                  <a:srgbClr val="C00000"/>
                </a:solidFill>
              </a:rPr>
              <a:t>Such items classed as </a:t>
            </a:r>
            <a:r>
              <a:rPr lang="en-US" sz="2400" i="1" dirty="0" smtClean="0">
                <a:solidFill>
                  <a:schemeClr val="accent5">
                    <a:lumMod val="75000"/>
                  </a:schemeClr>
                </a:solidFill>
              </a:rPr>
              <a:t>‘C’</a:t>
            </a:r>
            <a:r>
              <a:rPr lang="en-US" sz="2400" i="1" dirty="0" smtClean="0">
                <a:solidFill>
                  <a:srgbClr val="C00000"/>
                </a:solidFill>
              </a:rPr>
              <a:t> items</a:t>
            </a:r>
          </a:p>
          <a:p>
            <a:pPr lvl="1" eaLnBrk="1" hangingPunct="1">
              <a:defRPr/>
            </a:pPr>
            <a:r>
              <a:rPr lang="en-US" sz="2400" i="1" dirty="0" smtClean="0">
                <a:solidFill>
                  <a:schemeClr val="accent5">
                    <a:lumMod val="75000"/>
                  </a:schemeClr>
                </a:solidFill>
              </a:rPr>
              <a:t>‘B’</a:t>
            </a:r>
            <a:r>
              <a:rPr lang="en-US" sz="2400" i="1" dirty="0" smtClean="0">
                <a:solidFill>
                  <a:srgbClr val="C00000"/>
                </a:solidFill>
              </a:rPr>
              <a:t> items belongs to in-between </a:t>
            </a:r>
            <a:r>
              <a:rPr lang="en-US" sz="2400" i="1" dirty="0" smtClean="0">
                <a:solidFill>
                  <a:schemeClr val="accent5">
                    <a:lumMod val="75000"/>
                  </a:schemeClr>
                </a:solidFill>
              </a:rPr>
              <a:t>‘A’</a:t>
            </a:r>
            <a:r>
              <a:rPr lang="en-US" sz="2400" i="1" dirty="0" smtClean="0">
                <a:solidFill>
                  <a:srgbClr val="C00000"/>
                </a:solidFill>
              </a:rPr>
              <a:t> &amp; </a:t>
            </a:r>
            <a:r>
              <a:rPr lang="en-US" sz="2400" i="1" dirty="0" smtClean="0">
                <a:solidFill>
                  <a:schemeClr val="accent5">
                    <a:lumMod val="75000"/>
                  </a:schemeClr>
                </a:solidFill>
              </a:rPr>
              <a:t>‘C’</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eaLnBrk="1" hangingPunct="1">
              <a:defRPr/>
            </a:pPr>
            <a:r>
              <a:rPr lang="en-US" sz="3600" dirty="0" smtClean="0">
                <a:solidFill>
                  <a:schemeClr val="accent6">
                    <a:lumMod val="50000"/>
                  </a:schemeClr>
                </a:solidFill>
              </a:rPr>
              <a:t>ABC Classification</a:t>
            </a:r>
            <a:endParaRPr lang="en-US" sz="3600" dirty="0">
              <a:solidFill>
                <a:schemeClr val="accent6">
                  <a:lumMod val="50000"/>
                </a:schemeClr>
              </a:solidFill>
            </a:endParaRPr>
          </a:p>
        </p:txBody>
      </p:sp>
      <p:cxnSp>
        <p:nvCxnSpPr>
          <p:cNvPr id="10" name="Straight Arrow Connector 9"/>
          <p:cNvCxnSpPr/>
          <p:nvPr/>
        </p:nvCxnSpPr>
        <p:spPr>
          <a:xfrm rot="5400000" flipH="1" flipV="1">
            <a:off x="-152399" y="2667000"/>
            <a:ext cx="3200400" cy="31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433513" y="4252913"/>
            <a:ext cx="5716587" cy="15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25" name="TextBox 32"/>
          <p:cNvSpPr txBox="1">
            <a:spLocks noChangeArrowheads="1"/>
          </p:cNvSpPr>
          <p:nvPr/>
        </p:nvSpPr>
        <p:spPr bwMode="auto">
          <a:xfrm>
            <a:off x="1066800" y="2525713"/>
            <a:ext cx="441325" cy="369887"/>
          </a:xfrm>
          <a:prstGeom prst="rect">
            <a:avLst/>
          </a:prstGeom>
          <a:noFill/>
          <a:ln w="9525">
            <a:noFill/>
            <a:miter lim="800000"/>
            <a:headEnd/>
            <a:tailEnd/>
          </a:ln>
        </p:spPr>
        <p:txBody>
          <a:bodyPr wrap="none">
            <a:spAutoFit/>
          </a:bodyPr>
          <a:lstStyle/>
          <a:p>
            <a:r>
              <a:rPr lang="en-US"/>
              <a:t>70</a:t>
            </a:r>
          </a:p>
        </p:txBody>
      </p:sp>
      <p:sp>
        <p:nvSpPr>
          <p:cNvPr id="5126" name="TextBox 33"/>
          <p:cNvSpPr txBox="1">
            <a:spLocks noChangeArrowheads="1"/>
          </p:cNvSpPr>
          <p:nvPr/>
        </p:nvSpPr>
        <p:spPr bwMode="auto">
          <a:xfrm>
            <a:off x="1066800" y="1600200"/>
            <a:ext cx="441325" cy="369888"/>
          </a:xfrm>
          <a:prstGeom prst="rect">
            <a:avLst/>
          </a:prstGeom>
          <a:noFill/>
          <a:ln w="9525">
            <a:noFill/>
            <a:miter lim="800000"/>
            <a:headEnd/>
            <a:tailEnd/>
          </a:ln>
        </p:spPr>
        <p:txBody>
          <a:bodyPr wrap="none">
            <a:spAutoFit/>
          </a:bodyPr>
          <a:lstStyle/>
          <a:p>
            <a:r>
              <a:rPr lang="en-US"/>
              <a:t>90</a:t>
            </a:r>
          </a:p>
        </p:txBody>
      </p:sp>
      <p:sp>
        <p:nvSpPr>
          <p:cNvPr id="5127" name="TextBox 34"/>
          <p:cNvSpPr txBox="1">
            <a:spLocks noChangeArrowheads="1"/>
          </p:cNvSpPr>
          <p:nvPr/>
        </p:nvSpPr>
        <p:spPr bwMode="auto">
          <a:xfrm>
            <a:off x="928688" y="1066800"/>
            <a:ext cx="569912" cy="369888"/>
          </a:xfrm>
          <a:prstGeom prst="rect">
            <a:avLst/>
          </a:prstGeom>
          <a:noFill/>
          <a:ln w="9525">
            <a:noFill/>
            <a:miter lim="800000"/>
            <a:headEnd/>
            <a:tailEnd/>
          </a:ln>
        </p:spPr>
        <p:txBody>
          <a:bodyPr wrap="none">
            <a:spAutoFit/>
          </a:bodyPr>
          <a:lstStyle/>
          <a:p>
            <a:r>
              <a:rPr lang="en-US"/>
              <a:t>100</a:t>
            </a:r>
          </a:p>
        </p:txBody>
      </p:sp>
      <p:sp>
        <p:nvSpPr>
          <p:cNvPr id="41" name="Freeform 40"/>
          <p:cNvSpPr/>
          <p:nvPr/>
        </p:nvSpPr>
        <p:spPr>
          <a:xfrm>
            <a:off x="1524000" y="1219200"/>
            <a:ext cx="5181600" cy="3043238"/>
          </a:xfrm>
          <a:custGeom>
            <a:avLst/>
            <a:gdLst>
              <a:gd name="connsiteX0" fmla="*/ 0 w 2912013"/>
              <a:gd name="connsiteY0" fmla="*/ 2883877 h 2883877"/>
              <a:gd name="connsiteX1" fmla="*/ 647114 w 2912013"/>
              <a:gd name="connsiteY1" fmla="*/ 928468 h 2883877"/>
              <a:gd name="connsiteX2" fmla="*/ 2912013 w 2912013"/>
              <a:gd name="connsiteY2" fmla="*/ 0 h 2883877"/>
              <a:gd name="connsiteX3" fmla="*/ 2912013 w 2912013"/>
              <a:gd name="connsiteY3" fmla="*/ 0 h 2883877"/>
            </a:gdLst>
            <a:ahLst/>
            <a:cxnLst>
              <a:cxn ang="0">
                <a:pos x="connsiteX0" y="connsiteY0"/>
              </a:cxn>
              <a:cxn ang="0">
                <a:pos x="connsiteX1" y="connsiteY1"/>
              </a:cxn>
              <a:cxn ang="0">
                <a:pos x="connsiteX2" y="connsiteY2"/>
              </a:cxn>
              <a:cxn ang="0">
                <a:pos x="connsiteX3" y="connsiteY3"/>
              </a:cxn>
            </a:cxnLst>
            <a:rect l="l" t="t" r="r" b="b"/>
            <a:pathLst>
              <a:path w="2912013" h="2883877">
                <a:moveTo>
                  <a:pt x="0" y="2883877"/>
                </a:moveTo>
                <a:cubicBezTo>
                  <a:pt x="80889" y="2146495"/>
                  <a:pt x="161779" y="1409114"/>
                  <a:pt x="647114" y="928468"/>
                </a:cubicBezTo>
                <a:cubicBezTo>
                  <a:pt x="1132449" y="447822"/>
                  <a:pt x="2912013" y="0"/>
                  <a:pt x="2912013" y="0"/>
                </a:cubicBezTo>
                <a:lnTo>
                  <a:pt x="2912013" y="0"/>
                </a:lnTo>
              </a:path>
            </a:pathLst>
          </a:cu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44" name="Straight Connector 43"/>
          <p:cNvCxnSpPr/>
          <p:nvPr/>
        </p:nvCxnSpPr>
        <p:spPr>
          <a:xfrm>
            <a:off x="1447800" y="2513013"/>
            <a:ext cx="762000" cy="1587"/>
          </a:xfrm>
          <a:prstGeom prst="line">
            <a:avLst/>
          </a:prstGeom>
          <a:ln w="38100" cmpd="sng">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331913" y="3390900"/>
            <a:ext cx="1754188" cy="1587"/>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endCxn id="41" idx="2"/>
          </p:cNvCxnSpPr>
          <p:nvPr/>
        </p:nvCxnSpPr>
        <p:spPr>
          <a:xfrm flipV="1">
            <a:off x="1447800" y="1219200"/>
            <a:ext cx="5257800" cy="76200"/>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2629694" y="3009106"/>
            <a:ext cx="2514600" cy="1588"/>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1447800" y="1752600"/>
            <a:ext cx="2438400" cy="28575"/>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41" idx="2"/>
          </p:cNvCxnSpPr>
          <p:nvPr/>
        </p:nvCxnSpPr>
        <p:spPr>
          <a:xfrm>
            <a:off x="6705600" y="1219200"/>
            <a:ext cx="0" cy="2971800"/>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5135" name="TextBox 63"/>
          <p:cNvSpPr txBox="1">
            <a:spLocks noChangeArrowheads="1"/>
          </p:cNvSpPr>
          <p:nvPr/>
        </p:nvSpPr>
        <p:spPr bwMode="auto">
          <a:xfrm rot="-5400000">
            <a:off x="-627856" y="2496344"/>
            <a:ext cx="3019425" cy="369887"/>
          </a:xfrm>
          <a:prstGeom prst="rect">
            <a:avLst/>
          </a:prstGeom>
          <a:noFill/>
          <a:ln w="9525">
            <a:noFill/>
            <a:miter lim="800000"/>
            <a:headEnd/>
            <a:tailEnd/>
          </a:ln>
        </p:spPr>
        <p:txBody>
          <a:bodyPr wrap="none">
            <a:spAutoFit/>
          </a:bodyPr>
          <a:lstStyle/>
          <a:p>
            <a:r>
              <a:rPr lang="en-US">
                <a:solidFill>
                  <a:srgbClr val="00B050"/>
                </a:solidFill>
              </a:rPr>
              <a:t>Cumulative Annual turnover</a:t>
            </a:r>
          </a:p>
        </p:txBody>
      </p:sp>
      <p:sp>
        <p:nvSpPr>
          <p:cNvPr id="5136" name="TextBox 64"/>
          <p:cNvSpPr txBox="1">
            <a:spLocks noChangeArrowheads="1"/>
          </p:cNvSpPr>
          <p:nvPr/>
        </p:nvSpPr>
        <p:spPr bwMode="auto">
          <a:xfrm>
            <a:off x="1211263" y="4191000"/>
            <a:ext cx="312737" cy="369888"/>
          </a:xfrm>
          <a:prstGeom prst="rect">
            <a:avLst/>
          </a:prstGeom>
          <a:noFill/>
          <a:ln w="9525">
            <a:noFill/>
            <a:miter lim="800000"/>
            <a:headEnd/>
            <a:tailEnd/>
          </a:ln>
        </p:spPr>
        <p:txBody>
          <a:bodyPr wrap="none">
            <a:spAutoFit/>
          </a:bodyPr>
          <a:lstStyle/>
          <a:p>
            <a:r>
              <a:rPr lang="en-US"/>
              <a:t>0</a:t>
            </a:r>
          </a:p>
        </p:txBody>
      </p:sp>
      <p:sp>
        <p:nvSpPr>
          <p:cNvPr id="5137" name="TextBox 65"/>
          <p:cNvSpPr txBox="1">
            <a:spLocks noChangeArrowheads="1"/>
          </p:cNvSpPr>
          <p:nvPr/>
        </p:nvSpPr>
        <p:spPr bwMode="auto">
          <a:xfrm>
            <a:off x="2819400" y="4583113"/>
            <a:ext cx="2492375" cy="369887"/>
          </a:xfrm>
          <a:prstGeom prst="rect">
            <a:avLst/>
          </a:prstGeom>
          <a:noFill/>
          <a:ln w="9525">
            <a:noFill/>
            <a:miter lim="800000"/>
            <a:headEnd/>
            <a:tailEnd/>
          </a:ln>
        </p:spPr>
        <p:txBody>
          <a:bodyPr wrap="none">
            <a:spAutoFit/>
          </a:bodyPr>
          <a:lstStyle/>
          <a:p>
            <a:r>
              <a:rPr lang="en-US">
                <a:solidFill>
                  <a:srgbClr val="00B050"/>
                </a:solidFill>
              </a:rPr>
              <a:t>Cumulative % of Items</a:t>
            </a:r>
          </a:p>
        </p:txBody>
      </p:sp>
      <p:sp>
        <p:nvSpPr>
          <p:cNvPr id="5138" name="TextBox 66"/>
          <p:cNvSpPr txBox="1">
            <a:spLocks noChangeArrowheads="1"/>
          </p:cNvSpPr>
          <p:nvPr/>
        </p:nvSpPr>
        <p:spPr bwMode="auto">
          <a:xfrm>
            <a:off x="6400800" y="4267200"/>
            <a:ext cx="774700" cy="369888"/>
          </a:xfrm>
          <a:prstGeom prst="rect">
            <a:avLst/>
          </a:prstGeom>
          <a:noFill/>
          <a:ln w="9525">
            <a:noFill/>
            <a:miter lim="800000"/>
            <a:headEnd/>
            <a:tailEnd/>
          </a:ln>
        </p:spPr>
        <p:txBody>
          <a:bodyPr wrap="none">
            <a:spAutoFit/>
          </a:bodyPr>
          <a:lstStyle/>
          <a:p>
            <a:r>
              <a:rPr lang="en-US"/>
              <a:t>100%</a:t>
            </a:r>
          </a:p>
        </p:txBody>
      </p:sp>
      <p:sp>
        <p:nvSpPr>
          <p:cNvPr id="68" name="TextBox 67"/>
          <p:cNvSpPr txBox="1"/>
          <p:nvPr/>
        </p:nvSpPr>
        <p:spPr>
          <a:xfrm>
            <a:off x="1858963" y="2971800"/>
            <a:ext cx="350837" cy="369888"/>
          </a:xfrm>
          <a:prstGeom prst="rect">
            <a:avLst/>
          </a:prstGeom>
          <a:noFill/>
        </p:spPr>
        <p:txBody>
          <a:bodyPr wrap="none">
            <a:spAutoFit/>
          </a:bodyPr>
          <a:lstStyle/>
          <a:p>
            <a:pPr>
              <a:defRPr/>
            </a:pPr>
            <a:r>
              <a:rPr lang="en-US" b="1" dirty="0">
                <a:solidFill>
                  <a:schemeClr val="accent6">
                    <a:lumMod val="50000"/>
                  </a:schemeClr>
                </a:solidFill>
              </a:rPr>
              <a:t>A</a:t>
            </a:r>
          </a:p>
        </p:txBody>
      </p:sp>
      <p:sp>
        <p:nvSpPr>
          <p:cNvPr id="69" name="TextBox 68"/>
          <p:cNvSpPr txBox="1"/>
          <p:nvPr/>
        </p:nvSpPr>
        <p:spPr>
          <a:xfrm>
            <a:off x="3001963" y="2209800"/>
            <a:ext cx="350837" cy="369888"/>
          </a:xfrm>
          <a:prstGeom prst="rect">
            <a:avLst/>
          </a:prstGeom>
          <a:noFill/>
        </p:spPr>
        <p:txBody>
          <a:bodyPr wrap="none">
            <a:spAutoFit/>
          </a:bodyPr>
          <a:lstStyle/>
          <a:p>
            <a:pPr>
              <a:defRPr/>
            </a:pPr>
            <a:r>
              <a:rPr lang="en-US" b="1" dirty="0">
                <a:solidFill>
                  <a:schemeClr val="accent6">
                    <a:lumMod val="50000"/>
                  </a:schemeClr>
                </a:solidFill>
              </a:rPr>
              <a:t>B</a:t>
            </a:r>
          </a:p>
        </p:txBody>
      </p:sp>
      <p:sp>
        <p:nvSpPr>
          <p:cNvPr id="70" name="TextBox 69"/>
          <p:cNvSpPr txBox="1"/>
          <p:nvPr/>
        </p:nvSpPr>
        <p:spPr>
          <a:xfrm>
            <a:off x="5897563" y="1992313"/>
            <a:ext cx="350837" cy="369887"/>
          </a:xfrm>
          <a:prstGeom prst="rect">
            <a:avLst/>
          </a:prstGeom>
          <a:noFill/>
        </p:spPr>
        <p:txBody>
          <a:bodyPr wrap="none">
            <a:spAutoFit/>
          </a:bodyPr>
          <a:lstStyle/>
          <a:p>
            <a:pPr>
              <a:defRPr/>
            </a:pPr>
            <a:r>
              <a:rPr lang="en-US" b="1" dirty="0">
                <a:solidFill>
                  <a:schemeClr val="accent6">
                    <a:lumMod val="50000"/>
                  </a:schemeClr>
                </a:solidFill>
              </a:rPr>
              <a:t>C</a:t>
            </a:r>
          </a:p>
        </p:txBody>
      </p:sp>
      <p:sp>
        <p:nvSpPr>
          <p:cNvPr id="5142" name="TextBox 79"/>
          <p:cNvSpPr txBox="1">
            <a:spLocks noChangeArrowheads="1"/>
          </p:cNvSpPr>
          <p:nvPr/>
        </p:nvSpPr>
        <p:spPr bwMode="auto">
          <a:xfrm>
            <a:off x="762000" y="5105400"/>
            <a:ext cx="7772400" cy="923925"/>
          </a:xfrm>
          <a:prstGeom prst="rect">
            <a:avLst/>
          </a:prstGeom>
          <a:noFill/>
          <a:ln w="9525">
            <a:noFill/>
            <a:miter lim="800000"/>
            <a:headEnd/>
            <a:tailEnd/>
          </a:ln>
        </p:spPr>
        <p:txBody>
          <a:bodyPr>
            <a:spAutoFit/>
          </a:bodyPr>
          <a:lstStyle/>
          <a:p>
            <a:r>
              <a:rPr lang="en-US" b="1"/>
              <a:t>10%</a:t>
            </a:r>
            <a:r>
              <a:rPr lang="en-US"/>
              <a:t> of the items contribute to </a:t>
            </a:r>
            <a:r>
              <a:rPr lang="en-US" b="1"/>
              <a:t>75%</a:t>
            </a:r>
            <a:r>
              <a:rPr lang="en-US"/>
              <a:t> of the annual turnover – </a:t>
            </a:r>
            <a:r>
              <a:rPr lang="en-US" b="1"/>
              <a:t>A Class</a:t>
            </a:r>
          </a:p>
          <a:p>
            <a:r>
              <a:rPr lang="en-US" b="1"/>
              <a:t>20% </a:t>
            </a:r>
            <a:r>
              <a:rPr lang="en-US"/>
              <a:t>of the items contribute to </a:t>
            </a:r>
            <a:r>
              <a:rPr lang="en-US" b="1"/>
              <a:t>15%</a:t>
            </a:r>
            <a:r>
              <a:rPr lang="en-US"/>
              <a:t> of the annual turnover – </a:t>
            </a:r>
            <a:r>
              <a:rPr lang="en-US" b="1"/>
              <a:t>B Class</a:t>
            </a:r>
          </a:p>
          <a:p>
            <a:r>
              <a:rPr lang="en-US" b="1"/>
              <a:t>70%</a:t>
            </a:r>
            <a:r>
              <a:rPr lang="en-US"/>
              <a:t> of the items contribute to </a:t>
            </a:r>
            <a:r>
              <a:rPr lang="en-US" b="1"/>
              <a:t>10%</a:t>
            </a:r>
            <a:r>
              <a:rPr lang="en-US"/>
              <a:t> of the annual turnover – </a:t>
            </a:r>
            <a:r>
              <a:rPr lang="en-US" b="1"/>
              <a:t>C Class</a:t>
            </a:r>
          </a:p>
        </p:txBody>
      </p:sp>
      <p:sp>
        <p:nvSpPr>
          <p:cNvPr id="5143" name="TextBox 83"/>
          <p:cNvSpPr txBox="1">
            <a:spLocks noChangeArrowheads="1"/>
          </p:cNvSpPr>
          <p:nvPr/>
        </p:nvSpPr>
        <p:spPr bwMode="auto">
          <a:xfrm>
            <a:off x="1981200" y="4267200"/>
            <a:ext cx="646113" cy="369888"/>
          </a:xfrm>
          <a:prstGeom prst="rect">
            <a:avLst/>
          </a:prstGeom>
          <a:noFill/>
          <a:ln w="9525">
            <a:noFill/>
            <a:miter lim="800000"/>
            <a:headEnd/>
            <a:tailEnd/>
          </a:ln>
        </p:spPr>
        <p:txBody>
          <a:bodyPr wrap="none">
            <a:spAutoFit/>
          </a:bodyPr>
          <a:lstStyle/>
          <a:p>
            <a:r>
              <a:rPr lang="en-US"/>
              <a:t>10%</a:t>
            </a:r>
          </a:p>
        </p:txBody>
      </p:sp>
      <p:sp>
        <p:nvSpPr>
          <p:cNvPr id="5144" name="TextBox 84"/>
          <p:cNvSpPr txBox="1">
            <a:spLocks noChangeArrowheads="1"/>
          </p:cNvSpPr>
          <p:nvPr/>
        </p:nvSpPr>
        <p:spPr bwMode="auto">
          <a:xfrm>
            <a:off x="3657600" y="4267200"/>
            <a:ext cx="646113" cy="369888"/>
          </a:xfrm>
          <a:prstGeom prst="rect">
            <a:avLst/>
          </a:prstGeom>
          <a:noFill/>
          <a:ln w="9525">
            <a:noFill/>
            <a:miter lim="800000"/>
            <a:headEnd/>
            <a:tailEnd/>
          </a:ln>
        </p:spPr>
        <p:txBody>
          <a:bodyPr wrap="none">
            <a:spAutoFit/>
          </a:bodyPr>
          <a:lstStyle/>
          <a:p>
            <a:r>
              <a:rPr lang="en-US"/>
              <a:t>30%</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sz="2800" dirty="0" smtClean="0"/>
              <a:t>                                 </a:t>
            </a:r>
            <a:r>
              <a:rPr lang="en-US" sz="2800" b="1" u="sng" dirty="0" smtClean="0"/>
              <a:t>JIT Manufacturing</a:t>
            </a:r>
            <a:r>
              <a:rPr lang="en-US" sz="2800" dirty="0" smtClean="0"/>
              <a:t>.</a:t>
            </a:r>
          </a:p>
          <a:p>
            <a:pPr>
              <a:buNone/>
            </a:pPr>
            <a:r>
              <a:rPr lang="en-US" sz="2800" u="sng" dirty="0" smtClean="0"/>
              <a:t>Meaning</a:t>
            </a:r>
            <a:r>
              <a:rPr lang="en-US" sz="2800" dirty="0" smtClean="0"/>
              <a:t>:</a:t>
            </a:r>
          </a:p>
          <a:p>
            <a:pPr>
              <a:buNone/>
            </a:pPr>
            <a:r>
              <a:rPr lang="en-US" sz="2800" dirty="0" smtClean="0"/>
              <a:t>               This philosophy can eliminate large inventories in favor of producing just enough products to fill customer orders.</a:t>
            </a:r>
          </a:p>
          <a:p>
            <a:pPr>
              <a:buNone/>
            </a:pPr>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endParaRPr lang="en-US" sz="2800" dirty="0"/>
          </a:p>
        </p:txBody>
      </p:sp>
      <p:sp>
        <p:nvSpPr>
          <p:cNvPr id="4" name="Rectangle 3"/>
          <p:cNvSpPr/>
          <p:nvPr/>
        </p:nvSpPr>
        <p:spPr>
          <a:xfrm>
            <a:off x="228600" y="304800"/>
            <a:ext cx="2286000" cy="914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The customer place the order</a:t>
            </a:r>
            <a:endParaRPr lang="en-US" dirty="0">
              <a:solidFill>
                <a:schemeClr val="bg1"/>
              </a:solidFill>
            </a:endParaRPr>
          </a:p>
        </p:txBody>
      </p:sp>
      <p:sp>
        <p:nvSpPr>
          <p:cNvPr id="5" name="Rectangle 4"/>
          <p:cNvSpPr/>
          <p:nvPr/>
        </p:nvSpPr>
        <p:spPr>
          <a:xfrm>
            <a:off x="1371600" y="1219200"/>
            <a:ext cx="2133600" cy="990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Order Entry</a:t>
            </a:r>
            <a:endParaRPr lang="en-US" dirty="0"/>
          </a:p>
        </p:txBody>
      </p:sp>
      <p:sp>
        <p:nvSpPr>
          <p:cNvPr id="6" name="Rectangle 5"/>
          <p:cNvSpPr/>
          <p:nvPr/>
        </p:nvSpPr>
        <p:spPr>
          <a:xfrm>
            <a:off x="2743200" y="2209800"/>
            <a:ext cx="2057400" cy="990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Engineering Design</a:t>
            </a:r>
            <a:endParaRPr lang="en-US" dirty="0"/>
          </a:p>
        </p:txBody>
      </p:sp>
      <p:sp>
        <p:nvSpPr>
          <p:cNvPr id="7" name="Rectangle 6"/>
          <p:cNvSpPr/>
          <p:nvPr/>
        </p:nvSpPr>
        <p:spPr>
          <a:xfrm>
            <a:off x="3962400" y="3200400"/>
            <a:ext cx="2209800" cy="1066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Scheduling</a:t>
            </a:r>
            <a:endParaRPr lang="en-US" dirty="0"/>
          </a:p>
        </p:txBody>
      </p:sp>
      <p:sp>
        <p:nvSpPr>
          <p:cNvPr id="8" name="Rectangle 7"/>
          <p:cNvSpPr/>
          <p:nvPr/>
        </p:nvSpPr>
        <p:spPr>
          <a:xfrm>
            <a:off x="5029200" y="4114800"/>
            <a:ext cx="2286000" cy="12192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t>Manufacturing lead time</a:t>
            </a:r>
          </a:p>
          <a:p>
            <a:pPr algn="ctr"/>
            <a:r>
              <a:rPr lang="en-US" dirty="0" smtClean="0"/>
              <a:t>Purchasing Lead Time</a:t>
            </a:r>
          </a:p>
          <a:p>
            <a:pPr algn="ctr"/>
            <a:endParaRPr lang="en-US" dirty="0" smtClean="0"/>
          </a:p>
          <a:p>
            <a:pPr algn="ctr"/>
            <a:endParaRPr lang="en-US" dirty="0" smtClean="0"/>
          </a:p>
        </p:txBody>
      </p:sp>
      <p:sp>
        <p:nvSpPr>
          <p:cNvPr id="9" name="Rectangle 8"/>
          <p:cNvSpPr/>
          <p:nvPr/>
        </p:nvSpPr>
        <p:spPr>
          <a:xfrm>
            <a:off x="6781800" y="5334000"/>
            <a:ext cx="1981200" cy="990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Distribution and Customer Service</a:t>
            </a:r>
            <a:endParaRPr lang="en-US" dirty="0"/>
          </a:p>
        </p:txBody>
      </p:sp>
      <p:cxnSp>
        <p:nvCxnSpPr>
          <p:cNvPr id="15" name="Straight Connector 14"/>
          <p:cNvCxnSpPr>
            <a:stCxn id="8" idx="1"/>
            <a:endCxn id="8" idx="3"/>
          </p:cNvCxnSpPr>
          <p:nvPr/>
        </p:nvCxnSpPr>
        <p:spPr>
          <a:xfrm rot="10800000" flipH="1">
            <a:off x="5029200" y="4724400"/>
            <a:ext cx="2286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a:off x="762000" y="3581400"/>
            <a:ext cx="2743200" cy="2133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Elapsed Time</a:t>
            </a:r>
            <a:endParaRPr lang="en-US" dirty="0"/>
          </a:p>
        </p:txBody>
      </p:sp>
      <p:sp>
        <p:nvSpPr>
          <p:cNvPr id="19" name="Right Arrow 18"/>
          <p:cNvSpPr/>
          <p:nvPr/>
        </p:nvSpPr>
        <p:spPr>
          <a:xfrm>
            <a:off x="5334000" y="304800"/>
            <a:ext cx="3048000" cy="1828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Manufacturing Cumulative Lead Time</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04800"/>
            <a:ext cx="7772400" cy="685800"/>
          </a:xfrm>
        </p:spPr>
        <p:txBody>
          <a:bodyPr>
            <a:normAutofit fontScale="90000"/>
          </a:bodyPr>
          <a:lstStyle/>
          <a:p>
            <a:r>
              <a:rPr lang="en-US" dirty="0" smtClean="0"/>
              <a:t>Objectives </a:t>
            </a:r>
            <a:r>
              <a:rPr lang="en-US" dirty="0"/>
              <a:t>of JIT </a:t>
            </a:r>
          </a:p>
        </p:txBody>
      </p:sp>
      <p:sp>
        <p:nvSpPr>
          <p:cNvPr id="13315" name="Rectangle 3"/>
          <p:cNvSpPr>
            <a:spLocks noGrp="1" noChangeArrowheads="1"/>
          </p:cNvSpPr>
          <p:nvPr>
            <p:ph type="body" idx="1"/>
          </p:nvPr>
        </p:nvSpPr>
        <p:spPr>
          <a:xfrm>
            <a:off x="685800" y="990600"/>
            <a:ext cx="7772400" cy="5638800"/>
          </a:xfrm>
        </p:spPr>
        <p:txBody>
          <a:bodyPr/>
          <a:lstStyle/>
          <a:p>
            <a:r>
              <a:rPr lang="en-US" dirty="0"/>
              <a:t>Produce only the products the customer wants. </a:t>
            </a:r>
          </a:p>
          <a:p>
            <a:r>
              <a:rPr lang="en-US" dirty="0"/>
              <a:t>Produce products only at the rate that the customer wants them. </a:t>
            </a:r>
          </a:p>
          <a:p>
            <a:r>
              <a:rPr lang="en-US" dirty="0"/>
              <a:t>Produce with perfect quality</a:t>
            </a:r>
          </a:p>
          <a:p>
            <a:r>
              <a:rPr lang="en-US" dirty="0"/>
              <a:t>Produce with minimum lead time.</a:t>
            </a:r>
          </a:p>
          <a:p>
            <a:r>
              <a:rPr lang="en-US" dirty="0"/>
              <a:t>Produce products with only those features the customer wants.  </a:t>
            </a:r>
          </a:p>
          <a:p>
            <a:endParaRPr lang="en-US" sz="36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457200" y="228600"/>
            <a:ext cx="8229600" cy="5897563"/>
          </a:xfrm>
        </p:spPr>
        <p:txBody>
          <a:bodyPr/>
          <a:lstStyle/>
          <a:p>
            <a:r>
              <a:rPr lang="en-US" sz="2800" dirty="0"/>
              <a:t>Produce with no waste of labor, material or equipment -- every movement must have a purpose so that there is zero idle inventory. </a:t>
            </a:r>
          </a:p>
          <a:p>
            <a:r>
              <a:rPr lang="en-US" sz="2800" dirty="0"/>
              <a:t>Produce with methods that allow for the development of people  </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28600"/>
            <a:ext cx="8229600" cy="6172200"/>
          </a:xfrm>
        </p:spPr>
        <p:txBody>
          <a:bodyPr>
            <a:normAutofit/>
          </a:bodyPr>
          <a:lstStyle/>
          <a:p>
            <a:pPr>
              <a:buNone/>
            </a:pPr>
            <a:r>
              <a:rPr lang="en-US" sz="2800" b="1" u="sng" dirty="0" smtClean="0"/>
              <a:t>Benefits of JIT</a:t>
            </a:r>
            <a:r>
              <a:rPr lang="en-US" sz="2800" dirty="0" smtClean="0"/>
              <a:t>:</a:t>
            </a:r>
          </a:p>
          <a:p>
            <a:pPr marL="514350" indent="-514350">
              <a:buAutoNum type="arabicPeriod"/>
            </a:pPr>
            <a:r>
              <a:rPr lang="en-US" sz="2800" dirty="0" smtClean="0"/>
              <a:t>Low inventory level</a:t>
            </a:r>
          </a:p>
          <a:p>
            <a:pPr marL="514350" indent="-514350">
              <a:buAutoNum type="arabicPeriod"/>
            </a:pPr>
            <a:r>
              <a:rPr lang="en-US" sz="2800" dirty="0" smtClean="0"/>
              <a:t>Shorter Production Time</a:t>
            </a:r>
          </a:p>
          <a:p>
            <a:pPr marL="514350" indent="-514350">
              <a:buAutoNum type="arabicPeriod"/>
            </a:pPr>
            <a:r>
              <a:rPr lang="en-US" sz="2800" dirty="0" smtClean="0"/>
              <a:t>Improved Product Quality.</a:t>
            </a:r>
          </a:p>
          <a:p>
            <a:pPr marL="514350" indent="-514350">
              <a:buAutoNum type="arabicPeriod"/>
            </a:pPr>
            <a:r>
              <a:rPr lang="en-US" sz="2800" dirty="0" smtClean="0"/>
              <a:t>Better labor Utilization</a:t>
            </a:r>
          </a:p>
          <a:p>
            <a:pPr marL="514350" indent="-514350">
              <a:buAutoNum type="arabicPeriod"/>
            </a:pPr>
            <a:r>
              <a:rPr lang="en-US" sz="2800" dirty="0" smtClean="0"/>
              <a:t>Reduced WIP Inventory.</a:t>
            </a:r>
          </a:p>
          <a:p>
            <a:pPr marL="514350" indent="-514350">
              <a:buAutoNum type="arabicPeriod"/>
            </a:pPr>
            <a:r>
              <a:rPr lang="en-US" sz="2800" dirty="0" smtClean="0"/>
              <a:t>Manufacturing Process are problem free.</a:t>
            </a:r>
          </a:p>
          <a:p>
            <a:pPr marL="514350" indent="-514350">
              <a:buNone/>
            </a:pPr>
            <a:endParaRPr lang="en-US" sz="2800"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algn="ctr">
              <a:buNone/>
            </a:pPr>
            <a:r>
              <a:rPr lang="en-US" sz="2000" dirty="0" smtClean="0">
                <a:solidFill>
                  <a:srgbClr val="FF0000"/>
                </a:solidFill>
              </a:rPr>
              <a:t>SDE Analysis</a:t>
            </a:r>
          </a:p>
          <a:p>
            <a:pPr>
              <a:buNone/>
            </a:pPr>
            <a:r>
              <a:rPr lang="en-US" sz="2000" dirty="0" smtClean="0"/>
              <a:t>S stands for </a:t>
            </a:r>
            <a:r>
              <a:rPr lang="en-US" sz="2000" dirty="0" smtClean="0">
                <a:solidFill>
                  <a:srgbClr val="FF0000"/>
                </a:solidFill>
              </a:rPr>
              <a:t>Scarce</a:t>
            </a:r>
            <a:r>
              <a:rPr lang="en-US" sz="2000" dirty="0" smtClean="0"/>
              <a:t> items which are in short supply</a:t>
            </a:r>
          </a:p>
          <a:p>
            <a:pPr marL="0" indent="0">
              <a:buNone/>
            </a:pPr>
            <a:r>
              <a:rPr lang="en-US" sz="2000" dirty="0" smtClean="0"/>
              <a:t>D refers to the </a:t>
            </a:r>
            <a:r>
              <a:rPr lang="en-US" sz="2000" dirty="0" smtClean="0">
                <a:solidFill>
                  <a:srgbClr val="FF0000"/>
                </a:solidFill>
              </a:rPr>
              <a:t>“Difficult” </a:t>
            </a:r>
            <a:r>
              <a:rPr lang="en-US" sz="2000" dirty="0" smtClean="0"/>
              <a:t>items – the items that might be available in the indigenous market but cannot be procured easily</a:t>
            </a:r>
          </a:p>
          <a:p>
            <a:pPr marL="0" indent="0">
              <a:buNone/>
            </a:pPr>
            <a:r>
              <a:rPr lang="en-US" sz="2000" dirty="0" smtClean="0"/>
              <a:t>E represent </a:t>
            </a:r>
            <a:r>
              <a:rPr lang="en-US" sz="2000" dirty="0" smtClean="0">
                <a:solidFill>
                  <a:srgbClr val="FF0000"/>
                </a:solidFill>
              </a:rPr>
              <a:t>“Easily” </a:t>
            </a:r>
            <a:r>
              <a:rPr lang="en-US" sz="2000" dirty="0" smtClean="0"/>
              <a:t>available items, from the local markets may be.</a:t>
            </a:r>
          </a:p>
          <a:p>
            <a:pPr marL="0" indent="0" algn="ctr">
              <a:buNone/>
            </a:pPr>
            <a:r>
              <a:rPr lang="en-US" sz="2000" dirty="0" smtClean="0">
                <a:solidFill>
                  <a:srgbClr val="FF0000"/>
                </a:solidFill>
              </a:rPr>
              <a:t>VED Analysis</a:t>
            </a:r>
          </a:p>
          <a:p>
            <a:pPr marL="0" indent="0">
              <a:buNone/>
            </a:pPr>
            <a:r>
              <a:rPr lang="en-US" sz="2000" dirty="0" smtClean="0"/>
              <a:t>	In this analysis the items are classified on the basis of their critically to the production process or other services.</a:t>
            </a:r>
          </a:p>
          <a:p>
            <a:pPr marL="0" indent="0">
              <a:buNone/>
            </a:pPr>
            <a:r>
              <a:rPr lang="en-US" sz="2000" dirty="0" smtClean="0"/>
              <a:t>	V stands for </a:t>
            </a:r>
            <a:r>
              <a:rPr lang="en-US" sz="2000" dirty="0" smtClean="0">
                <a:solidFill>
                  <a:srgbClr val="FF0000"/>
                </a:solidFill>
              </a:rPr>
              <a:t>Vital </a:t>
            </a:r>
            <a:r>
              <a:rPr lang="en-US" sz="2000" dirty="0" smtClean="0"/>
              <a:t>items without which the production process would come to a standstill</a:t>
            </a:r>
          </a:p>
          <a:p>
            <a:pPr marL="0" indent="0">
              <a:buNone/>
            </a:pPr>
            <a:r>
              <a:rPr lang="en-US" sz="2000" dirty="0" smtClean="0"/>
              <a:t>	E in the system denotes </a:t>
            </a:r>
            <a:r>
              <a:rPr lang="en-US" sz="2000" dirty="0" smtClean="0">
                <a:solidFill>
                  <a:srgbClr val="FF0000"/>
                </a:solidFill>
              </a:rPr>
              <a:t>“Essential</a:t>
            </a:r>
            <a:r>
              <a:rPr lang="en-US" sz="2000" dirty="0" smtClean="0"/>
              <a:t>” items whose stock  out would adversely affect the efficiency of the production.</a:t>
            </a:r>
          </a:p>
          <a:p>
            <a:pPr marL="0" indent="0">
              <a:buNone/>
            </a:pPr>
            <a:r>
              <a:rPr lang="en-US" sz="2000" dirty="0" smtClean="0"/>
              <a:t>	D stands are the </a:t>
            </a:r>
            <a:r>
              <a:rPr lang="en-US" sz="2000" dirty="0" smtClean="0">
                <a:solidFill>
                  <a:srgbClr val="FF0000"/>
                </a:solidFill>
              </a:rPr>
              <a:t>“Desirable” </a:t>
            </a:r>
            <a:r>
              <a:rPr lang="en-US" sz="2000" dirty="0" smtClean="0"/>
              <a:t>items which are required but do not immediately cause a loss of production.</a:t>
            </a:r>
          </a:p>
          <a:p>
            <a:pPr marL="0" indent="0">
              <a:buNone/>
            </a:pPr>
            <a:r>
              <a:rPr lang="en-US" sz="2000" dirty="0" smtClean="0"/>
              <a:t>	It is done mainly in respect of spare parts.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marL="0" indent="0" algn="ctr">
              <a:buNone/>
            </a:pPr>
            <a:r>
              <a:rPr lang="en-US" sz="2000" dirty="0" smtClean="0">
                <a:solidFill>
                  <a:srgbClr val="FF0000"/>
                </a:solidFill>
              </a:rPr>
              <a:t>EMF Analysis</a:t>
            </a:r>
          </a:p>
          <a:p>
            <a:pPr marL="0" indent="0">
              <a:buNone/>
            </a:pPr>
            <a:r>
              <a:rPr lang="en-US" sz="2000" dirty="0" smtClean="0"/>
              <a:t>	This is similar to the ABC analysis except, in this analysis the items are classified on the basis of unit cost rather than their usage value.</a:t>
            </a:r>
          </a:p>
          <a:p>
            <a:pPr marL="0" indent="0">
              <a:buNone/>
            </a:pPr>
            <a:r>
              <a:rPr lang="en-US" sz="2000" dirty="0" smtClean="0"/>
              <a:t>The items are classified accordingly, as their cost per unit is,</a:t>
            </a:r>
          </a:p>
          <a:p>
            <a:pPr marL="0" indent="0">
              <a:buNone/>
            </a:pPr>
            <a:r>
              <a:rPr lang="en-US" sz="2000" dirty="0" smtClean="0"/>
              <a:t>H – High</a:t>
            </a:r>
          </a:p>
          <a:p>
            <a:pPr marL="0" indent="0">
              <a:buNone/>
            </a:pPr>
            <a:r>
              <a:rPr lang="en-US" sz="2000" dirty="0" smtClean="0"/>
              <a:t>M- Medium</a:t>
            </a:r>
          </a:p>
          <a:p>
            <a:pPr marL="0" indent="0">
              <a:buNone/>
            </a:pPr>
            <a:r>
              <a:rPr lang="en-US" sz="2000" dirty="0" smtClean="0"/>
              <a:t>L- Low</a:t>
            </a:r>
          </a:p>
          <a:p>
            <a:pPr marL="0" indent="0" algn="ctr">
              <a:buNone/>
            </a:pPr>
            <a:r>
              <a:rPr lang="en-US" sz="2000" dirty="0" smtClean="0">
                <a:solidFill>
                  <a:srgbClr val="FF0000"/>
                </a:solidFill>
              </a:rPr>
              <a:t>FSN Analysis</a:t>
            </a:r>
          </a:p>
          <a:p>
            <a:pPr marL="0" indent="0">
              <a:buNone/>
            </a:pPr>
            <a:r>
              <a:rPr lang="en-US" sz="2000" dirty="0" smtClean="0"/>
              <a:t>	Based on the assumption pattern of items, the FSN classification calls for classification of items, as:</a:t>
            </a:r>
          </a:p>
          <a:p>
            <a:pPr marL="0" indent="0">
              <a:buNone/>
            </a:pPr>
            <a:r>
              <a:rPr lang="en-US" sz="2000" dirty="0" smtClean="0"/>
              <a:t>F- Fast moving</a:t>
            </a:r>
          </a:p>
          <a:p>
            <a:pPr marL="0" indent="0">
              <a:buNone/>
            </a:pPr>
            <a:r>
              <a:rPr lang="en-US" sz="2000" dirty="0" smtClean="0"/>
              <a:t>S- Slow moving</a:t>
            </a:r>
          </a:p>
          <a:p>
            <a:pPr marL="0" indent="0">
              <a:buNone/>
            </a:pPr>
            <a:r>
              <a:rPr lang="en-US" sz="2000" dirty="0" smtClean="0"/>
              <a:t>N- non-moving </a:t>
            </a:r>
          </a:p>
          <a:p>
            <a:pPr marL="0" indent="0">
              <a:buNone/>
            </a:pPr>
            <a:r>
              <a:rPr lang="en-US" sz="2000" dirty="0" smtClean="0"/>
              <a:t>	The </a:t>
            </a:r>
            <a:r>
              <a:rPr lang="en-US" sz="2000" dirty="0" smtClean="0">
                <a:solidFill>
                  <a:srgbClr val="FF0000"/>
                </a:solidFill>
              </a:rPr>
              <a:t>“speed” classification helps in the arrangement of stocks in the stores</a:t>
            </a:r>
            <a:r>
              <a:rPr lang="en-US" sz="2000" dirty="0" smtClean="0"/>
              <a:t> and in </a:t>
            </a:r>
            <a:r>
              <a:rPr lang="en-US" sz="2000" dirty="0" smtClean="0">
                <a:solidFill>
                  <a:srgbClr val="FF0000"/>
                </a:solidFill>
              </a:rPr>
              <a:t>determining the distribution and handling patterns</a:t>
            </a:r>
            <a:r>
              <a:rPr lang="en-US" sz="2000" dirty="0" smtClean="0"/>
              <a:t>. When analysis is carried out on the basis of the rate of movement of materials in the stores or on the basis of consumption pattern of components, it is known as “FSN” analysis. This classification comes in very handy when it is </a:t>
            </a:r>
            <a:r>
              <a:rPr lang="en-US" sz="2000" dirty="0" smtClean="0">
                <a:solidFill>
                  <a:srgbClr val="FF0000"/>
                </a:solidFill>
              </a:rPr>
              <a:t>necessary to control obsolescence.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marL="0" indent="0">
              <a:buNone/>
            </a:pPr>
            <a:r>
              <a:rPr lang="en-US" sz="2000" dirty="0" smtClean="0">
                <a:solidFill>
                  <a:srgbClr val="FF0000"/>
                </a:solidFill>
              </a:rPr>
              <a:t>Classification (or) kinds of Working Capital</a:t>
            </a:r>
          </a:p>
          <a:p>
            <a:pPr marL="0" indent="0">
              <a:buNone/>
            </a:pPr>
            <a:endParaRPr lang="en-US" sz="2000" dirty="0"/>
          </a:p>
        </p:txBody>
      </p:sp>
      <p:sp>
        <p:nvSpPr>
          <p:cNvPr id="4" name="Rectangle 3"/>
          <p:cNvSpPr/>
          <p:nvPr/>
        </p:nvSpPr>
        <p:spPr>
          <a:xfrm>
            <a:off x="3276600" y="609600"/>
            <a:ext cx="2819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Classification of Working Capital</a:t>
            </a:r>
            <a:endParaRPr lang="en-US" dirty="0"/>
          </a:p>
        </p:txBody>
      </p:sp>
      <p:sp>
        <p:nvSpPr>
          <p:cNvPr id="5" name="Rectangle 4"/>
          <p:cNvSpPr/>
          <p:nvPr/>
        </p:nvSpPr>
        <p:spPr>
          <a:xfrm>
            <a:off x="152400" y="1828800"/>
            <a:ext cx="1981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the basis of the Concept</a:t>
            </a:r>
            <a:endParaRPr lang="en-US" dirty="0"/>
          </a:p>
        </p:txBody>
      </p:sp>
      <p:sp>
        <p:nvSpPr>
          <p:cNvPr id="6" name="Rectangle 5"/>
          <p:cNvSpPr/>
          <p:nvPr/>
        </p:nvSpPr>
        <p:spPr>
          <a:xfrm>
            <a:off x="6705600" y="1752600"/>
            <a:ext cx="2133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the basis of time</a:t>
            </a:r>
            <a:endParaRPr lang="en-US" dirty="0"/>
          </a:p>
        </p:txBody>
      </p:sp>
      <p:sp>
        <p:nvSpPr>
          <p:cNvPr id="7" name="Rectangle 6"/>
          <p:cNvSpPr/>
          <p:nvPr/>
        </p:nvSpPr>
        <p:spPr>
          <a:xfrm>
            <a:off x="0" y="3276600"/>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Gross Working Capital</a:t>
            </a:r>
            <a:endParaRPr lang="en-US" dirty="0"/>
          </a:p>
        </p:txBody>
      </p:sp>
      <p:sp>
        <p:nvSpPr>
          <p:cNvPr id="8" name="Rectangle 7"/>
          <p:cNvSpPr/>
          <p:nvPr/>
        </p:nvSpPr>
        <p:spPr>
          <a:xfrm>
            <a:off x="2209800" y="3352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Net Working Capital</a:t>
            </a:r>
            <a:endParaRPr lang="en-US" dirty="0"/>
          </a:p>
        </p:txBody>
      </p:sp>
      <p:sp>
        <p:nvSpPr>
          <p:cNvPr id="9" name="Rectangle 8"/>
          <p:cNvSpPr/>
          <p:nvPr/>
        </p:nvSpPr>
        <p:spPr>
          <a:xfrm>
            <a:off x="4876800" y="3276600"/>
            <a:ext cx="1752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Permanent Working Capital</a:t>
            </a:r>
            <a:endParaRPr lang="en-US" dirty="0"/>
          </a:p>
        </p:txBody>
      </p:sp>
      <p:sp>
        <p:nvSpPr>
          <p:cNvPr id="10" name="Rectangle 9"/>
          <p:cNvSpPr/>
          <p:nvPr/>
        </p:nvSpPr>
        <p:spPr>
          <a:xfrm>
            <a:off x="7315200" y="3352800"/>
            <a:ext cx="1676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Temporary Working Capital</a:t>
            </a:r>
            <a:endParaRPr lang="en-US" dirty="0"/>
          </a:p>
        </p:txBody>
      </p:sp>
      <p:sp>
        <p:nvSpPr>
          <p:cNvPr id="11" name="Rectangle 10"/>
          <p:cNvSpPr/>
          <p:nvPr/>
        </p:nvSpPr>
        <p:spPr>
          <a:xfrm>
            <a:off x="4876800" y="4724400"/>
            <a:ext cx="16764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US" dirty="0" smtClean="0"/>
              <a:t>Regular Working Capital</a:t>
            </a:r>
          </a:p>
          <a:p>
            <a:pPr marL="342900" indent="-342900" algn="ctr">
              <a:buAutoNum type="arabicPeriod"/>
            </a:pPr>
            <a:r>
              <a:rPr lang="en-US" dirty="0" smtClean="0"/>
              <a:t>Reserve Working Capital</a:t>
            </a:r>
            <a:endParaRPr lang="en-US" dirty="0"/>
          </a:p>
        </p:txBody>
      </p:sp>
      <p:sp>
        <p:nvSpPr>
          <p:cNvPr id="12" name="Rectangle 11"/>
          <p:cNvSpPr/>
          <p:nvPr/>
        </p:nvSpPr>
        <p:spPr>
          <a:xfrm>
            <a:off x="7467600" y="4800600"/>
            <a:ext cx="15240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US" dirty="0" smtClean="0"/>
              <a:t>Seasonal Working Capital</a:t>
            </a:r>
          </a:p>
          <a:p>
            <a:pPr marL="342900" indent="-342900" algn="ctr">
              <a:buAutoNum type="arabicPeriod"/>
            </a:pPr>
            <a:r>
              <a:rPr lang="en-US" dirty="0" smtClean="0"/>
              <a:t> special Working Capital</a:t>
            </a:r>
            <a:endParaRPr lang="en-US" dirty="0"/>
          </a:p>
        </p:txBody>
      </p:sp>
      <p:cxnSp>
        <p:nvCxnSpPr>
          <p:cNvPr id="14" name="Straight Connector 13"/>
          <p:cNvCxnSpPr/>
          <p:nvPr/>
        </p:nvCxnSpPr>
        <p:spPr>
          <a:xfrm>
            <a:off x="1447800" y="1524000"/>
            <a:ext cx="6019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353300" y="16383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1295400" y="1676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09600" y="2971800"/>
            <a:ext cx="2438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8" idx="0"/>
          </p:cNvCxnSpPr>
          <p:nvPr/>
        </p:nvCxnSpPr>
        <p:spPr>
          <a:xfrm rot="5400000">
            <a:off x="2838450" y="3143250"/>
            <a:ext cx="381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457200" y="3124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867400" y="2895600"/>
            <a:ext cx="2743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8382000" y="3124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5676900" y="30861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6" idx="2"/>
          </p:cNvCxnSpPr>
          <p:nvPr/>
        </p:nvCxnSpPr>
        <p:spPr>
          <a:xfrm rot="5400000">
            <a:off x="7620000" y="2743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Down Arrow 36"/>
          <p:cNvSpPr/>
          <p:nvPr/>
        </p:nvSpPr>
        <p:spPr>
          <a:xfrm>
            <a:off x="5486400" y="41910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own Arrow 37"/>
          <p:cNvSpPr/>
          <p:nvPr/>
        </p:nvSpPr>
        <p:spPr>
          <a:xfrm>
            <a:off x="7848600" y="42672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pPr algn="ctr">
              <a:buNone/>
            </a:pPr>
            <a:r>
              <a:rPr lang="en-US" sz="2000" dirty="0" smtClean="0">
                <a:solidFill>
                  <a:srgbClr val="FF0000"/>
                </a:solidFill>
              </a:rPr>
              <a:t>GOLF Analysis</a:t>
            </a:r>
          </a:p>
          <a:p>
            <a:pPr marL="0" indent="0">
              <a:buNone/>
            </a:pPr>
            <a:r>
              <a:rPr lang="en-US" sz="2000" dirty="0" smtClean="0"/>
              <a:t>	It is carried out mainly on the basis of the source of material</a:t>
            </a:r>
          </a:p>
          <a:p>
            <a:pPr marL="0" indent="0">
              <a:buNone/>
            </a:pPr>
            <a:r>
              <a:rPr lang="en-US" sz="2000" dirty="0" smtClean="0"/>
              <a:t>G- government</a:t>
            </a:r>
          </a:p>
          <a:p>
            <a:pPr marL="0" indent="0">
              <a:buNone/>
            </a:pPr>
            <a:r>
              <a:rPr lang="en-US" sz="2000" dirty="0" smtClean="0"/>
              <a:t>O- ordinary</a:t>
            </a:r>
          </a:p>
          <a:p>
            <a:pPr marL="0" indent="0">
              <a:buNone/>
            </a:pPr>
            <a:r>
              <a:rPr lang="en-US" sz="2000" dirty="0" smtClean="0"/>
              <a:t>L- local</a:t>
            </a:r>
          </a:p>
          <a:p>
            <a:pPr marL="0" indent="0">
              <a:buNone/>
            </a:pPr>
            <a:r>
              <a:rPr lang="en-US" sz="2000" dirty="0" smtClean="0"/>
              <a:t>F- foreign</a:t>
            </a:r>
          </a:p>
          <a:p>
            <a:pPr marL="0" indent="0">
              <a:buNone/>
            </a:pPr>
            <a:r>
              <a:rPr lang="en-US" sz="2000" dirty="0" smtClean="0"/>
              <a:t>G- Transaction with the government </a:t>
            </a:r>
            <a:r>
              <a:rPr lang="en-US" sz="2000" dirty="0" smtClean="0">
                <a:solidFill>
                  <a:srgbClr val="FF0000"/>
                </a:solidFill>
              </a:rPr>
              <a:t>involve long lead time </a:t>
            </a:r>
            <a:r>
              <a:rPr lang="en-US" sz="2000" dirty="0" smtClean="0"/>
              <a:t>and payment in advance or against delivery.</a:t>
            </a:r>
          </a:p>
          <a:p>
            <a:pPr marL="0" indent="0">
              <a:buNone/>
            </a:pPr>
            <a:r>
              <a:rPr lang="en-US" sz="2000" dirty="0" smtClean="0"/>
              <a:t>O- Transaction with this category of </a:t>
            </a:r>
            <a:r>
              <a:rPr lang="en-US" sz="2000" dirty="0" smtClean="0">
                <a:solidFill>
                  <a:srgbClr val="FF0000"/>
                </a:solidFill>
              </a:rPr>
              <a:t>suppliers involve moderate delivery time </a:t>
            </a:r>
            <a:r>
              <a:rPr lang="en-US" sz="2000" dirty="0" smtClean="0"/>
              <a:t>and availability credit usually in the range of twenty days to two months</a:t>
            </a:r>
          </a:p>
          <a:p>
            <a:pPr marL="0" indent="0">
              <a:buNone/>
            </a:pPr>
            <a:r>
              <a:rPr lang="en-US" sz="2000" dirty="0" smtClean="0"/>
              <a:t>L- The items bought from local suppliers are those which are </a:t>
            </a:r>
            <a:r>
              <a:rPr lang="en-US" sz="2000" dirty="0" smtClean="0">
                <a:solidFill>
                  <a:srgbClr val="FF0000"/>
                </a:solidFill>
              </a:rPr>
              <a:t>instant through cash purchase </a:t>
            </a:r>
            <a:r>
              <a:rPr lang="en-US" sz="2000" dirty="0" smtClean="0"/>
              <a:t>or purchased against blanket orders.</a:t>
            </a:r>
          </a:p>
          <a:p>
            <a:pPr marL="0" indent="0">
              <a:buNone/>
            </a:pPr>
            <a:r>
              <a:rPr lang="en-US" sz="2000" dirty="0" smtClean="0"/>
              <a:t>F- The transaction with such suppliers </a:t>
            </a:r>
            <a:r>
              <a:rPr lang="en-US" sz="2000" dirty="0" smtClean="0">
                <a:solidFill>
                  <a:srgbClr val="FF0000"/>
                </a:solidFill>
              </a:rPr>
              <a:t>involve, lot of formalities and procedural work, clearance </a:t>
            </a:r>
            <a:r>
              <a:rPr lang="en-US" sz="2000" dirty="0" smtClean="0"/>
              <a:t>from Director General supplies and disposal (DGSD), opening of letter of credit , shipping clearance, etc.,</a:t>
            </a:r>
            <a:endParaRPr lang="en-US" sz="20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a:bodyPr>
          <a:lstStyle/>
          <a:p>
            <a:pPr marL="0" indent="0" algn="ctr">
              <a:buNone/>
            </a:pPr>
            <a:r>
              <a:rPr lang="en-US" sz="2000" dirty="0" smtClean="0">
                <a:solidFill>
                  <a:srgbClr val="FF0000"/>
                </a:solidFill>
              </a:rPr>
              <a:t>SOS Analysis</a:t>
            </a:r>
          </a:p>
          <a:p>
            <a:pPr marL="0" indent="0">
              <a:buNone/>
            </a:pPr>
            <a:r>
              <a:rPr lang="en-US" sz="2000" dirty="0" smtClean="0"/>
              <a:t>	This classification of items is done with the aim of </a:t>
            </a:r>
            <a:r>
              <a:rPr lang="en-US" sz="2000" dirty="0" smtClean="0">
                <a:solidFill>
                  <a:srgbClr val="FF0000"/>
                </a:solidFill>
              </a:rPr>
              <a:t>determining proper procurement strategies</a:t>
            </a:r>
            <a:r>
              <a:rPr lang="en-US" sz="2000" dirty="0" smtClean="0"/>
              <a:t>. The SOS analysis is made on the </a:t>
            </a:r>
            <a:r>
              <a:rPr lang="en-US" sz="2000" dirty="0" smtClean="0">
                <a:solidFill>
                  <a:srgbClr val="FF0000"/>
                </a:solidFill>
              </a:rPr>
              <a:t>basis of the nature of supplies. </a:t>
            </a:r>
            <a:r>
              <a:rPr lang="en-US" sz="2000" dirty="0" smtClean="0"/>
              <a:t>As such it classifies the item into two groups S (Seasonal) OS(off-seasonal).</a:t>
            </a:r>
          </a:p>
          <a:p>
            <a:pPr marL="0" indent="0">
              <a:buNone/>
            </a:pPr>
            <a:endParaRPr lang="en-US" sz="2000" dirty="0" smtClean="0"/>
          </a:p>
          <a:p>
            <a:pPr marL="0" indent="0" algn="ctr">
              <a:buNone/>
            </a:pPr>
            <a:r>
              <a:rPr lang="en-US" sz="2000" dirty="0" smtClean="0">
                <a:solidFill>
                  <a:srgbClr val="FF0000"/>
                </a:solidFill>
              </a:rPr>
              <a:t>XYZ Analysis</a:t>
            </a:r>
          </a:p>
          <a:p>
            <a:pPr marL="0" indent="0">
              <a:buNone/>
            </a:pPr>
            <a:r>
              <a:rPr lang="en-US" sz="2000" dirty="0" smtClean="0"/>
              <a:t>This based on the closing inventory of different items. </a:t>
            </a:r>
          </a:p>
          <a:p>
            <a:pPr marL="0" indent="0">
              <a:buNone/>
            </a:pPr>
            <a:r>
              <a:rPr lang="en-US" sz="2000" dirty="0" smtClean="0"/>
              <a:t>Whose inventory </a:t>
            </a:r>
            <a:r>
              <a:rPr lang="en-US" sz="2000" dirty="0" smtClean="0">
                <a:solidFill>
                  <a:srgbClr val="FF0000"/>
                </a:solidFill>
              </a:rPr>
              <a:t>values are high</a:t>
            </a:r>
            <a:r>
              <a:rPr lang="en-US" sz="2000" dirty="0" smtClean="0"/>
              <a:t>, are classed as X items.</a:t>
            </a:r>
          </a:p>
          <a:p>
            <a:pPr marL="0" indent="0">
              <a:buNone/>
            </a:pPr>
            <a:r>
              <a:rPr lang="en-US" sz="2000" dirty="0" smtClean="0"/>
              <a:t>Those with </a:t>
            </a:r>
            <a:r>
              <a:rPr lang="en-US" sz="2000" dirty="0" smtClean="0">
                <a:solidFill>
                  <a:srgbClr val="FF0000"/>
                </a:solidFill>
              </a:rPr>
              <a:t>low investmen</a:t>
            </a:r>
            <a:r>
              <a:rPr lang="en-US" sz="2000" dirty="0" smtClean="0"/>
              <a:t>t in them are termed as Z items</a:t>
            </a:r>
          </a:p>
          <a:p>
            <a:pPr marL="0" indent="0">
              <a:buNone/>
            </a:pPr>
            <a:r>
              <a:rPr lang="en-US" sz="2000" dirty="0" smtClean="0"/>
              <a:t>Other items are the Y items whose value is </a:t>
            </a:r>
            <a:r>
              <a:rPr lang="en-US" sz="2000" dirty="0" smtClean="0">
                <a:solidFill>
                  <a:srgbClr val="FF0000"/>
                </a:solidFill>
              </a:rPr>
              <a:t>neither too-high nor too-low.</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228600"/>
          <a:ext cx="8991599" cy="6400803"/>
        </p:xfrm>
        <a:graphic>
          <a:graphicData uri="http://schemas.openxmlformats.org/drawingml/2006/table">
            <a:tbl>
              <a:tblPr firstRow="1" bandRow="1">
                <a:tableStyleId>{5C22544A-7EE6-4342-B048-85BDC9FD1C3A}</a:tableStyleId>
              </a:tblPr>
              <a:tblGrid>
                <a:gridCol w="1317734"/>
                <a:gridCol w="4030717"/>
                <a:gridCol w="3643148"/>
              </a:tblGrid>
              <a:tr h="572621">
                <a:tc>
                  <a:txBody>
                    <a:bodyPr/>
                    <a:lstStyle/>
                    <a:p>
                      <a:pPr algn="ctr"/>
                      <a:r>
                        <a:rPr lang="en-US" dirty="0" smtClean="0"/>
                        <a:t>Technique </a:t>
                      </a:r>
                      <a:endParaRPr lang="en-US" dirty="0"/>
                    </a:p>
                  </a:txBody>
                  <a:tcPr/>
                </a:tc>
                <a:tc>
                  <a:txBody>
                    <a:bodyPr/>
                    <a:lstStyle/>
                    <a:p>
                      <a:pPr algn="ctr"/>
                      <a:r>
                        <a:rPr lang="en-US" dirty="0" smtClean="0"/>
                        <a:t>Basis</a:t>
                      </a:r>
                      <a:r>
                        <a:rPr lang="en-US" baseline="0" dirty="0" smtClean="0"/>
                        <a:t> </a:t>
                      </a:r>
                      <a:endParaRPr lang="en-US" dirty="0"/>
                    </a:p>
                  </a:txBody>
                  <a:tcPr/>
                </a:tc>
                <a:tc>
                  <a:txBody>
                    <a:bodyPr/>
                    <a:lstStyle/>
                    <a:p>
                      <a:pPr algn="ctr"/>
                      <a:r>
                        <a:rPr lang="en-US" dirty="0" smtClean="0"/>
                        <a:t>Main</a:t>
                      </a:r>
                      <a:r>
                        <a:rPr lang="en-US" baseline="0" dirty="0" smtClean="0"/>
                        <a:t> use</a:t>
                      </a:r>
                      <a:endParaRPr lang="en-US" dirty="0"/>
                    </a:p>
                  </a:txBody>
                  <a:tcPr/>
                </a:tc>
              </a:tr>
              <a:tr h="572621">
                <a:tc>
                  <a:txBody>
                    <a:bodyPr/>
                    <a:lstStyle/>
                    <a:p>
                      <a:pPr algn="ctr"/>
                      <a:r>
                        <a:rPr lang="en-US" dirty="0" smtClean="0"/>
                        <a:t>1. ABC</a:t>
                      </a:r>
                      <a:r>
                        <a:rPr lang="en-US" baseline="0" dirty="0" smtClean="0"/>
                        <a:t> </a:t>
                      </a:r>
                      <a:endParaRPr lang="en-US" dirty="0"/>
                    </a:p>
                  </a:txBody>
                  <a:tcPr/>
                </a:tc>
                <a:tc>
                  <a:txBody>
                    <a:bodyPr/>
                    <a:lstStyle/>
                    <a:p>
                      <a:pPr algn="ctr"/>
                      <a:r>
                        <a:rPr lang="en-US" dirty="0" smtClean="0"/>
                        <a:t>Value of</a:t>
                      </a:r>
                      <a:r>
                        <a:rPr lang="en-US" baseline="0" dirty="0" smtClean="0"/>
                        <a:t> conception</a:t>
                      </a:r>
                      <a:endParaRPr lang="en-US" dirty="0"/>
                    </a:p>
                  </a:txBody>
                  <a:tcPr/>
                </a:tc>
                <a:tc>
                  <a:txBody>
                    <a:bodyPr/>
                    <a:lstStyle/>
                    <a:p>
                      <a:pPr algn="ctr"/>
                      <a:r>
                        <a:rPr lang="en-US" dirty="0" smtClean="0"/>
                        <a:t>To control</a:t>
                      </a:r>
                      <a:r>
                        <a:rPr lang="en-US" baseline="0" dirty="0" smtClean="0"/>
                        <a:t> raw material</a:t>
                      </a:r>
                      <a:endParaRPr lang="en-US" dirty="0"/>
                    </a:p>
                  </a:txBody>
                  <a:tcPr/>
                </a:tc>
              </a:tr>
              <a:tr h="572621">
                <a:tc>
                  <a:txBody>
                    <a:bodyPr/>
                    <a:lstStyle/>
                    <a:p>
                      <a:pPr algn="ctr"/>
                      <a:r>
                        <a:rPr lang="en-US" dirty="0" smtClean="0"/>
                        <a:t>2. HML</a:t>
                      </a:r>
                      <a:endParaRPr lang="en-US" dirty="0"/>
                    </a:p>
                  </a:txBody>
                  <a:tcPr/>
                </a:tc>
                <a:tc>
                  <a:txBody>
                    <a:bodyPr/>
                    <a:lstStyle/>
                    <a:p>
                      <a:pPr algn="ctr"/>
                      <a:r>
                        <a:rPr lang="en-US" dirty="0" smtClean="0"/>
                        <a:t>Unit price of the material</a:t>
                      </a:r>
                      <a:endParaRPr lang="en-US" dirty="0"/>
                    </a:p>
                  </a:txBody>
                  <a:tcPr/>
                </a:tc>
                <a:tc>
                  <a:txBody>
                    <a:bodyPr/>
                    <a:lstStyle/>
                    <a:p>
                      <a:pPr algn="ctr"/>
                      <a:r>
                        <a:rPr lang="en-US" dirty="0" smtClean="0"/>
                        <a:t>Mainly</a:t>
                      </a:r>
                      <a:r>
                        <a:rPr lang="en-US" baseline="0" dirty="0" smtClean="0"/>
                        <a:t> to control purchase</a:t>
                      </a:r>
                      <a:endParaRPr lang="en-US" dirty="0"/>
                    </a:p>
                  </a:txBody>
                  <a:tcPr/>
                </a:tc>
              </a:tr>
              <a:tr h="988359">
                <a:tc>
                  <a:txBody>
                    <a:bodyPr/>
                    <a:lstStyle/>
                    <a:p>
                      <a:pPr algn="ctr"/>
                      <a:r>
                        <a:rPr lang="en-US" dirty="0" smtClean="0"/>
                        <a:t>3. XYZ</a:t>
                      </a:r>
                      <a:endParaRPr lang="en-US" dirty="0"/>
                    </a:p>
                  </a:txBody>
                  <a:tcPr/>
                </a:tc>
                <a:tc>
                  <a:txBody>
                    <a:bodyPr/>
                    <a:lstStyle/>
                    <a:p>
                      <a:pPr algn="ctr"/>
                      <a:r>
                        <a:rPr lang="en-US" dirty="0" smtClean="0"/>
                        <a:t>Value of the items in storage</a:t>
                      </a:r>
                      <a:endParaRPr lang="en-US" dirty="0"/>
                    </a:p>
                  </a:txBody>
                  <a:tcPr/>
                </a:tc>
                <a:tc>
                  <a:txBody>
                    <a:bodyPr/>
                    <a:lstStyle/>
                    <a:p>
                      <a:pPr algn="ctr"/>
                      <a:r>
                        <a:rPr lang="en-US" dirty="0" smtClean="0"/>
                        <a:t>The review</a:t>
                      </a:r>
                      <a:r>
                        <a:rPr lang="en-US" baseline="0" dirty="0" smtClean="0"/>
                        <a:t> and schedule the inventories</a:t>
                      </a:r>
                      <a:endParaRPr lang="en-US" dirty="0"/>
                    </a:p>
                  </a:txBody>
                  <a:tcPr/>
                </a:tc>
              </a:tr>
              <a:tr h="988359">
                <a:tc>
                  <a:txBody>
                    <a:bodyPr/>
                    <a:lstStyle/>
                    <a:p>
                      <a:pPr algn="ctr"/>
                      <a:r>
                        <a:rPr lang="en-US" dirty="0" smtClean="0"/>
                        <a:t>4. VED</a:t>
                      </a:r>
                      <a:endParaRPr lang="en-US" dirty="0"/>
                    </a:p>
                  </a:txBody>
                  <a:tcPr/>
                </a:tc>
                <a:tc>
                  <a:txBody>
                    <a:bodyPr/>
                    <a:lstStyle/>
                    <a:p>
                      <a:pPr algn="ctr"/>
                      <a:r>
                        <a:rPr lang="en-US" dirty="0" smtClean="0"/>
                        <a:t>Critically</a:t>
                      </a:r>
                      <a:r>
                        <a:rPr lang="en-US" baseline="0" dirty="0" smtClean="0"/>
                        <a:t> of the component</a:t>
                      </a:r>
                      <a:endParaRPr lang="en-US" dirty="0"/>
                    </a:p>
                  </a:txBody>
                  <a:tcPr/>
                </a:tc>
                <a:tc>
                  <a:txBody>
                    <a:bodyPr/>
                    <a:lstStyle/>
                    <a:p>
                      <a:pPr algn="ctr"/>
                      <a:r>
                        <a:rPr lang="en-US" dirty="0" smtClean="0"/>
                        <a:t>To determine the stock level of spare</a:t>
                      </a:r>
                      <a:r>
                        <a:rPr lang="en-US" baseline="0" dirty="0" smtClean="0"/>
                        <a:t> parts</a:t>
                      </a:r>
                      <a:endParaRPr lang="en-US" dirty="0"/>
                    </a:p>
                  </a:txBody>
                  <a:tcPr/>
                </a:tc>
              </a:tr>
              <a:tr h="988359">
                <a:tc>
                  <a:txBody>
                    <a:bodyPr/>
                    <a:lstStyle/>
                    <a:p>
                      <a:pPr algn="ctr"/>
                      <a:r>
                        <a:rPr lang="en-US" dirty="0" smtClean="0"/>
                        <a:t>5. FSN</a:t>
                      </a:r>
                      <a:endParaRPr lang="en-US" dirty="0"/>
                    </a:p>
                  </a:txBody>
                  <a:tcPr/>
                </a:tc>
                <a:tc>
                  <a:txBody>
                    <a:bodyPr/>
                    <a:lstStyle/>
                    <a:p>
                      <a:pPr algn="ctr"/>
                      <a:r>
                        <a:rPr lang="en-US" dirty="0" smtClean="0"/>
                        <a:t>Consumption</a:t>
                      </a:r>
                      <a:r>
                        <a:rPr lang="en-US" baseline="0" dirty="0" smtClean="0"/>
                        <a:t> pattern of the components</a:t>
                      </a:r>
                      <a:endParaRPr lang="en-US" dirty="0"/>
                    </a:p>
                  </a:txBody>
                  <a:tcPr/>
                </a:tc>
                <a:tc>
                  <a:txBody>
                    <a:bodyPr/>
                    <a:lstStyle/>
                    <a:p>
                      <a:pPr algn="ctr"/>
                      <a:r>
                        <a:rPr lang="en-US" dirty="0" smtClean="0"/>
                        <a:t>To control obsolescence</a:t>
                      </a:r>
                      <a:endParaRPr lang="en-US" dirty="0"/>
                    </a:p>
                  </a:txBody>
                  <a:tcPr/>
                </a:tc>
              </a:tr>
              <a:tr h="572621">
                <a:tc>
                  <a:txBody>
                    <a:bodyPr/>
                    <a:lstStyle/>
                    <a:p>
                      <a:pPr algn="ctr"/>
                      <a:r>
                        <a:rPr lang="en-US" dirty="0" smtClean="0"/>
                        <a:t>6. SDE</a:t>
                      </a:r>
                      <a:endParaRPr lang="en-US" dirty="0"/>
                    </a:p>
                  </a:txBody>
                  <a:tcPr/>
                </a:tc>
                <a:tc>
                  <a:txBody>
                    <a:bodyPr/>
                    <a:lstStyle/>
                    <a:p>
                      <a:pPr algn="ctr"/>
                      <a:r>
                        <a:rPr lang="en-US" dirty="0" smtClean="0"/>
                        <a:t>Problem faced in procurement</a:t>
                      </a:r>
                      <a:endParaRPr lang="en-US" dirty="0"/>
                    </a:p>
                  </a:txBody>
                  <a:tcPr/>
                </a:tc>
                <a:tc>
                  <a:txBody>
                    <a:bodyPr/>
                    <a:lstStyle/>
                    <a:p>
                      <a:pPr algn="ctr"/>
                      <a:r>
                        <a:rPr lang="en-US" dirty="0" smtClean="0"/>
                        <a:t>Lead time analysis</a:t>
                      </a:r>
                      <a:endParaRPr lang="en-US" dirty="0"/>
                    </a:p>
                  </a:txBody>
                  <a:tcPr/>
                </a:tc>
              </a:tr>
              <a:tr h="572621">
                <a:tc>
                  <a:txBody>
                    <a:bodyPr/>
                    <a:lstStyle/>
                    <a:p>
                      <a:pPr algn="ctr"/>
                      <a:r>
                        <a:rPr lang="en-US" dirty="0" smtClean="0"/>
                        <a:t>7. GOLF</a:t>
                      </a:r>
                      <a:endParaRPr lang="en-US" dirty="0"/>
                    </a:p>
                  </a:txBody>
                  <a:tcPr/>
                </a:tc>
                <a:tc>
                  <a:txBody>
                    <a:bodyPr/>
                    <a:lstStyle/>
                    <a:p>
                      <a:pPr algn="ctr"/>
                      <a:r>
                        <a:rPr lang="en-US" dirty="0" smtClean="0"/>
                        <a:t>Source</a:t>
                      </a:r>
                      <a:r>
                        <a:rPr lang="en-US" baseline="0" dirty="0" smtClean="0"/>
                        <a:t> of the material </a:t>
                      </a:r>
                      <a:endParaRPr lang="en-US" dirty="0"/>
                    </a:p>
                  </a:txBody>
                  <a:tcPr/>
                </a:tc>
                <a:tc>
                  <a:txBody>
                    <a:bodyPr/>
                    <a:lstStyle/>
                    <a:p>
                      <a:pPr algn="ctr"/>
                      <a:r>
                        <a:rPr lang="en-US" dirty="0" smtClean="0"/>
                        <a:t>Procurement strategies</a:t>
                      </a:r>
                    </a:p>
                  </a:txBody>
                  <a:tcPr/>
                </a:tc>
              </a:tr>
              <a:tr h="572621">
                <a:tc>
                  <a:txBody>
                    <a:bodyPr/>
                    <a:lstStyle/>
                    <a:p>
                      <a:pPr algn="ctr"/>
                      <a:r>
                        <a:rPr lang="en-US" dirty="0" smtClean="0"/>
                        <a:t>8. SOS</a:t>
                      </a:r>
                      <a:endParaRPr lang="en-US" dirty="0"/>
                    </a:p>
                  </a:txBody>
                  <a:tcPr/>
                </a:tc>
                <a:tc>
                  <a:txBody>
                    <a:bodyPr/>
                    <a:lstStyle/>
                    <a:p>
                      <a:pPr algn="ctr"/>
                      <a:r>
                        <a:rPr lang="en-US" dirty="0" smtClean="0"/>
                        <a:t>Nature</a:t>
                      </a:r>
                      <a:r>
                        <a:rPr lang="en-US" baseline="0" dirty="0" smtClean="0"/>
                        <a:t> of supplies</a:t>
                      </a:r>
                      <a:endParaRPr lang="en-US" dirty="0"/>
                    </a:p>
                  </a:txBody>
                  <a:tcPr/>
                </a:tc>
                <a:tc>
                  <a:txBody>
                    <a:bodyPr/>
                    <a:lstStyle/>
                    <a:p>
                      <a:pPr algn="ctr"/>
                      <a:r>
                        <a:rPr lang="en-US" dirty="0" smtClean="0"/>
                        <a:t>Procurement and holding strategies.</a:t>
                      </a:r>
                    </a:p>
                  </a:txBody>
                  <a:tcPr/>
                </a:tc>
              </a:tr>
            </a:tbl>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management</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228600" y="1295400"/>
            <a:ext cx="3505200" cy="44958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4419600" y="1905000"/>
            <a:ext cx="3276600" cy="3581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228600"/>
            <a:ext cx="8763000" cy="6324600"/>
          </a:xfrm>
        </p:spPr>
        <p:txBody>
          <a:bodyPr>
            <a:normAutofit/>
          </a:bodyPr>
          <a:lstStyle/>
          <a:p>
            <a:pPr algn="ctr">
              <a:buNone/>
            </a:pPr>
            <a:r>
              <a:rPr lang="en-US" sz="2000" dirty="0" smtClean="0">
                <a:solidFill>
                  <a:srgbClr val="FF0000"/>
                </a:solidFill>
              </a:rPr>
              <a:t>Cash Management</a:t>
            </a:r>
          </a:p>
          <a:p>
            <a:pPr>
              <a:buNone/>
            </a:pPr>
            <a:r>
              <a:rPr lang="en-US" sz="2000" dirty="0" smtClean="0">
                <a:solidFill>
                  <a:srgbClr val="C00000"/>
                </a:solidFill>
              </a:rPr>
              <a:t>Meaning:</a:t>
            </a:r>
          </a:p>
          <a:p>
            <a:pPr marL="0" indent="0">
              <a:buNone/>
            </a:pPr>
            <a:r>
              <a:rPr lang="en-US" sz="2000" dirty="0" smtClean="0"/>
              <a:t>	Cash is the important current asset for the operations of the business. 	</a:t>
            </a:r>
            <a:r>
              <a:rPr lang="en-US" sz="2000" dirty="0" smtClean="0">
                <a:solidFill>
                  <a:srgbClr val="FF0000"/>
                </a:solidFill>
              </a:rPr>
              <a:t>Cash is the basic input </a:t>
            </a:r>
            <a:r>
              <a:rPr lang="en-US" sz="2000" dirty="0" smtClean="0"/>
              <a:t>needed to keep the business running on a continuous basis.</a:t>
            </a:r>
          </a:p>
          <a:p>
            <a:pPr marL="0" indent="0">
              <a:buNone/>
            </a:pPr>
            <a:r>
              <a:rPr lang="en-US" sz="2000" dirty="0" smtClean="0"/>
              <a:t>	The </a:t>
            </a:r>
            <a:r>
              <a:rPr lang="en-US" sz="2000" dirty="0" smtClean="0">
                <a:solidFill>
                  <a:srgbClr val="FF0000"/>
                </a:solidFill>
              </a:rPr>
              <a:t>firm should keep sufficient cash neither more nor less</a:t>
            </a:r>
            <a:r>
              <a:rPr lang="en-US" sz="2000" dirty="0" smtClean="0"/>
              <a:t>. Cash </a:t>
            </a:r>
            <a:r>
              <a:rPr lang="en-US" sz="2000" dirty="0" smtClean="0">
                <a:solidFill>
                  <a:srgbClr val="7030A0"/>
                </a:solidFill>
              </a:rPr>
              <a:t>shortage</a:t>
            </a:r>
            <a:r>
              <a:rPr lang="en-US" sz="2000" dirty="0" smtClean="0"/>
              <a:t> will </a:t>
            </a:r>
            <a:r>
              <a:rPr lang="en-US" sz="2000" dirty="0" smtClean="0">
                <a:solidFill>
                  <a:srgbClr val="7030A0"/>
                </a:solidFill>
              </a:rPr>
              <a:t>disrupt the firm’s manufacturing</a:t>
            </a:r>
            <a:r>
              <a:rPr lang="en-US" sz="2000" dirty="0" smtClean="0"/>
              <a:t> operations while </a:t>
            </a:r>
            <a:r>
              <a:rPr lang="en-US" sz="2000" dirty="0" smtClean="0">
                <a:solidFill>
                  <a:srgbClr val="7030A0"/>
                </a:solidFill>
              </a:rPr>
              <a:t>excessive cash </a:t>
            </a:r>
            <a:r>
              <a:rPr lang="en-US" sz="2000" dirty="0" smtClean="0"/>
              <a:t>will simply </a:t>
            </a:r>
            <a:r>
              <a:rPr lang="en-US" sz="2000" dirty="0" smtClean="0">
                <a:solidFill>
                  <a:srgbClr val="7030A0"/>
                </a:solidFill>
              </a:rPr>
              <a:t>remain idle</a:t>
            </a:r>
            <a:r>
              <a:rPr lang="en-US" sz="2000" dirty="0" smtClean="0"/>
              <a:t>, without contributing anything towards the firm’s profitability.</a:t>
            </a:r>
          </a:p>
          <a:p>
            <a:pPr marL="0" indent="0">
              <a:buNone/>
            </a:pPr>
            <a:r>
              <a:rPr lang="en-US" sz="2000" dirty="0" smtClean="0"/>
              <a:t>	The term cash includes </a:t>
            </a:r>
            <a:r>
              <a:rPr lang="en-US" sz="2000" dirty="0" smtClean="0">
                <a:solidFill>
                  <a:srgbClr val="7030A0"/>
                </a:solidFill>
              </a:rPr>
              <a:t>coins, currency, and cheques </a:t>
            </a:r>
            <a:r>
              <a:rPr lang="en-US" sz="2000" dirty="0" smtClean="0"/>
              <a:t>held by the firm, and balances in its bank accounts.</a:t>
            </a:r>
          </a:p>
          <a:p>
            <a:pPr marL="0" indent="0" algn="ctr">
              <a:buNone/>
            </a:pPr>
            <a:r>
              <a:rPr lang="en-US" sz="2000" dirty="0" smtClean="0">
                <a:solidFill>
                  <a:srgbClr val="C00000"/>
                </a:solidFill>
              </a:rPr>
              <a:t>Facts of cash management</a:t>
            </a:r>
          </a:p>
          <a:p>
            <a:pPr marL="0" indent="0">
              <a:buNone/>
            </a:pPr>
            <a:r>
              <a:rPr lang="en-US" sz="2000" dirty="0" smtClean="0"/>
              <a:t>It is concerned with the managing of (</a:t>
            </a:r>
            <a:r>
              <a:rPr lang="en-US" sz="2000" dirty="0" err="1" smtClean="0"/>
              <a:t>i</a:t>
            </a:r>
            <a:r>
              <a:rPr lang="en-US" sz="2000" dirty="0" smtClean="0"/>
              <a:t>) cash flows into and out of the firm (ii) cash flows within the firm, (iii) cash balances held by the firm at a point of time by financing deficit or investing surplus cash.</a:t>
            </a:r>
          </a:p>
          <a:p>
            <a:pPr marL="0" indent="0">
              <a:buNone/>
            </a:pPr>
            <a:endParaRPr lang="en-US" sz="2000" dirty="0" smtClean="0"/>
          </a:p>
          <a:p>
            <a:pPr marL="0" indent="0">
              <a:buNone/>
            </a:pPr>
            <a:endParaRPr lang="en-US" sz="2000" dirty="0" smtClean="0"/>
          </a:p>
          <a:p>
            <a:pPr marL="0" indent="0">
              <a:buNone/>
            </a:pPr>
            <a:endParaRPr lang="en-US" sz="2000" dirty="0" smtClean="0"/>
          </a:p>
          <a:p>
            <a:pPr marL="0" indent="0">
              <a:buNone/>
            </a:pPr>
            <a:endParaRPr lang="en-US" sz="20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buNone/>
            </a:pPr>
            <a:r>
              <a:rPr lang="en-US" sz="2000" dirty="0" smtClean="0">
                <a:solidFill>
                  <a:srgbClr val="FF0000"/>
                </a:solidFill>
              </a:rPr>
              <a:t>Cash management cycle</a:t>
            </a:r>
          </a:p>
          <a:p>
            <a:pPr>
              <a:buNone/>
            </a:pPr>
            <a:endParaRPr lang="en-US" sz="2000" dirty="0"/>
          </a:p>
        </p:txBody>
      </p:sp>
      <p:sp>
        <p:nvSpPr>
          <p:cNvPr id="4" name="Rectangle 3"/>
          <p:cNvSpPr/>
          <p:nvPr/>
        </p:nvSpPr>
        <p:spPr>
          <a:xfrm>
            <a:off x="0" y="1066800"/>
            <a:ext cx="1752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Business operations</a:t>
            </a:r>
            <a:endParaRPr lang="en-US" dirty="0"/>
          </a:p>
        </p:txBody>
      </p:sp>
      <p:sp>
        <p:nvSpPr>
          <p:cNvPr id="5" name="Rectangle 4"/>
          <p:cNvSpPr/>
          <p:nvPr/>
        </p:nvSpPr>
        <p:spPr>
          <a:xfrm>
            <a:off x="0" y="2438400"/>
            <a:ext cx="1752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Information &amp; control</a:t>
            </a:r>
            <a:endParaRPr lang="en-US" dirty="0"/>
          </a:p>
        </p:txBody>
      </p:sp>
      <p:sp>
        <p:nvSpPr>
          <p:cNvPr id="6" name="Rectangle 5"/>
          <p:cNvSpPr/>
          <p:nvPr/>
        </p:nvSpPr>
        <p:spPr>
          <a:xfrm>
            <a:off x="3429000" y="457200"/>
            <a:ext cx="1828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Cash collection</a:t>
            </a:r>
            <a:endParaRPr lang="en-US" dirty="0"/>
          </a:p>
        </p:txBody>
      </p:sp>
      <p:sp>
        <p:nvSpPr>
          <p:cNvPr id="7" name="Rectangle 6"/>
          <p:cNvSpPr/>
          <p:nvPr/>
        </p:nvSpPr>
        <p:spPr>
          <a:xfrm>
            <a:off x="3276600" y="30480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Cash payments</a:t>
            </a:r>
            <a:endParaRPr lang="en-US" dirty="0"/>
          </a:p>
        </p:txBody>
      </p:sp>
      <p:sp>
        <p:nvSpPr>
          <p:cNvPr id="8" name="Rectangle 7"/>
          <p:cNvSpPr/>
          <p:nvPr/>
        </p:nvSpPr>
        <p:spPr>
          <a:xfrm>
            <a:off x="5943600" y="1600200"/>
            <a:ext cx="1295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deficit</a:t>
            </a:r>
            <a:endParaRPr lang="en-US" dirty="0"/>
          </a:p>
        </p:txBody>
      </p:sp>
      <p:sp>
        <p:nvSpPr>
          <p:cNvPr id="9" name="Rectangle 8"/>
          <p:cNvSpPr/>
          <p:nvPr/>
        </p:nvSpPr>
        <p:spPr>
          <a:xfrm>
            <a:off x="5943600" y="2133600"/>
            <a:ext cx="1295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surplus</a:t>
            </a:r>
            <a:endParaRPr lang="en-US" dirty="0"/>
          </a:p>
        </p:txBody>
      </p:sp>
      <p:sp>
        <p:nvSpPr>
          <p:cNvPr id="10" name="Rectangle 9"/>
          <p:cNvSpPr/>
          <p:nvPr/>
        </p:nvSpPr>
        <p:spPr>
          <a:xfrm>
            <a:off x="8001000" y="1600200"/>
            <a:ext cx="1143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Borrow </a:t>
            </a:r>
            <a:endParaRPr lang="en-US" dirty="0"/>
          </a:p>
        </p:txBody>
      </p:sp>
      <p:sp>
        <p:nvSpPr>
          <p:cNvPr id="11" name="Rectangle 10"/>
          <p:cNvSpPr/>
          <p:nvPr/>
        </p:nvSpPr>
        <p:spPr>
          <a:xfrm>
            <a:off x="8001000" y="22860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Invest </a:t>
            </a:r>
            <a:endParaRPr lang="en-US" dirty="0"/>
          </a:p>
        </p:txBody>
      </p:sp>
      <p:cxnSp>
        <p:nvCxnSpPr>
          <p:cNvPr id="19" name="Straight Arrow Connector 18"/>
          <p:cNvCxnSpPr/>
          <p:nvPr/>
        </p:nvCxnSpPr>
        <p:spPr>
          <a:xfrm rot="5400000">
            <a:off x="571500" y="20955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5" idx="3"/>
          </p:cNvCxnSpPr>
          <p:nvPr/>
        </p:nvCxnSpPr>
        <p:spPr>
          <a:xfrm flipV="1">
            <a:off x="1752600" y="281940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334294" y="2247106"/>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667000" y="3581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667000" y="914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4191000" y="2057400"/>
            <a:ext cx="274399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257800" y="609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7" idx="3"/>
          </p:cNvCxnSpPr>
          <p:nvPr/>
        </p:nvCxnSpPr>
        <p:spPr>
          <a:xfrm>
            <a:off x="5334000" y="34290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562600" y="2133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239000" y="21336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normAutofit/>
          </a:bodyPr>
          <a:lstStyle/>
          <a:p>
            <a:pPr marL="0" indent="0" algn="ctr">
              <a:buNone/>
            </a:pPr>
            <a:r>
              <a:rPr lang="en-US" sz="2000" smtClean="0">
                <a:solidFill>
                  <a:srgbClr val="FF0000"/>
                </a:solidFill>
              </a:rPr>
              <a:t>Aspects </a:t>
            </a:r>
            <a:r>
              <a:rPr lang="en-US" sz="2000" dirty="0" smtClean="0">
                <a:solidFill>
                  <a:srgbClr val="FF0000"/>
                </a:solidFill>
              </a:rPr>
              <a:t>of cash management</a:t>
            </a:r>
          </a:p>
          <a:p>
            <a:pPr marL="457200" indent="-457200">
              <a:buAutoNum type="arabicPeriod"/>
            </a:pPr>
            <a:r>
              <a:rPr lang="en-US" sz="2000" dirty="0" smtClean="0">
                <a:solidFill>
                  <a:srgbClr val="00B050"/>
                </a:solidFill>
              </a:rPr>
              <a:t>Cash planning: </a:t>
            </a:r>
            <a:r>
              <a:rPr lang="en-US" sz="2000" dirty="0" smtClean="0"/>
              <a:t>cash budget should be prepared for this purpose.</a:t>
            </a:r>
          </a:p>
          <a:p>
            <a:pPr marL="457200" indent="-457200">
              <a:buAutoNum type="arabicPeriod"/>
            </a:pPr>
            <a:r>
              <a:rPr lang="en-US" sz="2000" dirty="0" smtClean="0">
                <a:solidFill>
                  <a:srgbClr val="00B050"/>
                </a:solidFill>
              </a:rPr>
              <a:t>Managing the cash flows: </a:t>
            </a:r>
            <a:r>
              <a:rPr lang="en-US" sz="2000" dirty="0" smtClean="0"/>
              <a:t>the flow of cash should be properly managed</a:t>
            </a:r>
          </a:p>
          <a:p>
            <a:pPr marL="457200" indent="-457200">
              <a:buAutoNum type="arabicPeriod"/>
            </a:pPr>
            <a:r>
              <a:rPr lang="en-US" sz="2000" dirty="0" smtClean="0">
                <a:solidFill>
                  <a:srgbClr val="00B050"/>
                </a:solidFill>
              </a:rPr>
              <a:t>Optimum cash level: </a:t>
            </a:r>
            <a:r>
              <a:rPr lang="en-US" sz="2000" dirty="0" smtClean="0"/>
              <a:t>the firm should decide about the appropriate level of cash balances. </a:t>
            </a:r>
          </a:p>
          <a:p>
            <a:pPr marL="457200" indent="-457200">
              <a:buAutoNum type="arabicPeriod"/>
            </a:pPr>
            <a:r>
              <a:rPr lang="en-US" sz="2000" dirty="0" smtClean="0">
                <a:solidFill>
                  <a:srgbClr val="00B050"/>
                </a:solidFill>
              </a:rPr>
              <a:t>Investing surplus cash:</a:t>
            </a:r>
            <a:r>
              <a:rPr lang="en-US" sz="2000" dirty="0" smtClean="0"/>
              <a:t> the surplus cash balance should be properly invested to earn profits.</a:t>
            </a:r>
          </a:p>
          <a:p>
            <a:pPr marL="457200" indent="-457200" algn="ctr">
              <a:buNone/>
            </a:pPr>
            <a:r>
              <a:rPr lang="en-US" sz="2000" dirty="0" smtClean="0">
                <a:solidFill>
                  <a:srgbClr val="FF0000"/>
                </a:solidFill>
              </a:rPr>
              <a:t>Motives for holding cash</a:t>
            </a:r>
          </a:p>
          <a:p>
            <a:pPr marL="457200" indent="-457200">
              <a:buAutoNum type="arabicPeriod"/>
            </a:pPr>
            <a:r>
              <a:rPr lang="en-US" sz="2000" dirty="0" smtClean="0">
                <a:solidFill>
                  <a:srgbClr val="00B050"/>
                </a:solidFill>
              </a:rPr>
              <a:t>Transaction Motive: </a:t>
            </a:r>
            <a:r>
              <a:rPr lang="en-US" sz="2000" dirty="0" smtClean="0"/>
              <a:t>It requires a firm to hold cash to conduct its business in the ordinary course.</a:t>
            </a:r>
          </a:p>
          <a:p>
            <a:pPr marL="457200" indent="-457200">
              <a:buAutoNum type="arabicPeriod"/>
            </a:pPr>
            <a:r>
              <a:rPr lang="en-US" sz="2000" dirty="0" smtClean="0">
                <a:solidFill>
                  <a:srgbClr val="00B050"/>
                </a:solidFill>
              </a:rPr>
              <a:t>Precautionary Motive:</a:t>
            </a:r>
            <a:r>
              <a:rPr lang="en-US" sz="2000" dirty="0" smtClean="0"/>
              <a:t> It is the need to hold cash to meet contingencies in future. It provides a cushion or buffer to withstand some unexpected emergency.</a:t>
            </a:r>
          </a:p>
          <a:p>
            <a:pPr marL="457200" indent="-457200">
              <a:buAutoNum type="arabicPeriod"/>
            </a:pPr>
            <a:r>
              <a:rPr lang="en-US" sz="2000" dirty="0" smtClean="0">
                <a:solidFill>
                  <a:srgbClr val="00B050"/>
                </a:solidFill>
              </a:rPr>
              <a:t>Speculative Motive: </a:t>
            </a:r>
            <a:r>
              <a:rPr lang="en-US" sz="2000" dirty="0" smtClean="0"/>
              <a:t>It relates to the holding of cash for investing in profit-making opportunities as and when they arise.</a:t>
            </a:r>
          </a:p>
          <a:p>
            <a:pPr marL="457200" indent="-457200">
              <a:buNone/>
            </a:pPr>
            <a:endParaRPr lang="en-US" sz="2000" dirty="0" smtClean="0"/>
          </a:p>
          <a:p>
            <a:pPr marL="457200" indent="-457200">
              <a:buAutoNum type="arabicPeriod"/>
            </a:pPr>
            <a:endParaRPr lang="en-US" sz="20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marL="0" indent="0" algn="ctr">
              <a:buNone/>
              <a:tabLst>
                <a:tab pos="511175" algn="l"/>
              </a:tabLst>
            </a:pPr>
            <a:r>
              <a:rPr lang="en-US" sz="2000" dirty="0" smtClean="0">
                <a:solidFill>
                  <a:srgbClr val="FF0000"/>
                </a:solidFill>
              </a:rPr>
              <a:t>Cash Planning</a:t>
            </a:r>
          </a:p>
          <a:p>
            <a:pPr marL="0" indent="0">
              <a:buNone/>
              <a:tabLst>
                <a:tab pos="511175" algn="l"/>
              </a:tabLst>
            </a:pPr>
            <a:r>
              <a:rPr lang="en-US" sz="2000" dirty="0" smtClean="0"/>
              <a:t>	</a:t>
            </a:r>
            <a:r>
              <a:rPr lang="en-US" sz="2000" dirty="0" smtClean="0">
                <a:solidFill>
                  <a:srgbClr val="640EE2"/>
                </a:solidFill>
              </a:rPr>
              <a:t>It is a technique </a:t>
            </a:r>
            <a:r>
              <a:rPr lang="en-US" sz="2000" dirty="0" smtClean="0"/>
              <a:t>to plan and control the use of cash. It </a:t>
            </a:r>
            <a:r>
              <a:rPr lang="en-US" sz="2000" dirty="0" smtClean="0">
                <a:solidFill>
                  <a:srgbClr val="640EE2"/>
                </a:solidFill>
              </a:rPr>
              <a:t>helps to anticipate</a:t>
            </a:r>
            <a:r>
              <a:rPr lang="en-US" sz="2000" dirty="0" smtClean="0"/>
              <a:t> the </a:t>
            </a:r>
            <a:r>
              <a:rPr lang="en-US" sz="2000" dirty="0" smtClean="0">
                <a:solidFill>
                  <a:srgbClr val="640EE2"/>
                </a:solidFill>
              </a:rPr>
              <a:t>future cash flows and needs </a:t>
            </a:r>
            <a:r>
              <a:rPr lang="en-US" sz="2000" dirty="0" smtClean="0"/>
              <a:t>of the firm and </a:t>
            </a:r>
            <a:r>
              <a:rPr lang="en-US" sz="2000" dirty="0" smtClean="0">
                <a:solidFill>
                  <a:srgbClr val="640EE2"/>
                </a:solidFill>
              </a:rPr>
              <a:t>reduce the possibility of idle cash </a:t>
            </a:r>
            <a:r>
              <a:rPr lang="en-US" sz="2000" dirty="0" smtClean="0"/>
              <a:t>balances and cash deficits.</a:t>
            </a:r>
          </a:p>
          <a:p>
            <a:pPr marL="0" indent="0">
              <a:buNone/>
              <a:tabLst>
                <a:tab pos="511175" algn="l"/>
              </a:tabLst>
            </a:pPr>
            <a:r>
              <a:rPr lang="en-US" sz="2000" dirty="0" smtClean="0"/>
              <a:t>	It </a:t>
            </a:r>
            <a:r>
              <a:rPr lang="en-US" sz="2000" dirty="0" smtClean="0">
                <a:solidFill>
                  <a:srgbClr val="640EE2"/>
                </a:solidFill>
              </a:rPr>
              <a:t>protects the financial condition of the firm</a:t>
            </a:r>
            <a:r>
              <a:rPr lang="en-US" sz="2000" dirty="0" smtClean="0"/>
              <a:t> by developing a projected cash statement from a forecast of expected cash inflows and outflows for given a period.</a:t>
            </a:r>
          </a:p>
          <a:p>
            <a:pPr marL="0" indent="0">
              <a:buNone/>
              <a:tabLst>
                <a:tab pos="511175" algn="l"/>
              </a:tabLst>
            </a:pPr>
            <a:r>
              <a:rPr lang="en-US" sz="2000" dirty="0" smtClean="0"/>
              <a:t>	It may be </a:t>
            </a:r>
            <a:r>
              <a:rPr lang="en-US" sz="2000" dirty="0" smtClean="0">
                <a:solidFill>
                  <a:srgbClr val="640EE2"/>
                </a:solidFill>
              </a:rPr>
              <a:t>done on daily, weekly or monthly </a:t>
            </a:r>
            <a:r>
              <a:rPr lang="en-US" sz="2000" dirty="0" smtClean="0"/>
              <a:t>basis.</a:t>
            </a:r>
          </a:p>
          <a:p>
            <a:pPr marL="0" indent="0">
              <a:buNone/>
              <a:tabLst>
                <a:tab pos="511175" algn="l"/>
              </a:tabLst>
            </a:pPr>
            <a:r>
              <a:rPr lang="en-US" sz="2000" dirty="0" smtClean="0"/>
              <a:t>This planning done with help of </a:t>
            </a:r>
            <a:r>
              <a:rPr lang="en-US" sz="2000" b="1" dirty="0" smtClean="0"/>
              <a:t>“cash forecasting and budgeting”</a:t>
            </a:r>
          </a:p>
          <a:p>
            <a:pPr marL="0" indent="0">
              <a:buNone/>
              <a:tabLst>
                <a:tab pos="511175" algn="l"/>
              </a:tabLst>
            </a:pPr>
            <a:r>
              <a:rPr lang="en-US" sz="2000" b="1" dirty="0" smtClean="0">
                <a:solidFill>
                  <a:srgbClr val="00B050"/>
                </a:solidFill>
              </a:rPr>
              <a:t>Cash budget</a:t>
            </a:r>
          </a:p>
          <a:p>
            <a:pPr marL="0" indent="0">
              <a:buNone/>
              <a:tabLst>
                <a:tab pos="511175" algn="l"/>
              </a:tabLst>
            </a:pPr>
            <a:r>
              <a:rPr lang="en-US" sz="2000" dirty="0" smtClean="0"/>
              <a:t>	It is the most significant </a:t>
            </a:r>
            <a:r>
              <a:rPr lang="en-US" sz="2000" dirty="0" smtClean="0">
                <a:solidFill>
                  <a:srgbClr val="640EE2"/>
                </a:solidFill>
              </a:rPr>
              <a:t>device to plan for and control cash receipts </a:t>
            </a:r>
            <a:r>
              <a:rPr lang="en-US" sz="2000" dirty="0" smtClean="0"/>
              <a:t>and </a:t>
            </a:r>
            <a:r>
              <a:rPr lang="en-US" sz="2000" dirty="0" smtClean="0">
                <a:solidFill>
                  <a:srgbClr val="640EE2"/>
                </a:solidFill>
              </a:rPr>
              <a:t>payments.</a:t>
            </a:r>
            <a:r>
              <a:rPr lang="en-US" sz="2000" dirty="0" smtClean="0"/>
              <a:t> It is a </a:t>
            </a:r>
            <a:r>
              <a:rPr lang="en-US" sz="2000" dirty="0" smtClean="0">
                <a:solidFill>
                  <a:srgbClr val="640EE2"/>
                </a:solidFill>
              </a:rPr>
              <a:t>summary statement of the firm’s expected cash inflows </a:t>
            </a:r>
            <a:r>
              <a:rPr lang="en-US" sz="2000" dirty="0" smtClean="0"/>
              <a:t>and </a:t>
            </a:r>
            <a:r>
              <a:rPr lang="en-US" sz="2000" dirty="0" smtClean="0">
                <a:solidFill>
                  <a:srgbClr val="640EE2"/>
                </a:solidFill>
              </a:rPr>
              <a:t>outflows</a:t>
            </a:r>
            <a:r>
              <a:rPr lang="en-US" sz="2000" dirty="0" smtClean="0"/>
              <a:t> over a projected time period. It gives information on timing and magnitude of expected cash flows and cash balances over the projected period.</a:t>
            </a:r>
            <a:endParaRPr lang="en-US" sz="2000" b="1" dirty="0" smtClean="0"/>
          </a:p>
          <a:p>
            <a:pPr marL="0" indent="0">
              <a:buNone/>
              <a:tabLst>
                <a:tab pos="511175" algn="l"/>
              </a:tabLst>
            </a:pPr>
            <a:r>
              <a:rPr lang="en-US" sz="2000" b="1" dirty="0" smtClean="0">
                <a:solidFill>
                  <a:srgbClr val="00B050"/>
                </a:solidFill>
              </a:rPr>
              <a:t>Cash Forecasts</a:t>
            </a:r>
            <a:endParaRPr lang="en-US" sz="2000" dirty="0" smtClean="0">
              <a:solidFill>
                <a:srgbClr val="00B050"/>
              </a:solidFill>
            </a:endParaRPr>
          </a:p>
          <a:p>
            <a:pPr marL="0" indent="0">
              <a:buNone/>
              <a:tabLst>
                <a:tab pos="511175" algn="l"/>
              </a:tabLst>
            </a:pPr>
            <a:r>
              <a:rPr lang="en-US" sz="2000" dirty="0" smtClean="0"/>
              <a:t>	</a:t>
            </a:r>
            <a:r>
              <a:rPr lang="en-US" sz="2000" dirty="0" smtClean="0">
                <a:solidFill>
                  <a:srgbClr val="640EE2"/>
                </a:solidFill>
              </a:rPr>
              <a:t>It are needed to prepare cash budgets</a:t>
            </a:r>
            <a:r>
              <a:rPr lang="en-US" sz="2000" dirty="0" smtClean="0"/>
              <a:t>. It may be done on short or long-term basis. Generally, forecasts covering periods of one year or less are considered short term those extending beyond one year are considered as long-term.</a:t>
            </a:r>
          </a:p>
          <a:p>
            <a:pPr marL="0" indent="0">
              <a:buNone/>
              <a:tabLst>
                <a:tab pos="511175" algn="l"/>
              </a:tabLst>
            </a:pPr>
            <a:endParaRPr lang="en-US" sz="2000"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324600"/>
          </a:xfrm>
        </p:spPr>
        <p:txBody>
          <a:bodyPr>
            <a:normAutofit/>
          </a:bodyPr>
          <a:lstStyle/>
          <a:p>
            <a:pPr>
              <a:buNone/>
            </a:pPr>
            <a:r>
              <a:rPr lang="en-US" sz="2000" dirty="0" smtClean="0">
                <a:solidFill>
                  <a:srgbClr val="00B050"/>
                </a:solidFill>
              </a:rPr>
              <a:t>Important functions of Short-term Forecasts</a:t>
            </a:r>
          </a:p>
          <a:p>
            <a:pPr marL="0" indent="0">
              <a:buFont typeface="Symbol"/>
              <a:buChar char="Þ"/>
            </a:pPr>
            <a:r>
              <a:rPr lang="en-US" sz="2000" dirty="0" smtClean="0"/>
              <a:t>To determining operating cash requirements</a:t>
            </a:r>
          </a:p>
          <a:p>
            <a:pPr marL="0" indent="0">
              <a:buFont typeface="Symbol"/>
              <a:buChar char="Þ"/>
            </a:pPr>
            <a:r>
              <a:rPr lang="en-US" sz="2000" dirty="0" smtClean="0"/>
              <a:t>To anticipate short-term financing</a:t>
            </a:r>
          </a:p>
          <a:p>
            <a:pPr marL="0" indent="0">
              <a:buFont typeface="Symbol"/>
              <a:buChar char="Þ"/>
            </a:pPr>
            <a:r>
              <a:rPr lang="en-US" sz="2000" dirty="0" smtClean="0"/>
              <a:t>To manage investment of surplus cash.</a:t>
            </a:r>
          </a:p>
          <a:p>
            <a:pPr marL="0" indent="0">
              <a:buNone/>
            </a:pPr>
            <a:endParaRPr lang="en-US" sz="2000" dirty="0" smtClean="0"/>
          </a:p>
          <a:p>
            <a:pPr marL="0" indent="0">
              <a:buNone/>
            </a:pPr>
            <a:r>
              <a:rPr lang="en-US" sz="2000" dirty="0" smtClean="0">
                <a:solidFill>
                  <a:srgbClr val="00B050"/>
                </a:solidFill>
              </a:rPr>
              <a:t>Short-term Forecasting Methods</a:t>
            </a:r>
          </a:p>
          <a:p>
            <a:pPr marL="457200" indent="-457200">
              <a:buAutoNum type="arabicPeriod"/>
            </a:pPr>
            <a:r>
              <a:rPr lang="en-US" sz="2000" dirty="0" smtClean="0"/>
              <a:t>The receipt and disbursement</a:t>
            </a:r>
          </a:p>
          <a:p>
            <a:pPr marL="457200" indent="-457200">
              <a:buAutoNum type="arabicPeriod"/>
            </a:pPr>
            <a:r>
              <a:rPr lang="en-US" sz="2000" dirty="0" smtClean="0"/>
              <a:t>The adjusted net income method</a:t>
            </a:r>
          </a:p>
          <a:p>
            <a:pPr marL="457200" indent="-457200">
              <a:buNone/>
            </a:pPr>
            <a:endParaRPr lang="en-US" sz="2000" dirty="0" smtClean="0"/>
          </a:p>
          <a:p>
            <a:pPr marL="0" indent="0">
              <a:buNone/>
            </a:pPr>
            <a:r>
              <a:rPr lang="en-US" sz="2000" dirty="0" smtClean="0">
                <a:solidFill>
                  <a:srgbClr val="0070C0"/>
                </a:solidFill>
              </a:rPr>
              <a:t>Adjusted net income method</a:t>
            </a:r>
          </a:p>
          <a:p>
            <a:pPr marL="0" indent="0">
              <a:buNone/>
            </a:pPr>
            <a:r>
              <a:rPr lang="en-US" sz="2000" dirty="0" smtClean="0"/>
              <a:t>	This method of </a:t>
            </a:r>
            <a:r>
              <a:rPr lang="en-US" sz="2000" dirty="0" smtClean="0">
                <a:solidFill>
                  <a:srgbClr val="640EE2"/>
                </a:solidFill>
              </a:rPr>
              <a:t>cash forecasting involves the tracing of working capital flows.</a:t>
            </a:r>
            <a:r>
              <a:rPr lang="en-US" sz="2000" dirty="0" smtClean="0"/>
              <a:t> It is some times called the “Sources” and “uses Approach”. The two objective of this methods are: (</a:t>
            </a:r>
            <a:r>
              <a:rPr lang="en-US" sz="2000" dirty="0" err="1" smtClean="0"/>
              <a:t>i</a:t>
            </a:r>
            <a:r>
              <a:rPr lang="en-US" sz="2000" dirty="0" smtClean="0"/>
              <a:t>) to </a:t>
            </a:r>
            <a:r>
              <a:rPr lang="en-US" sz="2000" dirty="0" smtClean="0">
                <a:solidFill>
                  <a:srgbClr val="640EE2"/>
                </a:solidFill>
              </a:rPr>
              <a:t>project the company’s need </a:t>
            </a:r>
            <a:r>
              <a:rPr lang="en-US" sz="2000" dirty="0" smtClean="0"/>
              <a:t>for cash at a future date (ii) to show </a:t>
            </a:r>
            <a:r>
              <a:rPr lang="en-US" sz="2000" dirty="0" smtClean="0">
                <a:solidFill>
                  <a:srgbClr val="640EE2"/>
                </a:solidFill>
              </a:rPr>
              <a:t>whether company can generate the required funds </a:t>
            </a:r>
            <a:r>
              <a:rPr lang="en-US" sz="2000" dirty="0" smtClean="0"/>
              <a:t>internally, and if not, how much will have to be borrowed or raised in the capital market.</a:t>
            </a:r>
          </a:p>
          <a:p>
            <a:pPr marL="0" indent="0">
              <a:buNone/>
            </a:pPr>
            <a:endParaRPr lang="en-US" sz="2000" dirty="0" smtClean="0"/>
          </a:p>
          <a:p>
            <a:pPr marL="0" indent="0">
              <a:buNone/>
            </a:pPr>
            <a:endParaRPr lang="en-US" sz="2000"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normAutofit/>
          </a:bodyPr>
          <a:lstStyle/>
          <a:p>
            <a:pPr marL="0" indent="0">
              <a:buNone/>
            </a:pPr>
            <a:r>
              <a:rPr lang="en-US" sz="2000" dirty="0" smtClean="0">
                <a:solidFill>
                  <a:srgbClr val="00B050"/>
                </a:solidFill>
              </a:rPr>
              <a:t>Long-term Forecasting</a:t>
            </a:r>
          </a:p>
          <a:p>
            <a:pPr marL="0" indent="0">
              <a:buNone/>
            </a:pPr>
            <a:r>
              <a:rPr lang="en-US" sz="2000" dirty="0" smtClean="0"/>
              <a:t>	It are prepared to give an idea of the company’s financial requirements in the distant future. They are not as detailed as the short-term forecasts.</a:t>
            </a:r>
          </a:p>
          <a:p>
            <a:pPr marL="0" indent="0">
              <a:buNone/>
            </a:pPr>
            <a:r>
              <a:rPr lang="en-US" sz="2000" dirty="0" smtClean="0"/>
              <a:t>The major uses of long-term forecasts are:</a:t>
            </a:r>
          </a:p>
          <a:p>
            <a:pPr marL="0" indent="0">
              <a:buFont typeface="Symbol"/>
              <a:buChar char="Þ"/>
            </a:pPr>
            <a:r>
              <a:rPr lang="en-US" sz="2000" dirty="0" smtClean="0"/>
              <a:t>It indicated company’s </a:t>
            </a:r>
            <a:r>
              <a:rPr lang="en-US" sz="2000" dirty="0" smtClean="0">
                <a:solidFill>
                  <a:srgbClr val="640EE2"/>
                </a:solidFill>
              </a:rPr>
              <a:t>future financial needs</a:t>
            </a:r>
          </a:p>
          <a:p>
            <a:pPr marL="0" indent="0">
              <a:buFont typeface="Symbol"/>
              <a:buChar char="Þ"/>
            </a:pPr>
            <a:r>
              <a:rPr lang="en-US" sz="2000" dirty="0" smtClean="0"/>
              <a:t>It helps to </a:t>
            </a:r>
            <a:r>
              <a:rPr lang="en-US" sz="2000" dirty="0" smtClean="0">
                <a:solidFill>
                  <a:srgbClr val="640EE2"/>
                </a:solidFill>
              </a:rPr>
              <a:t>evaluate proposed capital projects</a:t>
            </a:r>
            <a:r>
              <a:rPr lang="en-US" sz="2000" dirty="0" smtClean="0"/>
              <a:t>.</a:t>
            </a:r>
          </a:p>
          <a:p>
            <a:pPr marL="0" indent="0">
              <a:buFont typeface="Symbol"/>
              <a:buChar char="Þ"/>
            </a:pPr>
            <a:r>
              <a:rPr lang="en-US" sz="2000" dirty="0" smtClean="0"/>
              <a:t>It helps to </a:t>
            </a:r>
            <a:r>
              <a:rPr lang="en-US" sz="2000" dirty="0" smtClean="0">
                <a:solidFill>
                  <a:srgbClr val="640EE2"/>
                </a:solidFill>
              </a:rPr>
              <a:t>improve corporate planning</a:t>
            </a:r>
            <a:r>
              <a:rPr lang="en-US" sz="2000" dirty="0" smtClean="0"/>
              <a:t>.</a:t>
            </a:r>
          </a:p>
          <a:p>
            <a:pPr marL="0" indent="0">
              <a:buNone/>
            </a:pPr>
            <a:r>
              <a:rPr lang="en-US" sz="2000" dirty="0" smtClean="0"/>
              <a:t>	It may be </a:t>
            </a:r>
            <a:r>
              <a:rPr lang="en-US" sz="2000" dirty="0" smtClean="0">
                <a:solidFill>
                  <a:srgbClr val="640EE2"/>
                </a:solidFill>
              </a:rPr>
              <a:t>prepared for two, three or five years</a:t>
            </a:r>
            <a:r>
              <a:rPr lang="en-US" sz="2000" dirty="0" smtClean="0"/>
              <a:t>.</a:t>
            </a:r>
          </a:p>
          <a:p>
            <a:pPr marL="0" indent="0">
              <a:buNone/>
            </a:pPr>
            <a:endParaRPr lang="en-US" sz="2000" dirty="0" smtClean="0"/>
          </a:p>
          <a:p>
            <a:pPr marL="0" indent="0">
              <a:buFont typeface="Symbol"/>
              <a:buChar char="Þ"/>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marL="514350" indent="-514350">
              <a:buAutoNum type="romanUcPeriod"/>
            </a:pPr>
            <a:r>
              <a:rPr lang="en-US" sz="2000" dirty="0" smtClean="0">
                <a:solidFill>
                  <a:srgbClr val="FF0000"/>
                </a:solidFill>
              </a:rPr>
              <a:t>On the basis of the concept</a:t>
            </a:r>
          </a:p>
          <a:p>
            <a:pPr marL="514350" indent="-514350">
              <a:buAutoNum type="arabicPeriod"/>
            </a:pPr>
            <a:r>
              <a:rPr lang="en-US" sz="2000" dirty="0" smtClean="0">
                <a:solidFill>
                  <a:srgbClr val="92D050"/>
                </a:solidFill>
              </a:rPr>
              <a:t>Gross Working Capital : </a:t>
            </a:r>
            <a:r>
              <a:rPr lang="en-US" sz="2000" dirty="0" smtClean="0"/>
              <a:t>it represent the amount invested in current assets.</a:t>
            </a:r>
          </a:p>
          <a:p>
            <a:pPr marL="514350" indent="-514350">
              <a:buAutoNum type="arabicPeriod"/>
            </a:pPr>
            <a:r>
              <a:rPr lang="en-US" sz="2000" dirty="0" smtClean="0">
                <a:solidFill>
                  <a:srgbClr val="92D050"/>
                </a:solidFill>
              </a:rPr>
              <a:t>Net Working Capital: </a:t>
            </a:r>
            <a:r>
              <a:rPr lang="en-US" sz="2000" dirty="0" smtClean="0"/>
              <a:t>It is the excess of current assets over current liabilities.</a:t>
            </a:r>
          </a:p>
          <a:p>
            <a:pPr marL="514350" indent="-514350">
              <a:buNone/>
            </a:pPr>
            <a:r>
              <a:rPr lang="en-US" sz="2000" dirty="0" smtClean="0">
                <a:solidFill>
                  <a:srgbClr val="FF0000"/>
                </a:solidFill>
              </a:rPr>
              <a:t>II. On the basis of time</a:t>
            </a:r>
          </a:p>
          <a:p>
            <a:pPr marL="0" indent="0">
              <a:buAutoNum type="arabicPeriod"/>
            </a:pPr>
            <a:r>
              <a:rPr lang="en-US" sz="2000" dirty="0" smtClean="0">
                <a:solidFill>
                  <a:srgbClr val="92D050"/>
                </a:solidFill>
              </a:rPr>
              <a:t>Permanent  (or) Fixed Working Capital : </a:t>
            </a:r>
            <a:r>
              <a:rPr lang="en-US" sz="2000" dirty="0" smtClean="0"/>
              <a:t>it is the minimum amount  which is required to ensure effective utilization of fixed facilities and for maintaining the circulation of current assets</a:t>
            </a:r>
          </a:p>
          <a:p>
            <a:pPr marL="0" indent="0">
              <a:buNone/>
            </a:pPr>
            <a:r>
              <a:rPr lang="en-US" sz="2000" dirty="0" smtClean="0"/>
              <a:t>It can further be classified as following</a:t>
            </a:r>
          </a:p>
          <a:p>
            <a:pPr marL="0" indent="0">
              <a:buAutoNum type="alphaLcParenR"/>
            </a:pPr>
            <a:r>
              <a:rPr lang="en-US" sz="2000" dirty="0" smtClean="0">
                <a:solidFill>
                  <a:srgbClr val="00B0F0"/>
                </a:solidFill>
              </a:rPr>
              <a:t>Regular Working Capital :</a:t>
            </a:r>
            <a:r>
              <a:rPr lang="en-US" sz="2000" dirty="0" smtClean="0"/>
              <a:t> this is the amount of Working Capital required for continuous operations of an enterprise. It refers to the excess of current assets over current liabilities. Any organization has to maintain a minimum stock of materials, finished goods and cash to ensure its smooth working and to meet its immediate obligation.</a:t>
            </a:r>
          </a:p>
          <a:p>
            <a:pPr marL="0" indent="0">
              <a:buAutoNum type="alphaLcParenR"/>
            </a:pPr>
            <a:r>
              <a:rPr lang="en-US" sz="2000" dirty="0" smtClean="0">
                <a:solidFill>
                  <a:srgbClr val="00B0F0"/>
                </a:solidFill>
              </a:rPr>
              <a:t>Reserve Working Capital : </a:t>
            </a:r>
            <a:r>
              <a:rPr lang="en-US" sz="2000" dirty="0" smtClean="0"/>
              <a:t>it is the excess amount over the requirement for regular Working Capital which may be provided for contingencies that may arise at unstated period such as strikes, rise in prices, depression, etc.,</a:t>
            </a:r>
            <a:endParaRPr lang="en-US" sz="20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algn="ctr">
              <a:buNone/>
            </a:pPr>
            <a:r>
              <a:rPr lang="en-US" sz="2800" dirty="0" smtClean="0">
                <a:solidFill>
                  <a:srgbClr val="FF0000"/>
                </a:solidFill>
              </a:rPr>
              <a:t>Managing Cash Collections and Disbursements</a:t>
            </a:r>
            <a:endParaRPr lang="en-US" sz="2800" dirty="0" smtClean="0"/>
          </a:p>
          <a:p>
            <a:pPr marL="457200" indent="-457200">
              <a:buAutoNum type="arabicPeriod"/>
            </a:pPr>
            <a:r>
              <a:rPr lang="en-US" sz="2000" dirty="0" smtClean="0">
                <a:solidFill>
                  <a:srgbClr val="C00000"/>
                </a:solidFill>
              </a:rPr>
              <a:t>Accelerating cash collections:</a:t>
            </a:r>
          </a:p>
          <a:p>
            <a:pPr marL="0" indent="0">
              <a:buNone/>
            </a:pPr>
            <a:r>
              <a:rPr lang="en-US" sz="2000" dirty="0" smtClean="0"/>
              <a:t>	A firm can </a:t>
            </a:r>
            <a:r>
              <a:rPr lang="en-US" sz="2000" dirty="0" smtClean="0">
                <a:solidFill>
                  <a:srgbClr val="640EE2"/>
                </a:solidFill>
              </a:rPr>
              <a:t>conserve cash and reduce its requirement for cash balances if it can speed up its cash collections</a:t>
            </a:r>
            <a:r>
              <a:rPr lang="en-US" sz="2000" dirty="0" smtClean="0"/>
              <a:t>.</a:t>
            </a:r>
          </a:p>
          <a:p>
            <a:pPr marL="0" indent="0">
              <a:buNone/>
            </a:pPr>
            <a:r>
              <a:rPr lang="en-US" sz="2000" dirty="0" smtClean="0"/>
              <a:t>	The amount of </a:t>
            </a:r>
            <a:r>
              <a:rPr lang="en-US" sz="2000" dirty="0" smtClean="0">
                <a:solidFill>
                  <a:srgbClr val="640EE2"/>
                </a:solidFill>
              </a:rPr>
              <a:t>cheques sent by customer which are not yet collected </a:t>
            </a:r>
            <a:r>
              <a:rPr lang="en-US" sz="2000" dirty="0" smtClean="0"/>
              <a:t>is called </a:t>
            </a:r>
            <a:r>
              <a:rPr lang="en-US" sz="2000" dirty="0" smtClean="0">
                <a:solidFill>
                  <a:srgbClr val="640EE2"/>
                </a:solidFill>
              </a:rPr>
              <a:t>“collection” or “Deposit Float” </a:t>
            </a:r>
            <a:r>
              <a:rPr lang="en-US" sz="2000" dirty="0" smtClean="0"/>
              <a:t>with in this time gap, the </a:t>
            </a:r>
            <a:r>
              <a:rPr lang="en-US" sz="2000" dirty="0" smtClean="0">
                <a:solidFill>
                  <a:srgbClr val="640EE2"/>
                </a:solidFill>
              </a:rPr>
              <a:t>delay is caused by mailing time and the processing time.</a:t>
            </a:r>
          </a:p>
          <a:p>
            <a:pPr marL="0" indent="0">
              <a:buNone/>
            </a:pPr>
            <a:r>
              <a:rPr lang="en-US" sz="2000" dirty="0" smtClean="0">
                <a:solidFill>
                  <a:srgbClr val="C00000"/>
                </a:solidFill>
              </a:rPr>
              <a:t>2. Decentralized Collections</a:t>
            </a:r>
          </a:p>
          <a:p>
            <a:pPr marL="0" indent="0">
              <a:buNone/>
            </a:pPr>
            <a:r>
              <a:rPr lang="en-US" sz="2000" dirty="0" smtClean="0"/>
              <a:t>	This procedure is called </a:t>
            </a:r>
            <a:r>
              <a:rPr lang="en-US" sz="2000" dirty="0" smtClean="0">
                <a:solidFill>
                  <a:srgbClr val="640EE2"/>
                </a:solidFill>
              </a:rPr>
              <a:t>“Concentration Banking”. </a:t>
            </a:r>
            <a:r>
              <a:rPr lang="en-US" sz="2000" dirty="0" smtClean="0"/>
              <a:t>It is a system of </a:t>
            </a:r>
            <a:r>
              <a:rPr lang="en-US" sz="2000" dirty="0" smtClean="0">
                <a:solidFill>
                  <a:srgbClr val="640EE2"/>
                </a:solidFill>
              </a:rPr>
              <a:t>operating through a number of collection centers</a:t>
            </a:r>
            <a:r>
              <a:rPr lang="en-US" sz="2000" dirty="0" smtClean="0"/>
              <a:t>, instead of a single collection centre centralized at the firm’s head office. The basic </a:t>
            </a:r>
            <a:r>
              <a:rPr lang="en-US" sz="2000" dirty="0" smtClean="0">
                <a:solidFill>
                  <a:srgbClr val="640EE2"/>
                </a:solidFill>
              </a:rPr>
              <a:t>purpose of decentralized collections is to minimize the lag between the mailing time </a:t>
            </a:r>
            <a:r>
              <a:rPr lang="en-US" sz="2000" dirty="0" smtClean="0"/>
              <a:t>from customers to the firm and the when the firm can make use of funds. </a:t>
            </a:r>
          </a:p>
          <a:p>
            <a:pPr marL="0" indent="0">
              <a:buNone/>
            </a:pPr>
            <a:r>
              <a:rPr lang="en-US" sz="2000" dirty="0" smtClean="0"/>
              <a:t>	The collection centre will transfer funds above some predetermined minimum to a central or concentration bank account, generally at the firm’s head office each day.</a:t>
            </a:r>
          </a:p>
          <a:p>
            <a:pPr marL="0" indent="0">
              <a:buNone/>
            </a:pPr>
            <a:r>
              <a:rPr lang="en-US" sz="2000" dirty="0" smtClean="0"/>
              <a:t>	It </a:t>
            </a:r>
            <a:r>
              <a:rPr lang="en-US" sz="2000" dirty="0" smtClean="0">
                <a:solidFill>
                  <a:srgbClr val="640EE2"/>
                </a:solidFill>
              </a:rPr>
              <a:t>saves mailing and processing time</a:t>
            </a:r>
            <a:r>
              <a:rPr lang="en-US" sz="2000" dirty="0" smtClean="0"/>
              <a:t> and thus reduces the deposit float</a:t>
            </a:r>
          </a:p>
          <a:p>
            <a:pPr marL="0" indent="0">
              <a:buNone/>
            </a:pPr>
            <a:endParaRPr lang="en-US" sz="2000" dirty="0" smtClean="0"/>
          </a:p>
          <a:p>
            <a:pPr marL="457200" indent="-457200">
              <a:buNone/>
            </a:pPr>
            <a:endParaRPr lang="en-US" sz="20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a:bodyPr>
          <a:lstStyle/>
          <a:p>
            <a:pPr marL="0" indent="0">
              <a:buNone/>
            </a:pPr>
            <a:r>
              <a:rPr lang="en-US" sz="2000" dirty="0" smtClean="0">
                <a:solidFill>
                  <a:srgbClr val="C00000"/>
                </a:solidFill>
              </a:rPr>
              <a:t>3. lock-box System</a:t>
            </a:r>
          </a:p>
          <a:p>
            <a:pPr marL="0" indent="0">
              <a:buNone/>
            </a:pPr>
            <a:r>
              <a:rPr lang="en-US" sz="2000" dirty="0" smtClean="0"/>
              <a:t>	It helps the firm to </a:t>
            </a:r>
            <a:r>
              <a:rPr lang="en-US" sz="2000" dirty="0" smtClean="0">
                <a:solidFill>
                  <a:srgbClr val="640EE2"/>
                </a:solidFill>
              </a:rPr>
              <a:t>eliminate the time between the receipt of cheques and their deposit in the bank</a:t>
            </a:r>
            <a:r>
              <a:rPr lang="en-US" sz="2000" dirty="0" smtClean="0"/>
              <a:t>. In a lock-box system, the firm establishes a number of collection centers, considering customer location and volume of remittances. </a:t>
            </a:r>
            <a:r>
              <a:rPr lang="en-US" sz="2000" dirty="0" smtClean="0">
                <a:solidFill>
                  <a:srgbClr val="640EE2"/>
                </a:solidFill>
              </a:rPr>
              <a:t>At each centre, the firm hires a post office box and instructs it customers to mail their remittances to the box</a:t>
            </a:r>
            <a:r>
              <a:rPr lang="en-US" sz="2000" dirty="0" smtClean="0"/>
              <a:t>. The firm’s local bank is given the authority to pick up the remittances directly from the local-box. The pick ups the mail several times a day and deposits the cheques in the firm’s account.</a:t>
            </a:r>
          </a:p>
          <a:p>
            <a:pPr marL="0" indent="0">
              <a:buNone/>
            </a:pPr>
            <a:r>
              <a:rPr lang="en-US" sz="2000" dirty="0" smtClean="0">
                <a:solidFill>
                  <a:srgbClr val="C00000"/>
                </a:solidFill>
              </a:rPr>
              <a:t>4. clearing:</a:t>
            </a:r>
          </a:p>
          <a:p>
            <a:pPr marL="0" indent="0">
              <a:buNone/>
            </a:pPr>
            <a:r>
              <a:rPr lang="en-US" sz="2000" dirty="0" smtClean="0"/>
              <a:t>	The instrument of exchange are used to receive or pay claims. Before the amount is credited or debited to any account, it has to pass through </a:t>
            </a:r>
            <a:r>
              <a:rPr lang="en-US" sz="2000" dirty="0" smtClean="0">
                <a:solidFill>
                  <a:srgbClr val="640EE2"/>
                </a:solidFill>
              </a:rPr>
              <a:t>clearing system the clearing process refers to the exchange of instruments</a:t>
            </a:r>
            <a:r>
              <a:rPr lang="en-US" sz="2000" dirty="0" smtClean="0"/>
              <a:t> by banks drawn on them through a clearing house. Instrument like cheques, demand draft, interest and dividend refund orders can go through clearing.</a:t>
            </a:r>
          </a:p>
          <a:p>
            <a:pPr marL="0" indent="0">
              <a:buNone/>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pPr marL="0" indent="0">
              <a:buNone/>
            </a:pPr>
            <a:r>
              <a:rPr lang="en-US" sz="2000" dirty="0" smtClean="0">
                <a:solidFill>
                  <a:srgbClr val="C00000"/>
                </a:solidFill>
              </a:rPr>
              <a:t>5. Controlling disbursement</a:t>
            </a:r>
          </a:p>
          <a:p>
            <a:pPr marL="0" indent="0">
              <a:buNone/>
            </a:pPr>
            <a:r>
              <a:rPr lang="en-US" sz="2000" dirty="0" smtClean="0"/>
              <a:t>	The efficient control of disbursement can also help the firm in conserving cash and reducing the financial requirements. </a:t>
            </a:r>
            <a:r>
              <a:rPr lang="en-US" sz="2000" dirty="0" smtClean="0">
                <a:solidFill>
                  <a:srgbClr val="640EE2"/>
                </a:solidFill>
              </a:rPr>
              <a:t>Disbursements arises due to trade credit, which is a application of funds. The firm should make payments using credit terms to the fullest extent</a:t>
            </a:r>
            <a:r>
              <a:rPr lang="en-US" sz="2000" dirty="0" smtClean="0"/>
              <a:t>. There is no advantage in paying sooner than agreed.</a:t>
            </a:r>
          </a:p>
          <a:p>
            <a:pPr marL="0" indent="0">
              <a:buNone/>
            </a:pPr>
            <a:r>
              <a:rPr lang="en-US" sz="2000" dirty="0" smtClean="0">
                <a:solidFill>
                  <a:srgbClr val="C00000"/>
                </a:solidFill>
              </a:rPr>
              <a:t>6. Determining optimum cash balance</a:t>
            </a:r>
          </a:p>
          <a:p>
            <a:pPr marL="0" indent="0">
              <a:buNone/>
            </a:pPr>
            <a:r>
              <a:rPr lang="en-US" sz="2000" dirty="0" smtClean="0"/>
              <a:t>	One of the primary responsibility of the financial manger is to </a:t>
            </a:r>
            <a:r>
              <a:rPr lang="en-US" sz="2000" dirty="0" smtClean="0">
                <a:solidFill>
                  <a:srgbClr val="640EE2"/>
                </a:solidFill>
              </a:rPr>
              <a:t>maintain a sound liquidity position</a:t>
            </a:r>
            <a:r>
              <a:rPr lang="en-US" sz="2000" dirty="0" smtClean="0"/>
              <a:t> of the firm so that the dues are settled in time.</a:t>
            </a:r>
          </a:p>
          <a:p>
            <a:pPr marL="0" indent="0">
              <a:buNone/>
            </a:pPr>
            <a:r>
              <a:rPr lang="en-US" sz="2000" dirty="0" smtClean="0"/>
              <a:t>	The amount of </a:t>
            </a:r>
            <a:r>
              <a:rPr lang="en-US" sz="2000" dirty="0" smtClean="0">
                <a:solidFill>
                  <a:srgbClr val="640EE2"/>
                </a:solidFill>
              </a:rPr>
              <a:t>cash balance will depend on the risk and return trade-off</a:t>
            </a:r>
            <a:r>
              <a:rPr lang="en-US" sz="2000" dirty="0" smtClean="0"/>
              <a:t>.</a:t>
            </a:r>
          </a:p>
          <a:p>
            <a:pPr marL="0" indent="0">
              <a:buNone/>
            </a:pPr>
            <a:endParaRPr lang="en-US" sz="2000" dirty="0" smtClean="0"/>
          </a:p>
          <a:p>
            <a:pPr marL="0" indent="0">
              <a:buNone/>
            </a:pPr>
            <a:endParaRPr lang="en-US" sz="2000"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781800"/>
          </a:xfrm>
        </p:spPr>
        <p:txBody>
          <a:bodyPr>
            <a:normAutofit/>
          </a:bodyPr>
          <a:lstStyle/>
          <a:p>
            <a:pPr marL="0" indent="0" algn="ctr">
              <a:buNone/>
            </a:pPr>
            <a:r>
              <a:rPr lang="en-US" sz="2000" dirty="0" smtClean="0">
                <a:solidFill>
                  <a:srgbClr val="7030A0"/>
                </a:solidFill>
              </a:rPr>
              <a:t>Determination of optimum cash balance</a:t>
            </a:r>
          </a:p>
          <a:p>
            <a:pPr marL="0" indent="0" algn="ctr">
              <a:buNone/>
            </a:pPr>
            <a:r>
              <a:rPr lang="en-US" sz="2000" dirty="0" smtClean="0">
                <a:solidFill>
                  <a:srgbClr val="00B0F0"/>
                </a:solidFill>
              </a:rPr>
              <a:t>Optimum cash balance under certainty</a:t>
            </a:r>
          </a:p>
          <a:p>
            <a:pPr marL="0" indent="0" algn="ctr">
              <a:buNone/>
            </a:pPr>
            <a:r>
              <a:rPr lang="en-US" sz="2000" dirty="0" smtClean="0">
                <a:solidFill>
                  <a:srgbClr val="00B0F0"/>
                </a:solidFill>
              </a:rPr>
              <a:t>Baumol’s Model</a:t>
            </a:r>
          </a:p>
          <a:p>
            <a:pPr marL="0" indent="0">
              <a:buNone/>
            </a:pPr>
            <a:r>
              <a:rPr lang="en-US" sz="2000" dirty="0" smtClean="0"/>
              <a:t>	This model of cash management provides a formal approach for determining a firm’s optimum cash balance under certainty. As such the firm </a:t>
            </a:r>
            <a:r>
              <a:rPr lang="en-US" sz="2000" dirty="0" smtClean="0">
                <a:solidFill>
                  <a:srgbClr val="640EE2"/>
                </a:solidFill>
              </a:rPr>
              <a:t>attempts to minimize the sum of the cost of holding cash and the cost of converting marketable securities to cash</a:t>
            </a:r>
            <a:r>
              <a:rPr lang="en-US" sz="2000" dirty="0" smtClean="0"/>
              <a:t>.</a:t>
            </a:r>
          </a:p>
          <a:p>
            <a:pPr marL="0" indent="0">
              <a:buNone/>
            </a:pPr>
            <a:r>
              <a:rPr lang="en-US" sz="2000" dirty="0" smtClean="0">
                <a:solidFill>
                  <a:srgbClr val="FF0000"/>
                </a:solidFill>
              </a:rPr>
              <a:t>Assumptions of this model</a:t>
            </a:r>
          </a:p>
          <a:p>
            <a:pPr marL="0" indent="0">
              <a:buNone/>
            </a:pPr>
            <a:r>
              <a:rPr lang="en-US" sz="2000" dirty="0" smtClean="0"/>
              <a:t>=&gt; The firm able to </a:t>
            </a:r>
            <a:r>
              <a:rPr lang="en-US" sz="2000" dirty="0" smtClean="0">
                <a:solidFill>
                  <a:srgbClr val="640EE2"/>
                </a:solidFill>
              </a:rPr>
              <a:t>forecast is cash needs with certainty</a:t>
            </a:r>
          </a:p>
          <a:p>
            <a:pPr marL="0" indent="0">
              <a:buFont typeface="Symbol"/>
              <a:buChar char="Þ"/>
            </a:pPr>
            <a:r>
              <a:rPr lang="en-US" sz="2000" dirty="0" smtClean="0"/>
              <a:t>The firm’s </a:t>
            </a:r>
            <a:r>
              <a:rPr lang="en-US" sz="2000" dirty="0" smtClean="0">
                <a:solidFill>
                  <a:srgbClr val="640EE2"/>
                </a:solidFill>
              </a:rPr>
              <a:t>cash payments occur uniformly </a:t>
            </a:r>
            <a:r>
              <a:rPr lang="en-US" sz="2000" dirty="0" smtClean="0"/>
              <a:t>over a period of time</a:t>
            </a:r>
          </a:p>
          <a:p>
            <a:pPr marL="0" indent="0">
              <a:buFont typeface="Symbol"/>
              <a:buChar char="Þ"/>
            </a:pPr>
            <a:r>
              <a:rPr lang="en-US" sz="2000" dirty="0" smtClean="0"/>
              <a:t>The </a:t>
            </a:r>
            <a:r>
              <a:rPr lang="en-US" sz="2000" dirty="0" smtClean="0">
                <a:solidFill>
                  <a:srgbClr val="640EE2"/>
                </a:solidFill>
              </a:rPr>
              <a:t>opportunity cost of holding cash is known </a:t>
            </a:r>
            <a:r>
              <a:rPr lang="en-US" sz="2000" dirty="0" smtClean="0"/>
              <a:t>and it does not change over time.</a:t>
            </a:r>
          </a:p>
          <a:p>
            <a:pPr marL="0" indent="0">
              <a:buFont typeface="Symbol"/>
              <a:buChar char="Þ"/>
            </a:pPr>
            <a:r>
              <a:rPr lang="en-US" sz="2000" dirty="0" smtClean="0"/>
              <a:t>The </a:t>
            </a:r>
            <a:r>
              <a:rPr lang="en-US" sz="2000" dirty="0" smtClean="0">
                <a:solidFill>
                  <a:srgbClr val="640EE2"/>
                </a:solidFill>
              </a:rPr>
              <a:t>firm will incur the same transaction cost </a:t>
            </a:r>
            <a:r>
              <a:rPr lang="en-US" sz="2000" dirty="0" smtClean="0"/>
              <a:t>when ever it converts securities to cash.</a:t>
            </a:r>
          </a:p>
          <a:p>
            <a:pPr marL="0" indent="0">
              <a:buNone/>
            </a:pPr>
            <a:endParaRPr lang="en-US" sz="2000" dirty="0" smtClean="0"/>
          </a:p>
          <a:p>
            <a:pPr marL="0" indent="0">
              <a:buNone/>
            </a:pPr>
            <a:endParaRPr lang="en-US" sz="2000" dirty="0"/>
          </a:p>
        </p:txBody>
      </p:sp>
      <p:cxnSp>
        <p:nvCxnSpPr>
          <p:cNvPr id="5" name="Straight Connector 4"/>
          <p:cNvCxnSpPr/>
          <p:nvPr/>
        </p:nvCxnSpPr>
        <p:spPr>
          <a:xfrm rot="5400000">
            <a:off x="457200" y="5562600"/>
            <a:ext cx="1981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47800" y="65532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447800" y="56388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990600" y="5486400"/>
            <a:ext cx="15240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219994" y="5715000"/>
            <a:ext cx="16756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485900" y="5448300"/>
            <a:ext cx="16764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751806" y="5715000"/>
            <a:ext cx="167719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H="1">
            <a:off x="2133600" y="5334000"/>
            <a:ext cx="16764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514600" y="5715000"/>
            <a:ext cx="1676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3276600" y="4953000"/>
            <a:ext cx="6096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114800" y="5334000"/>
            <a:ext cx="914400" cy="369332"/>
          </a:xfrm>
          <a:prstGeom prst="rect">
            <a:avLst/>
          </a:prstGeom>
          <a:noFill/>
        </p:spPr>
        <p:txBody>
          <a:bodyPr wrap="square" rtlCol="0">
            <a:spAutoFit/>
          </a:bodyPr>
          <a:lstStyle/>
          <a:p>
            <a:r>
              <a:rPr lang="en-US" dirty="0" smtClean="0"/>
              <a:t>average</a:t>
            </a:r>
            <a:endParaRPr lang="en-US" dirty="0"/>
          </a:p>
        </p:txBody>
      </p:sp>
      <p:sp>
        <p:nvSpPr>
          <p:cNvPr id="28" name="Rectangle 27"/>
          <p:cNvSpPr/>
          <p:nvPr/>
        </p:nvSpPr>
        <p:spPr>
          <a:xfrm>
            <a:off x="762000" y="4724400"/>
            <a:ext cx="5334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p>
          <a:p>
            <a:pPr algn="ctr"/>
            <a:endParaRPr lang="en-US" dirty="0" smtClean="0"/>
          </a:p>
          <a:p>
            <a:pPr algn="ctr"/>
            <a:r>
              <a:rPr lang="en-US" dirty="0" smtClean="0"/>
              <a:t>c/2</a:t>
            </a:r>
          </a:p>
          <a:p>
            <a:pPr algn="ctr"/>
            <a:r>
              <a:rPr lang="en-US" dirty="0" smtClean="0"/>
              <a:t>    </a:t>
            </a:r>
            <a:endParaRPr lang="en-US" dirty="0"/>
          </a:p>
        </p:txBody>
      </p:sp>
      <p:sp>
        <p:nvSpPr>
          <p:cNvPr id="29" name="Rectangle 28"/>
          <p:cNvSpPr/>
          <p:nvPr/>
        </p:nvSpPr>
        <p:spPr>
          <a:xfrm>
            <a:off x="4114800" y="6324600"/>
            <a:ext cx="1219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Time</a:t>
            </a:r>
            <a:endParaRPr lang="en-US" dirty="0"/>
          </a:p>
        </p:txBody>
      </p:sp>
      <p:sp>
        <p:nvSpPr>
          <p:cNvPr id="30" name="Rectangle 29"/>
          <p:cNvSpPr/>
          <p:nvPr/>
        </p:nvSpPr>
        <p:spPr>
          <a:xfrm>
            <a:off x="1447800" y="6629400"/>
            <a:ext cx="2209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T1      T2        T3</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a:bodyPr>
          <a:lstStyle/>
          <a:p>
            <a:pPr marL="0" indent="0" algn="ctr">
              <a:buNone/>
            </a:pPr>
            <a:r>
              <a:rPr lang="en-US" sz="2000" dirty="0" smtClean="0">
                <a:solidFill>
                  <a:srgbClr val="00B0F0"/>
                </a:solidFill>
              </a:rPr>
              <a:t>OPTIMUM CASH BALANCE UNDER UNCERTAINTY</a:t>
            </a:r>
          </a:p>
          <a:p>
            <a:pPr marL="0" indent="0" algn="ctr">
              <a:buNone/>
            </a:pPr>
            <a:r>
              <a:rPr lang="en-US" sz="2000" dirty="0" smtClean="0">
                <a:solidFill>
                  <a:srgbClr val="00B0F0"/>
                </a:solidFill>
              </a:rPr>
              <a:t>THE MILLER-ORR MODEL</a:t>
            </a:r>
          </a:p>
          <a:p>
            <a:pPr marL="0" indent="0">
              <a:buNone/>
            </a:pPr>
            <a:r>
              <a:rPr lang="en-US" sz="2000" dirty="0" smtClean="0"/>
              <a:t>	The limitation of the Baumol's model is that </a:t>
            </a:r>
            <a:r>
              <a:rPr lang="en-US" sz="2000" dirty="0" smtClean="0">
                <a:solidFill>
                  <a:srgbClr val="640EE2"/>
                </a:solidFill>
              </a:rPr>
              <a:t>it does not allow the cash flow to fluctuate</a:t>
            </a:r>
            <a:r>
              <a:rPr lang="en-US" sz="2000" dirty="0" smtClean="0"/>
              <a:t>. Firms in </a:t>
            </a:r>
            <a:r>
              <a:rPr lang="en-US" sz="2000" dirty="0" smtClean="0">
                <a:solidFill>
                  <a:srgbClr val="640EE2"/>
                </a:solidFill>
              </a:rPr>
              <a:t>practice do not use their cash balance uniformly </a:t>
            </a:r>
            <a:r>
              <a:rPr lang="en-US" sz="2000" dirty="0" smtClean="0"/>
              <a:t>nor are they  able to predict daily cash inflow and outflows. The MILLER-ORR model </a:t>
            </a:r>
            <a:r>
              <a:rPr lang="en-US" sz="2000" dirty="0" smtClean="0">
                <a:solidFill>
                  <a:srgbClr val="640EE2"/>
                </a:solidFill>
              </a:rPr>
              <a:t>overcome this shortcoming and allows for daily </a:t>
            </a:r>
            <a:r>
              <a:rPr lang="en-US" sz="2000" smtClean="0">
                <a:solidFill>
                  <a:srgbClr val="640EE2"/>
                </a:solidFill>
              </a:rPr>
              <a:t>cash flow </a:t>
            </a:r>
            <a:r>
              <a:rPr lang="en-US" sz="2000" dirty="0" smtClean="0">
                <a:solidFill>
                  <a:srgbClr val="640EE2"/>
                </a:solidFill>
              </a:rPr>
              <a:t>variation</a:t>
            </a:r>
            <a:r>
              <a:rPr lang="en-US" sz="2000" dirty="0" smtClean="0"/>
              <a:t>. It assumes the net cash flow are normally distributed with a zero value of mean and a standard deviation.</a:t>
            </a:r>
          </a:p>
          <a:p>
            <a:pPr marL="0" indent="0">
              <a:buNone/>
            </a:pPr>
            <a:endParaRPr lang="en-US" sz="2000" dirty="0" smtClean="0"/>
          </a:p>
          <a:p>
            <a:pPr marL="0" indent="0">
              <a:buNone/>
            </a:pPr>
            <a:endParaRPr lang="en-US" sz="2000" dirty="0"/>
          </a:p>
        </p:txBody>
      </p:sp>
      <p:cxnSp>
        <p:nvCxnSpPr>
          <p:cNvPr id="5" name="Straight Connector 4"/>
          <p:cNvCxnSpPr/>
          <p:nvPr/>
        </p:nvCxnSpPr>
        <p:spPr>
          <a:xfrm rot="5400000">
            <a:off x="-838200" y="4724400"/>
            <a:ext cx="3200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 y="6324600"/>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5486400"/>
            <a:ext cx="3581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2000" y="4800600"/>
            <a:ext cx="3505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2000" y="3581400"/>
            <a:ext cx="3505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a:off x="772886" y="3570514"/>
            <a:ext cx="1513114" cy="1219200"/>
          </a:xfrm>
          <a:custGeom>
            <a:avLst/>
            <a:gdLst>
              <a:gd name="connsiteX0" fmla="*/ 0 w 1513114"/>
              <a:gd name="connsiteY0" fmla="*/ 1219200 h 1219200"/>
              <a:gd name="connsiteX1" fmla="*/ 32657 w 1513114"/>
              <a:gd name="connsiteY1" fmla="*/ 1175657 h 1219200"/>
              <a:gd name="connsiteX2" fmla="*/ 119743 w 1513114"/>
              <a:gd name="connsiteY2" fmla="*/ 1110343 h 1219200"/>
              <a:gd name="connsiteX3" fmla="*/ 152400 w 1513114"/>
              <a:gd name="connsiteY3" fmla="*/ 1077686 h 1219200"/>
              <a:gd name="connsiteX4" fmla="*/ 283028 w 1513114"/>
              <a:gd name="connsiteY4" fmla="*/ 1066800 h 1219200"/>
              <a:gd name="connsiteX5" fmla="*/ 293914 w 1513114"/>
              <a:gd name="connsiteY5" fmla="*/ 1034143 h 1219200"/>
              <a:gd name="connsiteX6" fmla="*/ 315685 w 1513114"/>
              <a:gd name="connsiteY6" fmla="*/ 1001486 h 1219200"/>
              <a:gd name="connsiteX7" fmla="*/ 337457 w 1513114"/>
              <a:gd name="connsiteY7" fmla="*/ 881743 h 1219200"/>
              <a:gd name="connsiteX8" fmla="*/ 348343 w 1513114"/>
              <a:gd name="connsiteY8" fmla="*/ 816429 h 1219200"/>
              <a:gd name="connsiteX9" fmla="*/ 381000 w 1513114"/>
              <a:gd name="connsiteY9" fmla="*/ 762000 h 1219200"/>
              <a:gd name="connsiteX10" fmla="*/ 413657 w 1513114"/>
              <a:gd name="connsiteY10" fmla="*/ 751115 h 1219200"/>
              <a:gd name="connsiteX11" fmla="*/ 478971 w 1513114"/>
              <a:gd name="connsiteY11" fmla="*/ 783772 h 1219200"/>
              <a:gd name="connsiteX12" fmla="*/ 511628 w 1513114"/>
              <a:gd name="connsiteY12" fmla="*/ 794657 h 1219200"/>
              <a:gd name="connsiteX13" fmla="*/ 566057 w 1513114"/>
              <a:gd name="connsiteY13" fmla="*/ 827315 h 1219200"/>
              <a:gd name="connsiteX14" fmla="*/ 609600 w 1513114"/>
              <a:gd name="connsiteY14" fmla="*/ 762000 h 1219200"/>
              <a:gd name="connsiteX15" fmla="*/ 631371 w 1513114"/>
              <a:gd name="connsiteY15" fmla="*/ 729343 h 1219200"/>
              <a:gd name="connsiteX16" fmla="*/ 642257 w 1513114"/>
              <a:gd name="connsiteY16" fmla="*/ 696686 h 1219200"/>
              <a:gd name="connsiteX17" fmla="*/ 685800 w 1513114"/>
              <a:gd name="connsiteY17" fmla="*/ 653143 h 1219200"/>
              <a:gd name="connsiteX18" fmla="*/ 718457 w 1513114"/>
              <a:gd name="connsiteY18" fmla="*/ 609600 h 1219200"/>
              <a:gd name="connsiteX19" fmla="*/ 805543 w 1513114"/>
              <a:gd name="connsiteY19" fmla="*/ 555172 h 1219200"/>
              <a:gd name="connsiteX20" fmla="*/ 870857 w 1513114"/>
              <a:gd name="connsiteY20" fmla="*/ 533400 h 1219200"/>
              <a:gd name="connsiteX21" fmla="*/ 903514 w 1513114"/>
              <a:gd name="connsiteY21" fmla="*/ 522515 h 1219200"/>
              <a:gd name="connsiteX22" fmla="*/ 968828 w 1513114"/>
              <a:gd name="connsiteY22" fmla="*/ 533400 h 1219200"/>
              <a:gd name="connsiteX23" fmla="*/ 1001485 w 1513114"/>
              <a:gd name="connsiteY23" fmla="*/ 598715 h 1219200"/>
              <a:gd name="connsiteX24" fmla="*/ 1023257 w 1513114"/>
              <a:gd name="connsiteY24" fmla="*/ 293915 h 1219200"/>
              <a:gd name="connsiteX25" fmla="*/ 1045028 w 1513114"/>
              <a:gd name="connsiteY25" fmla="*/ 250372 h 1219200"/>
              <a:gd name="connsiteX26" fmla="*/ 1066800 w 1513114"/>
              <a:gd name="connsiteY26" fmla="*/ 228600 h 1219200"/>
              <a:gd name="connsiteX27" fmla="*/ 1110343 w 1513114"/>
              <a:gd name="connsiteY27" fmla="*/ 239486 h 1219200"/>
              <a:gd name="connsiteX28" fmla="*/ 1121228 w 1513114"/>
              <a:gd name="connsiteY28" fmla="*/ 272143 h 1219200"/>
              <a:gd name="connsiteX29" fmla="*/ 1164771 w 1513114"/>
              <a:gd name="connsiteY29" fmla="*/ 228600 h 1219200"/>
              <a:gd name="connsiteX30" fmla="*/ 1186543 w 1513114"/>
              <a:gd name="connsiteY30" fmla="*/ 206829 h 1219200"/>
              <a:gd name="connsiteX31" fmla="*/ 1208314 w 1513114"/>
              <a:gd name="connsiteY31" fmla="*/ 185057 h 1219200"/>
              <a:gd name="connsiteX32" fmla="*/ 1251857 w 1513114"/>
              <a:gd name="connsiteY32" fmla="*/ 152400 h 1219200"/>
              <a:gd name="connsiteX33" fmla="*/ 1317171 w 1513114"/>
              <a:gd name="connsiteY33" fmla="*/ 130629 h 1219200"/>
              <a:gd name="connsiteX34" fmla="*/ 1371600 w 1513114"/>
              <a:gd name="connsiteY34" fmla="*/ 141515 h 1219200"/>
              <a:gd name="connsiteX35" fmla="*/ 1426028 w 1513114"/>
              <a:gd name="connsiteY35" fmla="*/ 87086 h 1219200"/>
              <a:gd name="connsiteX36" fmla="*/ 1469571 w 1513114"/>
              <a:gd name="connsiteY36" fmla="*/ 43543 h 1219200"/>
              <a:gd name="connsiteX37" fmla="*/ 1491343 w 1513114"/>
              <a:gd name="connsiteY37" fmla="*/ 21772 h 1219200"/>
              <a:gd name="connsiteX38" fmla="*/ 1513114 w 1513114"/>
              <a:gd name="connsiteY38" fmla="*/ 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513114" h="1219200">
                <a:moveTo>
                  <a:pt x="0" y="1219200"/>
                </a:moveTo>
                <a:cubicBezTo>
                  <a:pt x="10886" y="1204686"/>
                  <a:pt x="19828" y="1188486"/>
                  <a:pt x="32657" y="1175657"/>
                </a:cubicBezTo>
                <a:cubicBezTo>
                  <a:pt x="112049" y="1096265"/>
                  <a:pt x="59449" y="1160588"/>
                  <a:pt x="119743" y="1110343"/>
                </a:cubicBezTo>
                <a:cubicBezTo>
                  <a:pt x="131570" y="1100488"/>
                  <a:pt x="141514" y="1088572"/>
                  <a:pt x="152400" y="1077686"/>
                </a:cubicBezTo>
                <a:cubicBezTo>
                  <a:pt x="204479" y="1086366"/>
                  <a:pt x="234073" y="1101768"/>
                  <a:pt x="283028" y="1066800"/>
                </a:cubicBezTo>
                <a:cubicBezTo>
                  <a:pt x="292365" y="1060131"/>
                  <a:pt x="288782" y="1044406"/>
                  <a:pt x="293914" y="1034143"/>
                </a:cubicBezTo>
                <a:cubicBezTo>
                  <a:pt x="299765" y="1022441"/>
                  <a:pt x="308428" y="1012372"/>
                  <a:pt x="315685" y="1001486"/>
                </a:cubicBezTo>
                <a:cubicBezTo>
                  <a:pt x="343357" y="807784"/>
                  <a:pt x="311794" y="1010057"/>
                  <a:pt x="337457" y="881743"/>
                </a:cubicBezTo>
                <a:cubicBezTo>
                  <a:pt x="341786" y="860100"/>
                  <a:pt x="343555" y="837975"/>
                  <a:pt x="348343" y="816429"/>
                </a:cubicBezTo>
                <a:cubicBezTo>
                  <a:pt x="353612" y="792717"/>
                  <a:pt x="359040" y="775176"/>
                  <a:pt x="381000" y="762000"/>
                </a:cubicBezTo>
                <a:cubicBezTo>
                  <a:pt x="390839" y="756097"/>
                  <a:pt x="402771" y="754743"/>
                  <a:pt x="413657" y="751115"/>
                </a:cubicBezTo>
                <a:cubicBezTo>
                  <a:pt x="495741" y="778475"/>
                  <a:pt x="394563" y="741568"/>
                  <a:pt x="478971" y="783772"/>
                </a:cubicBezTo>
                <a:cubicBezTo>
                  <a:pt x="489234" y="788904"/>
                  <a:pt x="500742" y="791029"/>
                  <a:pt x="511628" y="794657"/>
                </a:cubicBezTo>
                <a:cubicBezTo>
                  <a:pt x="524660" y="807689"/>
                  <a:pt x="542505" y="832025"/>
                  <a:pt x="566057" y="827315"/>
                </a:cubicBezTo>
                <a:cubicBezTo>
                  <a:pt x="584831" y="823560"/>
                  <a:pt x="606119" y="768092"/>
                  <a:pt x="609600" y="762000"/>
                </a:cubicBezTo>
                <a:cubicBezTo>
                  <a:pt x="616091" y="750641"/>
                  <a:pt x="625520" y="741045"/>
                  <a:pt x="631371" y="729343"/>
                </a:cubicBezTo>
                <a:cubicBezTo>
                  <a:pt x="636503" y="719080"/>
                  <a:pt x="635588" y="706023"/>
                  <a:pt x="642257" y="696686"/>
                </a:cubicBezTo>
                <a:cubicBezTo>
                  <a:pt x="654188" y="679983"/>
                  <a:pt x="672283" y="668591"/>
                  <a:pt x="685800" y="653143"/>
                </a:cubicBezTo>
                <a:cubicBezTo>
                  <a:pt x="697747" y="639489"/>
                  <a:pt x="705628" y="622429"/>
                  <a:pt x="718457" y="609600"/>
                </a:cubicBezTo>
                <a:cubicBezTo>
                  <a:pt x="740293" y="587764"/>
                  <a:pt x="776799" y="566670"/>
                  <a:pt x="805543" y="555172"/>
                </a:cubicBezTo>
                <a:cubicBezTo>
                  <a:pt x="826851" y="546649"/>
                  <a:pt x="849086" y="540657"/>
                  <a:pt x="870857" y="533400"/>
                </a:cubicBezTo>
                <a:lnTo>
                  <a:pt x="903514" y="522515"/>
                </a:lnTo>
                <a:cubicBezTo>
                  <a:pt x="925285" y="526143"/>
                  <a:pt x="949086" y="523529"/>
                  <a:pt x="968828" y="533400"/>
                </a:cubicBezTo>
                <a:cubicBezTo>
                  <a:pt x="985712" y="541842"/>
                  <a:pt x="996333" y="583257"/>
                  <a:pt x="1001485" y="598715"/>
                </a:cubicBezTo>
                <a:cubicBezTo>
                  <a:pt x="1003616" y="545429"/>
                  <a:pt x="984825" y="383589"/>
                  <a:pt x="1023257" y="293915"/>
                </a:cubicBezTo>
                <a:cubicBezTo>
                  <a:pt x="1029649" y="279000"/>
                  <a:pt x="1036027" y="263874"/>
                  <a:pt x="1045028" y="250372"/>
                </a:cubicBezTo>
                <a:cubicBezTo>
                  <a:pt x="1050721" y="241832"/>
                  <a:pt x="1059543" y="235857"/>
                  <a:pt x="1066800" y="228600"/>
                </a:cubicBezTo>
                <a:cubicBezTo>
                  <a:pt x="1081314" y="232229"/>
                  <a:pt x="1098660" y="230140"/>
                  <a:pt x="1110343" y="239486"/>
                </a:cubicBezTo>
                <a:cubicBezTo>
                  <a:pt x="1119303" y="246654"/>
                  <a:pt x="1109976" y="274393"/>
                  <a:pt x="1121228" y="272143"/>
                </a:cubicBezTo>
                <a:cubicBezTo>
                  <a:pt x="1141356" y="268117"/>
                  <a:pt x="1150257" y="243114"/>
                  <a:pt x="1164771" y="228600"/>
                </a:cubicBezTo>
                <a:lnTo>
                  <a:pt x="1186543" y="206829"/>
                </a:lnTo>
                <a:cubicBezTo>
                  <a:pt x="1193800" y="199572"/>
                  <a:pt x="1200103" y="191215"/>
                  <a:pt x="1208314" y="185057"/>
                </a:cubicBezTo>
                <a:cubicBezTo>
                  <a:pt x="1222828" y="174171"/>
                  <a:pt x="1235629" y="160514"/>
                  <a:pt x="1251857" y="152400"/>
                </a:cubicBezTo>
                <a:cubicBezTo>
                  <a:pt x="1272383" y="142137"/>
                  <a:pt x="1317171" y="130629"/>
                  <a:pt x="1317171" y="130629"/>
                </a:cubicBezTo>
                <a:cubicBezTo>
                  <a:pt x="1335314" y="134258"/>
                  <a:pt x="1353241" y="143810"/>
                  <a:pt x="1371600" y="141515"/>
                </a:cubicBezTo>
                <a:cubicBezTo>
                  <a:pt x="1401789" y="137741"/>
                  <a:pt x="1410353" y="105374"/>
                  <a:pt x="1426028" y="87086"/>
                </a:cubicBezTo>
                <a:cubicBezTo>
                  <a:pt x="1439386" y="71501"/>
                  <a:pt x="1455057" y="58057"/>
                  <a:pt x="1469571" y="43543"/>
                </a:cubicBezTo>
                <a:lnTo>
                  <a:pt x="1491343" y="21772"/>
                </a:lnTo>
                <a:lnTo>
                  <a:pt x="1513114"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rot="16200000" flipH="1">
            <a:off x="1600200" y="4190999"/>
            <a:ext cx="1219200" cy="1"/>
          </a:xfrm>
          <a:prstGeom prst="line">
            <a:avLst/>
          </a:prstGeom>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2208148" y="4811486"/>
            <a:ext cx="926938" cy="674914"/>
          </a:xfrm>
          <a:custGeom>
            <a:avLst/>
            <a:gdLst>
              <a:gd name="connsiteX0" fmla="*/ 12538 w 926938"/>
              <a:gd name="connsiteY0" fmla="*/ 0 h 674914"/>
              <a:gd name="connsiteX1" fmla="*/ 1652 w 926938"/>
              <a:gd name="connsiteY1" fmla="*/ 43543 h 674914"/>
              <a:gd name="connsiteX2" fmla="*/ 45195 w 926938"/>
              <a:gd name="connsiteY2" fmla="*/ 141514 h 674914"/>
              <a:gd name="connsiteX3" fmla="*/ 77852 w 926938"/>
              <a:gd name="connsiteY3" fmla="*/ 163285 h 674914"/>
              <a:gd name="connsiteX4" fmla="*/ 273795 w 926938"/>
              <a:gd name="connsiteY4" fmla="*/ 152400 h 674914"/>
              <a:gd name="connsiteX5" fmla="*/ 284681 w 926938"/>
              <a:gd name="connsiteY5" fmla="*/ 217714 h 674914"/>
              <a:gd name="connsiteX6" fmla="*/ 317338 w 926938"/>
              <a:gd name="connsiteY6" fmla="*/ 228600 h 674914"/>
              <a:gd name="connsiteX7" fmla="*/ 371766 w 926938"/>
              <a:gd name="connsiteY7" fmla="*/ 217714 h 674914"/>
              <a:gd name="connsiteX8" fmla="*/ 426195 w 926938"/>
              <a:gd name="connsiteY8" fmla="*/ 195943 h 674914"/>
              <a:gd name="connsiteX9" fmla="*/ 491509 w 926938"/>
              <a:gd name="connsiteY9" fmla="*/ 185057 h 674914"/>
              <a:gd name="connsiteX10" fmla="*/ 524166 w 926938"/>
              <a:gd name="connsiteY10" fmla="*/ 174171 h 674914"/>
              <a:gd name="connsiteX11" fmla="*/ 535052 w 926938"/>
              <a:gd name="connsiteY11" fmla="*/ 228600 h 674914"/>
              <a:gd name="connsiteX12" fmla="*/ 545938 w 926938"/>
              <a:gd name="connsiteY12" fmla="*/ 261257 h 674914"/>
              <a:gd name="connsiteX13" fmla="*/ 556823 w 926938"/>
              <a:gd name="connsiteY13" fmla="*/ 413657 h 674914"/>
              <a:gd name="connsiteX14" fmla="*/ 589481 w 926938"/>
              <a:gd name="connsiteY14" fmla="*/ 381000 h 674914"/>
              <a:gd name="connsiteX15" fmla="*/ 633023 w 926938"/>
              <a:gd name="connsiteY15" fmla="*/ 359228 h 674914"/>
              <a:gd name="connsiteX16" fmla="*/ 654795 w 926938"/>
              <a:gd name="connsiteY16" fmla="*/ 326571 h 674914"/>
              <a:gd name="connsiteX17" fmla="*/ 665681 w 926938"/>
              <a:gd name="connsiteY17" fmla="*/ 359228 h 674914"/>
              <a:gd name="connsiteX18" fmla="*/ 676566 w 926938"/>
              <a:gd name="connsiteY18" fmla="*/ 478971 h 674914"/>
              <a:gd name="connsiteX19" fmla="*/ 698338 w 926938"/>
              <a:gd name="connsiteY19" fmla="*/ 457200 h 674914"/>
              <a:gd name="connsiteX20" fmla="*/ 741881 w 926938"/>
              <a:gd name="connsiteY20" fmla="*/ 446314 h 674914"/>
              <a:gd name="connsiteX21" fmla="*/ 774538 w 926938"/>
              <a:gd name="connsiteY21" fmla="*/ 424543 h 674914"/>
              <a:gd name="connsiteX22" fmla="*/ 785423 w 926938"/>
              <a:gd name="connsiteY22" fmla="*/ 457200 h 674914"/>
              <a:gd name="connsiteX23" fmla="*/ 807195 w 926938"/>
              <a:gd name="connsiteY23" fmla="*/ 598714 h 674914"/>
              <a:gd name="connsiteX24" fmla="*/ 839852 w 926938"/>
              <a:gd name="connsiteY24" fmla="*/ 587828 h 674914"/>
              <a:gd name="connsiteX25" fmla="*/ 872509 w 926938"/>
              <a:gd name="connsiteY25" fmla="*/ 566057 h 674914"/>
              <a:gd name="connsiteX26" fmla="*/ 905166 w 926938"/>
              <a:gd name="connsiteY26" fmla="*/ 587828 h 674914"/>
              <a:gd name="connsiteX27" fmla="*/ 926938 w 926938"/>
              <a:gd name="connsiteY27" fmla="*/ 674914 h 674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26938" h="674914">
                <a:moveTo>
                  <a:pt x="12538" y="0"/>
                </a:moveTo>
                <a:cubicBezTo>
                  <a:pt x="8909" y="14514"/>
                  <a:pt x="0" y="28673"/>
                  <a:pt x="1652" y="43543"/>
                </a:cubicBezTo>
                <a:cubicBezTo>
                  <a:pt x="2517" y="51329"/>
                  <a:pt x="37051" y="131741"/>
                  <a:pt x="45195" y="141514"/>
                </a:cubicBezTo>
                <a:cubicBezTo>
                  <a:pt x="53571" y="151564"/>
                  <a:pt x="66966" y="156028"/>
                  <a:pt x="77852" y="163285"/>
                </a:cubicBezTo>
                <a:cubicBezTo>
                  <a:pt x="143166" y="159657"/>
                  <a:pt x="210534" y="135752"/>
                  <a:pt x="273795" y="152400"/>
                </a:cubicBezTo>
                <a:cubicBezTo>
                  <a:pt x="295140" y="158017"/>
                  <a:pt x="273730" y="198550"/>
                  <a:pt x="284681" y="217714"/>
                </a:cubicBezTo>
                <a:cubicBezTo>
                  <a:pt x="290374" y="227677"/>
                  <a:pt x="306452" y="224971"/>
                  <a:pt x="317338" y="228600"/>
                </a:cubicBezTo>
                <a:cubicBezTo>
                  <a:pt x="335481" y="224971"/>
                  <a:pt x="354044" y="223030"/>
                  <a:pt x="371766" y="217714"/>
                </a:cubicBezTo>
                <a:cubicBezTo>
                  <a:pt x="390482" y="212099"/>
                  <a:pt x="407343" y="201084"/>
                  <a:pt x="426195" y="195943"/>
                </a:cubicBezTo>
                <a:cubicBezTo>
                  <a:pt x="447489" y="190136"/>
                  <a:pt x="469963" y="189845"/>
                  <a:pt x="491509" y="185057"/>
                </a:cubicBezTo>
                <a:cubicBezTo>
                  <a:pt x="502710" y="182568"/>
                  <a:pt x="513280" y="177800"/>
                  <a:pt x="524166" y="174171"/>
                </a:cubicBezTo>
                <a:cubicBezTo>
                  <a:pt x="527795" y="192314"/>
                  <a:pt x="530564" y="210650"/>
                  <a:pt x="535052" y="228600"/>
                </a:cubicBezTo>
                <a:cubicBezTo>
                  <a:pt x="537835" y="239732"/>
                  <a:pt x="544597" y="249861"/>
                  <a:pt x="545938" y="261257"/>
                </a:cubicBezTo>
                <a:cubicBezTo>
                  <a:pt x="551889" y="311838"/>
                  <a:pt x="553195" y="362857"/>
                  <a:pt x="556823" y="413657"/>
                </a:cubicBezTo>
                <a:cubicBezTo>
                  <a:pt x="567709" y="402771"/>
                  <a:pt x="576954" y="389948"/>
                  <a:pt x="589481" y="381000"/>
                </a:cubicBezTo>
                <a:cubicBezTo>
                  <a:pt x="602686" y="371568"/>
                  <a:pt x="620557" y="369617"/>
                  <a:pt x="633023" y="359228"/>
                </a:cubicBezTo>
                <a:cubicBezTo>
                  <a:pt x="643074" y="350852"/>
                  <a:pt x="647538" y="337457"/>
                  <a:pt x="654795" y="326571"/>
                </a:cubicBezTo>
                <a:cubicBezTo>
                  <a:pt x="658424" y="337457"/>
                  <a:pt x="664058" y="347869"/>
                  <a:pt x="665681" y="359228"/>
                </a:cubicBezTo>
                <a:cubicBezTo>
                  <a:pt x="671349" y="398904"/>
                  <a:pt x="663892" y="440949"/>
                  <a:pt x="676566" y="478971"/>
                </a:cubicBezTo>
                <a:cubicBezTo>
                  <a:pt x="679811" y="488708"/>
                  <a:pt x="689158" y="461790"/>
                  <a:pt x="698338" y="457200"/>
                </a:cubicBezTo>
                <a:cubicBezTo>
                  <a:pt x="711720" y="450509"/>
                  <a:pt x="727367" y="449943"/>
                  <a:pt x="741881" y="446314"/>
                </a:cubicBezTo>
                <a:cubicBezTo>
                  <a:pt x="752767" y="439057"/>
                  <a:pt x="761846" y="421370"/>
                  <a:pt x="774538" y="424543"/>
                </a:cubicBezTo>
                <a:cubicBezTo>
                  <a:pt x="785670" y="427326"/>
                  <a:pt x="783308" y="445922"/>
                  <a:pt x="785423" y="457200"/>
                </a:cubicBezTo>
                <a:cubicBezTo>
                  <a:pt x="794218" y="504109"/>
                  <a:pt x="799938" y="551543"/>
                  <a:pt x="807195" y="598714"/>
                </a:cubicBezTo>
                <a:cubicBezTo>
                  <a:pt x="818081" y="595085"/>
                  <a:pt x="829589" y="592960"/>
                  <a:pt x="839852" y="587828"/>
                </a:cubicBezTo>
                <a:cubicBezTo>
                  <a:pt x="851554" y="581977"/>
                  <a:pt x="859426" y="566057"/>
                  <a:pt x="872509" y="566057"/>
                </a:cubicBezTo>
                <a:cubicBezTo>
                  <a:pt x="885592" y="566057"/>
                  <a:pt x="894280" y="580571"/>
                  <a:pt x="905166" y="587828"/>
                </a:cubicBezTo>
                <a:cubicBezTo>
                  <a:pt x="916778" y="669108"/>
                  <a:pt x="897909" y="645885"/>
                  <a:pt x="926938" y="67491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3" name="Straight Connector 22"/>
          <p:cNvCxnSpPr/>
          <p:nvPr/>
        </p:nvCxnSpPr>
        <p:spPr>
          <a:xfrm rot="5400000">
            <a:off x="2782094" y="5142706"/>
            <a:ext cx="685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52800" y="5105400"/>
            <a:ext cx="1905000" cy="369332"/>
          </a:xfrm>
          <a:prstGeom prst="rect">
            <a:avLst/>
          </a:prstGeom>
          <a:noFill/>
        </p:spPr>
        <p:txBody>
          <a:bodyPr wrap="square" rtlCol="0">
            <a:spAutoFit/>
          </a:bodyPr>
          <a:lstStyle/>
          <a:p>
            <a:r>
              <a:rPr lang="en-US" dirty="0" smtClean="0"/>
              <a:t>Sale of securities</a:t>
            </a:r>
            <a:endParaRPr lang="en-US" dirty="0"/>
          </a:p>
        </p:txBody>
      </p:sp>
      <p:sp>
        <p:nvSpPr>
          <p:cNvPr id="25" name="Rectangle 24"/>
          <p:cNvSpPr/>
          <p:nvPr/>
        </p:nvSpPr>
        <p:spPr>
          <a:xfrm>
            <a:off x="2362200" y="3962400"/>
            <a:ext cx="1981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Purchasing of securities</a:t>
            </a:r>
            <a:endParaRPr lang="en-US" dirty="0"/>
          </a:p>
        </p:txBody>
      </p:sp>
      <p:sp>
        <p:nvSpPr>
          <p:cNvPr id="26" name="Rectangle 25"/>
          <p:cNvSpPr/>
          <p:nvPr/>
        </p:nvSpPr>
        <p:spPr>
          <a:xfrm>
            <a:off x="4495800" y="3429000"/>
            <a:ext cx="1981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Upper limit</a:t>
            </a:r>
            <a:endParaRPr lang="en-US" dirty="0"/>
          </a:p>
        </p:txBody>
      </p:sp>
      <p:sp>
        <p:nvSpPr>
          <p:cNvPr id="27" name="Rectangle 26"/>
          <p:cNvSpPr/>
          <p:nvPr/>
        </p:nvSpPr>
        <p:spPr>
          <a:xfrm>
            <a:off x="4419600" y="4724400"/>
            <a:ext cx="2209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Return point</a:t>
            </a:r>
            <a:endParaRPr lang="en-US" dirty="0"/>
          </a:p>
        </p:txBody>
      </p:sp>
      <p:sp>
        <p:nvSpPr>
          <p:cNvPr id="28" name="Rectangle 27"/>
          <p:cNvSpPr/>
          <p:nvPr/>
        </p:nvSpPr>
        <p:spPr>
          <a:xfrm>
            <a:off x="4572000" y="6096000"/>
            <a:ext cx="2057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Lower limit</a:t>
            </a: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lgn="ctr">
              <a:buNone/>
            </a:pPr>
            <a:r>
              <a:rPr lang="en-US" sz="2400" dirty="0" smtClean="0">
                <a:solidFill>
                  <a:srgbClr val="FF0000"/>
                </a:solidFill>
              </a:rPr>
              <a:t>WORKING CAPITAL FINANCE</a:t>
            </a:r>
          </a:p>
          <a:p>
            <a:pPr marL="0" indent="0">
              <a:buNone/>
            </a:pPr>
            <a:r>
              <a:rPr lang="en-US" sz="2400" dirty="0" smtClean="0"/>
              <a:t>	</a:t>
            </a:r>
            <a:r>
              <a:rPr lang="en-US" sz="2400" dirty="0" smtClean="0">
                <a:solidFill>
                  <a:srgbClr val="7030A0"/>
                </a:solidFill>
              </a:rPr>
              <a:t>Sources of short term funds have to be used </a:t>
            </a:r>
            <a:r>
              <a:rPr lang="en-US" sz="2400" dirty="0" smtClean="0"/>
              <a:t>for </a:t>
            </a:r>
            <a:r>
              <a:rPr lang="en-US" sz="2400" dirty="0" smtClean="0">
                <a:solidFill>
                  <a:srgbClr val="7030A0"/>
                </a:solidFill>
              </a:rPr>
              <a:t>meeting the working capital requirements only </a:t>
            </a:r>
            <a:r>
              <a:rPr lang="en-US" sz="2400" dirty="0" smtClean="0"/>
              <a:t>and not far financing fixed assets</a:t>
            </a:r>
          </a:p>
          <a:p>
            <a:pPr>
              <a:buNone/>
            </a:pPr>
            <a:r>
              <a:rPr lang="en-US" sz="2400" dirty="0" smtClean="0"/>
              <a:t>Various sources of short term financing</a:t>
            </a:r>
          </a:p>
          <a:p>
            <a:pPr marL="457200" indent="-457200">
              <a:buAutoNum type="arabicPeriod"/>
            </a:pPr>
            <a:r>
              <a:rPr lang="en-US" sz="2400" dirty="0" smtClean="0">
                <a:solidFill>
                  <a:srgbClr val="CC00CC"/>
                </a:solidFill>
              </a:rPr>
              <a:t>Trade credit</a:t>
            </a:r>
          </a:p>
          <a:p>
            <a:pPr marL="457200" indent="-457200">
              <a:buFont typeface="Symbol"/>
              <a:buChar char="Þ"/>
            </a:pPr>
            <a:r>
              <a:rPr lang="en-US" sz="2400" dirty="0" smtClean="0">
                <a:solidFill>
                  <a:srgbClr val="7030A0"/>
                </a:solidFill>
              </a:rPr>
              <a:t>Credit extended by the supplier of goods and services </a:t>
            </a:r>
            <a:r>
              <a:rPr lang="en-US" sz="2400" dirty="0" smtClean="0"/>
              <a:t>to his customer in the normal course of business</a:t>
            </a:r>
          </a:p>
          <a:p>
            <a:pPr marL="457200" indent="-457200">
              <a:buFont typeface="Symbol"/>
              <a:buChar char="Þ"/>
            </a:pPr>
            <a:r>
              <a:rPr lang="en-US" sz="2400" dirty="0" smtClean="0"/>
              <a:t>Due to competition</a:t>
            </a:r>
          </a:p>
          <a:p>
            <a:pPr marL="457200" indent="-457200">
              <a:buFont typeface="Symbol"/>
              <a:buChar char="Þ"/>
            </a:pPr>
            <a:r>
              <a:rPr lang="en-US" sz="2400" dirty="0" smtClean="0"/>
              <a:t>It arise without any specific negotiations</a:t>
            </a:r>
          </a:p>
          <a:p>
            <a:pPr marL="457200" indent="-457200">
              <a:buFont typeface="Symbol"/>
              <a:buChar char="Þ"/>
            </a:pPr>
            <a:r>
              <a:rPr lang="en-US" sz="2400" dirty="0" smtClean="0"/>
              <a:t>It depends on credit worthiness and reputation</a:t>
            </a:r>
          </a:p>
          <a:p>
            <a:pPr marL="457200" indent="-457200">
              <a:buFont typeface="Symbol"/>
              <a:buChar char="Þ"/>
            </a:pPr>
            <a:r>
              <a:rPr lang="en-US" sz="2400" dirty="0" smtClean="0"/>
              <a:t>It represent 25 to 50% of short term financing</a:t>
            </a:r>
          </a:p>
          <a:p>
            <a:pPr marL="457200" indent="-457200">
              <a:buFont typeface="Symbol"/>
              <a:buChar char="Þ"/>
            </a:pPr>
            <a:r>
              <a:rPr lang="en-US" sz="2400" dirty="0" smtClean="0"/>
              <a:t>It is easy for well established firm</a:t>
            </a:r>
          </a:p>
          <a:p>
            <a:pPr marL="457200" indent="-457200">
              <a:buNone/>
            </a:pPr>
            <a:r>
              <a:rPr lang="en-US" sz="2400" dirty="0" smtClean="0">
                <a:solidFill>
                  <a:srgbClr val="00B050"/>
                </a:solidFill>
              </a:rPr>
              <a:t>Advantages</a:t>
            </a:r>
          </a:p>
          <a:p>
            <a:pPr marL="457200" indent="-457200">
              <a:buFont typeface="Symbol"/>
              <a:buChar char="Þ"/>
            </a:pPr>
            <a:r>
              <a:rPr lang="en-US" sz="2400" dirty="0" smtClean="0"/>
              <a:t>Easy availability</a:t>
            </a:r>
          </a:p>
          <a:p>
            <a:pPr marL="457200" indent="-457200">
              <a:buFont typeface="Symbol"/>
              <a:buChar char="Þ"/>
            </a:pPr>
            <a:r>
              <a:rPr lang="en-US" sz="2400" dirty="0" smtClean="0"/>
              <a:t>Increases the growth of the business</a:t>
            </a:r>
          </a:p>
          <a:p>
            <a:pPr marL="457200" indent="-457200">
              <a:buNone/>
            </a:pPr>
            <a:endParaRPr lang="en-US" sz="2400" dirty="0" smtClean="0"/>
          </a:p>
          <a:p>
            <a:pPr marL="457200" indent="-457200">
              <a:buFont typeface="Symbol"/>
              <a:buChar char="Þ"/>
            </a:pPr>
            <a:endParaRPr lang="en-US" sz="2400" dirty="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normAutofit/>
          </a:bodyPr>
          <a:lstStyle/>
          <a:p>
            <a:pPr>
              <a:buNone/>
            </a:pPr>
            <a:r>
              <a:rPr lang="en-US" sz="2200" dirty="0" smtClean="0">
                <a:solidFill>
                  <a:srgbClr val="CC00CC"/>
                </a:solidFill>
              </a:rPr>
              <a:t>2. Accruals</a:t>
            </a:r>
          </a:p>
          <a:p>
            <a:pPr>
              <a:buFont typeface="Symbol"/>
              <a:buChar char="Þ"/>
            </a:pPr>
            <a:r>
              <a:rPr lang="en-US" sz="2200" dirty="0" smtClean="0"/>
              <a:t>It is a </a:t>
            </a:r>
            <a:r>
              <a:rPr lang="en-US" sz="2200" dirty="0" smtClean="0">
                <a:solidFill>
                  <a:srgbClr val="7030A0"/>
                </a:solidFill>
              </a:rPr>
              <a:t>liability that a firm has to pay for the services or goods , which it already received</a:t>
            </a:r>
          </a:p>
          <a:p>
            <a:pPr>
              <a:buFont typeface="Symbol"/>
              <a:buChar char="Þ"/>
            </a:pPr>
            <a:r>
              <a:rPr lang="en-US" sz="2200" dirty="0" smtClean="0"/>
              <a:t>It is spontaneous and </a:t>
            </a:r>
            <a:r>
              <a:rPr lang="en-US" sz="2200" dirty="0" smtClean="0">
                <a:solidFill>
                  <a:srgbClr val="7030A0"/>
                </a:solidFill>
              </a:rPr>
              <a:t>interest free source </a:t>
            </a:r>
            <a:r>
              <a:rPr lang="en-US" sz="2200" dirty="0" smtClean="0"/>
              <a:t>of financing</a:t>
            </a:r>
          </a:p>
          <a:p>
            <a:pPr>
              <a:buFont typeface="Symbol"/>
              <a:buChar char="Þ"/>
            </a:pPr>
            <a:r>
              <a:rPr lang="en-US" sz="2200" dirty="0" smtClean="0"/>
              <a:t>The amount </a:t>
            </a:r>
            <a:r>
              <a:rPr lang="en-US" sz="2200" dirty="0" smtClean="0">
                <a:solidFill>
                  <a:srgbClr val="7030A0"/>
                </a:solidFill>
              </a:rPr>
              <a:t>accrual varies with the level of activities</a:t>
            </a:r>
          </a:p>
          <a:p>
            <a:pPr>
              <a:buFont typeface="Symbol"/>
              <a:buChar char="Þ"/>
            </a:pPr>
            <a:r>
              <a:rPr lang="en-US" sz="2200" dirty="0" smtClean="0"/>
              <a:t>When </a:t>
            </a:r>
            <a:r>
              <a:rPr lang="en-US" sz="2200" dirty="0" smtClean="0">
                <a:solidFill>
                  <a:srgbClr val="7030A0"/>
                </a:solidFill>
              </a:rPr>
              <a:t>level of activity expand the accruals will also rise</a:t>
            </a:r>
          </a:p>
          <a:p>
            <a:pPr>
              <a:buNone/>
            </a:pPr>
            <a:r>
              <a:rPr lang="en-US" sz="2200" dirty="0" smtClean="0">
                <a:solidFill>
                  <a:srgbClr val="CC00CC"/>
                </a:solidFill>
              </a:rPr>
              <a:t>3. Deferred income</a:t>
            </a:r>
          </a:p>
          <a:p>
            <a:pPr>
              <a:buFont typeface="Symbol"/>
              <a:buChar char="Þ"/>
            </a:pPr>
            <a:r>
              <a:rPr lang="en-US" sz="2200" dirty="0" smtClean="0">
                <a:solidFill>
                  <a:srgbClr val="7030A0"/>
                </a:solidFill>
              </a:rPr>
              <a:t>Income received in advance</a:t>
            </a:r>
            <a:r>
              <a:rPr lang="en-US" sz="2200" dirty="0" smtClean="0"/>
              <a:t> by the firm </a:t>
            </a:r>
            <a:r>
              <a:rPr lang="en-US" sz="2200" dirty="0" smtClean="0">
                <a:solidFill>
                  <a:srgbClr val="7030A0"/>
                </a:solidFill>
              </a:rPr>
              <a:t>for supply of goods or services in future period.</a:t>
            </a:r>
          </a:p>
          <a:p>
            <a:pPr>
              <a:buFont typeface="Symbol"/>
              <a:buChar char="Þ"/>
            </a:pPr>
            <a:r>
              <a:rPr lang="en-US" sz="2200" dirty="0" smtClean="0"/>
              <a:t>These payments are showed as revenues till the supply of goods , but shown as deferred income in the balance sheet </a:t>
            </a:r>
          </a:p>
          <a:p>
            <a:pPr>
              <a:buFont typeface="Symbol"/>
              <a:buChar char="Þ"/>
            </a:pPr>
            <a:r>
              <a:rPr lang="en-US" sz="2200" dirty="0" smtClean="0"/>
              <a:t>Advance payment can be demanded only firms having monopoly power and special products.</a:t>
            </a:r>
            <a:endParaRPr lang="en-US" sz="22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buNone/>
            </a:pPr>
            <a:r>
              <a:rPr lang="en-US" sz="2000" b="1" dirty="0" smtClean="0">
                <a:solidFill>
                  <a:srgbClr val="CC00CC"/>
                </a:solidFill>
              </a:rPr>
              <a:t>4. Commercial papers (CPs)</a:t>
            </a:r>
          </a:p>
          <a:p>
            <a:pPr>
              <a:buFont typeface="Symbol"/>
              <a:buChar char="Þ"/>
            </a:pPr>
            <a:r>
              <a:rPr lang="en-US" sz="2000" dirty="0" smtClean="0"/>
              <a:t>Is  a </a:t>
            </a:r>
            <a:r>
              <a:rPr lang="en-US" sz="2000" b="1" dirty="0" smtClean="0">
                <a:solidFill>
                  <a:srgbClr val="7030A0"/>
                </a:solidFill>
              </a:rPr>
              <a:t>unsecured promissory note issued by the firm </a:t>
            </a:r>
            <a:r>
              <a:rPr lang="en-US" sz="2000" dirty="0" smtClean="0"/>
              <a:t>that have a fairly high credit rating.</a:t>
            </a:r>
          </a:p>
          <a:p>
            <a:pPr>
              <a:buFont typeface="Symbol"/>
              <a:buChar char="Þ"/>
            </a:pPr>
            <a:r>
              <a:rPr lang="en-US" sz="2000" dirty="0" smtClean="0"/>
              <a:t>It was first introduced in USA</a:t>
            </a:r>
          </a:p>
          <a:p>
            <a:pPr>
              <a:buFont typeface="Symbol"/>
              <a:buChar char="Þ"/>
            </a:pPr>
            <a:r>
              <a:rPr lang="en-US" sz="2000" dirty="0" smtClean="0"/>
              <a:t>In India RBI introduced CP on the recommendations of Vaghul Working Group</a:t>
            </a:r>
          </a:p>
          <a:p>
            <a:pPr>
              <a:buFont typeface="Symbol"/>
              <a:buChar char="Þ"/>
            </a:pPr>
            <a:r>
              <a:rPr lang="en-US" sz="2000" dirty="0" smtClean="0"/>
              <a:t>Only large firms with sound financial positions</a:t>
            </a:r>
          </a:p>
          <a:p>
            <a:pPr>
              <a:buFont typeface="Symbol"/>
              <a:buChar char="Þ"/>
            </a:pPr>
            <a:r>
              <a:rPr lang="en-US" sz="2000" dirty="0" smtClean="0"/>
              <a:t>The buyers of commercial papers include </a:t>
            </a:r>
            <a:r>
              <a:rPr lang="en-US" sz="2000" b="1" dirty="0" smtClean="0">
                <a:solidFill>
                  <a:srgbClr val="6600CC"/>
                </a:solidFill>
              </a:rPr>
              <a:t>banks, insurance companies, unit trust and firms with surplus funds</a:t>
            </a:r>
            <a:r>
              <a:rPr lang="en-US" sz="2000" dirty="0" smtClean="0">
                <a:solidFill>
                  <a:srgbClr val="6600CC"/>
                </a:solidFill>
              </a:rPr>
              <a:t> </a:t>
            </a:r>
            <a:r>
              <a:rPr lang="en-US" sz="2000" dirty="0" smtClean="0"/>
              <a:t>to invest for a short period with minimum of risk</a:t>
            </a:r>
          </a:p>
          <a:p>
            <a:pPr>
              <a:buNone/>
            </a:pPr>
            <a:r>
              <a:rPr lang="en-US" sz="2000" dirty="0" smtClean="0">
                <a:solidFill>
                  <a:srgbClr val="00B050"/>
                </a:solidFill>
              </a:rPr>
              <a:t>Features of CPs</a:t>
            </a:r>
          </a:p>
          <a:p>
            <a:pPr marL="514350" indent="-514350">
              <a:buAutoNum type="romanLcParenR"/>
            </a:pPr>
            <a:r>
              <a:rPr lang="en-US" sz="2000" dirty="0" smtClean="0"/>
              <a:t>The </a:t>
            </a:r>
            <a:r>
              <a:rPr lang="en-US" sz="2000" b="1" dirty="0" smtClean="0">
                <a:solidFill>
                  <a:srgbClr val="7030A0"/>
                </a:solidFill>
              </a:rPr>
              <a:t>maturity period ranges from 91 to 180 days </a:t>
            </a:r>
            <a:r>
              <a:rPr lang="en-US" sz="2000" dirty="0" smtClean="0"/>
              <a:t>in India</a:t>
            </a:r>
          </a:p>
          <a:p>
            <a:pPr marL="514350" indent="-514350">
              <a:buAutoNum type="romanLcParenR"/>
            </a:pPr>
            <a:r>
              <a:rPr lang="en-US" sz="2000" dirty="0" smtClean="0"/>
              <a:t>It is </a:t>
            </a:r>
            <a:r>
              <a:rPr lang="en-US" sz="2000" b="1" dirty="0" smtClean="0">
                <a:solidFill>
                  <a:srgbClr val="7030A0"/>
                </a:solidFill>
              </a:rPr>
              <a:t>sold at discount and redeemable at par value</a:t>
            </a:r>
          </a:p>
          <a:p>
            <a:pPr marL="514350" indent="-514350">
              <a:buAutoNum type="romanLcParenR"/>
            </a:pPr>
            <a:r>
              <a:rPr lang="en-US" sz="2000" dirty="0" smtClean="0"/>
              <a:t>It may be sold directly to the investors</a:t>
            </a:r>
          </a:p>
          <a:p>
            <a:pPr marL="514350" indent="-514350">
              <a:buNone/>
            </a:pPr>
            <a:r>
              <a:rPr lang="en-US" sz="2000" dirty="0" smtClean="0">
                <a:solidFill>
                  <a:srgbClr val="00B050"/>
                </a:solidFill>
              </a:rPr>
              <a:t>Eligibility criteria</a:t>
            </a:r>
          </a:p>
          <a:p>
            <a:pPr marL="514350" indent="-514350">
              <a:buAutoNum type="romanLcParenR"/>
            </a:pPr>
            <a:r>
              <a:rPr lang="en-US" sz="2000" dirty="0" smtClean="0"/>
              <a:t>Tangible net worth of the company not be less than 4 </a:t>
            </a:r>
            <a:r>
              <a:rPr lang="en-US" sz="2000" dirty="0" err="1" smtClean="0"/>
              <a:t>crore</a:t>
            </a:r>
            <a:endParaRPr lang="en-US" sz="2000" dirty="0" smtClean="0"/>
          </a:p>
          <a:p>
            <a:pPr marL="514350" indent="-514350">
              <a:buAutoNum type="romanLcParenR"/>
            </a:pPr>
            <a:r>
              <a:rPr lang="en-US" sz="2000" dirty="0" smtClean="0"/>
              <a:t>The minimum size of each CPs  Rs 5 </a:t>
            </a:r>
            <a:r>
              <a:rPr lang="en-US" sz="2000" dirty="0" err="1" smtClean="0"/>
              <a:t>lakhs</a:t>
            </a:r>
            <a:endParaRPr lang="en-US" sz="2000" dirty="0" smtClean="0"/>
          </a:p>
          <a:p>
            <a:pPr marL="514350" indent="-514350">
              <a:buAutoNum type="romanLcParenR"/>
            </a:pPr>
            <a:r>
              <a:rPr lang="en-US" sz="2000" dirty="0" smtClean="0"/>
              <a:t>The size of any single issue should not be less than 1 </a:t>
            </a:r>
            <a:r>
              <a:rPr lang="en-US" sz="2000" dirty="0" err="1" smtClean="0"/>
              <a:t>crore</a:t>
            </a:r>
            <a:endParaRPr lang="en-US" sz="2000" dirty="0" smtClean="0"/>
          </a:p>
          <a:p>
            <a:pPr marL="514350" indent="-514350">
              <a:buAutoNum type="romanLcParenR"/>
            </a:pPr>
            <a:r>
              <a:rPr lang="en-US" sz="2000" dirty="0" smtClean="0"/>
              <a:t>It is negotiable</a:t>
            </a:r>
          </a:p>
          <a:p>
            <a:pPr marL="514350" indent="-514350">
              <a:buNone/>
            </a:pPr>
            <a:endParaRPr lang="en-US" sz="2000" dirty="0" smtClean="0"/>
          </a:p>
          <a:p>
            <a:pPr marL="514350" indent="-514350">
              <a:buAutoNum type="romanLcParenR"/>
            </a:pPr>
            <a:endParaRPr lang="en-US" sz="2000"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sz="2000" dirty="0" smtClean="0">
                <a:solidFill>
                  <a:srgbClr val="00B050"/>
                </a:solidFill>
              </a:rPr>
              <a:t>Advantages</a:t>
            </a:r>
          </a:p>
          <a:p>
            <a:pPr marL="514350" indent="-514350">
              <a:buAutoNum type="romanLcParenR"/>
            </a:pPr>
            <a:r>
              <a:rPr lang="en-US" sz="2000" dirty="0" smtClean="0"/>
              <a:t>It is alternative source during the period of tight bank credit</a:t>
            </a:r>
          </a:p>
          <a:p>
            <a:pPr marL="514350" indent="-514350">
              <a:buAutoNum type="romanLcParenR"/>
            </a:pPr>
            <a:r>
              <a:rPr lang="en-US" sz="2000" dirty="0" smtClean="0"/>
              <a:t>Cheaper source</a:t>
            </a:r>
          </a:p>
          <a:p>
            <a:pPr marL="514350" indent="-514350">
              <a:buNone/>
            </a:pPr>
            <a:r>
              <a:rPr lang="en-US" sz="2000" dirty="0" smtClean="0">
                <a:solidFill>
                  <a:srgbClr val="00B050"/>
                </a:solidFill>
              </a:rPr>
              <a:t>Disadvantage</a:t>
            </a:r>
          </a:p>
          <a:p>
            <a:pPr marL="514350" indent="-514350">
              <a:buAutoNum type="romanLcParenR"/>
            </a:pPr>
            <a:r>
              <a:rPr lang="en-US" sz="2000" dirty="0" smtClean="0"/>
              <a:t>Available only to large and financially sound companies</a:t>
            </a:r>
          </a:p>
          <a:p>
            <a:pPr marL="514350" indent="-514350">
              <a:buAutoNum type="romanLcParenR"/>
            </a:pPr>
            <a:r>
              <a:rPr lang="en-US" sz="2000" dirty="0" smtClean="0"/>
              <a:t>It cannot be redeemed before its maturity period</a:t>
            </a:r>
          </a:p>
          <a:p>
            <a:pPr marL="514350" indent="-514350">
              <a:buNone/>
            </a:pPr>
            <a:r>
              <a:rPr lang="en-US" sz="2000" b="1" dirty="0" smtClean="0">
                <a:solidFill>
                  <a:srgbClr val="CC00CC"/>
                </a:solidFill>
              </a:rPr>
              <a:t>5. Public deposits</a:t>
            </a:r>
          </a:p>
          <a:p>
            <a:pPr marL="514350" indent="-514350">
              <a:buFont typeface="Symbol"/>
              <a:buChar char="Þ"/>
            </a:pPr>
            <a:r>
              <a:rPr lang="en-US" sz="2000" dirty="0" smtClean="0"/>
              <a:t>Term deposit in nature of unsecured deposits</a:t>
            </a:r>
          </a:p>
          <a:p>
            <a:pPr marL="514350" indent="-514350">
              <a:buFont typeface="Symbol"/>
              <a:buChar char="Þ"/>
            </a:pPr>
            <a:r>
              <a:rPr lang="en-US" sz="2000" dirty="0" smtClean="0"/>
              <a:t>Firm have been solicited from general public for working capital requirements</a:t>
            </a:r>
          </a:p>
          <a:p>
            <a:pPr marL="514350" indent="-514350">
              <a:buNone/>
            </a:pPr>
            <a:r>
              <a:rPr lang="en-US" sz="2000" dirty="0" smtClean="0">
                <a:solidFill>
                  <a:srgbClr val="00B050"/>
                </a:solidFill>
              </a:rPr>
              <a:t>Regulations</a:t>
            </a:r>
          </a:p>
          <a:p>
            <a:pPr marL="514350" indent="-514350">
              <a:buAutoNum type="romanLcParenR"/>
            </a:pPr>
            <a:r>
              <a:rPr lang="en-US" sz="2000" dirty="0" smtClean="0"/>
              <a:t>A firm cannot issue public deposit for more than 25% on its share capital</a:t>
            </a:r>
          </a:p>
          <a:p>
            <a:pPr marL="514350" indent="-514350">
              <a:buAutoNum type="romanLcParenR"/>
            </a:pPr>
            <a:r>
              <a:rPr lang="en-US" sz="2000" dirty="0" smtClean="0"/>
              <a:t>The period ranging from 6 months to 3 years.</a:t>
            </a:r>
          </a:p>
          <a:p>
            <a:pPr marL="514350" indent="-514350">
              <a:buNone/>
            </a:pPr>
            <a:endParaRPr lang="en-US" sz="2000" dirty="0" smtClean="0"/>
          </a:p>
          <a:p>
            <a:pPr marL="514350" indent="-514350">
              <a:buNone/>
            </a:pPr>
            <a:endParaRPr lang="en-US" sz="20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buNone/>
            </a:pPr>
            <a:endParaRPr lang="en-US" sz="2100" dirty="0"/>
          </a:p>
        </p:txBody>
      </p:sp>
      <p:sp>
        <p:nvSpPr>
          <p:cNvPr id="4" name="Rectangle 3"/>
          <p:cNvSpPr/>
          <p:nvPr/>
        </p:nvSpPr>
        <p:spPr>
          <a:xfrm>
            <a:off x="3276600" y="381000"/>
            <a:ext cx="2743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Advantages of Public Deposits</a:t>
            </a:r>
            <a:endParaRPr lang="en-US" dirty="0"/>
          </a:p>
        </p:txBody>
      </p:sp>
      <p:sp>
        <p:nvSpPr>
          <p:cNvPr id="5" name="Rectangle 4"/>
          <p:cNvSpPr/>
          <p:nvPr/>
        </p:nvSpPr>
        <p:spPr>
          <a:xfrm>
            <a:off x="228600" y="1828800"/>
            <a:ext cx="2133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the company</a:t>
            </a:r>
            <a:endParaRPr lang="en-US" dirty="0"/>
          </a:p>
        </p:txBody>
      </p:sp>
      <p:sp>
        <p:nvSpPr>
          <p:cNvPr id="6" name="Rectangle 5"/>
          <p:cNvSpPr/>
          <p:nvPr/>
        </p:nvSpPr>
        <p:spPr>
          <a:xfrm>
            <a:off x="6705600" y="1905000"/>
            <a:ext cx="2133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the investor</a:t>
            </a:r>
            <a:endParaRPr lang="en-US" dirty="0"/>
          </a:p>
        </p:txBody>
      </p:sp>
      <p:sp>
        <p:nvSpPr>
          <p:cNvPr id="7" name="Rectangle 6"/>
          <p:cNvSpPr/>
          <p:nvPr/>
        </p:nvSpPr>
        <p:spPr>
          <a:xfrm>
            <a:off x="152400" y="3352800"/>
            <a:ext cx="23622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lgn="ctr">
              <a:buAutoNum type="romanLcParenR"/>
            </a:pPr>
            <a:r>
              <a:rPr lang="en-US" dirty="0" smtClean="0"/>
              <a:t>Simple procedure involved</a:t>
            </a:r>
          </a:p>
          <a:p>
            <a:pPr marL="400050" indent="-400050" algn="ctr">
              <a:buAutoNum type="romanLcParenR"/>
            </a:pPr>
            <a:r>
              <a:rPr lang="en-US" dirty="0" smtClean="0"/>
              <a:t>No security is offered</a:t>
            </a:r>
          </a:p>
          <a:p>
            <a:pPr marL="400050" indent="-400050" algn="ctr">
              <a:buAutoNum type="romanLcParenR"/>
            </a:pPr>
            <a:r>
              <a:rPr lang="en-US" dirty="0" smtClean="0"/>
              <a:t>cheaper</a:t>
            </a:r>
            <a:endParaRPr lang="en-US" dirty="0"/>
          </a:p>
        </p:txBody>
      </p:sp>
      <p:sp>
        <p:nvSpPr>
          <p:cNvPr id="8" name="Rectangle 7"/>
          <p:cNvSpPr/>
          <p:nvPr/>
        </p:nvSpPr>
        <p:spPr>
          <a:xfrm>
            <a:off x="6400800" y="3276600"/>
            <a:ext cx="2286000" cy="251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lgn="ctr">
              <a:buAutoNum type="romanLcParenR"/>
            </a:pPr>
            <a:r>
              <a:rPr lang="en-US" dirty="0" smtClean="0"/>
              <a:t>Higher rate of interest</a:t>
            </a:r>
          </a:p>
          <a:p>
            <a:pPr marL="400050" indent="-400050" algn="ctr">
              <a:buAutoNum type="romanLcParenR"/>
            </a:pPr>
            <a:r>
              <a:rPr lang="en-US" dirty="0" smtClean="0"/>
              <a:t>Short maturity period</a:t>
            </a:r>
            <a:endParaRPr lang="en-US" dirty="0"/>
          </a:p>
        </p:txBody>
      </p:sp>
      <p:cxnSp>
        <p:nvCxnSpPr>
          <p:cNvPr id="10" name="Straight Connector 9"/>
          <p:cNvCxnSpPr/>
          <p:nvPr/>
        </p:nvCxnSpPr>
        <p:spPr>
          <a:xfrm>
            <a:off x="1295400" y="1524000"/>
            <a:ext cx="6096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7200900" y="17145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0"/>
          </p:cNvCxnSpPr>
          <p:nvPr/>
        </p:nvCxnSpPr>
        <p:spPr>
          <a:xfrm rot="5400000">
            <a:off x="1143000" y="1676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 idx="2"/>
          </p:cNvCxnSpPr>
          <p:nvPr/>
        </p:nvCxnSpPr>
        <p:spPr>
          <a:xfrm rot="5400000">
            <a:off x="4533900" y="1409700"/>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Down Arrow 16"/>
          <p:cNvSpPr/>
          <p:nvPr/>
        </p:nvSpPr>
        <p:spPr>
          <a:xfrm>
            <a:off x="990600" y="2895600"/>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7391400" y="2819400"/>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4290</Words>
  <Application>Microsoft Office PowerPoint</Application>
  <PresentationFormat>On-screen Show (4:3)</PresentationFormat>
  <Paragraphs>827</Paragraphs>
  <Slides>105</Slides>
  <Notes>3</Notes>
  <HiddenSlides>0</HiddenSlides>
  <MMClips>0</MMClips>
  <ScaleCrop>false</ScaleCrop>
  <HeadingPairs>
    <vt:vector size="4" baseType="variant">
      <vt:variant>
        <vt:lpstr>Theme</vt:lpstr>
      </vt:variant>
      <vt:variant>
        <vt:i4>1</vt:i4>
      </vt:variant>
      <vt:variant>
        <vt:lpstr>Slide Titles</vt:lpstr>
      </vt:variant>
      <vt:variant>
        <vt:i4>105</vt:i4>
      </vt:variant>
    </vt:vector>
  </HeadingPairs>
  <TitlesOfParts>
    <vt:vector size="106" baseType="lpstr">
      <vt:lpstr>Office Theme</vt:lpstr>
      <vt:lpstr>Slide 1</vt:lpstr>
      <vt:lpstr>Working Capital Management</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Independent vs. Dependent Demand </vt:lpstr>
      <vt:lpstr>Slide 63</vt:lpstr>
      <vt:lpstr>Slide 64</vt:lpstr>
      <vt:lpstr>Slide 65</vt:lpstr>
      <vt:lpstr>Slide 66</vt:lpstr>
      <vt:lpstr>Slide 67</vt:lpstr>
      <vt:lpstr>Inventory management techniques</vt:lpstr>
      <vt:lpstr>Slide 69</vt:lpstr>
      <vt:lpstr>Slide 70</vt:lpstr>
      <vt:lpstr>ABC Analysis</vt:lpstr>
      <vt:lpstr>ABC Classification</vt:lpstr>
      <vt:lpstr>Slide 73</vt:lpstr>
      <vt:lpstr>Slide 74</vt:lpstr>
      <vt:lpstr>Objectives of JIT </vt:lpstr>
      <vt:lpstr>Slide 76</vt:lpstr>
      <vt:lpstr>Slide 77</vt:lpstr>
      <vt:lpstr>Slide 78</vt:lpstr>
      <vt:lpstr>Slide 79</vt:lpstr>
      <vt:lpstr>Slide 80</vt:lpstr>
      <vt:lpstr>Slide 81</vt:lpstr>
      <vt:lpstr>Slide 82</vt:lpstr>
      <vt:lpstr>Cash management</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Capital Management</dc:title>
  <dc:creator/>
  <cp:lastModifiedBy>KV staff</cp:lastModifiedBy>
  <cp:revision>231</cp:revision>
  <dcterms:created xsi:type="dcterms:W3CDTF">2006-08-16T00:00:00Z</dcterms:created>
  <dcterms:modified xsi:type="dcterms:W3CDTF">2015-04-14T06:53:00Z</dcterms:modified>
</cp:coreProperties>
</file>