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6">
          <p15:clr>
            <a:srgbClr val="A4A3A4"/>
          </p15:clr>
        </p15:guide>
        <p15:guide id="2" pos="23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6" y="60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5/3/2020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5/3/2020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5/3/2020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5/3/2020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5/3/2020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5/3/2020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5/3/2020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5/3/2020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5/3/2020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5/3/2020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5/3/2020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1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5/3/2020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79512" y="508000"/>
            <a:ext cx="9846394" cy="82073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4000" b="1" u="sng" dirty="0">
                <a:solidFill>
                  <a:srgbClr val="000000"/>
                </a:solidFill>
                <a:latin typeface="Times New Roman"/>
                <a:cs typeface="Times New Roman"/>
              </a:rPr>
              <a:t>CONSERVATION OF BIODIVERSITY</a:t>
            </a:r>
          </a:p>
          <a:p>
            <a:pPr>
              <a:lnSpc>
                <a:spcPts val="3220"/>
              </a:lnSpc>
            </a:pPr>
            <a:endParaRPr lang="en-CA" sz="28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383982" y="1636514"/>
            <a:ext cx="6559004" cy="61555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Biodiversity inventories</a:t>
            </a:r>
          </a:p>
          <a:p>
            <a:pPr>
              <a:lnSpc>
                <a:spcPts val="2415"/>
              </a:lnSpc>
            </a:pPr>
            <a:endParaRPr lang="en-CA" sz="21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0" y="2252067"/>
            <a:ext cx="8661282" cy="269304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344423">
              <a:lnSpc>
                <a:spcPts val="3500"/>
              </a:lnSpc>
            </a:pP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Conserving Biodiversity in protected I </a:t>
            </a:r>
            <a:r>
              <a:rPr lang="en-CA" sz="32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labita</a:t>
            </a: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 is-</a:t>
            </a:r>
            <a:br>
              <a:rPr lang="en-CA" sz="2100" dirty="0">
                <a:solidFill>
                  <a:srgbClr val="000000"/>
                </a:solidFill>
                <a:latin typeface="Times New Roman"/>
              </a:rPr>
            </a:b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    In </a:t>
            </a:r>
            <a:r>
              <a:rPr lang="en-CA" sz="3200" b="1" i="1" dirty="0">
                <a:solidFill>
                  <a:srgbClr val="000000"/>
                </a:solidFill>
                <a:latin typeface="Times New Roman"/>
                <a:cs typeface="Times New Roman"/>
              </a:rPr>
              <a:t>situ </a:t>
            </a: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conservation.</a:t>
            </a:r>
          </a:p>
          <a:p>
            <a:pPr indent="344423">
              <a:lnSpc>
                <a:spcPts val="3500"/>
              </a:lnSpc>
            </a:pPr>
            <a:endParaRPr lang="en-CA" sz="32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indent="344423">
              <a:lnSpc>
                <a:spcPts val="3500"/>
              </a:lnSpc>
            </a:pPr>
            <a:endParaRPr lang="en-CA" sz="32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indent="344423">
              <a:lnSpc>
                <a:spcPts val="3500"/>
              </a:lnSpc>
            </a:pPr>
            <a:endParaRPr lang="en-CA" sz="32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3500"/>
              </a:lnSpc>
            </a:pPr>
            <a:endParaRPr lang="en-CA" sz="21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7659" y="3375471"/>
            <a:ext cx="3970639" cy="46166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00"/>
              </a:lnSpc>
              <a:tabLst>
                <a:tab pos="330200" algn="l"/>
              </a:tabLst>
            </a:pPr>
            <a:r>
              <a:rPr lang="en-CA" sz="2110" b="1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Ex </a:t>
            </a:r>
            <a:r>
              <a:rPr lang="en-CA" sz="3200" b="1" i="1" dirty="0">
                <a:solidFill>
                  <a:srgbClr val="000000"/>
                </a:solidFill>
                <a:latin typeface="Times New Roman"/>
                <a:cs typeface="Times New Roman"/>
              </a:rPr>
              <a:t>situ </a:t>
            </a: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conservation.</a:t>
            </a:r>
          </a:p>
          <a:p>
            <a:pPr>
              <a:lnSpc>
                <a:spcPts val="1840"/>
              </a:lnSpc>
            </a:pPr>
            <a:endParaRPr lang="en-CA" sz="21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89453" y="3837136"/>
            <a:ext cx="7442743" cy="134652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Seed Bank, Gene Bank, Pollen Bank, DNA</a:t>
            </a:r>
            <a:br>
              <a:rPr lang="en-CA" sz="2100" dirty="0">
                <a:solidFill>
                  <a:srgbClr val="000000"/>
                </a:solidFill>
                <a:latin typeface="Times New Roman"/>
              </a:rPr>
            </a:b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Bank</a:t>
            </a:r>
          </a:p>
          <a:p>
            <a:pPr>
              <a:lnSpc>
                <a:spcPts val="3475"/>
              </a:lnSpc>
            </a:pPr>
            <a:endParaRPr lang="en-CA" sz="21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828800" y="6184900"/>
            <a:ext cx="65" cy="50013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endParaRPr lang="en-CA" sz="171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1955"/>
              </a:lnSpc>
            </a:pPr>
            <a:endParaRPr lang="en-CA" sz="17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7493000" y="3657600"/>
            <a:ext cx="65" cy="35907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endParaRPr lang="en-CA" sz="12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1380"/>
              </a:lnSpc>
            </a:pPr>
            <a:endParaRPr lang="en-CA" sz="1200" dirty="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6489700" y="5880100"/>
            <a:ext cx="65" cy="35907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endParaRPr lang="en-CA" sz="121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1380"/>
              </a:lnSpc>
            </a:pPr>
            <a:endParaRPr lang="en-CA" sz="1200" dirty="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5867400" y="6311900"/>
            <a:ext cx="65" cy="41036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75"/>
              </a:lnSpc>
            </a:pPr>
            <a:endParaRPr lang="en-CA" sz="171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1575"/>
              </a:lnSpc>
            </a:pPr>
            <a:endParaRPr lang="en-CA" sz="1748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850900"/>
            <a:ext cx="5994590" cy="7437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lang="en-CA" sz="40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Restoration of  Biodiversity</a:t>
            </a:r>
          </a:p>
          <a:p>
            <a:pPr>
              <a:lnSpc>
                <a:spcPts val="2875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584200" y="1371600"/>
            <a:ext cx="6851812" cy="7437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    Imparting Environmental Education</a:t>
            </a:r>
          </a:p>
          <a:p>
            <a:pPr>
              <a:lnSpc>
                <a:spcPts val="2875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571500" y="1828800"/>
            <a:ext cx="7528892" cy="174406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400"/>
              </a:lnSpc>
              <a:tabLst>
                <a:tab pos="330200" algn="l"/>
              </a:tabLst>
            </a:pPr>
            <a:r>
              <a:rPr lang="en-CA" sz="2335" b="1" dirty="0">
                <a:solidFill>
                  <a:srgbClr val="000000"/>
                </a:solidFill>
                <a:latin typeface="Times New Roman"/>
                <a:cs typeface="Times New Roman"/>
              </a:rPr>
              <a:t>     </a:t>
            </a:r>
            <a:r>
              <a:rPr lang="en-CA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Enacting, strengthening and enforcing Environmental</a:t>
            </a:r>
            <a:br>
              <a:rPr lang="en-CA" sz="2500" dirty="0">
                <a:solidFill>
                  <a:srgbClr val="000000"/>
                </a:solidFill>
                <a:latin typeface="Times New Roman"/>
              </a:rPr>
            </a:br>
            <a:r>
              <a:rPr lang="en-CA" sz="2335" b="1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Legislation</a:t>
            </a:r>
          </a:p>
          <a:p>
            <a:pPr>
              <a:lnSpc>
                <a:spcPts val="3400"/>
              </a:lnSpc>
              <a:tabLst>
                <a:tab pos="330200" algn="l"/>
              </a:tabLst>
            </a:pPr>
            <a:endParaRPr lang="en-CA" sz="32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3400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71500" y="2829074"/>
            <a:ext cx="3751604" cy="7437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lang="en-CA" sz="2335" b="1" dirty="0">
                <a:solidFill>
                  <a:srgbClr val="000000"/>
                </a:solidFill>
                <a:latin typeface="Times New Roman"/>
                <a:cs typeface="Times New Roman"/>
              </a:rPr>
              <a:t>     </a:t>
            </a: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Population Control</a:t>
            </a:r>
          </a:p>
          <a:p>
            <a:pPr>
              <a:lnSpc>
                <a:spcPts val="2875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13656" y="3226339"/>
            <a:ext cx="7776864" cy="157735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100"/>
              </a:lnSpc>
            </a:pP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Reviewing the agriculture practice</a:t>
            </a:r>
            <a:br>
              <a:rPr lang="en-CA" sz="2500" dirty="0">
                <a:solidFill>
                  <a:srgbClr val="000000"/>
                </a:solidFill>
                <a:latin typeface="Times New Roman"/>
              </a:rPr>
            </a:b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Controlling Urbanization</a:t>
            </a:r>
          </a:p>
          <a:p>
            <a:pPr>
              <a:lnSpc>
                <a:spcPts val="4100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571500" y="4391783"/>
            <a:ext cx="7528891" cy="74379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75"/>
              </a:lnSpc>
              <a:tabLst>
                <a:tab pos="88900" algn="l"/>
              </a:tabLst>
            </a:pP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   Conservation through Biotechnology</a:t>
            </a:r>
          </a:p>
          <a:p>
            <a:pPr>
              <a:lnSpc>
                <a:spcPts val="2875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822700" y="241300"/>
            <a:ext cx="65" cy="7437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endParaRPr lang="en-CA" sz="1935" b="1" spc="-3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875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530807" y="1340768"/>
            <a:ext cx="8532440" cy="392415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indent="143255">
              <a:lnSpc>
                <a:spcPts val="3355"/>
              </a:lnSpc>
            </a:pP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Biodiversity is our life. If the Biodiversity got lost at</a:t>
            </a:r>
            <a:br>
              <a:rPr lang="en-CA" sz="2800" dirty="0">
                <a:solidFill>
                  <a:srgbClr val="000000"/>
                </a:solidFill>
                <a:latin typeface="Times New Roman"/>
              </a:rPr>
            </a:b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this rate then in near future, the survival of human</a:t>
            </a:r>
            <a:br>
              <a:rPr lang="en-CA" sz="2800" dirty="0">
                <a:solidFill>
                  <a:srgbClr val="000000"/>
                </a:solidFill>
                <a:latin typeface="Times New Roman"/>
              </a:rPr>
            </a:b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being will be threatened. So, it is our moral duty to</a:t>
            </a:r>
            <a:br>
              <a:rPr lang="en-CA" sz="2800" dirty="0">
                <a:solidFill>
                  <a:srgbClr val="000000"/>
                </a:solidFill>
                <a:latin typeface="Times New Roman"/>
              </a:rPr>
            </a:b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conserve Biodiversity as well our Environment. Long-</a:t>
            </a:r>
            <a:br>
              <a:rPr lang="en-CA" sz="2800" dirty="0">
                <a:solidFill>
                  <a:srgbClr val="000000"/>
                </a:solidFill>
                <a:latin typeface="Times New Roman"/>
              </a:rPr>
            </a:b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term   maintenance of species and their management</a:t>
            </a:r>
            <a:br>
              <a:rPr lang="en-CA" sz="2800" dirty="0">
                <a:solidFill>
                  <a:srgbClr val="000000"/>
                </a:solidFill>
                <a:latin typeface="Times New Roman"/>
              </a:rPr>
            </a:b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requires co-operative efforts across entire landscapes.</a:t>
            </a:r>
            <a:br>
              <a:rPr lang="en-CA" sz="2800" dirty="0">
                <a:solidFill>
                  <a:srgbClr val="000000"/>
                </a:solidFill>
                <a:latin typeface="Times New Roman"/>
              </a:rPr>
            </a:b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Biodiversity should be dealt with at scale of habitats or</a:t>
            </a:r>
            <a:br>
              <a:rPr lang="en-CA" sz="2800" dirty="0">
                <a:solidFill>
                  <a:srgbClr val="000000"/>
                </a:solidFill>
                <a:latin typeface="Times New Roman"/>
              </a:rPr>
            </a:b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ecosystems rather than at species level.</a:t>
            </a:r>
          </a:p>
          <a:p>
            <a:pPr>
              <a:lnSpc>
                <a:spcPts val="3355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943100" y="6134100"/>
            <a:ext cx="28854" cy="2564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00" dirty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>
              <a:lnSpc>
                <a:spcPts val="1035"/>
              </a:lnSpc>
            </a:pPr>
            <a:endParaRPr lang="en-CA" sz="9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4343400" y="4521200"/>
            <a:ext cx="65" cy="35907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endParaRPr lang="en-CA" sz="1210" b="1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1380"/>
              </a:lnSpc>
            </a:pPr>
            <a:endParaRPr lang="en-CA" sz="12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5156200" y="4495800"/>
            <a:ext cx="65" cy="41036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  <a:tabLst>
                <a:tab pos="1841500" algn="l"/>
              </a:tabLst>
            </a:pPr>
            <a:endParaRPr lang="en-CA" sz="141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1610"/>
              </a:lnSpc>
            </a:pPr>
            <a:endParaRPr lang="en-CA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688"/>
            <a:ext cx="9144000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491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2092"/>
            <a:ext cx="9144000" cy="6845300"/>
          </a:xfrm>
          <a:prstGeom prst="rect">
            <a:avLst/>
          </a:prstGeom>
        </p:spPr>
      </p:pic>
      <p:sp>
        <p:nvSpPr>
          <p:cNvPr id="7" name="TextBox 2"/>
          <p:cNvSpPr txBox="1"/>
          <p:nvPr/>
        </p:nvSpPr>
        <p:spPr>
          <a:xfrm>
            <a:off x="611560" y="1752600"/>
            <a:ext cx="8291586" cy="159017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210"/>
              </a:lnSpc>
            </a:pPr>
            <a:r>
              <a:rPr lang="en-CA" sz="5400" b="1" u="sng" dirty="0">
                <a:solidFill>
                  <a:srgbClr val="974707"/>
                </a:solidFill>
                <a:latin typeface="Arial"/>
                <a:cs typeface="Arial"/>
              </a:rPr>
              <a:t>Biodiversity-Importance</a:t>
            </a:r>
          </a:p>
          <a:p>
            <a:pPr>
              <a:lnSpc>
                <a:spcPts val="6210"/>
              </a:lnSpc>
            </a:pPr>
            <a:endParaRPr lang="en-CA" sz="54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4067944" y="4264772"/>
            <a:ext cx="4104456" cy="51834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4800" u="sng" dirty="0">
                <a:solidFill>
                  <a:srgbClr val="C00000"/>
                </a:solidFill>
                <a:latin typeface="Calibri"/>
                <a:cs typeface="Calibri"/>
              </a:rPr>
              <a:t>Dr. Ikram-ul-Haq</a:t>
            </a:r>
            <a:endParaRPr lang="en-CA" sz="3204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555776" y="495300"/>
            <a:ext cx="4968552" cy="82073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4000" b="1" i="1" u="sng" dirty="0">
                <a:solidFill>
                  <a:srgbClr val="000000"/>
                </a:solidFill>
                <a:latin typeface="Times New Roman"/>
                <a:cs typeface="Times New Roman"/>
              </a:rPr>
              <a:t>INTRODUCTION</a:t>
            </a:r>
          </a:p>
          <a:p>
            <a:pPr>
              <a:lnSpc>
                <a:spcPts val="3220"/>
              </a:lnSpc>
            </a:pPr>
            <a:endParaRPr lang="en-CA" sz="28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546100" y="1447800"/>
            <a:ext cx="7996484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The term Biodiversity was first coined by Walter G. Rosen in</a:t>
            </a:r>
          </a:p>
          <a:p>
            <a:pPr>
              <a:lnSpc>
                <a:spcPts val="253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27100" y="1816100"/>
            <a:ext cx="746358" cy="6412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400" b="1" spc="-30" dirty="0">
                <a:solidFill>
                  <a:srgbClr val="000000"/>
                </a:solidFill>
                <a:latin typeface="Times New Roman"/>
                <a:cs typeface="Times New Roman"/>
              </a:rPr>
              <a:t>1 986.</a:t>
            </a:r>
          </a:p>
          <a:p>
            <a:pPr>
              <a:lnSpc>
                <a:spcPts val="253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46100" y="2222500"/>
            <a:ext cx="8522398" cy="148758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00"/>
              </a:lnSpc>
              <a:tabLst>
                <a:tab pos="355600" algn="l"/>
                <a:tab pos="355600" algn="l"/>
              </a:tabLst>
            </a:pPr>
            <a:r>
              <a:rPr lang="en-CA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The biosphere comprises of a complex collections of innumerable</a:t>
            </a:r>
            <a:br>
              <a:rPr lang="en-CA" sz="2200" dirty="0">
                <a:solidFill>
                  <a:srgbClr val="000000"/>
                </a:solidFill>
                <a:latin typeface="Times New Roman"/>
              </a:rPr>
            </a:br>
            <a:r>
              <a:rPr lang="en-CA" sz="2056" b="1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organisms, known as  the Biodiversity, which constitute the</a:t>
            </a:r>
            <a:br>
              <a:rPr lang="en-CA" sz="2400" dirty="0">
                <a:solidFill>
                  <a:srgbClr val="000000"/>
                </a:solidFill>
                <a:latin typeface="Times New Roman"/>
              </a:rPr>
            </a:br>
            <a:r>
              <a:rPr lang="en-CA" sz="2056" b="1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vital life support for survival of human race.</a:t>
            </a:r>
          </a:p>
          <a:p>
            <a:pPr>
              <a:lnSpc>
                <a:spcPts val="290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7648" y="3390900"/>
            <a:ext cx="8702824" cy="223138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75"/>
              </a:lnSpc>
              <a:tabLst>
                <a:tab pos="368300" algn="l"/>
                <a:tab pos="355600" algn="l"/>
                <a:tab pos="381000" algn="l"/>
                <a:tab pos="368300" algn="l"/>
              </a:tabLst>
            </a:pPr>
            <a:r>
              <a:rPr lang="en-CA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Biological diversity, abbreviated as biodiversity, represent the</a:t>
            </a:r>
            <a:br>
              <a:rPr lang="en-CA" sz="2200" dirty="0">
                <a:solidFill>
                  <a:srgbClr val="000000"/>
                </a:solidFill>
                <a:latin typeface="Times New Roman"/>
              </a:rPr>
            </a:br>
            <a:r>
              <a:rPr lang="en-CA" sz="2056" b="1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sum total of various life forms such as unicellular fungi</a:t>
            </a:r>
            <a:r>
              <a:rPr lang="en-CA" sz="2056" b="1" dirty="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br>
              <a:rPr lang="en-CA" sz="2200" dirty="0">
                <a:solidFill>
                  <a:srgbClr val="000000"/>
                </a:solidFill>
                <a:latin typeface="Times New Roman"/>
              </a:rPr>
            </a:br>
            <a:r>
              <a:rPr lang="en-CA" sz="2056" b="1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protozoa, bacteria, and multi cellular organisms such as plants,</a:t>
            </a:r>
            <a:br>
              <a:rPr lang="en-CA" sz="2200" dirty="0">
                <a:solidFill>
                  <a:srgbClr val="000000"/>
                </a:solidFill>
                <a:latin typeface="Times New Roman"/>
              </a:rPr>
            </a:br>
            <a:r>
              <a:rPr lang="en-CA" sz="2056" b="1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fishes, and mammals at various biological levels including</a:t>
            </a:r>
            <a:br>
              <a:rPr lang="en-CA" sz="2400" dirty="0">
                <a:solidFill>
                  <a:srgbClr val="000000"/>
                </a:solidFill>
                <a:latin typeface="Times New Roman"/>
              </a:rPr>
            </a:br>
            <a:r>
              <a:rPr lang="en-CA" sz="2056" b="1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gels, habitats, and ecosystem .</a:t>
            </a:r>
          </a:p>
          <a:p>
            <a:pPr>
              <a:lnSpc>
                <a:spcPts val="2875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98385" y="845776"/>
            <a:ext cx="8855665" cy="82073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4000" b="1" u="sng" dirty="0">
                <a:solidFill>
                  <a:srgbClr val="000000"/>
                </a:solidFill>
                <a:latin typeface="Times New Roman"/>
                <a:cs typeface="Times New Roman"/>
              </a:rPr>
              <a:t>There are three types of biodiversity</a:t>
            </a:r>
          </a:p>
          <a:p>
            <a:pPr>
              <a:lnSpc>
                <a:spcPts val="3220"/>
              </a:lnSpc>
            </a:pPr>
            <a:endParaRPr lang="en-CA" sz="28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79399" y="2204864"/>
            <a:ext cx="3860031" cy="71814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3600" dirty="0">
                <a:solidFill>
                  <a:srgbClr val="000000"/>
                </a:solidFill>
                <a:latin typeface="Times New Roman"/>
                <a:cs typeface="Times New Roman"/>
              </a:rPr>
              <a:t>Diversity of Species.</a:t>
            </a:r>
          </a:p>
          <a:p>
            <a:pPr>
              <a:lnSpc>
                <a:spcPts val="2760"/>
              </a:lnSpc>
            </a:pPr>
            <a:endParaRPr lang="en-CA" sz="24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79399" y="3645024"/>
            <a:ext cx="4449936" cy="71814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3600" dirty="0">
                <a:solidFill>
                  <a:srgbClr val="000000"/>
                </a:solidFill>
                <a:latin typeface="Times New Roman"/>
                <a:cs typeface="Times New Roman"/>
              </a:rPr>
              <a:t>Diversity of Ecosystem.</a:t>
            </a:r>
          </a:p>
          <a:p>
            <a:pPr>
              <a:lnSpc>
                <a:spcPts val="2760"/>
              </a:lnSpc>
            </a:pP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98385" y="5157192"/>
            <a:ext cx="3603551" cy="71814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3600" dirty="0">
                <a:solidFill>
                  <a:srgbClr val="000000"/>
                </a:solidFill>
                <a:latin typeface="Times New Roman"/>
                <a:cs typeface="Times New Roman"/>
              </a:rPr>
              <a:t>Diversity of Genes.</a:t>
            </a:r>
          </a:p>
          <a:p>
            <a:pPr>
              <a:lnSpc>
                <a:spcPts val="2760"/>
              </a:lnSpc>
            </a:pPr>
            <a:endParaRPr lang="en-CA" sz="3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19100" y="38100"/>
            <a:ext cx="12446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1810" b="1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</a:p>
          <a:p>
            <a:pPr>
              <a:lnSpc>
                <a:spcPts val="162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58208" y="879728"/>
            <a:ext cx="8531374" cy="58426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4000" b="1" u="sng" dirty="0">
                <a:solidFill>
                  <a:srgbClr val="000000"/>
                </a:solidFill>
                <a:latin typeface="Times New Roman"/>
                <a:cs typeface="Times New Roman"/>
              </a:rPr>
              <a:t>DISTRIBUTION OF BIODIVERSITY</a:t>
            </a:r>
          </a:p>
          <a:p>
            <a:pPr>
              <a:lnSpc>
                <a:spcPts val="2000"/>
              </a:lnSpc>
            </a:pPr>
            <a:endParaRPr lang="en-CA" sz="40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635060" y="1432609"/>
            <a:ext cx="6817260" cy="59952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00"/>
              </a:lnSpc>
              <a:tabLst>
                <a:tab pos="330200" algn="l"/>
              </a:tabLst>
            </a:pPr>
            <a:r>
              <a:rPr lang="en-CA" sz="2800" b="1" u="sng" spc="-10" dirty="0">
                <a:solidFill>
                  <a:srgbClr val="000000"/>
                </a:solidFill>
                <a:latin typeface="Times New Roman"/>
                <a:cs typeface="Times New Roman"/>
              </a:rPr>
              <a:t>Flora and fauna diversity</a:t>
            </a:r>
            <a:r>
              <a:rPr lang="en-CA" u="sng" dirty="0">
                <a:solidFill>
                  <a:srgbClr val="000000"/>
                </a:solidFill>
                <a:latin typeface="Times New Roman"/>
              </a:rPr>
              <a:t>  </a:t>
            </a:r>
            <a:r>
              <a:rPr lang="en-CA" sz="2800" b="1" u="sng" dirty="0">
                <a:solidFill>
                  <a:srgbClr val="000000"/>
                </a:solidFill>
                <a:latin typeface="Times New Roman"/>
              </a:rPr>
              <a:t>depend  on .</a:t>
            </a:r>
            <a:endParaRPr lang="en-CA" sz="2800" dirty="0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ts val="2400"/>
              </a:lnSpc>
            </a:pPr>
            <a:endParaRPr lang="en-CA" sz="18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26369" y="3212976"/>
            <a:ext cx="1456672" cy="71173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900"/>
              </a:lnSpc>
              <a:tabLst>
                <a:tab pos="330200" algn="l"/>
              </a:tabLst>
            </a:pP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Altitude</a:t>
            </a:r>
          </a:p>
          <a:p>
            <a:pPr>
              <a:lnSpc>
                <a:spcPts val="2900"/>
              </a:lnSpc>
            </a:pPr>
            <a:endParaRPr lang="en-CA" sz="18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711539" y="2061495"/>
            <a:ext cx="2088359" cy="80791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396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CA" sz="28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Soils</a:t>
            </a:r>
          </a:p>
          <a:p>
            <a:pPr>
              <a:lnSpc>
                <a:spcPts val="2070"/>
              </a:lnSpc>
            </a:pPr>
            <a:endParaRPr lang="en-CA" sz="2800" b="1" spc="-1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070"/>
              </a:lnSpc>
            </a:pPr>
            <a:r>
              <a:rPr lang="en-CA" sz="2800" b="1" dirty="0">
                <a:solidFill>
                  <a:srgbClr val="000000"/>
                </a:solidFill>
              </a:rPr>
              <a:t>Climate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714987" y="4907087"/>
            <a:ext cx="3550189" cy="80791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Presence of other species</a:t>
            </a:r>
          </a:p>
          <a:p>
            <a:pPr>
              <a:lnSpc>
                <a:spcPts val="2070"/>
              </a:lnSpc>
            </a:pPr>
            <a:endParaRPr lang="en-CA" sz="18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771742" y="4103817"/>
            <a:ext cx="4179029" cy="53860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596900" algn="l"/>
              </a:tabLst>
            </a:pP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Most   of   the   biodiversity</a:t>
            </a:r>
          </a:p>
          <a:p>
            <a:pPr>
              <a:lnSpc>
                <a:spcPts val="2070"/>
              </a:lnSpc>
            </a:pPr>
            <a:endParaRPr lang="en-CA" sz="1800" dirty="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434918" y="5786296"/>
            <a:ext cx="4897559" cy="53860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concentrated in Tropical region.</a:t>
            </a:r>
          </a:p>
          <a:p>
            <a:pPr>
              <a:lnSpc>
                <a:spcPts val="2070"/>
              </a:lnSpc>
            </a:pPr>
            <a:endParaRPr lang="en-CA" sz="1800" dirty="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749300" y="5715000"/>
            <a:ext cx="44884" cy="59952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CA" sz="1396" b="1" dirty="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</a:p>
          <a:p>
            <a:pPr>
              <a:lnSpc>
                <a:spcPts val="2420"/>
              </a:lnSpc>
            </a:pPr>
            <a:endParaRPr lang="en-CA" sz="1800" dirty="0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8001000" y="5588000"/>
            <a:ext cx="65" cy="53860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endParaRPr lang="en-CA" sz="1386" spc="-3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ts val="2070"/>
              </a:lnSpc>
            </a:pPr>
            <a:endParaRPr lang="en-CA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71600" y="444500"/>
            <a:ext cx="8233420" cy="79508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105"/>
              </a:lnSpc>
            </a:pPr>
            <a:r>
              <a:rPr lang="en-CA" sz="4000" b="1" u="sng" dirty="0">
                <a:solidFill>
                  <a:srgbClr val="000000"/>
                </a:solidFill>
                <a:latin typeface="Times New Roman"/>
                <a:cs typeface="Times New Roman"/>
              </a:rPr>
              <a:t>BENEFITS OF BIODIVERSITY</a:t>
            </a:r>
          </a:p>
          <a:p>
            <a:pPr>
              <a:lnSpc>
                <a:spcPts val="3105"/>
              </a:lnSpc>
            </a:pPr>
            <a:endParaRPr lang="en-CA" sz="27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079500" y="1155700"/>
            <a:ext cx="3196388" cy="7437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lang="en-CA" sz="2800" b="1" u="sng" dirty="0">
                <a:solidFill>
                  <a:srgbClr val="000000"/>
                </a:solidFill>
                <a:latin typeface="Times New Roman"/>
                <a:cs typeface="Times New Roman"/>
              </a:rPr>
              <a:t>Consumption  value</a:t>
            </a: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2875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17600" y="1676400"/>
            <a:ext cx="2138086" cy="7437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lang="en-CA" sz="28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    Food/Drink</a:t>
            </a:r>
          </a:p>
          <a:p>
            <a:pPr>
              <a:lnSpc>
                <a:spcPts val="2875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529571" y="2202873"/>
            <a:ext cx="672941" cy="7437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lang="en-CA" sz="28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Fuel</a:t>
            </a:r>
          </a:p>
          <a:p>
            <a:pPr>
              <a:lnSpc>
                <a:spcPts val="2875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447800" y="2705100"/>
            <a:ext cx="1413849" cy="7437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Medicine</a:t>
            </a:r>
          </a:p>
          <a:p>
            <a:pPr>
              <a:lnSpc>
                <a:spcPts val="2875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422400" y="3111500"/>
            <a:ext cx="3133743" cy="153888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Batter crop varieties</a:t>
            </a:r>
            <a:br>
              <a:rPr lang="en-CA" sz="2500" dirty="0">
                <a:solidFill>
                  <a:srgbClr val="000000"/>
                </a:solidFill>
                <a:latin typeface="Times New Roman"/>
              </a:rPr>
            </a:b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Industrial Material</a:t>
            </a:r>
          </a:p>
          <a:p>
            <a:pPr>
              <a:lnSpc>
                <a:spcPts val="4000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079500" y="4254500"/>
            <a:ext cx="3905556" cy="7437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lang="en-CA" sz="2800" b="1" u="sng" dirty="0">
                <a:solidFill>
                  <a:srgbClr val="000000"/>
                </a:solidFill>
                <a:latin typeface="Times New Roman"/>
                <a:cs typeface="Times New Roman"/>
              </a:rPr>
              <a:t>Non-  consum  five Value</a:t>
            </a:r>
            <a:r>
              <a:rPr lang="en-CA" sz="2385" b="1" dirty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2875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422400" y="4737100"/>
            <a:ext cx="1654235" cy="7950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05"/>
              </a:lnSpc>
            </a:pPr>
            <a:r>
              <a:rPr lang="en-CA" sz="28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Recreation</a:t>
            </a:r>
          </a:p>
          <a:p>
            <a:pPr>
              <a:lnSpc>
                <a:spcPts val="3105"/>
              </a:lnSpc>
            </a:pPr>
            <a:endParaRPr lang="en-CA" sz="2700" dirty="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092200" y="5168900"/>
            <a:ext cx="3824701" cy="153888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000"/>
              </a:lnSpc>
              <a:tabLst>
                <a:tab pos="330200" algn="l"/>
              </a:tabLst>
            </a:pPr>
            <a:r>
              <a:rPr lang="en-CA" sz="251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Education and Research</a:t>
            </a:r>
            <a:br>
              <a:rPr lang="en-CA" sz="2500" dirty="0">
                <a:solidFill>
                  <a:srgbClr val="000000"/>
                </a:solidFill>
                <a:latin typeface="Times New Roman"/>
              </a:rPr>
            </a:br>
            <a:r>
              <a:rPr lang="en-CA" sz="2510" b="1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C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Traditional value</a:t>
            </a:r>
          </a:p>
          <a:p>
            <a:pPr>
              <a:lnSpc>
                <a:spcPts val="4000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69900" y="342900"/>
            <a:ext cx="2669000" cy="7437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lang="en-CA" sz="2510" b="1" u="sng" dirty="0">
                <a:solidFill>
                  <a:srgbClr val="000000"/>
                </a:solidFill>
                <a:latin typeface="Times New Roman"/>
                <a:cs typeface="Times New Roman"/>
              </a:rPr>
              <a:t>Ecological services</a:t>
            </a:r>
            <a:r>
              <a:rPr lang="en-CA" sz="2510" b="1" dirty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2875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723900" y="927100"/>
            <a:ext cx="8420100" cy="393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2110" b="1">
                <a:solidFill>
                  <a:srgbClr val="000000"/>
                </a:solidFill>
                <a:latin typeface="Times New Roman"/>
                <a:cs typeface="Times New Roman"/>
              </a:rPr>
              <a:t>Balance of nature</a:t>
            </a:r>
          </a:p>
          <a:p>
            <a:pPr>
              <a:lnSpc>
                <a:spcPts val="2415"/>
              </a:lnSpc>
            </a:pPr>
            <a:endParaRPr lang="en-CA" sz="21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495300" y="1270000"/>
            <a:ext cx="2861296" cy="225702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228600">
              <a:lnSpc>
                <a:spcPts val="4350"/>
              </a:lnSpc>
            </a:pPr>
            <a:r>
              <a:rPr lang="en-CA" sz="2110" b="1" dirty="0">
                <a:solidFill>
                  <a:srgbClr val="000000"/>
                </a:solidFill>
                <a:latin typeface="Times New Roman"/>
                <a:cs typeface="Times New Roman"/>
              </a:rPr>
              <a:t>Biological productivity</a:t>
            </a:r>
            <a:br>
              <a:rPr lang="en-CA" sz="2100" dirty="0">
                <a:solidFill>
                  <a:srgbClr val="000000"/>
                </a:solidFill>
                <a:latin typeface="Times New Roman"/>
              </a:rPr>
            </a:br>
            <a:r>
              <a:rPr lang="en-CA" sz="2110" b="1" dirty="0">
                <a:solidFill>
                  <a:srgbClr val="000000"/>
                </a:solidFill>
                <a:latin typeface="Times New Roman"/>
                <a:cs typeface="Times New Roman"/>
              </a:rPr>
              <a:t>    Regulation of climate</a:t>
            </a:r>
            <a:br>
              <a:rPr lang="en-CA" sz="2100" dirty="0">
                <a:solidFill>
                  <a:srgbClr val="000000"/>
                </a:solidFill>
                <a:latin typeface="Times New Roman"/>
              </a:rPr>
            </a:br>
            <a:r>
              <a:rPr lang="en-CA" sz="2110" b="1" dirty="0">
                <a:solidFill>
                  <a:srgbClr val="000000"/>
                </a:solidFill>
                <a:latin typeface="Times New Roman"/>
                <a:cs typeface="Times New Roman"/>
              </a:rPr>
              <a:t>    Degradation of waste</a:t>
            </a:r>
          </a:p>
          <a:p>
            <a:pPr>
              <a:lnSpc>
                <a:spcPts val="4350"/>
              </a:lnSpc>
            </a:pPr>
            <a:endParaRPr lang="en-CA" sz="21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495300" y="2921000"/>
            <a:ext cx="3191195" cy="16542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29768">
              <a:lnSpc>
                <a:spcPts val="4300"/>
              </a:lnSpc>
            </a:pPr>
            <a:r>
              <a:rPr lang="en-CA" sz="2110" b="1" dirty="0">
                <a:solidFill>
                  <a:srgbClr val="000000"/>
                </a:solidFill>
                <a:latin typeface="Times New Roman"/>
                <a:cs typeface="Times New Roman"/>
              </a:rPr>
              <a:t>leaning of air and water</a:t>
            </a:r>
            <a:br>
              <a:rPr lang="en-CA" sz="2100" dirty="0">
                <a:solidFill>
                  <a:srgbClr val="000000"/>
                </a:solidFill>
                <a:latin typeface="Times New Roman"/>
              </a:rPr>
            </a:br>
            <a:r>
              <a:rPr lang="en-CA" sz="2110" b="1" dirty="0">
                <a:solidFill>
                  <a:srgbClr val="000000"/>
                </a:solidFill>
                <a:latin typeface="Times New Roman"/>
                <a:cs typeface="Times New Roman"/>
              </a:rPr>
              <a:t>    Cycling of nutrients</a:t>
            </a:r>
          </a:p>
          <a:p>
            <a:pPr>
              <a:lnSpc>
                <a:spcPts val="4300"/>
              </a:lnSpc>
            </a:pPr>
            <a:endParaRPr lang="en-CA" sz="21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23900" y="4025900"/>
            <a:ext cx="84201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300"/>
              </a:lnSpc>
            </a:pPr>
            <a:r>
              <a:rPr lang="en-CA" sz="2110" b="1">
                <a:solidFill>
                  <a:srgbClr val="000000"/>
                </a:solidFill>
                <a:latin typeface="Times New Roman"/>
                <a:cs typeface="Times New Roman"/>
              </a:rPr>
              <a:t>Control of potential pest and disease causing species</a:t>
            </a:r>
            <a:br>
              <a:rPr lang="en-CA" sz="2100">
                <a:solidFill>
                  <a:srgbClr val="000000"/>
                </a:solidFill>
                <a:latin typeface="Times New Roman"/>
              </a:rPr>
            </a:br>
            <a:r>
              <a:rPr lang="en-CA" sz="2110" b="1">
                <a:solidFill>
                  <a:srgbClr val="000000"/>
                </a:solidFill>
                <a:latin typeface="Times New Roman"/>
                <a:cs typeface="Times New Roman"/>
              </a:rPr>
              <a:t>Detoxification of soil and sediments</a:t>
            </a:r>
          </a:p>
          <a:p>
            <a:pPr>
              <a:lnSpc>
                <a:spcPts val="4300"/>
              </a:lnSpc>
            </a:pPr>
            <a:endParaRPr lang="en-CA" sz="21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723900" y="5321300"/>
            <a:ext cx="8420100" cy="393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2110" b="1">
                <a:solidFill>
                  <a:srgbClr val="000000"/>
                </a:solidFill>
                <a:latin typeface="Times New Roman"/>
                <a:cs typeface="Times New Roman"/>
              </a:rPr>
              <a:t>Stabilization of land against erosion</a:t>
            </a:r>
          </a:p>
          <a:p>
            <a:pPr>
              <a:lnSpc>
                <a:spcPts val="2415"/>
              </a:lnSpc>
            </a:pPr>
            <a:endParaRPr lang="en-CA" sz="21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469900" y="5689600"/>
            <a:ext cx="9934748" cy="155228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200"/>
              </a:lnSpc>
            </a:pPr>
            <a:r>
              <a:rPr lang="en-CA" sz="2110" b="1" dirty="0">
                <a:solidFill>
                  <a:srgbClr val="000000"/>
                </a:solidFill>
                <a:latin typeface="Times New Roman"/>
                <a:cs typeface="Times New Roman"/>
              </a:rPr>
              <a:t>   Carbon sequestration and global climate change</a:t>
            </a:r>
            <a:br>
              <a:rPr lang="en-CA" sz="2100" dirty="0">
                <a:solidFill>
                  <a:srgbClr val="000000"/>
                </a:solidFill>
                <a:latin typeface="Times New Roman"/>
              </a:rPr>
            </a:br>
            <a:r>
              <a:rPr lang="en-CA" sz="2110" b="1" dirty="0">
                <a:solidFill>
                  <a:srgbClr val="000000"/>
                </a:solidFill>
                <a:latin typeface="Times New Roman"/>
                <a:cs typeface="Times New Roman"/>
              </a:rPr>
              <a:t>    Maintenance of Soil fertility</a:t>
            </a:r>
          </a:p>
          <a:p>
            <a:pPr>
              <a:lnSpc>
                <a:spcPts val="4200"/>
              </a:lnSpc>
            </a:pPr>
            <a:endParaRPr lang="en-CA" sz="2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971600" y="330200"/>
            <a:ext cx="8076177" cy="6558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520"/>
              </a:lnSpc>
            </a:pPr>
            <a:r>
              <a:rPr lang="en-CA" sz="4000" b="1" u="sng" dirty="0">
                <a:solidFill>
                  <a:srgbClr val="000000"/>
                </a:solidFill>
                <a:latin typeface="Times New Roman"/>
                <a:cs typeface="Times New Roman"/>
              </a:rPr>
              <a:t>THREATS TO BIODIVERSITY</a:t>
            </a:r>
          </a:p>
          <a:p>
            <a:pPr>
              <a:lnSpc>
                <a:spcPts val="2520"/>
              </a:lnSpc>
            </a:pPr>
            <a:endParaRPr lang="en-CA" sz="28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93700" y="863600"/>
            <a:ext cx="2696251" cy="7437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lang="en-CA" sz="3200" b="1" u="sng" dirty="0">
                <a:solidFill>
                  <a:srgbClr val="000000"/>
                </a:solidFill>
                <a:latin typeface="Times New Roman"/>
                <a:cs typeface="Times New Roman"/>
              </a:rPr>
              <a:t>Natural causes</a:t>
            </a:r>
            <a:r>
              <a:rPr lang="en-CA" sz="2510" b="1" dirty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2875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36600" y="1257300"/>
            <a:ext cx="8407400" cy="1092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00"/>
              </a:lnSpc>
            </a:pPr>
            <a:r>
              <a:rPr lang="en-CA" sz="2510" b="1">
                <a:solidFill>
                  <a:srgbClr val="000000"/>
                </a:solidFill>
                <a:latin typeface="Times New Roman"/>
                <a:cs typeface="Times New Roman"/>
              </a:rPr>
              <a:t>Narrow geographical area</a:t>
            </a:r>
            <a:br>
              <a:rPr lang="en-CA" sz="2500">
                <a:solidFill>
                  <a:srgbClr val="000000"/>
                </a:solidFill>
                <a:latin typeface="Times New Roman"/>
              </a:rPr>
            </a:br>
            <a:r>
              <a:rPr lang="en-CA" sz="2510" b="1">
                <a:solidFill>
                  <a:srgbClr val="000000"/>
                </a:solidFill>
                <a:latin typeface="Times New Roman"/>
                <a:cs typeface="Times New Roman"/>
              </a:rPr>
              <a:t>Low population</a:t>
            </a:r>
          </a:p>
          <a:p>
            <a:pPr>
              <a:lnSpc>
                <a:spcPts val="4100"/>
              </a:lnSpc>
            </a:pPr>
            <a:endParaRPr lang="en-CA" sz="25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431800" y="2298700"/>
            <a:ext cx="2848472" cy="153888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313944">
              <a:lnSpc>
                <a:spcPts val="4000"/>
              </a:lnSpc>
            </a:pPr>
            <a:r>
              <a:rPr lang="en-CA" sz="2510" b="1" dirty="0">
                <a:solidFill>
                  <a:srgbClr val="000000"/>
                </a:solidFill>
                <a:latin typeface="Times New Roman"/>
                <a:cs typeface="Times New Roman"/>
              </a:rPr>
              <a:t>Low breeding rate</a:t>
            </a:r>
            <a:br>
              <a:rPr lang="en-CA" sz="2500" dirty="0">
                <a:solidFill>
                  <a:srgbClr val="000000"/>
                </a:solidFill>
                <a:latin typeface="Times New Roman"/>
              </a:rPr>
            </a:br>
            <a:r>
              <a:rPr lang="en-CA" sz="2510" b="1" dirty="0">
                <a:solidFill>
                  <a:srgbClr val="000000"/>
                </a:solidFill>
                <a:latin typeface="Times New Roman"/>
                <a:cs typeface="Times New Roman"/>
              </a:rPr>
              <a:t>    Natural disasters</a:t>
            </a:r>
          </a:p>
          <a:p>
            <a:pPr>
              <a:lnSpc>
                <a:spcPts val="4000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393700" y="3441700"/>
            <a:ext cx="3942361" cy="7437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lang="en-CA" sz="3200" b="1" u="sng" dirty="0">
                <a:solidFill>
                  <a:srgbClr val="000000"/>
                </a:solidFill>
                <a:latin typeface="Times New Roman"/>
                <a:cs typeface="Times New Roman"/>
              </a:rPr>
              <a:t>Anthropogenic causes</a:t>
            </a:r>
            <a:r>
              <a:rPr lang="en-CA" sz="2510" b="1" dirty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2875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749300" y="3962400"/>
            <a:ext cx="8394700" cy="469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lang="en-CA" sz="2510" b="1">
                <a:solidFill>
                  <a:srgbClr val="000000"/>
                </a:solidFill>
                <a:latin typeface="Times New Roman"/>
                <a:cs typeface="Times New Roman"/>
              </a:rPr>
              <a:t>Habitat modification</a:t>
            </a:r>
          </a:p>
          <a:p>
            <a:pPr>
              <a:lnSpc>
                <a:spcPts val="2875"/>
              </a:lnSpc>
            </a:pPr>
            <a:endParaRPr lang="en-CA" sz="25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762000" y="4419600"/>
            <a:ext cx="8382000" cy="965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2510" b="1">
                <a:solidFill>
                  <a:srgbClr val="000000"/>
                </a:solidFill>
                <a:latin typeface="Times New Roman"/>
                <a:cs typeface="Times New Roman"/>
              </a:rPr>
              <a:t>Overexploitation of selected</a:t>
            </a:r>
            <a:br>
              <a:rPr lang="en-CA" sz="2500">
                <a:solidFill>
                  <a:srgbClr val="000000"/>
                </a:solidFill>
                <a:latin typeface="Times New Roman"/>
              </a:rPr>
            </a:br>
            <a:r>
              <a:rPr lang="en-CA" sz="2510" b="1">
                <a:solidFill>
                  <a:srgbClr val="000000"/>
                </a:solidFill>
                <a:latin typeface="Times New Roman"/>
                <a:cs typeface="Times New Roman"/>
              </a:rPr>
              <a:t>species</a:t>
            </a:r>
          </a:p>
          <a:p>
            <a:pPr>
              <a:lnSpc>
                <a:spcPts val="3400"/>
              </a:lnSpc>
            </a:pPr>
            <a:endParaRPr lang="en-CA" sz="25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762000" y="5410200"/>
            <a:ext cx="8382000" cy="469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lang="en-CA" sz="2510" b="1">
                <a:solidFill>
                  <a:srgbClr val="000000"/>
                </a:solidFill>
                <a:latin typeface="Times New Roman"/>
                <a:cs typeface="Times New Roman"/>
              </a:rPr>
              <a:t>Innovation by exotic species</a:t>
            </a:r>
          </a:p>
          <a:p>
            <a:pPr>
              <a:lnSpc>
                <a:spcPts val="2875"/>
              </a:lnSpc>
            </a:pPr>
            <a:endParaRPr lang="en-CA" sz="25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30200" y="177800"/>
            <a:ext cx="2178481" cy="15004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00"/>
              </a:lnSpc>
            </a:pPr>
            <a:r>
              <a:rPr lang="en-CA" sz="3200" b="1" dirty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 Pollution.</a:t>
            </a:r>
            <a:br>
              <a:rPr lang="en-CA" sz="2500" dirty="0">
                <a:solidFill>
                  <a:srgbClr val="000000"/>
                </a:solidFill>
                <a:latin typeface="Times New Roman"/>
              </a:rPr>
            </a:br>
            <a:r>
              <a:rPr lang="en-CA" sz="3200" b="1" dirty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 Hunting.</a:t>
            </a:r>
          </a:p>
          <a:p>
            <a:pPr>
              <a:lnSpc>
                <a:spcPts val="3900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673100" y="1270000"/>
            <a:ext cx="5001369" cy="111569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Global warming and climate</a:t>
            </a:r>
            <a:br>
              <a:rPr lang="en-CA" sz="2500" dirty="0">
                <a:solidFill>
                  <a:srgbClr val="000000"/>
                </a:solidFill>
                <a:latin typeface="Times New Roman"/>
              </a:rPr>
            </a:b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change.</a:t>
            </a:r>
          </a:p>
          <a:p>
            <a:pPr>
              <a:lnSpc>
                <a:spcPts val="2900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647700" y="2133600"/>
            <a:ext cx="2146998" cy="7437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Agriculture.</a:t>
            </a:r>
          </a:p>
          <a:p>
            <a:pPr>
              <a:lnSpc>
                <a:spcPts val="2875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685800" y="2603500"/>
            <a:ext cx="2551981" cy="7437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lang="en-CA"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Domino effect.</a:t>
            </a:r>
          </a:p>
          <a:p>
            <a:pPr>
              <a:lnSpc>
                <a:spcPts val="2875"/>
              </a:lnSpc>
            </a:pPr>
            <a:endParaRPr lang="en-CA" sz="2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447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Unicode MS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Investintech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A2E_Engine</dc:creator>
  <cp:lastModifiedBy>ikramulhaq 228</cp:lastModifiedBy>
  <cp:revision>10</cp:revision>
  <dcterms:created xsi:type="dcterms:W3CDTF">2020-03-10T21:19:52Z</dcterms:created>
  <dcterms:modified xsi:type="dcterms:W3CDTF">2020-05-02T19:41:49Z</dcterms:modified>
</cp:coreProperties>
</file>