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96" r:id="rId2"/>
    <p:sldId id="291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8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8" r:id="rId31"/>
    <p:sldId id="289" r:id="rId32"/>
    <p:sldId id="290" r:id="rId33"/>
    <p:sldId id="292" r:id="rId34"/>
    <p:sldId id="293" r:id="rId35"/>
    <p:sldId id="29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E933E-08E8-4165-AD74-57B280D4F484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8A868-891D-432B-96B5-DFE2B92F7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447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earning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en.wikipedia.org/wiki/Energy" TargetMode="External"/><Relationship Id="rId4" Type="http://schemas.openxmlformats.org/officeDocument/2006/relationships/hyperlink" Target="http://en.wikipedia.org/wiki/Time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Render = Give something useful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8A868-891D-432B-96B5-DFE2B92F705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738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Consultantant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FC767-FCB2-46BB-8558-71A55C0C0AA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17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skill</a:t>
            </a:r>
            <a:r>
              <a:rPr lang="en-US" dirty="0" smtClean="0"/>
              <a:t> is the </a:t>
            </a:r>
            <a:r>
              <a:rPr lang="en-US" dirty="0" smtClean="0">
                <a:hlinkClick r:id="rId3" tooltip="Learning"/>
              </a:rPr>
              <a:t>learned</a:t>
            </a:r>
            <a:r>
              <a:rPr lang="en-US" dirty="0" smtClean="0"/>
              <a:t> capacity or ability to carry out pre-determined results often with the minimum outlay of </a:t>
            </a:r>
            <a:r>
              <a:rPr lang="en-US" dirty="0" smtClean="0">
                <a:hlinkClick r:id="rId4" tooltip="Time"/>
              </a:rPr>
              <a:t>time</a:t>
            </a:r>
            <a:r>
              <a:rPr lang="en-US" dirty="0" smtClean="0"/>
              <a:t>, </a:t>
            </a:r>
            <a:r>
              <a:rPr lang="en-US" dirty="0" smtClean="0">
                <a:hlinkClick r:id="rId5" tooltip="Energy"/>
              </a:rPr>
              <a:t>energy</a:t>
            </a:r>
            <a:r>
              <a:rPr lang="en-US" dirty="0" smtClean="0"/>
              <a:t>, or both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FC767-FCB2-46BB-8558-71A55C0C0AA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608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Component of consulting </a:t>
            </a:r>
            <a:r>
              <a:rPr lang="en-US" dirty="0" err="1" smtClean="0"/>
              <a:t>aggrement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8A868-891D-432B-96B5-DFE2B92F705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12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7772400" cy="1470025"/>
          </a:xfrm>
        </p:spPr>
        <p:txBody>
          <a:bodyPr/>
          <a:lstStyle/>
          <a:p>
            <a:r>
              <a:rPr lang="en-US" dirty="0" smtClean="0"/>
              <a:t>PHYSICAL THERAPIST AS CONSULTANT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E:\EBP &amp; PP\profesional practice\pics\consultant\Client-consultation_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57400"/>
            <a:ext cx="5030543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79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Fees Issues</a:t>
            </a:r>
            <a:endParaRPr lang="en-US" dirty="0"/>
          </a:p>
        </p:txBody>
      </p:sp>
      <p:pic>
        <p:nvPicPr>
          <p:cNvPr id="1026" name="Picture 2" descr="E:\EBP &amp; PP\profesional practice\pics\images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371600"/>
            <a:ext cx="5181599" cy="51815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325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consulting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Consulting Fees:  Value is determined by advisee/Patients.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Pt’s side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Type of business or industry, 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its size and location, 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The demand for consultants by such businesses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Client’s history of consultant use. </a:t>
            </a:r>
          </a:p>
        </p:txBody>
      </p:sp>
    </p:spTree>
    <p:extLst>
      <p:ext uri="{BB962C8B-B14F-4D97-AF65-F5344CB8AC3E}">
        <p14:creationId xmlns:p14="http://schemas.microsoft.com/office/powerpoint/2010/main" val="362558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On the consultant’s side, factors include 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the individual’s level of expertise,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degree of experience 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professional standing. </a:t>
            </a:r>
          </a:p>
          <a:p>
            <a:pPr>
              <a:buFont typeface="Wingdings" pitchFamily="2" charset="2"/>
              <a:buChar char="v"/>
            </a:pPr>
            <a:endParaRPr lang="en-US" b="1" dirty="0" smtClean="0"/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This supply-and-demand situation creates a wide price range for consultation.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6144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determine how much clients should be charged??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8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b="1" dirty="0" smtClean="0"/>
              <a:t>Determination with </a:t>
            </a:r>
            <a:r>
              <a:rPr lang="en-US" sz="4400" b="1" i="1" u="sng" dirty="0" smtClean="0"/>
              <a:t> </a:t>
            </a:r>
            <a:r>
              <a:rPr lang="en-US" sz="4400" b="1" i="1" u="sng" dirty="0" smtClean="0">
                <a:solidFill>
                  <a:schemeClr val="tx2"/>
                </a:solidFill>
              </a:rPr>
              <a:t>income goal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</a:rPr>
              <a:t>Amount needed to cover living and business expenses for 1 year</a:t>
            </a:r>
            <a:r>
              <a:rPr lang="en-US" b="1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 determines the number of billable days in a year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using this information to arrive at a daily fees  or per-hour fee.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24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Matching  the fees charged by other physical therapy consultants…</a:t>
            </a:r>
          </a:p>
          <a:p>
            <a:r>
              <a:rPr lang="en-US" dirty="0" smtClean="0"/>
              <a:t>Difficult to obtain this information…competition..</a:t>
            </a:r>
          </a:p>
          <a:p>
            <a:r>
              <a:rPr lang="en-US" dirty="0" smtClean="0"/>
              <a:t>Reluctance in sharing fees schedule</a:t>
            </a:r>
            <a:endParaRPr lang="en-US" dirty="0"/>
          </a:p>
        </p:txBody>
      </p:sp>
      <p:pic>
        <p:nvPicPr>
          <p:cNvPr id="4098" name="Picture 2" descr="C:\Users\MNA\Pictures\1310932909_220042501_3-Best-Physiotherapy-services-in-Karachi-provided-by-specialized-consultant-physiotherapist-Karac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2819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213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you say about this….</a:t>
            </a:r>
          </a:p>
          <a:p>
            <a:endParaRPr lang="en-US" dirty="0" smtClean="0"/>
          </a:p>
          <a:p>
            <a:r>
              <a:rPr lang="en-US" dirty="0" smtClean="0"/>
              <a:t>If someone wants to open a clinic and is thinking over fees issue.</a:t>
            </a:r>
          </a:p>
          <a:p>
            <a:r>
              <a:rPr lang="en-US" dirty="0" smtClean="0"/>
              <a:t>What should be the fees.</a:t>
            </a:r>
          </a:p>
          <a:p>
            <a:r>
              <a:rPr lang="en-US" dirty="0" smtClean="0"/>
              <a:t>Either he should fix low fees or standard one…</a:t>
            </a:r>
          </a:p>
          <a:p>
            <a:r>
              <a:rPr lang="en-US" dirty="0" smtClean="0"/>
              <a:t>Which is easy maneuver….starting with low fees and upgrading after some time  or starting with high fees</a:t>
            </a:r>
            <a:endParaRPr lang="en-US" dirty="0"/>
          </a:p>
        </p:txBody>
      </p:sp>
      <p:pic>
        <p:nvPicPr>
          <p:cNvPr id="6" name="Picture 3" descr="E:\EBP &amp; PP\profesional practice\pics\role of PT\ski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0"/>
            <a:ext cx="4038600" cy="26777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298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19800"/>
          </a:xfrm>
        </p:spPr>
        <p:txBody>
          <a:bodyPr>
            <a:noAutofit/>
          </a:bodyPr>
          <a:lstStyle/>
          <a:p>
            <a:endParaRPr lang="en-US" sz="4000" dirty="0" smtClean="0"/>
          </a:p>
          <a:p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    If clients think that the consultant’s offer meets their needs, they most likely will pay the fee without questioning it. </a:t>
            </a:r>
          </a:p>
          <a:p>
            <a:r>
              <a:rPr lang="en-US" sz="4000" dirty="0" smtClean="0"/>
              <a:t>Starting high, therefore, is easier than increasing fees at a later time.</a:t>
            </a:r>
          </a:p>
          <a:p>
            <a:r>
              <a:rPr lang="en-US" sz="4000" dirty="0" smtClean="0"/>
              <a:t>Fixed price …..Project related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624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Regardless of the method used, the consultant must determine a consistent pricing structure that applies to all clients for the same work. Prices may vary if some aspect of the work is different (e.g., on-site versus home-based consultation) or </a:t>
            </a:r>
          </a:p>
          <a:p>
            <a:r>
              <a:rPr lang="en-US" dirty="0" smtClean="0"/>
              <a:t>if the client is a nonprofit organization and the consultant chooses to give a discount.</a:t>
            </a:r>
          </a:p>
          <a:p>
            <a:r>
              <a:rPr lang="en-US" dirty="0" smtClean="0"/>
              <a:t>If the fee structure changes, the consultant,, must be clear about the reason for the change</a:t>
            </a:r>
            <a:endParaRPr lang="en-US" dirty="0"/>
          </a:p>
        </p:txBody>
      </p:sp>
      <p:pic>
        <p:nvPicPr>
          <p:cNvPr id="3074" name="Picture 2" descr="C:\Users\MNA\Pictures\orthopaed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13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9278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>
              <a:latin typeface="Dotum" pitchFamily="34" charset="-127"/>
              <a:ea typeface="Dotum" pitchFamily="34" charset="-127"/>
            </a:endParaRPr>
          </a:p>
          <a:p>
            <a:endParaRPr lang="en-US" i="1" dirty="0" smtClean="0">
              <a:latin typeface="Dotum" pitchFamily="34" charset="-127"/>
              <a:ea typeface="Dotum" pitchFamily="34" charset="-127"/>
            </a:endParaRPr>
          </a:p>
          <a:p>
            <a:endParaRPr lang="en-US" i="1" dirty="0" smtClean="0">
              <a:latin typeface="Dotum" pitchFamily="34" charset="-127"/>
              <a:ea typeface="Dotum" pitchFamily="34" charset="-127"/>
            </a:endParaRPr>
          </a:p>
          <a:p>
            <a:endParaRPr lang="en-US" i="1" dirty="0" smtClean="0">
              <a:latin typeface="Dotum" pitchFamily="34" charset="-127"/>
              <a:ea typeface="Dotum" pitchFamily="34" charset="-127"/>
            </a:endParaRPr>
          </a:p>
          <a:p>
            <a:endParaRPr lang="en-US" i="1" dirty="0" smtClean="0">
              <a:latin typeface="Dotum" pitchFamily="34" charset="-127"/>
              <a:ea typeface="Dotum" pitchFamily="34" charset="-127"/>
            </a:endParaRPr>
          </a:p>
          <a:p>
            <a:pPr>
              <a:buFont typeface="Wingdings" pitchFamily="2" charset="2"/>
              <a:buChar char="q"/>
            </a:pPr>
            <a:r>
              <a:rPr lang="en-US" i="1" dirty="0" smtClean="0">
                <a:latin typeface="Dotum" pitchFamily="34" charset="-127"/>
                <a:ea typeface="Dotum" pitchFamily="34" charset="-127"/>
              </a:rPr>
              <a:t>CONSULTING   PROCESSES</a:t>
            </a:r>
          </a:p>
          <a:p>
            <a:pPr>
              <a:buFont typeface="Wingdings" pitchFamily="2" charset="2"/>
              <a:buChar char="q"/>
            </a:pPr>
            <a:r>
              <a:rPr lang="en-US" i="1" dirty="0" smtClean="0">
                <a:latin typeface="Dotum" pitchFamily="34" charset="-127"/>
                <a:ea typeface="Dotum" pitchFamily="34" charset="-127"/>
              </a:rPr>
              <a:t>SKILLS of a good consultant</a:t>
            </a:r>
          </a:p>
          <a:p>
            <a:pPr>
              <a:buFont typeface="Wingdings" pitchFamily="2" charset="2"/>
              <a:buChar char="q"/>
            </a:pPr>
            <a:endParaRPr lang="en-US" i="1" dirty="0">
              <a:latin typeface="Dotum" pitchFamily="34" charset="-127"/>
              <a:ea typeface="Dotum" pitchFamily="34" charset="-127"/>
            </a:endParaRPr>
          </a:p>
        </p:txBody>
      </p:sp>
      <p:pic>
        <p:nvPicPr>
          <p:cNvPr id="5123" name="Picture 3" descr="C:\Users\MNA\Pictures\1440_Hokkaido winter, Jap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0"/>
            <a:ext cx="6096000" cy="381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638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CONSULTING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Identify problems,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Consider alternatives,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Select and implement the best solution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Evaluate the solution’s effectiveness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2286000" y="2590800"/>
            <a:ext cx="7620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1676400" y="3657600"/>
            <a:ext cx="7620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2971800" y="4648200"/>
            <a:ext cx="7620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:\EBP &amp; PP\profesional practice\pics\2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295400"/>
            <a:ext cx="3505200" cy="26973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0024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5400" b="1" i="1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r>
              <a:rPr lang="en-US" sz="5400" b="1" i="1" dirty="0" smtClean="0">
                <a:solidFill>
                  <a:srgbClr val="C00000"/>
                </a:solidFill>
                <a:latin typeface="Bookman Old Style" pitchFamily="18" charset="0"/>
              </a:rPr>
              <a:t>Consultation </a:t>
            </a:r>
            <a:r>
              <a:rPr lang="en-US" sz="5400" b="1" i="1" dirty="0">
                <a:solidFill>
                  <a:srgbClr val="C00000"/>
                </a:solidFill>
                <a:latin typeface="Bookman Old Style" pitchFamily="18" charset="0"/>
              </a:rPr>
              <a:t>is the rendering of professional or expert opinion or advice</a:t>
            </a:r>
            <a:endParaRPr lang="en-US" sz="5400" b="1" i="1" dirty="0"/>
          </a:p>
        </p:txBody>
      </p:sp>
      <p:pic>
        <p:nvPicPr>
          <p:cNvPr id="2050" name="Picture 2" descr="E:\EBP &amp; PP\profesional practice\pics\consultant\Consultat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927"/>
            <a:ext cx="3657600" cy="241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63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3599"/>
            <a:ext cx="3276600" cy="683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 descr="E:\EBP &amp; PP\profesional practice\pics\role of PT\th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5550" y="838200"/>
            <a:ext cx="2838450" cy="472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14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6769"/>
            <a:ext cx="4953000" cy="6721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 descr="E:\EBP &amp; PP\profesional practice\pics\role of PT\iStock_000015003268X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0250" y="1219200"/>
            <a:ext cx="3333750" cy="3962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9267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of a good consultant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good advice, </a:t>
            </a:r>
          </a:p>
          <a:p>
            <a:r>
              <a:rPr lang="en-US" sz="2800" b="1" dirty="0" smtClean="0"/>
              <a:t>technical capabilities</a:t>
            </a:r>
          </a:p>
          <a:p>
            <a:r>
              <a:rPr lang="en-US" sz="2800" b="1" dirty="0" smtClean="0"/>
              <a:t>ability to diagnose problems and find </a:t>
            </a:r>
          </a:p>
          <a:p>
            <a:pPr marL="0" indent="0">
              <a:buNone/>
            </a:pPr>
            <a:r>
              <a:rPr lang="en-US" sz="2800" b="1" dirty="0" smtClean="0"/>
              <a:t>solutions,</a:t>
            </a:r>
          </a:p>
          <a:p>
            <a:r>
              <a:rPr lang="en-US" sz="2800" b="1" dirty="0" smtClean="0"/>
              <a:t> ability to communicate,</a:t>
            </a:r>
          </a:p>
          <a:p>
            <a:r>
              <a:rPr lang="en-US" sz="2800" b="1" dirty="0" smtClean="0"/>
              <a:t>ability to work under pressure.</a:t>
            </a:r>
          </a:p>
          <a:p>
            <a:r>
              <a:rPr lang="en-US" sz="2800" b="1" dirty="0" smtClean="0"/>
              <a:t> behavior </a:t>
            </a:r>
          </a:p>
          <a:p>
            <a:r>
              <a:rPr lang="en-US" sz="2800" b="1" dirty="0" smtClean="0"/>
              <a:t>Adventurous…take risk….</a:t>
            </a:r>
          </a:p>
          <a:p>
            <a:pPr>
              <a:buNone/>
            </a:pPr>
            <a:r>
              <a:rPr lang="en-US" sz="2800" b="1" dirty="0" smtClean="0"/>
              <a:t>Solutions.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 smtClean="0"/>
              <a:t>Strength &amp; weakness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 smtClean="0"/>
              <a:t>Trusting relationship with patient</a:t>
            </a:r>
            <a:endParaRPr lang="en-US" sz="2800" b="1" dirty="0"/>
          </a:p>
        </p:txBody>
      </p:sp>
      <p:pic>
        <p:nvPicPr>
          <p:cNvPr id="4098" name="Picture 2" descr="E:\EBP &amp; PP\profesional practice\pics\role of PT\images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25" y="1066800"/>
            <a:ext cx="2619375" cy="541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0012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Trust in consultant  client relationship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Consultant should be able to give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objective and independent advice   to clients(that is unaffected by client’s personal biases , fears and concerns).</a:t>
            </a:r>
          </a:p>
          <a:p>
            <a:r>
              <a:rPr lang="en-US" dirty="0" smtClean="0"/>
              <a:t>But  consultant must be able to guard against  their own biases, fears, and self-interests.</a:t>
            </a:r>
            <a:endParaRPr lang="en-US" dirty="0"/>
          </a:p>
        </p:txBody>
      </p:sp>
      <p:pic>
        <p:nvPicPr>
          <p:cNvPr id="5" name="Picture 2" descr="E:\EBP &amp; PP\profesional practice\pics\role of PT\th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495801"/>
            <a:ext cx="7010400" cy="2362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785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Feeling of patient about consultant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Respect…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Profit from weakness of others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E:\EBP &amp; PP\profesional practice\pics\role of PT\SCN030513PHYSIO3WEB_t4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276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2448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743200" y="274638"/>
            <a:ext cx="11430000" cy="1143000"/>
          </a:xfrm>
        </p:spPr>
        <p:txBody>
          <a:bodyPr/>
          <a:lstStyle/>
          <a:p>
            <a:r>
              <a:rPr lang="en-US" dirty="0" smtClean="0"/>
              <a:t>Consultant Need??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The presence of a consultant may suggest that the client has weaknesses and is unprepared to deal independently with the issues at hand.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MNA\Pictures\resized_250x186_postur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0"/>
            <a:ext cx="4038600" cy="3962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5571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Establishing trust is </a:t>
            </a:r>
          </a:p>
          <a:p>
            <a:pPr>
              <a:buNone/>
            </a:pPr>
            <a:r>
              <a:rPr lang="en-US" dirty="0" smtClean="0"/>
              <a:t>critical…..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consultant who puts the client’s interests first and is sensitive and careful in interactions with the client and others affected greatly improve the chances of success.</a:t>
            </a:r>
          </a:p>
          <a:p>
            <a:r>
              <a:rPr lang="en-US" dirty="0" smtClean="0"/>
              <a:t>Trust is earned through direct experience in a highly  emotional, and dynamic two-way relationship.</a:t>
            </a:r>
            <a:endParaRPr lang="en-US" dirty="0"/>
          </a:p>
        </p:txBody>
      </p:sp>
      <p:pic>
        <p:nvPicPr>
          <p:cNvPr id="2050" name="Picture 2" descr="E:\EBP &amp; PP\profesional practice\pics\6191774.b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3900" y="0"/>
            <a:ext cx="4610100" cy="2667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384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Client must feel free to accept or reject the consultant’s advice, </a:t>
            </a:r>
          </a:p>
          <a:p>
            <a:pPr>
              <a:buNone/>
            </a:pPr>
            <a:r>
              <a:rPr lang="en-US" dirty="0" smtClean="0"/>
              <a:t>   the consultant is responsible for organizing and directing the consultation process </a:t>
            </a:r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toward the desired end of solving a problem</a:t>
            </a:r>
            <a:endParaRPr lang="en-US" dirty="0"/>
          </a:p>
        </p:txBody>
      </p:sp>
      <p:pic>
        <p:nvPicPr>
          <p:cNvPr id="4" name="Picture 3" descr="C:\Users\MNA\Pictures\1440_Hokkaido winter, Jap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</p:spPr>
      </p:pic>
      <p:sp>
        <p:nvSpPr>
          <p:cNvPr id="8" name="Curved Down Arrow 7"/>
          <p:cNvSpPr/>
          <p:nvPr/>
        </p:nvSpPr>
        <p:spPr>
          <a:xfrm>
            <a:off x="3733800" y="4343400"/>
            <a:ext cx="990600" cy="9906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7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consultant must be sensitive to the position of clients.</a:t>
            </a:r>
          </a:p>
          <a:p>
            <a:endParaRPr lang="en-US" dirty="0" smtClean="0"/>
          </a:p>
          <a:p>
            <a:r>
              <a:rPr lang="en-US" dirty="0" smtClean="0"/>
              <a:t>Clients’ reputations are at stake, because they will be evaluated on the results of the consultation. </a:t>
            </a:r>
          </a:p>
          <a:p>
            <a:endParaRPr lang="en-US" dirty="0" smtClean="0"/>
          </a:p>
          <a:p>
            <a:r>
              <a:rPr lang="en-US" dirty="0" smtClean="0"/>
              <a:t>Clients need to feel confident that the consultant will do a thorough, professional job.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15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consulting is primarily a relationship business. Without that relationship , the consultant’s specialized knowledge and experience are of no value.</a:t>
            </a:r>
          </a:p>
          <a:p>
            <a:r>
              <a:rPr lang="en-US" dirty="0" smtClean="0"/>
              <a:t>Consultant’s success depends heavily on the quality of the relationship that develops as the process moves toward the desired goal.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44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Physiotherapist as Consultant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latin typeface="Bookman Old Style" pitchFamily="18" charset="0"/>
              </a:rPr>
              <a:t>“  </a:t>
            </a:r>
            <a:r>
              <a:rPr lang="en-US" dirty="0" smtClean="0">
                <a:solidFill>
                  <a:srgbClr val="C00000"/>
                </a:solidFill>
                <a:latin typeface="Bookman Old Style" pitchFamily="18" charset="0"/>
              </a:rPr>
              <a:t>Consultation is the rendering of professional or expert opinion or advice by a physical therapist</a:t>
            </a:r>
            <a:r>
              <a:rPr lang="en-US" dirty="0" smtClean="0">
                <a:latin typeface="Bookman Old Style" pitchFamily="18" charset="0"/>
              </a:rPr>
              <a:t>. </a:t>
            </a:r>
          </a:p>
          <a:p>
            <a:pPr>
              <a:buNone/>
            </a:pPr>
            <a:r>
              <a:rPr lang="en-US" dirty="0" smtClean="0">
                <a:latin typeface="Bookman Old Style" pitchFamily="18" charset="0"/>
              </a:rPr>
              <a:t>   </a:t>
            </a:r>
            <a:r>
              <a:rPr lang="en-US" dirty="0" smtClean="0">
                <a:solidFill>
                  <a:schemeClr val="tx2"/>
                </a:solidFill>
                <a:latin typeface="Bookman Old Style" pitchFamily="18" charset="0"/>
              </a:rPr>
              <a:t>The consulting physical therapist applies highly specialized knowledge and skills </a:t>
            </a:r>
            <a:r>
              <a:rPr lang="en-US" dirty="0" smtClean="0">
                <a:latin typeface="Bookman Old Style" pitchFamily="18" charset="0"/>
              </a:rPr>
              <a:t>to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identify problems </a:t>
            </a:r>
            <a:r>
              <a:rPr lang="en-US" dirty="0" smtClean="0">
                <a:latin typeface="Bookman Old Style" pitchFamily="18" charset="0"/>
              </a:rPr>
              <a:t>, </a:t>
            </a:r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>recommend solutions</a:t>
            </a:r>
            <a:r>
              <a:rPr lang="en-US" dirty="0" smtClean="0">
                <a:latin typeface="Bookman Old Style" pitchFamily="18" charset="0"/>
              </a:rPr>
              <a:t>, or </a:t>
            </a:r>
            <a:r>
              <a:rPr lang="en-US" dirty="0" smtClean="0">
                <a:solidFill>
                  <a:srgbClr val="C00000"/>
                </a:solidFill>
                <a:latin typeface="Bookman Old Style" pitchFamily="18" charset="0"/>
              </a:rPr>
              <a:t>produce a specified outcome or product</a:t>
            </a:r>
            <a:r>
              <a:rPr lang="en-US" dirty="0" smtClean="0">
                <a:latin typeface="Bookman Old Style" pitchFamily="18" charset="0"/>
              </a:rPr>
              <a:t> in a given amount of time on behalf of a patient/client.”</a:t>
            </a:r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29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Ethical and legal issues in consultation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consultant is an independent contractor</a:t>
            </a:r>
          </a:p>
          <a:p>
            <a:pPr>
              <a:buNone/>
            </a:pPr>
            <a:r>
              <a:rPr lang="en-US" dirty="0" smtClean="0"/>
              <a:t>   more than an employee. </a:t>
            </a:r>
          </a:p>
          <a:p>
            <a:pPr>
              <a:buNone/>
            </a:pPr>
            <a:r>
              <a:rPr lang="en-US" dirty="0" smtClean="0"/>
              <a:t>   In an independent contractor agreement, a client hires an expert to perform a certain task, relinquishes control over the way the task is accomplished, and is relieved of certain legal responsibilities of employers.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44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</a:t>
            </a:r>
            <a:r>
              <a:rPr lang="en-US" dirty="0" smtClean="0"/>
              <a:t>mployment status is likely to be that of consultant  If answer to 6 Q is YES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Are you generally free to seek out many business opportunities and to work for more than one client at a time?</a:t>
            </a:r>
          </a:p>
          <a:p>
            <a:pPr>
              <a:buNone/>
            </a:pPr>
            <a:r>
              <a:rPr lang="en-US" dirty="0" smtClean="0"/>
              <a:t>2. Are you paid a flat, negotiated fee for your work?</a:t>
            </a:r>
          </a:p>
          <a:p>
            <a:pPr>
              <a:buNone/>
            </a:pPr>
            <a:r>
              <a:rPr lang="en-US" dirty="0" smtClean="0"/>
              <a:t>3. Do you provide your own resources to get the job done?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09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Are you at risk for suffering a loss if your estimated expenses are exceeded?</a:t>
            </a:r>
          </a:p>
          <a:p>
            <a:pPr>
              <a:buNone/>
            </a:pPr>
            <a:r>
              <a:rPr lang="en-US" dirty="0" smtClean="0"/>
              <a:t>5. Is there no expectation that the work will continue indefinitely?</a:t>
            </a:r>
          </a:p>
          <a:p>
            <a:pPr>
              <a:buNone/>
            </a:pPr>
            <a:r>
              <a:rPr lang="en-US" dirty="0" smtClean="0"/>
              <a:t>6. Is the work you are doing not considered a routine part of the organization?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02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 for professional conduct GPC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“A physical therapist shall seek consultation whenever the welfare </a:t>
            </a:r>
            <a:r>
              <a:rPr lang="en-US" sz="4400" dirty="0" smtClean="0"/>
              <a:t>of the </a:t>
            </a:r>
            <a:r>
              <a:rPr lang="en-US" sz="4400" dirty="0"/>
              <a:t>patient will be safeguarded or advanced by consulting those who have </a:t>
            </a:r>
            <a:r>
              <a:rPr lang="en-US" sz="4400" dirty="0" smtClean="0"/>
              <a:t>special skills</a:t>
            </a:r>
            <a:r>
              <a:rPr lang="en-US" sz="4400" dirty="0"/>
              <a:t>, knowledge, and experience” (GPC 11.1).</a:t>
            </a:r>
          </a:p>
        </p:txBody>
      </p:sp>
    </p:spTree>
    <p:extLst>
      <p:ext uri="{BB962C8B-B14F-4D97-AF65-F5344CB8AC3E}">
        <p14:creationId xmlns:p14="http://schemas.microsoft.com/office/powerpoint/2010/main" val="4781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Clients of PT consultants should expect the consultant to be trustworthy, </a:t>
            </a:r>
            <a:r>
              <a:rPr lang="en-US" sz="4400" dirty="0" smtClean="0"/>
              <a:t>to maintain </a:t>
            </a:r>
            <a:r>
              <a:rPr lang="en-US" sz="4400" dirty="0"/>
              <a:t>confidentiality, and to “make professional judgments that are in </a:t>
            </a:r>
            <a:r>
              <a:rPr lang="en-US" sz="4400" dirty="0" smtClean="0"/>
              <a:t>the patient’s/client’s </a:t>
            </a:r>
            <a:r>
              <a:rPr lang="en-US" sz="4400" dirty="0"/>
              <a:t>best interests” (GPC 4.1A)</a:t>
            </a:r>
          </a:p>
        </p:txBody>
      </p:sp>
    </p:spTree>
    <p:extLst>
      <p:ext uri="{BB962C8B-B14F-4D97-AF65-F5344CB8AC3E}">
        <p14:creationId xmlns:p14="http://schemas.microsoft.com/office/powerpoint/2010/main" val="96550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GPC 5.1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b="1" dirty="0"/>
              <a:t>“A physical therapist shall practice </a:t>
            </a:r>
            <a:r>
              <a:rPr lang="en-US" sz="4000" b="1" dirty="0" smtClean="0"/>
              <a:t>within the </a:t>
            </a:r>
            <a:r>
              <a:rPr lang="en-US" sz="4000" b="1" dirty="0"/>
              <a:t>scope of his/her competence and </a:t>
            </a:r>
            <a:r>
              <a:rPr lang="en-US" sz="4000" b="1" dirty="0" smtClean="0"/>
              <a:t>commensurate* </a:t>
            </a:r>
            <a:r>
              <a:rPr lang="en-US" sz="4000" b="1" dirty="0"/>
              <a:t>with his/her level of </a:t>
            </a:r>
            <a:r>
              <a:rPr lang="en-US" sz="4000" b="1" dirty="0" smtClean="0"/>
              <a:t>education , training</a:t>
            </a:r>
            <a:r>
              <a:rPr lang="en-US" sz="4000" b="1" dirty="0"/>
              <a:t>, and experience</a:t>
            </a:r>
            <a:r>
              <a:rPr lang="en-US" sz="4000" b="1" dirty="0" smtClean="0"/>
              <a:t>.”</a:t>
            </a:r>
          </a:p>
          <a:p>
            <a:endParaRPr lang="en-US" sz="4000" b="1" dirty="0"/>
          </a:p>
          <a:p>
            <a:pPr marL="0" indent="0">
              <a:buNone/>
            </a:pPr>
            <a:r>
              <a:rPr lang="en-US" sz="4000" b="1" dirty="0" smtClean="0"/>
              <a:t>* </a:t>
            </a:r>
            <a:r>
              <a:rPr lang="en-US" sz="4000" b="1" dirty="0"/>
              <a:t>Corresponding in size, degree or extent</a:t>
            </a:r>
          </a:p>
        </p:txBody>
      </p:sp>
    </p:spTree>
    <p:extLst>
      <p:ext uri="{BB962C8B-B14F-4D97-AF65-F5344CB8AC3E}">
        <p14:creationId xmlns:p14="http://schemas.microsoft.com/office/powerpoint/2010/main" val="101111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u="sng" dirty="0" smtClean="0"/>
              <a:t>PHYSICAL THERAPY CONSULTATION</a:t>
            </a:r>
            <a:endParaRPr lang="en-US" sz="3200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 smtClean="0"/>
              <a:t>Consultation is the practice of providing advice for a </a:t>
            </a:r>
            <a:r>
              <a:rPr lang="en-US" b="1" i="1" dirty="0" smtClean="0">
                <a:solidFill>
                  <a:srgbClr val="FF0000"/>
                </a:solidFill>
              </a:rPr>
              <a:t>fee</a:t>
            </a:r>
            <a:r>
              <a:rPr lang="en-US" b="1" i="1" dirty="0" smtClean="0"/>
              <a:t>. This is a two-way interaction, </a:t>
            </a:r>
            <a:r>
              <a:rPr lang="en-US" b="1" dirty="0" smtClean="0"/>
              <a:t>a process in which a person or an organization seeks help, which the consultant provides. </a:t>
            </a:r>
          </a:p>
          <a:p>
            <a:pPr>
              <a:buNone/>
            </a:pPr>
            <a:r>
              <a:rPr lang="en-US" b="1" dirty="0" smtClean="0"/>
              <a:t>    The person or organization seeking help  is the </a:t>
            </a:r>
            <a:r>
              <a:rPr lang="en-US" b="1" i="1" dirty="0" smtClean="0"/>
              <a:t>client, who may also be known as the customer, patient, or advisee. </a:t>
            </a:r>
          </a:p>
          <a:p>
            <a:pPr>
              <a:buNone/>
            </a:pPr>
            <a:r>
              <a:rPr lang="en-US" b="1" i="1" dirty="0" smtClean="0"/>
              <a:t>    Regardless </a:t>
            </a:r>
            <a:r>
              <a:rPr lang="en-US" b="1" dirty="0" smtClean="0"/>
              <a:t>of the label applied to the interaction (advising, coaching, counseling, consulting),this </a:t>
            </a:r>
            <a:r>
              <a:rPr lang="en-US" b="1" dirty="0" smtClean="0">
                <a:solidFill>
                  <a:srgbClr val="C00000"/>
                </a:solidFill>
              </a:rPr>
              <a:t>helping process is a key function </a:t>
            </a:r>
            <a:r>
              <a:rPr lang="en-US" b="1" dirty="0" smtClean="0"/>
              <a:t>of all professionals, including physical therapists.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02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Consultation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b="1" dirty="0" smtClean="0"/>
              <a:t>Does The patient/client management role of the PT is a form of consultation  ???</a:t>
            </a:r>
          </a:p>
          <a:p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 Patient care is a process of giving and receiving help</a:t>
            </a:r>
          </a:p>
          <a:p>
            <a:r>
              <a:rPr lang="en-US" b="1" dirty="0" smtClean="0"/>
              <a:t>Developing and implementing plans of care, How to establish helping relationships with patients and ways to offer advice.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4099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Therapist &amp; patient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Effect on  consultation</a:t>
            </a:r>
          </a:p>
          <a:p>
            <a:r>
              <a:rPr lang="en-US" b="1" dirty="0" smtClean="0"/>
              <a:t>Interactive model…..</a:t>
            </a:r>
          </a:p>
          <a:p>
            <a:r>
              <a:rPr lang="en-US" b="1" dirty="0" smtClean="0"/>
              <a:t>According to </a:t>
            </a:r>
            <a:r>
              <a:rPr lang="en-US" b="1" dirty="0" smtClean="0">
                <a:solidFill>
                  <a:srgbClr val="FF0000"/>
                </a:solidFill>
              </a:rPr>
              <a:t>Fuller</a:t>
            </a:r>
            <a:r>
              <a:rPr lang="en-US" b="1" dirty="0" smtClean="0"/>
              <a:t> Responsibilities of PT as following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Specialized services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  Administrative skills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  Problem solving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 Investigative studies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 Assessments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  Advice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532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Excelling in Consultation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 smtClean="0"/>
              <a:t>By the time focusing on consultation as major income source &amp; quitting (disengaging ) previous/other  positions….</a:t>
            </a:r>
          </a:p>
          <a:p>
            <a:pPr>
              <a:buNone/>
            </a:pPr>
            <a:r>
              <a:rPr lang="en-US" sz="3600" b="1" dirty="0" smtClean="0"/>
              <a:t>Consultants rather simple PT</a:t>
            </a:r>
          </a:p>
          <a:p>
            <a:r>
              <a:rPr lang="en-US" sz="3600" b="1" dirty="0" smtClean="0"/>
              <a:t>Individuals typically are considered </a:t>
            </a:r>
            <a:r>
              <a:rPr lang="en-US" sz="3600" b="1" i="1" dirty="0" smtClean="0">
                <a:solidFill>
                  <a:srgbClr val="C00000"/>
                </a:solidFill>
              </a:rPr>
              <a:t>professional consultants </a:t>
            </a:r>
            <a:r>
              <a:rPr lang="en-US" sz="3600" b="1" dirty="0" smtClean="0"/>
              <a:t>when consultation is their only source of income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4029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b="1" dirty="0" smtClean="0"/>
              <a:t>As the full-time consulting business grows, the level of consultation often changes.</a:t>
            </a:r>
          </a:p>
          <a:p>
            <a:r>
              <a:rPr lang="en-US" b="1" dirty="0" smtClean="0"/>
              <a:t>PT consultant’s client base may broaden to include other health care professionals or different types of health care and community organizations.</a:t>
            </a:r>
          </a:p>
          <a:p>
            <a:r>
              <a:rPr lang="en-US" b="1" dirty="0" smtClean="0"/>
              <a:t> Some PT consultants develop skills in organizational process, team building, or other consulting skills that do not require physical therapy expertise.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0567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b="1" dirty="0" smtClean="0"/>
              <a:t>Consultant:</a:t>
            </a:r>
          </a:p>
          <a:p>
            <a:r>
              <a:rPr lang="en-US" b="1" dirty="0" smtClean="0"/>
              <a:t>Generalist physical therapy consultants address a broad range of problems in physical therapy</a:t>
            </a:r>
          </a:p>
          <a:p>
            <a:endParaRPr lang="en-US" b="1" dirty="0" smtClean="0"/>
          </a:p>
          <a:p>
            <a:r>
              <a:rPr lang="en-US" b="1" dirty="0" smtClean="0"/>
              <a:t>Consultants must develop skills in identifying potential clients, marketing their services, determining their effectiveness, and attending to the ethical aspects of consultation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0181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347</TotalTime>
  <Words>1354</Words>
  <Application>Microsoft Office PowerPoint</Application>
  <PresentationFormat>On-screen Show (4:3)</PresentationFormat>
  <Paragraphs>165</Paragraphs>
  <Slides>35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Bookman Old Style</vt:lpstr>
      <vt:lpstr>Calibri</vt:lpstr>
      <vt:lpstr>Dotum</vt:lpstr>
      <vt:lpstr>Wingdings</vt:lpstr>
      <vt:lpstr>Office Theme</vt:lpstr>
      <vt:lpstr>PHYSICAL THERAPIST AS CONSULTANT</vt:lpstr>
      <vt:lpstr>PowerPoint Presentation</vt:lpstr>
      <vt:lpstr>Physiotherapist as Consultant</vt:lpstr>
      <vt:lpstr>PHYSICAL THERAPY CONSULTATION</vt:lpstr>
      <vt:lpstr>Process of Consultation</vt:lpstr>
      <vt:lpstr>Therapist &amp; patient relationship</vt:lpstr>
      <vt:lpstr>Excelling in Consultation </vt:lpstr>
      <vt:lpstr>PowerPoint Presentation</vt:lpstr>
      <vt:lpstr>PowerPoint Presentation</vt:lpstr>
      <vt:lpstr>                         Fees Issues</vt:lpstr>
      <vt:lpstr>Building a consulting Business</vt:lpstr>
      <vt:lpstr>PowerPoint Presentation</vt:lpstr>
      <vt:lpstr>how to determine how much clients should be charged??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CONSULTING PROCESS</vt:lpstr>
      <vt:lpstr>PowerPoint Presentation</vt:lpstr>
      <vt:lpstr>PowerPoint Presentation</vt:lpstr>
      <vt:lpstr>Skills of a good consultant</vt:lpstr>
      <vt:lpstr>Trust in consultant  client relationship </vt:lpstr>
      <vt:lpstr>PowerPoint Presentation</vt:lpstr>
      <vt:lpstr>Consultant Need??</vt:lpstr>
      <vt:lpstr>PowerPoint Presentation</vt:lpstr>
      <vt:lpstr>PowerPoint Presentation</vt:lpstr>
      <vt:lpstr>PowerPoint Presentation</vt:lpstr>
      <vt:lpstr>PowerPoint Presentation</vt:lpstr>
      <vt:lpstr>Ethical and legal issues in consultation</vt:lpstr>
      <vt:lpstr>Employment status is likely to be that of consultant  If answer to 6 Q is YES …</vt:lpstr>
      <vt:lpstr>PowerPoint Presentation</vt:lpstr>
      <vt:lpstr>Guide for professional conduct GPC</vt:lpstr>
      <vt:lpstr>PowerPoint Presentation</vt:lpstr>
      <vt:lpstr>GPC 5.1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Physiotherapist as Consultant</dc:title>
  <dc:creator>Abdul Munem</dc:creator>
  <cp:lastModifiedBy>Windows User</cp:lastModifiedBy>
  <cp:revision>14</cp:revision>
  <dcterms:created xsi:type="dcterms:W3CDTF">2006-08-16T00:00:00Z</dcterms:created>
  <dcterms:modified xsi:type="dcterms:W3CDTF">2020-04-07T06:34:40Z</dcterms:modified>
</cp:coreProperties>
</file>