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17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D3A963-1883-4E44-920C-FBCEAE7DFD43}" type="datetimeFigureOut">
              <a:rPr lang="en-US" smtClean="0"/>
              <a:t>2/22/2011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B3171-D7EA-4AFB-A09D-881A8714ACF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D3A963-1883-4E44-920C-FBCEAE7DFD43}" type="datetimeFigureOut">
              <a:rPr lang="en-US" smtClean="0"/>
              <a:t>2/22/2011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B3171-D7EA-4AFB-A09D-881A8714ACF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D3A963-1883-4E44-920C-FBCEAE7DFD43}" type="datetimeFigureOut">
              <a:rPr lang="en-US" smtClean="0"/>
              <a:t>2/22/2011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B3171-D7EA-4AFB-A09D-881A8714ACF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D3A963-1883-4E44-920C-FBCEAE7DFD43}" type="datetimeFigureOut">
              <a:rPr lang="en-US" smtClean="0"/>
              <a:t>2/22/2011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B3171-D7EA-4AFB-A09D-881A8714ACF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D3A963-1883-4E44-920C-FBCEAE7DFD43}" type="datetimeFigureOut">
              <a:rPr lang="en-US" smtClean="0"/>
              <a:t>2/22/2011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B3171-D7EA-4AFB-A09D-881A8714ACF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D3A963-1883-4E44-920C-FBCEAE7DFD43}" type="datetimeFigureOut">
              <a:rPr lang="en-US" smtClean="0"/>
              <a:t>2/22/2011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3B3171-D7EA-4AFB-A09D-881A8714ACF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D3A963-1883-4E44-920C-FBCEAE7DFD43}" type="datetimeFigureOut">
              <a:rPr lang="en-US" smtClean="0"/>
              <a:t>2/22/2011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3B3171-D7EA-4AFB-A09D-881A8714ACF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D3A963-1883-4E44-920C-FBCEAE7DFD43}" type="datetimeFigureOut">
              <a:rPr lang="en-US" smtClean="0"/>
              <a:t>2/22/2011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3B3171-D7EA-4AFB-A09D-881A8714ACF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D3A963-1883-4E44-920C-FBCEAE7DFD43}" type="datetimeFigureOut">
              <a:rPr lang="en-US" smtClean="0"/>
              <a:t>2/22/2011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3B3171-D7EA-4AFB-A09D-881A8714ACF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D3A963-1883-4E44-920C-FBCEAE7DFD43}" type="datetimeFigureOut">
              <a:rPr lang="en-US" smtClean="0"/>
              <a:t>2/22/2011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3B3171-D7EA-4AFB-A09D-881A8714ACF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D3A963-1883-4E44-920C-FBCEAE7DFD43}" type="datetimeFigureOut">
              <a:rPr lang="en-US" smtClean="0"/>
              <a:t>2/22/2011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3B3171-D7EA-4AFB-A09D-881A8714ACF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D3A963-1883-4E44-920C-FBCEAE7DFD43}" type="datetimeFigureOut">
              <a:rPr lang="en-US" smtClean="0"/>
              <a:t>2/22/2011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3B3171-D7EA-4AFB-A09D-881A8714ACF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hyperlink" Target="http://www.artyfactory.com/perspective_drawing/perspective_1.htm" TargetMode="External"/><Relationship Id="rId2" Type="http://schemas.openxmlformats.org/officeDocument/2006/relationships/hyperlink" Target="http://www.artyfactory.com/color_theory/color_theory_terms_1.htm#hues" TargetMode="External"/><Relationship Id="rId1" Type="http://schemas.openxmlformats.org/officeDocument/2006/relationships/slideLayout" Target="../slideLayouts/slideLayout8.xml"/><Relationship Id="rId4" Type="http://schemas.openxmlformats.org/officeDocument/2006/relationships/image" Target="../media/image14.gif"/></Relationships>
</file>

<file path=ppt/slides/_rels/slide15.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hyperlink" Target="javascript:;" TargetMode="Externa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2800" dirty="0">
                <a:solidFill>
                  <a:srgbClr val="FF0000"/>
                </a:solidFill>
              </a:rPr>
              <a:t>ADDITIVE and SUBTRACTIVE COLOR</a:t>
            </a:r>
          </a:p>
        </p:txBody>
      </p:sp>
      <p:sp>
        <p:nvSpPr>
          <p:cNvPr id="6" name="Text Placeholder 5"/>
          <p:cNvSpPr>
            <a:spLocks noGrp="1"/>
          </p:cNvSpPr>
          <p:nvPr>
            <p:ph type="body" sz="half" idx="2"/>
          </p:nvPr>
        </p:nvSpPr>
        <p:spPr/>
        <p:txBody>
          <a:bodyPr/>
          <a:lstStyle/>
          <a:p>
            <a:r>
              <a:rPr lang="en-US" sz="1600" b="1" dirty="0"/>
              <a:t>There are two basic color models: Additive Color and Subtractive Color. </a:t>
            </a:r>
            <a:endParaRPr lang="en-US" sz="1600" dirty="0"/>
          </a:p>
          <a:p>
            <a:r>
              <a:rPr lang="en-US" sz="1600" b="1" dirty="0"/>
              <a:t>Additive Color involves the mixing of colored light. The colors on a television screen are a good example of this. Additive primary colors are red, green and blue.</a:t>
            </a:r>
            <a:endParaRPr lang="en-US" sz="1600" dirty="0"/>
          </a:p>
          <a:p>
            <a:r>
              <a:rPr lang="en-US" sz="1600" b="1" dirty="0"/>
              <a:t>Subtractive Color involves the mixing of colored paints, pigments, inks and dyes. The traditional subtractive primary colors are red, yellow and blue.</a:t>
            </a:r>
            <a:endParaRPr lang="en-US" sz="1600" dirty="0"/>
          </a:p>
          <a:p>
            <a:r>
              <a:rPr lang="en-US" sz="1600" b="1" dirty="0"/>
              <a:t>In this lesson we are examining the terms used to describe Subtractive Color.</a:t>
            </a:r>
            <a:endParaRPr lang="en-US" sz="1600" dirty="0"/>
          </a:p>
          <a:p>
            <a:endParaRPr lang="en-US" dirty="0"/>
          </a:p>
        </p:txBody>
      </p:sp>
      <p:pic>
        <p:nvPicPr>
          <p:cNvPr id="7" name="Content Placeholder 6" descr="Additive and Subtractive Color"/>
          <p:cNvPicPr>
            <a:picLocks noGrp="1"/>
          </p:cNvPicPr>
          <p:nvPr>
            <p:ph idx="1"/>
          </p:nvPr>
        </p:nvPicPr>
        <p:blipFill>
          <a:blip r:embed="rId2" cstate="print"/>
          <a:srcRect/>
          <a:stretch>
            <a:fillRect/>
          </a:stretch>
        </p:blipFill>
        <p:spPr bwMode="auto">
          <a:xfrm>
            <a:off x="3657601" y="914400"/>
            <a:ext cx="5257800" cy="44958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r>
              <a:rPr lang="en-US" sz="3600" dirty="0">
                <a:solidFill>
                  <a:srgbClr val="FF0000"/>
                </a:solidFill>
              </a:rPr>
              <a:t/>
            </a:r>
            <a:br>
              <a:rPr lang="en-US" sz="3600" dirty="0">
                <a:solidFill>
                  <a:srgbClr val="FF0000"/>
                </a:solidFill>
              </a:rPr>
            </a:br>
            <a:r>
              <a:rPr lang="en-US" sz="3600" dirty="0">
                <a:solidFill>
                  <a:srgbClr val="FF0000"/>
                </a:solidFill>
              </a:rPr>
              <a:t>COLOR SHADES </a:t>
            </a:r>
            <a:r>
              <a:rPr lang="en-US" dirty="0"/>
              <a:t/>
            </a:r>
            <a:br>
              <a:rPr lang="en-US" dirty="0"/>
            </a:br>
            <a:endParaRPr lang="en-US" dirty="0"/>
          </a:p>
        </p:txBody>
      </p:sp>
      <p:sp>
        <p:nvSpPr>
          <p:cNvPr id="4" name="Text Placeholder 3"/>
          <p:cNvSpPr>
            <a:spLocks noGrp="1"/>
          </p:cNvSpPr>
          <p:nvPr>
            <p:ph type="body" sz="half" idx="2"/>
          </p:nvPr>
        </p:nvSpPr>
        <p:spPr/>
        <p:txBody>
          <a:bodyPr/>
          <a:lstStyle/>
          <a:p>
            <a:r>
              <a:rPr lang="en-US" sz="2800" b="1" dirty="0"/>
              <a:t>A shade describes a color that is mixed with black</a:t>
            </a:r>
            <a:r>
              <a:rPr lang="en-US" b="1" dirty="0"/>
              <a:t>.</a:t>
            </a:r>
            <a:endParaRPr lang="en-US" dirty="0"/>
          </a:p>
          <a:p>
            <a:endParaRPr lang="en-US" dirty="0"/>
          </a:p>
        </p:txBody>
      </p:sp>
      <p:pic>
        <p:nvPicPr>
          <p:cNvPr id="5" name="Content Placeholder 4" descr="color shades"/>
          <p:cNvPicPr>
            <a:picLocks noGrp="1"/>
          </p:cNvPicPr>
          <p:nvPr>
            <p:ph idx="1"/>
          </p:nvPr>
        </p:nvPicPr>
        <p:blipFill>
          <a:blip r:embed="rId2" cstate="print"/>
          <a:srcRect/>
          <a:stretch>
            <a:fillRect/>
          </a:stretch>
        </p:blipFill>
        <p:spPr bwMode="auto">
          <a:xfrm>
            <a:off x="3657600" y="1524001"/>
            <a:ext cx="5334000" cy="3657599"/>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br>
              <a:rPr lang="en-US" dirty="0"/>
            </a:br>
            <a:r>
              <a:rPr lang="en-US" sz="3200" dirty="0">
                <a:solidFill>
                  <a:srgbClr val="FF0000"/>
                </a:solidFill>
              </a:rPr>
              <a:t>COLOR INTENSITY</a:t>
            </a:r>
            <a:r>
              <a:rPr lang="en-US" dirty="0"/>
              <a:t/>
            </a:r>
            <a:br>
              <a:rPr lang="en-US" dirty="0"/>
            </a:br>
            <a:endParaRPr lang="en-US" dirty="0"/>
          </a:p>
        </p:txBody>
      </p:sp>
      <p:sp>
        <p:nvSpPr>
          <p:cNvPr id="4" name="Text Placeholder 3"/>
          <p:cNvSpPr>
            <a:spLocks noGrp="1"/>
          </p:cNvSpPr>
          <p:nvPr>
            <p:ph type="body" sz="half" idx="2"/>
          </p:nvPr>
        </p:nvSpPr>
        <p:spPr/>
        <p:txBody>
          <a:bodyPr/>
          <a:lstStyle/>
          <a:p>
            <a:r>
              <a:rPr lang="en-US" sz="2000" b="1" dirty="0"/>
              <a:t>Color intensity is the strength or value of a color. In our illustration, the three violet rectangles are identical colors but they appear to change when surrounded by different colors. Therefore, the intensity of a color changes in relation to the color that surrounds it. This effect is known as Simultaneous Contrast.</a:t>
            </a:r>
            <a:endParaRPr lang="en-US" sz="2000" dirty="0"/>
          </a:p>
          <a:p>
            <a:endParaRPr lang="en-US" dirty="0"/>
          </a:p>
        </p:txBody>
      </p:sp>
      <p:pic>
        <p:nvPicPr>
          <p:cNvPr id="5" name="Content Placeholder 4" descr="color intensity"/>
          <p:cNvPicPr>
            <a:picLocks noGrp="1"/>
          </p:cNvPicPr>
          <p:nvPr>
            <p:ph idx="1"/>
          </p:nvPr>
        </p:nvPicPr>
        <p:blipFill>
          <a:blip r:embed="rId2" cstate="print"/>
          <a:srcRect/>
          <a:stretch>
            <a:fillRect/>
          </a:stretch>
        </p:blipFill>
        <p:spPr bwMode="auto">
          <a:xfrm>
            <a:off x="3657600" y="2362199"/>
            <a:ext cx="5334000" cy="2819401"/>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br>
              <a:rPr lang="en-US" dirty="0"/>
            </a:br>
            <a:r>
              <a:rPr lang="en-US" sz="2400" dirty="0">
                <a:solidFill>
                  <a:srgbClr val="FF0000"/>
                </a:solidFill>
              </a:rPr>
              <a:t>TRANSPARENT COLORS </a:t>
            </a:r>
            <a:r>
              <a:rPr lang="en-US" dirty="0"/>
              <a:t/>
            </a:r>
            <a:br>
              <a:rPr lang="en-US" dirty="0"/>
            </a:br>
            <a:endParaRPr lang="en-US" dirty="0"/>
          </a:p>
        </p:txBody>
      </p:sp>
      <p:sp>
        <p:nvSpPr>
          <p:cNvPr id="4" name="Text Placeholder 3"/>
          <p:cNvSpPr>
            <a:spLocks noGrp="1"/>
          </p:cNvSpPr>
          <p:nvPr>
            <p:ph type="body" sz="half" idx="2"/>
          </p:nvPr>
        </p:nvSpPr>
        <p:spPr/>
        <p:txBody>
          <a:bodyPr/>
          <a:lstStyle/>
          <a:p>
            <a:r>
              <a:rPr lang="en-US" sz="1600" b="1" dirty="0"/>
              <a:t>Transparent colors are colors that you can see through. Paint is usually mixed very thinly to make it transparent. Watercolor is the most transparent paint, but oil and acrylics can also be thinned for a similar effect. Transparent paint is applied in what we call a ‘color wash’ in watercolor painting or a ‘color glaze’ in oil or acrylic painting. When you overlay two transparent colors they will mix to create a third. Different types of paint and certain colors are naturally more transparent than others.</a:t>
            </a:r>
            <a:endParaRPr lang="en-US" sz="1600" dirty="0"/>
          </a:p>
          <a:p>
            <a:endParaRPr lang="en-US" dirty="0"/>
          </a:p>
        </p:txBody>
      </p:sp>
      <p:pic>
        <p:nvPicPr>
          <p:cNvPr id="5" name="Content Placeholder 4" descr="transparent colours"/>
          <p:cNvPicPr>
            <a:picLocks noGrp="1"/>
          </p:cNvPicPr>
          <p:nvPr>
            <p:ph idx="1"/>
          </p:nvPr>
        </p:nvPicPr>
        <p:blipFill>
          <a:blip r:embed="rId2" cstate="print"/>
          <a:srcRect/>
          <a:stretch>
            <a:fillRect/>
          </a:stretch>
        </p:blipFill>
        <p:spPr bwMode="auto">
          <a:xfrm>
            <a:off x="3810000" y="2286000"/>
            <a:ext cx="4953000" cy="19050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br>
              <a:rPr lang="en-US" dirty="0"/>
            </a:br>
            <a:r>
              <a:rPr lang="en-US" sz="2800" dirty="0">
                <a:solidFill>
                  <a:srgbClr val="FF0000"/>
                </a:solidFill>
              </a:rPr>
              <a:t>OPAQUE COLORS</a:t>
            </a:r>
            <a:r>
              <a:rPr lang="en-US" dirty="0"/>
              <a:t> </a:t>
            </a:r>
            <a:br>
              <a:rPr lang="en-US" dirty="0"/>
            </a:br>
            <a:endParaRPr lang="en-US" dirty="0"/>
          </a:p>
        </p:txBody>
      </p:sp>
      <p:sp>
        <p:nvSpPr>
          <p:cNvPr id="4" name="Text Placeholder 3"/>
          <p:cNvSpPr>
            <a:spLocks noGrp="1"/>
          </p:cNvSpPr>
          <p:nvPr>
            <p:ph type="body" sz="half" idx="2"/>
          </p:nvPr>
        </p:nvSpPr>
        <p:spPr/>
        <p:txBody>
          <a:bodyPr>
            <a:normAutofit fontScale="92500" lnSpcReduction="10000"/>
          </a:bodyPr>
          <a:lstStyle/>
          <a:p>
            <a:r>
              <a:rPr lang="en-US" sz="2000" b="1" dirty="0"/>
              <a:t>Opaque colors are colors that you cannot see through. Paint is usually mixed very thickly to make it opaque. Oil and acrylic paint are the most opaque paints, but gouache is a type of watercolor also designed for this purpose. Different types of paint and certain colors are naturally more opaque than others. Titanium white is often added to very transparent colors to make them opaque.</a:t>
            </a:r>
            <a:endParaRPr lang="en-US" sz="2000" dirty="0"/>
          </a:p>
          <a:p>
            <a:endParaRPr lang="en-US" dirty="0"/>
          </a:p>
        </p:txBody>
      </p:sp>
      <p:pic>
        <p:nvPicPr>
          <p:cNvPr id="5" name="Content Placeholder 4" descr="opaque colours"/>
          <p:cNvPicPr>
            <a:picLocks noGrp="1"/>
          </p:cNvPicPr>
          <p:nvPr>
            <p:ph idx="1"/>
          </p:nvPr>
        </p:nvPicPr>
        <p:blipFill>
          <a:blip r:embed="rId2" cstate="print"/>
          <a:srcRect/>
          <a:stretch>
            <a:fillRect/>
          </a:stretch>
        </p:blipFill>
        <p:spPr bwMode="auto">
          <a:xfrm>
            <a:off x="3657600" y="2514600"/>
            <a:ext cx="4953000" cy="20574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WARM and COOL COLORS</a:t>
            </a:r>
            <a:r>
              <a:rPr lang="en-US" dirty="0"/>
              <a:t/>
            </a:r>
            <a:br>
              <a:rPr lang="en-US" dirty="0"/>
            </a:br>
            <a:endParaRPr lang="en-US" dirty="0"/>
          </a:p>
        </p:txBody>
      </p:sp>
      <p:sp>
        <p:nvSpPr>
          <p:cNvPr id="4" name="Text Placeholder 3"/>
          <p:cNvSpPr>
            <a:spLocks noGrp="1"/>
          </p:cNvSpPr>
          <p:nvPr>
            <p:ph type="body" sz="half" idx="2"/>
          </p:nvPr>
        </p:nvSpPr>
        <p:spPr/>
        <p:txBody>
          <a:bodyPr>
            <a:normAutofit lnSpcReduction="10000"/>
          </a:bodyPr>
          <a:lstStyle/>
          <a:p>
            <a:r>
              <a:rPr lang="en-US" sz="1600" b="1" dirty="0"/>
              <a:t>Warm colors are said to be visually and emotionally exciting, while cool colors have a more calming effect. The red / yellow side of </a:t>
            </a:r>
            <a:r>
              <a:rPr lang="en-US" sz="1600" b="1" u="sng" dirty="0">
                <a:hlinkClick r:id="rId2"/>
              </a:rPr>
              <a:t>the color wheel</a:t>
            </a:r>
            <a:r>
              <a:rPr lang="en-US" sz="1600" b="1" dirty="0"/>
              <a:t> is said to be warm, similar to the colors of fire. These colors appear to advance towards you and stand out more than other colors when viewed from a distance. The green / blue side of the color wheel is said to be cool, similar to the colors of ice. These colors appear to recede and fade into the distance. A knowledge of how warm and cool colors work is useful when arranging colors in a landscape to create the illusion of distance. This illusion is called </a:t>
            </a:r>
            <a:r>
              <a:rPr lang="en-US" sz="1600" b="1" u="sng" dirty="0">
                <a:hlinkClick r:id="rId3"/>
              </a:rPr>
              <a:t>Aerial Perspective</a:t>
            </a:r>
            <a:r>
              <a:rPr lang="en-US" sz="1600" b="1" dirty="0"/>
              <a:t>.</a:t>
            </a:r>
            <a:endParaRPr lang="en-US" sz="1600" dirty="0"/>
          </a:p>
          <a:p>
            <a:endParaRPr lang="en-US" dirty="0"/>
          </a:p>
        </p:txBody>
      </p:sp>
      <p:pic>
        <p:nvPicPr>
          <p:cNvPr id="5" name="Content Placeholder 4" descr="warm and cool colours"/>
          <p:cNvPicPr>
            <a:picLocks noGrp="1"/>
          </p:cNvPicPr>
          <p:nvPr>
            <p:ph idx="1"/>
          </p:nvPr>
        </p:nvPicPr>
        <p:blipFill>
          <a:blip r:embed="rId4" cstate="print"/>
          <a:srcRect/>
          <a:stretch>
            <a:fillRect/>
          </a:stretch>
        </p:blipFill>
        <p:spPr bwMode="auto">
          <a:xfrm>
            <a:off x="3733800" y="2514600"/>
            <a:ext cx="5181600" cy="22098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br>
              <a:rPr lang="en-US" dirty="0"/>
            </a:br>
            <a:r>
              <a:rPr lang="en-US" sz="6000" dirty="0">
                <a:solidFill>
                  <a:srgbClr val="FF0000"/>
                </a:solidFill>
              </a:rPr>
              <a:t>TONE</a:t>
            </a:r>
            <a:r>
              <a:rPr lang="en-US" dirty="0"/>
              <a:t/>
            </a:r>
            <a:br>
              <a:rPr lang="en-US" dirty="0"/>
            </a:br>
            <a:endParaRPr lang="en-US" dirty="0"/>
          </a:p>
        </p:txBody>
      </p:sp>
      <p:sp>
        <p:nvSpPr>
          <p:cNvPr id="4" name="Text Placeholder 3"/>
          <p:cNvSpPr>
            <a:spLocks noGrp="1"/>
          </p:cNvSpPr>
          <p:nvPr>
            <p:ph type="body" sz="half" idx="2"/>
          </p:nvPr>
        </p:nvSpPr>
        <p:spPr/>
        <p:txBody>
          <a:bodyPr/>
          <a:lstStyle/>
          <a:p>
            <a:r>
              <a:rPr lang="en-US" sz="2800" b="1" dirty="0"/>
              <a:t>Tone is the lightness or darkness of a color. It is used to suggest the effect of light and shade and to create the illusion of 3D form.</a:t>
            </a:r>
            <a:endParaRPr lang="en-US" sz="2800" dirty="0"/>
          </a:p>
          <a:p>
            <a:endParaRPr lang="en-US" dirty="0"/>
          </a:p>
        </p:txBody>
      </p:sp>
      <p:pic>
        <p:nvPicPr>
          <p:cNvPr id="5" name="Content Placeholder 4" descr="tone"/>
          <p:cNvPicPr>
            <a:picLocks noGrp="1"/>
          </p:cNvPicPr>
          <p:nvPr>
            <p:ph idx="1"/>
          </p:nvPr>
        </p:nvPicPr>
        <p:blipFill>
          <a:blip r:embed="rId2" cstate="print"/>
          <a:srcRect/>
          <a:stretch>
            <a:fillRect/>
          </a:stretch>
        </p:blipFill>
        <p:spPr bwMode="auto">
          <a:xfrm>
            <a:off x="3657600" y="3352800"/>
            <a:ext cx="5181600" cy="16764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MATT and GLOSS COLOR</a:t>
            </a:r>
            <a:r>
              <a:rPr lang="en-US" dirty="0"/>
              <a:t/>
            </a:r>
            <a:br>
              <a:rPr lang="en-US" dirty="0"/>
            </a:br>
            <a:endParaRPr lang="en-US" dirty="0"/>
          </a:p>
        </p:txBody>
      </p:sp>
      <p:sp>
        <p:nvSpPr>
          <p:cNvPr id="4" name="Text Placeholder 3"/>
          <p:cNvSpPr>
            <a:spLocks noGrp="1"/>
          </p:cNvSpPr>
          <p:nvPr>
            <p:ph type="body" sz="half" idx="2"/>
          </p:nvPr>
        </p:nvSpPr>
        <p:spPr/>
        <p:txBody>
          <a:bodyPr>
            <a:normAutofit lnSpcReduction="10000"/>
          </a:bodyPr>
          <a:lstStyle/>
          <a:p>
            <a:r>
              <a:rPr lang="en-US" sz="1600" b="1" dirty="0"/>
              <a:t>These terms refer to the reflective qualities of color. The matt color of the cube and the cone creates a dull non-reflective surface, while the gloss color of the sphere and cylinder gives a brighter reflective finish. </a:t>
            </a:r>
            <a:endParaRPr lang="en-US" sz="1600" dirty="0"/>
          </a:p>
          <a:p>
            <a:r>
              <a:rPr lang="en-US" sz="1600" b="1" dirty="0"/>
              <a:t>Artists mix mediums ( turpentine, linseed oil, acrylic emulsions) with paint to alter the matt or gloss effect of paint. A balance of matt and gloss effects on the surface of a painting could be a desired effect, but usually artists like to even out the sheen of the surface by applying an overall matt or gloss varnish. Not only does this unify the color and surface but it also protects the painting from dust and dirt.</a:t>
            </a:r>
            <a:endParaRPr lang="en-US" sz="1600" dirty="0"/>
          </a:p>
          <a:p>
            <a:endParaRPr lang="en-US" dirty="0"/>
          </a:p>
        </p:txBody>
      </p:sp>
      <p:pic>
        <p:nvPicPr>
          <p:cNvPr id="5" name="Content Placeholder 4" descr="matt and gloss"/>
          <p:cNvPicPr>
            <a:picLocks noGrp="1"/>
          </p:cNvPicPr>
          <p:nvPr>
            <p:ph idx="1"/>
          </p:nvPr>
        </p:nvPicPr>
        <p:blipFill>
          <a:blip r:embed="rId2" cstate="print"/>
          <a:srcRect/>
          <a:stretch>
            <a:fillRect/>
          </a:stretch>
        </p:blipFill>
        <p:spPr bwMode="auto">
          <a:xfrm>
            <a:off x="3733800" y="2661444"/>
            <a:ext cx="5105400" cy="1605756"/>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br>
              <a:rPr lang="en-US" dirty="0"/>
            </a:br>
            <a:r>
              <a:rPr lang="en-US" sz="2700" dirty="0">
                <a:solidFill>
                  <a:srgbClr val="FF0000"/>
                </a:solidFill>
              </a:rPr>
              <a:t>MONOCHROME and POLYCHROME COLOR</a:t>
            </a:r>
            <a:r>
              <a:rPr lang="en-US" dirty="0"/>
              <a:t/>
            </a:r>
            <a:br>
              <a:rPr lang="en-US" dirty="0"/>
            </a:br>
            <a:endParaRPr lang="en-US" dirty="0"/>
          </a:p>
        </p:txBody>
      </p:sp>
      <p:sp>
        <p:nvSpPr>
          <p:cNvPr id="4" name="Text Placeholder 3"/>
          <p:cNvSpPr>
            <a:spLocks noGrp="1"/>
          </p:cNvSpPr>
          <p:nvPr>
            <p:ph type="body" sz="half" idx="2"/>
          </p:nvPr>
        </p:nvSpPr>
        <p:spPr/>
        <p:txBody>
          <a:bodyPr/>
          <a:lstStyle/>
          <a:p>
            <a:r>
              <a:rPr lang="en-US" sz="2400" b="1" dirty="0"/>
              <a:t>The term monochrome refers to the use of one color or various shades of one color in a single form. Polychrome refers to the use of many colors in one form.</a:t>
            </a:r>
            <a:endParaRPr lang="en-US" sz="2400" dirty="0"/>
          </a:p>
          <a:p>
            <a:endParaRPr lang="en-US" dirty="0"/>
          </a:p>
        </p:txBody>
      </p:sp>
      <p:pic>
        <p:nvPicPr>
          <p:cNvPr id="5" name="Content Placeholder 4" descr="monochrome and polychrome"/>
          <p:cNvPicPr>
            <a:picLocks noGrp="1"/>
          </p:cNvPicPr>
          <p:nvPr>
            <p:ph idx="1"/>
          </p:nvPr>
        </p:nvPicPr>
        <p:blipFill>
          <a:blip r:embed="rId2" cstate="print"/>
          <a:srcRect/>
          <a:stretch>
            <a:fillRect/>
          </a:stretch>
        </p:blipFill>
        <p:spPr bwMode="auto">
          <a:xfrm>
            <a:off x="3733800" y="2661444"/>
            <a:ext cx="5029200" cy="1681956"/>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1000" y="990600"/>
            <a:ext cx="8229600" cy="5334000"/>
          </a:xfrm>
        </p:spPr>
        <p:txBody>
          <a:bodyPr>
            <a:noAutofit/>
          </a:bodyPr>
          <a:lstStyle/>
          <a:p>
            <a:r>
              <a:rPr lang="en-US" sz="9600" dirty="0" smtClean="0"/>
              <a:t>THE  END</a:t>
            </a:r>
            <a:endParaRPr lang="en-US" sz="9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br>
              <a:rPr lang="en-US" dirty="0"/>
            </a:br>
            <a:r>
              <a:rPr lang="en-US" sz="2800" dirty="0">
                <a:solidFill>
                  <a:srgbClr val="FF0000"/>
                </a:solidFill>
              </a:rPr>
              <a:t>THE SPECTRUM </a:t>
            </a:r>
            <a:r>
              <a:rPr lang="en-US" dirty="0"/>
              <a:t/>
            </a:r>
            <a:br>
              <a:rPr lang="en-US" dirty="0"/>
            </a:br>
            <a:endParaRPr lang="en-US" dirty="0"/>
          </a:p>
        </p:txBody>
      </p:sp>
      <p:sp>
        <p:nvSpPr>
          <p:cNvPr id="4" name="Text Placeholder 3"/>
          <p:cNvSpPr>
            <a:spLocks noGrp="1"/>
          </p:cNvSpPr>
          <p:nvPr>
            <p:ph type="body" sz="half" idx="2"/>
          </p:nvPr>
        </p:nvSpPr>
        <p:spPr/>
        <p:txBody>
          <a:bodyPr/>
          <a:lstStyle/>
          <a:p>
            <a:r>
              <a:rPr lang="en-US" sz="2400" b="1" dirty="0"/>
              <a:t>The spectrum is the colors of the rainbow arranged in their natural order: Red - Orange - Yellow - Green - Blue - Indigo - Violet. The mnemonic for this is ROY G BIV.</a:t>
            </a:r>
            <a:endParaRPr lang="en-US" sz="2400" dirty="0"/>
          </a:p>
          <a:p>
            <a:endParaRPr lang="en-US" dirty="0"/>
          </a:p>
        </p:txBody>
      </p:sp>
      <p:pic>
        <p:nvPicPr>
          <p:cNvPr id="5" name="Content Placeholder 4" descr="the spectrum"/>
          <p:cNvPicPr>
            <a:picLocks noGrp="1"/>
          </p:cNvPicPr>
          <p:nvPr>
            <p:ph idx="1"/>
          </p:nvPr>
        </p:nvPicPr>
        <p:blipFill>
          <a:blip r:embed="rId2" cstate="print"/>
          <a:srcRect/>
          <a:stretch>
            <a:fillRect/>
          </a:stretch>
        </p:blipFill>
        <p:spPr bwMode="auto">
          <a:xfrm>
            <a:off x="3657600" y="1371600"/>
            <a:ext cx="5105399" cy="41910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solidFill>
                  <a:srgbClr val="FF0000"/>
                </a:solidFill>
              </a:rPr>
              <a:t>HUES</a:t>
            </a:r>
            <a:r>
              <a:rPr lang="en-US" dirty="0"/>
              <a:t/>
            </a:r>
            <a:br>
              <a:rPr lang="en-US" dirty="0"/>
            </a:br>
            <a:endParaRPr lang="en-US" dirty="0"/>
          </a:p>
        </p:txBody>
      </p:sp>
      <p:sp>
        <p:nvSpPr>
          <p:cNvPr id="4" name="Text Placeholder 3"/>
          <p:cNvSpPr>
            <a:spLocks noGrp="1"/>
          </p:cNvSpPr>
          <p:nvPr>
            <p:ph type="body" sz="half" idx="2"/>
          </p:nvPr>
        </p:nvSpPr>
        <p:spPr/>
        <p:txBody>
          <a:bodyPr/>
          <a:lstStyle/>
          <a:p>
            <a:r>
              <a:rPr lang="en-US" sz="2400" b="1" dirty="0"/>
              <a:t>A hue is one of the colors of the spectrum. Hues have a circular order as illustrated in the color wheel above. The color wheel is a useful device to help us explain the relationships between Primary, Secondary and Tertiary colors.</a:t>
            </a:r>
            <a:endParaRPr lang="en-US" sz="2400" dirty="0"/>
          </a:p>
          <a:p>
            <a:endParaRPr lang="en-US" dirty="0"/>
          </a:p>
        </p:txBody>
      </p:sp>
      <p:pic>
        <p:nvPicPr>
          <p:cNvPr id="5" name="Content Placeholder 4" descr="the color wheel">
            <a:hlinkClick r:id="rId2"/>
          </p:cNvPr>
          <p:cNvPicPr>
            <a:picLocks noGrp="1"/>
          </p:cNvPicPr>
          <p:nvPr>
            <p:ph idx="1"/>
          </p:nvPr>
        </p:nvPicPr>
        <p:blipFill>
          <a:blip r:embed="rId3" cstate="print"/>
          <a:srcRect/>
          <a:stretch>
            <a:fillRect/>
          </a:stretch>
        </p:blipFill>
        <p:spPr bwMode="auto">
          <a:xfrm>
            <a:off x="3657600" y="1370806"/>
            <a:ext cx="5029200" cy="4725194"/>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a:solidFill>
                  <a:srgbClr val="FF0000"/>
                </a:solidFill>
              </a:rPr>
              <a:t>PRIMARY COLORS</a:t>
            </a:r>
            <a:r>
              <a:rPr lang="en-US" dirty="0"/>
              <a:t/>
            </a:r>
            <a:br>
              <a:rPr lang="en-US" dirty="0"/>
            </a:br>
            <a:endParaRPr lang="en-US" dirty="0"/>
          </a:p>
        </p:txBody>
      </p:sp>
      <p:sp>
        <p:nvSpPr>
          <p:cNvPr id="4" name="Text Placeholder 3"/>
          <p:cNvSpPr>
            <a:spLocks noGrp="1"/>
          </p:cNvSpPr>
          <p:nvPr>
            <p:ph type="body" sz="half" idx="2"/>
          </p:nvPr>
        </p:nvSpPr>
        <p:spPr/>
        <p:txBody>
          <a:bodyPr/>
          <a:lstStyle/>
          <a:p>
            <a:r>
              <a:rPr lang="en-US" sz="2400" b="1" dirty="0"/>
              <a:t>Red, Yellow and Blue are the primary colors. These are the three basic colors that are used to mix all hues</a:t>
            </a:r>
            <a:r>
              <a:rPr lang="en-US" b="1" dirty="0"/>
              <a:t>.</a:t>
            </a:r>
            <a:endParaRPr lang="en-US" dirty="0"/>
          </a:p>
          <a:p>
            <a:endParaRPr lang="en-US" dirty="0"/>
          </a:p>
        </p:txBody>
      </p:sp>
      <p:pic>
        <p:nvPicPr>
          <p:cNvPr id="5" name="Content Placeholder 4" descr="primary colors"/>
          <p:cNvPicPr>
            <a:picLocks noGrp="1"/>
          </p:cNvPicPr>
          <p:nvPr>
            <p:ph idx="1"/>
          </p:nvPr>
        </p:nvPicPr>
        <p:blipFill>
          <a:blip r:embed="rId2" cstate="print"/>
          <a:srcRect/>
          <a:stretch>
            <a:fillRect/>
          </a:stretch>
        </p:blipFill>
        <p:spPr bwMode="auto">
          <a:xfrm>
            <a:off x="3657600" y="1143000"/>
            <a:ext cx="5181600" cy="49530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solidFill>
                  <a:srgbClr val="FF0000"/>
                </a:solidFill>
              </a:rPr>
              <a:t>SECONDARY COLORS </a:t>
            </a:r>
            <a:r>
              <a:rPr lang="en-US" dirty="0"/>
              <a:t/>
            </a:r>
            <a:br>
              <a:rPr lang="en-US" dirty="0"/>
            </a:br>
            <a:endParaRPr lang="en-US" dirty="0"/>
          </a:p>
        </p:txBody>
      </p:sp>
      <p:sp>
        <p:nvSpPr>
          <p:cNvPr id="4" name="Text Placeholder 3"/>
          <p:cNvSpPr>
            <a:spLocks noGrp="1"/>
          </p:cNvSpPr>
          <p:nvPr>
            <p:ph type="body" sz="half" idx="2"/>
          </p:nvPr>
        </p:nvSpPr>
        <p:spPr/>
        <p:txBody>
          <a:bodyPr/>
          <a:lstStyle/>
          <a:p>
            <a:r>
              <a:rPr lang="en-US" sz="2800" b="1" dirty="0"/>
              <a:t>Orange, Green and Purple are the secondary colors. They are achieved by mixing two primary colors together.</a:t>
            </a:r>
            <a:endParaRPr lang="en-US" sz="2800" dirty="0"/>
          </a:p>
          <a:p>
            <a:endParaRPr lang="en-US" sz="1600" dirty="0"/>
          </a:p>
        </p:txBody>
      </p:sp>
      <p:pic>
        <p:nvPicPr>
          <p:cNvPr id="5" name="Content Placeholder 4" descr="secondary colors"/>
          <p:cNvPicPr>
            <a:picLocks noGrp="1"/>
          </p:cNvPicPr>
          <p:nvPr>
            <p:ph idx="1"/>
          </p:nvPr>
        </p:nvPicPr>
        <p:blipFill>
          <a:blip r:embed="rId2" cstate="print"/>
          <a:srcRect/>
          <a:stretch>
            <a:fillRect/>
          </a:stretch>
        </p:blipFill>
        <p:spPr bwMode="auto">
          <a:xfrm>
            <a:off x="3733800" y="1447800"/>
            <a:ext cx="5105400" cy="46482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solidFill>
                  <a:srgbClr val="FF0000"/>
                </a:solidFill>
              </a:rPr>
              <a:t>TERTIARY COLORS</a:t>
            </a:r>
            <a:r>
              <a:rPr lang="en-US" dirty="0"/>
              <a:t/>
            </a:r>
            <a:br>
              <a:rPr lang="en-US" dirty="0"/>
            </a:br>
            <a:endParaRPr lang="en-US" dirty="0"/>
          </a:p>
        </p:txBody>
      </p:sp>
      <p:sp>
        <p:nvSpPr>
          <p:cNvPr id="4" name="Text Placeholder 3"/>
          <p:cNvSpPr>
            <a:spLocks noGrp="1"/>
          </p:cNvSpPr>
          <p:nvPr>
            <p:ph type="body" sz="half" idx="2"/>
          </p:nvPr>
        </p:nvSpPr>
        <p:spPr/>
        <p:txBody>
          <a:bodyPr/>
          <a:lstStyle/>
          <a:p>
            <a:r>
              <a:rPr lang="en-US" sz="2400" b="1" dirty="0"/>
              <a:t>Tertiary colors are more subtle hues which are achieved by mixing a primary and a secondary color that are adjacent on the color wheel.</a:t>
            </a:r>
            <a:endParaRPr lang="en-US" sz="2400" dirty="0"/>
          </a:p>
          <a:p>
            <a:endParaRPr lang="en-US" dirty="0"/>
          </a:p>
        </p:txBody>
      </p:sp>
      <p:pic>
        <p:nvPicPr>
          <p:cNvPr id="5" name="Content Placeholder 4" descr="tertiary colors"/>
          <p:cNvPicPr>
            <a:picLocks noGrp="1"/>
          </p:cNvPicPr>
          <p:nvPr>
            <p:ph idx="1"/>
          </p:nvPr>
        </p:nvPicPr>
        <p:blipFill>
          <a:blip r:embed="rId2" cstate="print"/>
          <a:srcRect/>
          <a:stretch>
            <a:fillRect/>
          </a:stretch>
        </p:blipFill>
        <p:spPr bwMode="auto">
          <a:xfrm>
            <a:off x="3733800" y="1447800"/>
            <a:ext cx="5029200" cy="47244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3008313" cy="1162050"/>
          </a:xfrm>
        </p:spPr>
        <p:txBody>
          <a:bodyPr>
            <a:normAutofit fontScale="90000"/>
          </a:bodyPr>
          <a:lstStyle/>
          <a:p>
            <a:r>
              <a:rPr lang="en-US" dirty="0"/>
              <a:t> </a:t>
            </a:r>
            <a:br>
              <a:rPr lang="en-US" dirty="0"/>
            </a:br>
            <a:r>
              <a:rPr lang="en-US" dirty="0">
                <a:solidFill>
                  <a:srgbClr val="FF0000"/>
                </a:solidFill>
              </a:rPr>
              <a:t>OPPOSITE and COMPLEMENTARY COLORS </a:t>
            </a:r>
            <a:r>
              <a:rPr lang="en-US" dirty="0"/>
              <a:t/>
            </a:r>
            <a:br>
              <a:rPr lang="en-US" dirty="0"/>
            </a:br>
            <a:endParaRPr lang="en-US" dirty="0"/>
          </a:p>
        </p:txBody>
      </p:sp>
      <p:sp>
        <p:nvSpPr>
          <p:cNvPr id="4" name="Text Placeholder 3"/>
          <p:cNvSpPr>
            <a:spLocks noGrp="1"/>
          </p:cNvSpPr>
          <p:nvPr>
            <p:ph type="body" sz="half" idx="2"/>
          </p:nvPr>
        </p:nvSpPr>
        <p:spPr/>
        <p:txBody>
          <a:bodyPr/>
          <a:lstStyle/>
          <a:p>
            <a:r>
              <a:rPr lang="en-US" sz="2000" b="1" dirty="0"/>
              <a:t>Opposite colors are diagonally opposite one another on the color wheel. Opposite colors create the maximum contrast with one another. You can work out the opposite color to any primary color by taking the other two primaries and mixing them together. The result will be its opposite or ‘complementary’ color</a:t>
            </a:r>
            <a:r>
              <a:rPr lang="en-US" b="1" dirty="0"/>
              <a:t>. </a:t>
            </a:r>
            <a:endParaRPr lang="en-US" dirty="0"/>
          </a:p>
          <a:p>
            <a:endParaRPr lang="en-US" dirty="0"/>
          </a:p>
        </p:txBody>
      </p:sp>
      <p:pic>
        <p:nvPicPr>
          <p:cNvPr id="5" name="Content Placeholder 4" descr="opposite colors"/>
          <p:cNvPicPr>
            <a:picLocks noGrp="1"/>
          </p:cNvPicPr>
          <p:nvPr>
            <p:ph idx="1"/>
          </p:nvPr>
        </p:nvPicPr>
        <p:blipFill>
          <a:blip r:embed="rId2" cstate="print"/>
          <a:srcRect/>
          <a:stretch>
            <a:fillRect/>
          </a:stretch>
        </p:blipFill>
        <p:spPr bwMode="auto">
          <a:xfrm>
            <a:off x="4038600" y="3962400"/>
            <a:ext cx="4495800" cy="1524000"/>
          </a:xfrm>
          <a:prstGeom prst="rect">
            <a:avLst/>
          </a:prstGeom>
          <a:noFill/>
          <a:ln w="9525">
            <a:noFill/>
            <a:miter lim="800000"/>
            <a:headEnd/>
            <a:tailEnd/>
          </a:ln>
        </p:spPr>
      </p:pic>
      <p:pic>
        <p:nvPicPr>
          <p:cNvPr id="6" name="Content Placeholder 4" descr="opposite colors"/>
          <p:cNvPicPr>
            <a:picLocks/>
          </p:cNvPicPr>
          <p:nvPr/>
        </p:nvPicPr>
        <p:blipFill>
          <a:blip r:embed="rId2" cstate="print"/>
          <a:srcRect/>
          <a:stretch>
            <a:fillRect/>
          </a:stretch>
        </p:blipFill>
        <p:spPr bwMode="auto">
          <a:xfrm>
            <a:off x="4038600" y="2362200"/>
            <a:ext cx="4495800" cy="1600200"/>
          </a:xfrm>
          <a:prstGeom prst="rect">
            <a:avLst/>
          </a:prstGeom>
          <a:noFill/>
          <a:ln w="9525">
            <a:noFill/>
            <a:miter lim="800000"/>
            <a:headEnd/>
            <a:tailEnd/>
          </a:ln>
        </p:spPr>
      </p:pic>
      <p:pic>
        <p:nvPicPr>
          <p:cNvPr id="7" name="Picture 6" descr="opposite colors"/>
          <p:cNvPicPr/>
          <p:nvPr/>
        </p:nvPicPr>
        <p:blipFill>
          <a:blip r:embed="rId2" cstate="print"/>
          <a:srcRect/>
          <a:stretch>
            <a:fillRect/>
          </a:stretch>
        </p:blipFill>
        <p:spPr bwMode="auto">
          <a:xfrm>
            <a:off x="4038600" y="990600"/>
            <a:ext cx="4495800" cy="136398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br>
              <a:rPr lang="en-US" dirty="0"/>
            </a:br>
            <a:r>
              <a:rPr lang="en-US" sz="2700" dirty="0">
                <a:solidFill>
                  <a:srgbClr val="FF0000"/>
                </a:solidFill>
              </a:rPr>
              <a:t>ANALOGOUS COLORS</a:t>
            </a:r>
            <a:r>
              <a:rPr lang="en-US" dirty="0"/>
              <a:t/>
            </a:r>
            <a:br>
              <a:rPr lang="en-US" dirty="0"/>
            </a:br>
            <a:endParaRPr lang="en-US" dirty="0"/>
          </a:p>
        </p:txBody>
      </p:sp>
      <p:sp>
        <p:nvSpPr>
          <p:cNvPr id="4" name="Text Placeholder 3"/>
          <p:cNvSpPr>
            <a:spLocks noGrp="1"/>
          </p:cNvSpPr>
          <p:nvPr>
            <p:ph type="body" sz="half" idx="2"/>
          </p:nvPr>
        </p:nvSpPr>
        <p:spPr/>
        <p:txBody>
          <a:bodyPr/>
          <a:lstStyle/>
          <a:p>
            <a:r>
              <a:rPr lang="en-US" sz="2400" b="1" dirty="0"/>
              <a:t>Analogous colors sit next to one another on the color wheel. These colors are in harmony with one another.</a:t>
            </a:r>
            <a:endParaRPr lang="en-US" sz="2400" dirty="0"/>
          </a:p>
          <a:p>
            <a:endParaRPr lang="en-US" dirty="0"/>
          </a:p>
        </p:txBody>
      </p:sp>
      <p:pic>
        <p:nvPicPr>
          <p:cNvPr id="5" name="Content Placeholder 4" descr="analogous colors"/>
          <p:cNvPicPr>
            <a:picLocks noGrp="1"/>
          </p:cNvPicPr>
          <p:nvPr>
            <p:ph idx="1"/>
          </p:nvPr>
        </p:nvPicPr>
        <p:blipFill>
          <a:blip r:embed="rId2" cstate="print"/>
          <a:srcRect/>
          <a:stretch>
            <a:fillRect/>
          </a:stretch>
        </p:blipFill>
        <p:spPr bwMode="auto">
          <a:xfrm>
            <a:off x="3657600" y="1371600"/>
            <a:ext cx="5105400" cy="46482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br>
              <a:rPr lang="en-US" dirty="0"/>
            </a:br>
            <a:r>
              <a:rPr lang="en-US" sz="4400" dirty="0">
                <a:solidFill>
                  <a:srgbClr val="FF0000"/>
                </a:solidFill>
              </a:rPr>
              <a:t>COLOR TINTS</a:t>
            </a:r>
            <a:r>
              <a:rPr lang="en-US" dirty="0"/>
              <a:t/>
            </a:r>
            <a:br>
              <a:rPr lang="en-US" dirty="0"/>
            </a:br>
            <a:endParaRPr lang="en-US" dirty="0"/>
          </a:p>
        </p:txBody>
      </p:sp>
      <p:sp>
        <p:nvSpPr>
          <p:cNvPr id="4" name="Text Placeholder 3"/>
          <p:cNvSpPr>
            <a:spLocks noGrp="1"/>
          </p:cNvSpPr>
          <p:nvPr>
            <p:ph type="body" sz="half" idx="2"/>
          </p:nvPr>
        </p:nvSpPr>
        <p:spPr/>
        <p:txBody>
          <a:bodyPr/>
          <a:lstStyle/>
          <a:p>
            <a:r>
              <a:rPr lang="en-US" sz="2800" b="1" dirty="0"/>
              <a:t>A tint describes a color that is mixed with white</a:t>
            </a:r>
            <a:r>
              <a:rPr lang="en-US" b="1" dirty="0"/>
              <a:t>.</a:t>
            </a:r>
            <a:endParaRPr lang="en-US" dirty="0"/>
          </a:p>
          <a:p>
            <a:endParaRPr lang="en-US" dirty="0"/>
          </a:p>
        </p:txBody>
      </p:sp>
      <p:pic>
        <p:nvPicPr>
          <p:cNvPr id="5" name="Content Placeholder 4" descr="color tints"/>
          <p:cNvPicPr>
            <a:picLocks noGrp="1"/>
          </p:cNvPicPr>
          <p:nvPr>
            <p:ph idx="1"/>
          </p:nvPr>
        </p:nvPicPr>
        <p:blipFill>
          <a:blip r:embed="rId2" cstate="print"/>
          <a:srcRect/>
          <a:stretch>
            <a:fillRect/>
          </a:stretch>
        </p:blipFill>
        <p:spPr bwMode="auto">
          <a:xfrm>
            <a:off x="3657600" y="1524000"/>
            <a:ext cx="5029200" cy="4419599"/>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74</TotalTime>
  <Words>897</Words>
  <Application>Microsoft Office PowerPoint</Application>
  <PresentationFormat>On-screen Show (4:3)</PresentationFormat>
  <Paragraphs>39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ADDITIVE and SUBTRACTIVE COLOR</vt:lpstr>
      <vt:lpstr>  THE SPECTRUM  </vt:lpstr>
      <vt:lpstr>HUES </vt:lpstr>
      <vt:lpstr>PRIMARY COLORS </vt:lpstr>
      <vt:lpstr>SECONDARY COLORS  </vt:lpstr>
      <vt:lpstr>TERTIARY COLORS </vt:lpstr>
      <vt:lpstr>  OPPOSITE and COMPLEMENTARY COLORS  </vt:lpstr>
      <vt:lpstr>  ANALOGOUS COLORS </vt:lpstr>
      <vt:lpstr>  COLOR TINTS </vt:lpstr>
      <vt:lpstr>  COLOR SHADES  </vt:lpstr>
      <vt:lpstr>  COLOR INTENSITY </vt:lpstr>
      <vt:lpstr>  TRANSPARENT COLORS  </vt:lpstr>
      <vt:lpstr>  OPAQUE COLORS  </vt:lpstr>
      <vt:lpstr>WARM and COOL COLORS </vt:lpstr>
      <vt:lpstr>  TONE </vt:lpstr>
      <vt:lpstr>MATT and GLOSS COLOR </vt:lpstr>
      <vt:lpstr>  MONOCHROME and POLYCHROME COLOR </vt:lpstr>
      <vt:lpstr>THE  END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ADDITIVE and SUBTRACTIVE COLOR</dc:title>
  <dc:creator>Home</dc:creator>
  <cp:lastModifiedBy>Home</cp:lastModifiedBy>
  <cp:revision>8</cp:revision>
  <dcterms:created xsi:type="dcterms:W3CDTF">2011-02-23T00:22:04Z</dcterms:created>
  <dcterms:modified xsi:type="dcterms:W3CDTF">2011-02-23T01:36:53Z</dcterms:modified>
</cp:coreProperties>
</file>