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C690-878D-4E8A-8D60-6700A50CDF7A}" type="datetimeFigureOut">
              <a:rPr lang="en-US" smtClean="0"/>
              <a:t>22-Apr-20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1276-2245-4302-A67B-F38DF4CAE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121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C690-878D-4E8A-8D60-6700A50CDF7A}" type="datetimeFigureOut">
              <a:rPr lang="en-US" smtClean="0"/>
              <a:t>22-Apr-20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1276-2245-4302-A67B-F38DF4CAE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95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C690-878D-4E8A-8D60-6700A50CDF7A}" type="datetimeFigureOut">
              <a:rPr lang="en-US" smtClean="0"/>
              <a:t>22-Apr-20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1276-2245-4302-A67B-F38DF4CAE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997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C690-878D-4E8A-8D60-6700A50CDF7A}" type="datetimeFigureOut">
              <a:rPr lang="en-US" smtClean="0"/>
              <a:t>22-Apr-20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1276-2245-4302-A67B-F38DF4CAE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C690-878D-4E8A-8D60-6700A50CDF7A}" type="datetimeFigureOut">
              <a:rPr lang="en-US" smtClean="0"/>
              <a:t>22-Apr-20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1276-2245-4302-A67B-F38DF4CAE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689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C690-878D-4E8A-8D60-6700A50CDF7A}" type="datetimeFigureOut">
              <a:rPr lang="en-US" smtClean="0"/>
              <a:t>22-Apr-20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1276-2245-4302-A67B-F38DF4CAE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019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C690-878D-4E8A-8D60-6700A50CDF7A}" type="datetimeFigureOut">
              <a:rPr lang="en-US" smtClean="0"/>
              <a:t>22-Apr-20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1276-2245-4302-A67B-F38DF4CAE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275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C690-878D-4E8A-8D60-6700A50CDF7A}" type="datetimeFigureOut">
              <a:rPr lang="en-US" smtClean="0"/>
              <a:t>22-Apr-20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1276-2245-4302-A67B-F38DF4CAE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138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C690-878D-4E8A-8D60-6700A50CDF7A}" type="datetimeFigureOut">
              <a:rPr lang="en-US" smtClean="0"/>
              <a:t>22-Apr-20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1276-2245-4302-A67B-F38DF4CAE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613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C690-878D-4E8A-8D60-6700A50CDF7A}" type="datetimeFigureOut">
              <a:rPr lang="en-US" smtClean="0"/>
              <a:t>22-Apr-20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1276-2245-4302-A67B-F38DF4CAE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008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C690-878D-4E8A-8D60-6700A50CDF7A}" type="datetimeFigureOut">
              <a:rPr lang="en-US" smtClean="0"/>
              <a:t>22-Apr-20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1276-2245-4302-A67B-F38DF4CAE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89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DC690-878D-4E8A-8D60-6700A50CDF7A}" type="datetimeFigureOut">
              <a:rPr lang="en-US" smtClean="0"/>
              <a:t>22-Apr-20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31276-2245-4302-A67B-F38DF4CAE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57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00">
                <a:solidFill>
                  <a:srgbClr val="333333"/>
                </a:solidFill>
              </a:rPr>
              <a:t>A. J. DuBrin, </a:t>
            </a:r>
            <a:r>
              <a:rPr lang="en-US" altLang="en-US" sz="900" i="1">
                <a:solidFill>
                  <a:srgbClr val="333333"/>
                </a:solidFill>
              </a:rPr>
              <a:t>Fundamentals of Organizational Behavior</a:t>
            </a:r>
            <a:r>
              <a:rPr lang="en-US" altLang="en-US" sz="900">
                <a:solidFill>
                  <a:srgbClr val="333333"/>
                </a:solidFill>
              </a:rPr>
              <a:t>, Second Edition. Copyright </a:t>
            </a:r>
            <a:r>
              <a:rPr lang="en-US" altLang="en-US" sz="900">
                <a:solidFill>
                  <a:srgbClr val="333333"/>
                </a:solidFill>
                <a:cs typeface="Arial" panose="020B0604020202020204" pitchFamily="34" charset="0"/>
              </a:rPr>
              <a:t>© </a:t>
            </a:r>
            <a:r>
              <a:rPr lang="en-US" altLang="en-US" sz="900">
                <a:solidFill>
                  <a:srgbClr val="333333"/>
                </a:solidFill>
              </a:rPr>
              <a:t>2002 by South-Western.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rgbClr val="333333"/>
                </a:solidFill>
              </a:rPr>
              <a:t>1</a:t>
            </a:r>
            <a:r>
              <a:rPr lang="en-US" altLang="en-US" sz="1000">
                <a:solidFill>
                  <a:srgbClr val="333333"/>
                </a:solidFill>
                <a:cs typeface="Arial" panose="020B0604020202020204" pitchFamily="34" charset="0"/>
              </a:rPr>
              <a:t>–</a:t>
            </a:r>
            <a:fld id="{10C55F94-8AF1-40B9-A5D5-9E666274C7AF}" type="slidenum">
              <a:rPr lang="en-US" altLang="en-US" sz="1000">
                <a:solidFill>
                  <a:srgbClr val="333333"/>
                </a:solidFill>
              </a:rPr>
              <a:pPr eaLnBrk="1" hangingPunct="1"/>
              <a:t>1</a:t>
            </a:fld>
            <a:endParaRPr lang="en-US" altLang="en-US" sz="1000">
              <a:solidFill>
                <a:srgbClr val="333333"/>
              </a:solidFill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Learning Objectives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371600"/>
            <a:ext cx="7924800" cy="4724400"/>
          </a:xfrm>
        </p:spPr>
        <p:txBody>
          <a:bodyPr/>
          <a:lstStyle/>
          <a:p>
            <a:pPr marL="395288" indent="-395288">
              <a:buFontTx/>
              <a:buAutoNum type="arabicPeriod"/>
              <a:defRPr/>
            </a:pPr>
            <a:r>
              <a:rPr lang="en-US" sz="2400" dirty="0">
                <a:solidFill>
                  <a:srgbClr val="CC3300"/>
                </a:solidFill>
                <a:latin typeface="Arial" charset="0"/>
              </a:rPr>
              <a:t>Explain what organizational behavior means.</a:t>
            </a:r>
          </a:p>
          <a:p>
            <a:pPr marL="395288" indent="-395288">
              <a:buFontTx/>
              <a:buAutoNum type="arabicPeriod"/>
              <a:defRPr/>
            </a:pPr>
            <a:r>
              <a:rPr lang="en-US" sz="2400" dirty="0" smtClean="0">
                <a:solidFill>
                  <a:srgbClr val="CC3300"/>
                </a:solidFill>
                <a:latin typeface="Arial" charset="0"/>
              </a:rPr>
              <a:t>Identify </a:t>
            </a:r>
            <a:r>
              <a:rPr lang="en-US" sz="2400" dirty="0">
                <a:solidFill>
                  <a:srgbClr val="CC3300"/>
                </a:solidFill>
                <a:latin typeface="Arial" charset="0"/>
              </a:rPr>
              <a:t>the potential advantages of organizational behavior knowledge.</a:t>
            </a:r>
          </a:p>
          <a:p>
            <a:pPr marL="395288" indent="-395288">
              <a:buFontTx/>
              <a:buAutoNum type="arabicPeriod"/>
              <a:defRPr/>
            </a:pPr>
            <a:r>
              <a:rPr lang="en-US" sz="2400" dirty="0">
                <a:solidFill>
                  <a:srgbClr val="CC3300"/>
                </a:solidFill>
                <a:latin typeface="Arial" charset="0"/>
              </a:rPr>
              <a:t>Explain key events in the history of organizational behavior.</a:t>
            </a:r>
          </a:p>
          <a:p>
            <a:pPr marL="395288" indent="-395288">
              <a:buFontTx/>
              <a:buAutoNum type="arabicPeriod"/>
              <a:defRPr/>
            </a:pPr>
            <a:r>
              <a:rPr lang="en-US" sz="2400" dirty="0">
                <a:solidFill>
                  <a:srgbClr val="CC3300"/>
                </a:solidFill>
                <a:latin typeface="Arial" charset="0"/>
              </a:rPr>
              <a:t>Describe how focusing on the human element can contribute to organizational and managerial effectiveness.</a:t>
            </a:r>
          </a:p>
          <a:p>
            <a:pPr marL="395288" indent="-395288">
              <a:buFontTx/>
              <a:buAutoNum type="arabicPeriod"/>
              <a:defRPr/>
            </a:pPr>
            <a:r>
              <a:rPr lang="en-US" sz="2400" dirty="0">
                <a:solidFill>
                  <a:srgbClr val="CC3300"/>
                </a:solidFill>
                <a:latin typeface="Arial" charset="0"/>
              </a:rPr>
              <a:t>Understand how a person develops organizational skills.</a:t>
            </a:r>
          </a:p>
        </p:txBody>
      </p:sp>
    </p:spTree>
    <p:extLst>
      <p:ext uri="{BB962C8B-B14F-4D97-AF65-F5344CB8AC3E}">
        <p14:creationId xmlns:p14="http://schemas.microsoft.com/office/powerpoint/2010/main" val="1174514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00">
                <a:solidFill>
                  <a:srgbClr val="333333"/>
                </a:solidFill>
              </a:rPr>
              <a:t>A. J. DuBrin, </a:t>
            </a:r>
            <a:r>
              <a:rPr lang="en-US" altLang="en-US" sz="900" i="1">
                <a:solidFill>
                  <a:srgbClr val="333333"/>
                </a:solidFill>
              </a:rPr>
              <a:t>Fundamentals of Organizational Behavior</a:t>
            </a:r>
            <a:r>
              <a:rPr lang="en-US" altLang="en-US" sz="900">
                <a:solidFill>
                  <a:srgbClr val="333333"/>
                </a:solidFill>
              </a:rPr>
              <a:t>, Second Edition. Copyright </a:t>
            </a:r>
            <a:r>
              <a:rPr lang="en-US" altLang="en-US" sz="900">
                <a:solidFill>
                  <a:srgbClr val="333333"/>
                </a:solidFill>
                <a:cs typeface="Arial" panose="020B0604020202020204" pitchFamily="34" charset="0"/>
              </a:rPr>
              <a:t>© </a:t>
            </a:r>
            <a:r>
              <a:rPr lang="en-US" altLang="en-US" sz="900">
                <a:solidFill>
                  <a:srgbClr val="333333"/>
                </a:solidFill>
              </a:rPr>
              <a:t>2002 by South-Western.</a:t>
            </a: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rgbClr val="333333"/>
                </a:solidFill>
              </a:rPr>
              <a:t>1</a:t>
            </a:r>
            <a:r>
              <a:rPr lang="en-US" altLang="en-US" sz="1000">
                <a:solidFill>
                  <a:srgbClr val="333333"/>
                </a:solidFill>
                <a:cs typeface="Arial" panose="020B0604020202020204" pitchFamily="34" charset="0"/>
              </a:rPr>
              <a:t>–</a:t>
            </a:r>
            <a:fld id="{41EFB494-BF49-4BFC-A877-2ABD53CB5DC4}" type="slidenum">
              <a:rPr lang="en-US" altLang="en-US" sz="1000">
                <a:solidFill>
                  <a:srgbClr val="333333"/>
                </a:solidFill>
              </a:rPr>
              <a:pPr eaLnBrk="1" hangingPunct="1"/>
              <a:t>10</a:t>
            </a:fld>
            <a:endParaRPr lang="en-US" altLang="en-US" sz="1000">
              <a:solidFill>
                <a:srgbClr val="333333"/>
              </a:solidFill>
            </a:endParaRPr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2400"/>
              <a:t>A Framework for Studying Organizational Behavior</a:t>
            </a:r>
          </a:p>
        </p:txBody>
      </p:sp>
      <p:grpSp>
        <p:nvGrpSpPr>
          <p:cNvPr id="14341" name="Group 63"/>
          <p:cNvGrpSpPr>
            <a:grpSpLocks/>
          </p:cNvGrpSpPr>
          <p:nvPr/>
        </p:nvGrpSpPr>
        <p:grpSpPr bwMode="auto">
          <a:xfrm>
            <a:off x="2514600" y="1371601"/>
            <a:ext cx="7162800" cy="4892675"/>
            <a:chOff x="1516" y="1030"/>
            <a:chExt cx="2731" cy="2251"/>
          </a:xfrm>
        </p:grpSpPr>
        <p:sp>
          <p:nvSpPr>
            <p:cNvPr id="14346" name="Freeform 13"/>
            <p:cNvSpPr>
              <a:spLocks/>
            </p:cNvSpPr>
            <p:nvPr/>
          </p:nvSpPr>
          <p:spPr bwMode="invGray">
            <a:xfrm>
              <a:off x="2374" y="2439"/>
              <a:ext cx="1228" cy="842"/>
            </a:xfrm>
            <a:custGeom>
              <a:avLst/>
              <a:gdLst>
                <a:gd name="T0" fmla="*/ 1228 w 1228"/>
                <a:gd name="T1" fmla="*/ 842 h 842"/>
                <a:gd name="T2" fmla="*/ 1228 w 1228"/>
                <a:gd name="T3" fmla="*/ 0 h 842"/>
                <a:gd name="T4" fmla="*/ 2 w 1228"/>
                <a:gd name="T5" fmla="*/ 0 h 842"/>
                <a:gd name="T6" fmla="*/ 0 w 1228"/>
                <a:gd name="T7" fmla="*/ 842 h 842"/>
                <a:gd name="T8" fmla="*/ 1228 w 1228"/>
                <a:gd name="T9" fmla="*/ 842 h 8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28"/>
                <a:gd name="T16" fmla="*/ 0 h 842"/>
                <a:gd name="T17" fmla="*/ 1228 w 1228"/>
                <a:gd name="T18" fmla="*/ 842 h 8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28" h="842">
                  <a:moveTo>
                    <a:pt x="1228" y="842"/>
                  </a:moveTo>
                  <a:lnTo>
                    <a:pt x="1228" y="0"/>
                  </a:lnTo>
                  <a:lnTo>
                    <a:pt x="2" y="0"/>
                  </a:lnTo>
                  <a:lnTo>
                    <a:pt x="0" y="842"/>
                  </a:lnTo>
                  <a:lnTo>
                    <a:pt x="1228" y="842"/>
                  </a:lnTo>
                  <a:close/>
                </a:path>
              </a:pathLst>
            </a:custGeom>
            <a:solidFill>
              <a:srgbClr val="ABC0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47" name="Freeform 14"/>
            <p:cNvSpPr>
              <a:spLocks/>
            </p:cNvSpPr>
            <p:nvPr/>
          </p:nvSpPr>
          <p:spPr bwMode="invGray">
            <a:xfrm>
              <a:off x="2345" y="2408"/>
              <a:ext cx="1228" cy="845"/>
            </a:xfrm>
            <a:custGeom>
              <a:avLst/>
              <a:gdLst>
                <a:gd name="T0" fmla="*/ 1228 w 1228"/>
                <a:gd name="T1" fmla="*/ 845 h 845"/>
                <a:gd name="T2" fmla="*/ 1226 w 1228"/>
                <a:gd name="T3" fmla="*/ 0 h 845"/>
                <a:gd name="T4" fmla="*/ 0 w 1228"/>
                <a:gd name="T5" fmla="*/ 0 h 845"/>
                <a:gd name="T6" fmla="*/ 0 w 1228"/>
                <a:gd name="T7" fmla="*/ 845 h 845"/>
                <a:gd name="T8" fmla="*/ 1228 w 1228"/>
                <a:gd name="T9" fmla="*/ 845 h 8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28"/>
                <a:gd name="T16" fmla="*/ 0 h 845"/>
                <a:gd name="T17" fmla="*/ 1228 w 1228"/>
                <a:gd name="T18" fmla="*/ 845 h 8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28" h="845">
                  <a:moveTo>
                    <a:pt x="1228" y="845"/>
                  </a:moveTo>
                  <a:lnTo>
                    <a:pt x="1226" y="0"/>
                  </a:lnTo>
                  <a:lnTo>
                    <a:pt x="0" y="0"/>
                  </a:lnTo>
                  <a:lnTo>
                    <a:pt x="0" y="845"/>
                  </a:lnTo>
                  <a:lnTo>
                    <a:pt x="1228" y="845"/>
                  </a:lnTo>
                  <a:close/>
                </a:path>
              </a:pathLst>
            </a:custGeom>
            <a:solidFill>
              <a:srgbClr val="0655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48" name="Rectangle 15"/>
            <p:cNvSpPr>
              <a:spLocks noChangeArrowheads="1"/>
            </p:cNvSpPr>
            <p:nvPr/>
          </p:nvSpPr>
          <p:spPr bwMode="invGray">
            <a:xfrm>
              <a:off x="2381" y="2449"/>
              <a:ext cx="842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FFFFFF"/>
                  </a:solidFill>
                </a:rPr>
                <a:t>The Organizational System </a:t>
              </a:r>
              <a:endParaRPr lang="en-US" altLang="en-US" sz="4000"/>
            </a:p>
          </p:txBody>
        </p:sp>
        <p:sp>
          <p:nvSpPr>
            <p:cNvPr id="14349" name="Rectangle 16"/>
            <p:cNvSpPr>
              <a:spLocks noChangeArrowheads="1"/>
            </p:cNvSpPr>
            <p:nvPr/>
          </p:nvSpPr>
          <p:spPr bwMode="invGray">
            <a:xfrm>
              <a:off x="2381" y="2539"/>
              <a:ext cx="84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FFFFFF"/>
                  </a:solidFill>
                </a:rPr>
                <a:t>and the Global Environment</a:t>
              </a:r>
              <a:endParaRPr lang="en-US" altLang="en-US" sz="4000"/>
            </a:p>
          </p:txBody>
        </p:sp>
        <p:sp>
          <p:nvSpPr>
            <p:cNvPr id="14350" name="Rectangle 17"/>
            <p:cNvSpPr>
              <a:spLocks noChangeArrowheads="1"/>
            </p:cNvSpPr>
            <p:nvPr/>
          </p:nvSpPr>
          <p:spPr bwMode="invGray">
            <a:xfrm>
              <a:off x="2426" y="2681"/>
              <a:ext cx="1077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FFFFFF"/>
                  </a:solidFill>
                </a:rPr>
                <a:t>Organizational structure and design</a:t>
              </a:r>
              <a:endParaRPr lang="en-US" altLang="en-US" sz="4000"/>
            </a:p>
          </p:txBody>
        </p:sp>
        <p:sp>
          <p:nvSpPr>
            <p:cNvPr id="14351" name="Rectangle 18"/>
            <p:cNvSpPr>
              <a:spLocks noChangeArrowheads="1"/>
            </p:cNvSpPr>
            <p:nvPr/>
          </p:nvSpPr>
          <p:spPr bwMode="invGray">
            <a:xfrm>
              <a:off x="2426" y="2771"/>
              <a:ext cx="103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FFFFFF"/>
                  </a:solidFill>
                </a:rPr>
                <a:t>Organizational culture and change</a:t>
              </a:r>
              <a:endParaRPr lang="en-US" altLang="en-US" sz="4000"/>
            </a:p>
          </p:txBody>
        </p:sp>
        <p:sp>
          <p:nvSpPr>
            <p:cNvPr id="14352" name="Rectangle 19"/>
            <p:cNvSpPr>
              <a:spLocks noChangeArrowheads="1"/>
            </p:cNvSpPr>
            <p:nvPr/>
          </p:nvSpPr>
          <p:spPr bwMode="invGray">
            <a:xfrm>
              <a:off x="2426" y="2861"/>
              <a:ext cx="902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FFFFFF"/>
                  </a:solidFill>
                </a:rPr>
                <a:t>The learning organization and</a:t>
              </a:r>
              <a:endParaRPr lang="en-US" altLang="en-US" sz="4000"/>
            </a:p>
          </p:txBody>
        </p:sp>
        <p:sp>
          <p:nvSpPr>
            <p:cNvPr id="14353" name="Rectangle 20"/>
            <p:cNvSpPr>
              <a:spLocks noChangeArrowheads="1"/>
            </p:cNvSpPr>
            <p:nvPr/>
          </p:nvSpPr>
          <p:spPr bwMode="invGray">
            <a:xfrm>
              <a:off x="2426" y="2948"/>
              <a:ext cx="81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FFFFFF"/>
                  </a:solidFill>
                </a:rPr>
                <a:t>    knowledge management</a:t>
              </a:r>
              <a:endParaRPr lang="en-US" altLang="en-US" sz="4000"/>
            </a:p>
          </p:txBody>
        </p:sp>
        <p:sp>
          <p:nvSpPr>
            <p:cNvPr id="14354" name="Rectangle 21"/>
            <p:cNvSpPr>
              <a:spLocks noChangeArrowheads="1"/>
            </p:cNvSpPr>
            <p:nvPr/>
          </p:nvSpPr>
          <p:spPr bwMode="invGray">
            <a:xfrm>
              <a:off x="2426" y="3038"/>
              <a:ext cx="1047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FFFFFF"/>
                  </a:solidFill>
                </a:rPr>
                <a:t>Cultural diversity and international </a:t>
              </a:r>
              <a:endParaRPr lang="en-US" altLang="en-US" sz="4000"/>
            </a:p>
          </p:txBody>
        </p:sp>
        <p:sp>
          <p:nvSpPr>
            <p:cNvPr id="14355" name="Rectangle 22"/>
            <p:cNvSpPr>
              <a:spLocks noChangeArrowheads="1"/>
            </p:cNvSpPr>
            <p:nvPr/>
          </p:nvSpPr>
          <p:spPr bwMode="invGray">
            <a:xfrm>
              <a:off x="2426" y="3128"/>
              <a:ext cx="78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FFFFFF"/>
                  </a:solidFill>
                </a:rPr>
                <a:t>    organizational behavior</a:t>
              </a:r>
              <a:endParaRPr lang="en-US" altLang="en-US" sz="4000"/>
            </a:p>
          </p:txBody>
        </p:sp>
        <p:sp>
          <p:nvSpPr>
            <p:cNvPr id="14356" name="Freeform 23"/>
            <p:cNvSpPr>
              <a:spLocks/>
            </p:cNvSpPr>
            <p:nvPr/>
          </p:nvSpPr>
          <p:spPr bwMode="invGray">
            <a:xfrm>
              <a:off x="1544" y="1056"/>
              <a:ext cx="1195" cy="941"/>
            </a:xfrm>
            <a:custGeom>
              <a:avLst/>
              <a:gdLst>
                <a:gd name="T0" fmla="*/ 1195 w 1195"/>
                <a:gd name="T1" fmla="*/ 941 h 941"/>
                <a:gd name="T2" fmla="*/ 1193 w 1195"/>
                <a:gd name="T3" fmla="*/ 0 h 941"/>
                <a:gd name="T4" fmla="*/ 0 w 1195"/>
                <a:gd name="T5" fmla="*/ 0 h 941"/>
                <a:gd name="T6" fmla="*/ 3 w 1195"/>
                <a:gd name="T7" fmla="*/ 941 h 941"/>
                <a:gd name="T8" fmla="*/ 1195 w 1195"/>
                <a:gd name="T9" fmla="*/ 941 h 9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95"/>
                <a:gd name="T16" fmla="*/ 0 h 941"/>
                <a:gd name="T17" fmla="*/ 1195 w 1195"/>
                <a:gd name="T18" fmla="*/ 941 h 9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95" h="941">
                  <a:moveTo>
                    <a:pt x="1195" y="941"/>
                  </a:moveTo>
                  <a:lnTo>
                    <a:pt x="1193" y="0"/>
                  </a:lnTo>
                  <a:lnTo>
                    <a:pt x="0" y="0"/>
                  </a:lnTo>
                  <a:lnTo>
                    <a:pt x="3" y="941"/>
                  </a:lnTo>
                  <a:lnTo>
                    <a:pt x="1195" y="941"/>
                  </a:lnTo>
                  <a:close/>
                </a:path>
              </a:pathLst>
            </a:custGeom>
            <a:solidFill>
              <a:srgbClr val="ABC0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57" name="Freeform 24"/>
            <p:cNvSpPr>
              <a:spLocks/>
            </p:cNvSpPr>
            <p:nvPr/>
          </p:nvSpPr>
          <p:spPr bwMode="invGray">
            <a:xfrm>
              <a:off x="1516" y="1030"/>
              <a:ext cx="1192" cy="939"/>
            </a:xfrm>
            <a:custGeom>
              <a:avLst/>
              <a:gdLst>
                <a:gd name="T0" fmla="*/ 1192 w 1192"/>
                <a:gd name="T1" fmla="*/ 939 h 939"/>
                <a:gd name="T2" fmla="*/ 1192 w 1192"/>
                <a:gd name="T3" fmla="*/ 0 h 939"/>
                <a:gd name="T4" fmla="*/ 2 w 1192"/>
                <a:gd name="T5" fmla="*/ 0 h 939"/>
                <a:gd name="T6" fmla="*/ 0 w 1192"/>
                <a:gd name="T7" fmla="*/ 939 h 939"/>
                <a:gd name="T8" fmla="*/ 1192 w 1192"/>
                <a:gd name="T9" fmla="*/ 939 h 9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92"/>
                <a:gd name="T16" fmla="*/ 0 h 939"/>
                <a:gd name="T17" fmla="*/ 1192 w 1192"/>
                <a:gd name="T18" fmla="*/ 939 h 9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92" h="939">
                  <a:moveTo>
                    <a:pt x="1192" y="939"/>
                  </a:moveTo>
                  <a:lnTo>
                    <a:pt x="1192" y="0"/>
                  </a:lnTo>
                  <a:lnTo>
                    <a:pt x="2" y="0"/>
                  </a:lnTo>
                  <a:lnTo>
                    <a:pt x="0" y="939"/>
                  </a:lnTo>
                  <a:lnTo>
                    <a:pt x="1192" y="939"/>
                  </a:lnTo>
                  <a:close/>
                </a:path>
              </a:pathLst>
            </a:custGeom>
            <a:solidFill>
              <a:srgbClr val="0655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58" name="Rectangle 25"/>
            <p:cNvSpPr>
              <a:spLocks noChangeArrowheads="1"/>
            </p:cNvSpPr>
            <p:nvPr/>
          </p:nvSpPr>
          <p:spPr bwMode="invGray">
            <a:xfrm>
              <a:off x="1556" y="1085"/>
              <a:ext cx="47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FFFFFF"/>
                  </a:solidFill>
                </a:rPr>
                <a:t>Individual Level</a:t>
              </a:r>
              <a:endParaRPr lang="en-US" altLang="en-US" sz="4000"/>
            </a:p>
          </p:txBody>
        </p:sp>
        <p:sp>
          <p:nvSpPr>
            <p:cNvPr id="14359" name="Rectangle 26"/>
            <p:cNvSpPr>
              <a:spLocks noChangeArrowheads="1"/>
            </p:cNvSpPr>
            <p:nvPr/>
          </p:nvSpPr>
          <p:spPr bwMode="invGray">
            <a:xfrm>
              <a:off x="1601" y="1227"/>
              <a:ext cx="90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FFFFFF"/>
                  </a:solidFill>
                </a:rPr>
                <a:t>Individual differences, mental </a:t>
              </a:r>
              <a:endParaRPr lang="en-US" altLang="en-US" sz="4000"/>
            </a:p>
          </p:txBody>
        </p:sp>
        <p:sp>
          <p:nvSpPr>
            <p:cNvPr id="14360" name="Rectangle 27"/>
            <p:cNvSpPr>
              <a:spLocks noChangeArrowheads="1"/>
            </p:cNvSpPr>
            <p:nvPr/>
          </p:nvSpPr>
          <p:spPr bwMode="invGray">
            <a:xfrm>
              <a:off x="1601" y="1316"/>
              <a:ext cx="74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FFFFFF"/>
                  </a:solidFill>
                </a:rPr>
                <a:t>    ability, and personality</a:t>
              </a:r>
              <a:endParaRPr lang="en-US" altLang="en-US" sz="4000"/>
            </a:p>
          </p:txBody>
        </p:sp>
        <p:sp>
          <p:nvSpPr>
            <p:cNvPr id="14361" name="Rectangle 28"/>
            <p:cNvSpPr>
              <a:spLocks noChangeArrowheads="1"/>
            </p:cNvSpPr>
            <p:nvPr/>
          </p:nvSpPr>
          <p:spPr bwMode="invGray">
            <a:xfrm>
              <a:off x="1601" y="1406"/>
              <a:ext cx="955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FFFFFF"/>
                  </a:solidFill>
                </a:rPr>
                <a:t>Learning, perception, attitudes, </a:t>
              </a:r>
              <a:endParaRPr lang="en-US" altLang="en-US" sz="4000"/>
            </a:p>
          </p:txBody>
        </p:sp>
        <p:sp>
          <p:nvSpPr>
            <p:cNvPr id="14362" name="Rectangle 29"/>
            <p:cNvSpPr>
              <a:spLocks noChangeArrowheads="1"/>
            </p:cNvSpPr>
            <p:nvPr/>
          </p:nvSpPr>
          <p:spPr bwMode="invGray">
            <a:xfrm>
              <a:off x="1601" y="1496"/>
              <a:ext cx="622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FFFFFF"/>
                  </a:solidFill>
                </a:rPr>
                <a:t>    values, and ethics</a:t>
              </a:r>
              <a:endParaRPr lang="en-US" altLang="en-US" sz="4000"/>
            </a:p>
          </p:txBody>
        </p:sp>
        <p:sp>
          <p:nvSpPr>
            <p:cNvPr id="14363" name="Rectangle 30"/>
            <p:cNvSpPr>
              <a:spLocks noChangeArrowheads="1"/>
            </p:cNvSpPr>
            <p:nvPr/>
          </p:nvSpPr>
          <p:spPr bwMode="invGray">
            <a:xfrm>
              <a:off x="1601" y="1586"/>
              <a:ext cx="81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FFFFFF"/>
                  </a:solidFill>
                </a:rPr>
                <a:t>Individual decision making </a:t>
              </a:r>
              <a:endParaRPr lang="en-US" altLang="en-US" sz="4000"/>
            </a:p>
          </p:txBody>
        </p:sp>
        <p:sp>
          <p:nvSpPr>
            <p:cNvPr id="14364" name="Rectangle 31"/>
            <p:cNvSpPr>
              <a:spLocks noChangeArrowheads="1"/>
            </p:cNvSpPr>
            <p:nvPr/>
          </p:nvSpPr>
          <p:spPr bwMode="invGray">
            <a:xfrm>
              <a:off x="1601" y="1676"/>
              <a:ext cx="478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FFFFFF"/>
                  </a:solidFill>
                </a:rPr>
                <a:t>    and creativity</a:t>
              </a:r>
              <a:endParaRPr lang="en-US" altLang="en-US" sz="4000"/>
            </a:p>
          </p:txBody>
        </p:sp>
        <p:sp>
          <p:nvSpPr>
            <p:cNvPr id="14365" name="Rectangle 32"/>
            <p:cNvSpPr>
              <a:spLocks noChangeArrowheads="1"/>
            </p:cNvSpPr>
            <p:nvPr/>
          </p:nvSpPr>
          <p:spPr bwMode="invGray">
            <a:xfrm>
              <a:off x="1601" y="1766"/>
              <a:ext cx="103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FFFFFF"/>
                  </a:solidFill>
                </a:rPr>
                <a:t>Foundation concepts of motivation</a:t>
              </a:r>
              <a:endParaRPr lang="en-US" altLang="en-US" sz="4000"/>
            </a:p>
          </p:txBody>
        </p:sp>
        <p:sp>
          <p:nvSpPr>
            <p:cNvPr id="14366" name="Rectangle 33"/>
            <p:cNvSpPr>
              <a:spLocks noChangeArrowheads="1"/>
            </p:cNvSpPr>
            <p:nvPr/>
          </p:nvSpPr>
          <p:spPr bwMode="invGray">
            <a:xfrm>
              <a:off x="1601" y="1856"/>
              <a:ext cx="92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FFFFFF"/>
                  </a:solidFill>
                </a:rPr>
                <a:t>Conflict, stress, and well-being</a:t>
              </a:r>
              <a:endParaRPr lang="en-US" altLang="en-US" sz="4000"/>
            </a:p>
          </p:txBody>
        </p:sp>
        <p:sp>
          <p:nvSpPr>
            <p:cNvPr id="14367" name="Freeform 34"/>
            <p:cNvSpPr>
              <a:spLocks/>
            </p:cNvSpPr>
            <p:nvPr/>
          </p:nvSpPr>
          <p:spPr bwMode="invGray">
            <a:xfrm>
              <a:off x="3173" y="1061"/>
              <a:ext cx="1074" cy="936"/>
            </a:xfrm>
            <a:custGeom>
              <a:avLst/>
              <a:gdLst>
                <a:gd name="T0" fmla="*/ 1074 w 1074"/>
                <a:gd name="T1" fmla="*/ 936 h 936"/>
                <a:gd name="T2" fmla="*/ 1074 w 1074"/>
                <a:gd name="T3" fmla="*/ 0 h 936"/>
                <a:gd name="T4" fmla="*/ 0 w 1074"/>
                <a:gd name="T5" fmla="*/ 0 h 936"/>
                <a:gd name="T6" fmla="*/ 2 w 1074"/>
                <a:gd name="T7" fmla="*/ 936 h 936"/>
                <a:gd name="T8" fmla="*/ 1074 w 1074"/>
                <a:gd name="T9" fmla="*/ 936 h 9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74"/>
                <a:gd name="T16" fmla="*/ 0 h 936"/>
                <a:gd name="T17" fmla="*/ 1074 w 1074"/>
                <a:gd name="T18" fmla="*/ 936 h 9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74" h="936">
                  <a:moveTo>
                    <a:pt x="1074" y="936"/>
                  </a:moveTo>
                  <a:lnTo>
                    <a:pt x="1074" y="0"/>
                  </a:lnTo>
                  <a:lnTo>
                    <a:pt x="0" y="0"/>
                  </a:lnTo>
                  <a:lnTo>
                    <a:pt x="2" y="936"/>
                  </a:lnTo>
                  <a:lnTo>
                    <a:pt x="1074" y="936"/>
                  </a:lnTo>
                  <a:close/>
                </a:path>
              </a:pathLst>
            </a:custGeom>
            <a:solidFill>
              <a:srgbClr val="ABC0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8" name="Rectangle 35"/>
            <p:cNvSpPr>
              <a:spLocks noChangeArrowheads="1"/>
            </p:cNvSpPr>
            <p:nvPr/>
          </p:nvSpPr>
          <p:spPr bwMode="invGray">
            <a:xfrm>
              <a:off x="3147" y="1030"/>
              <a:ext cx="1071" cy="939"/>
            </a:xfrm>
            <a:prstGeom prst="rect">
              <a:avLst/>
            </a:prstGeom>
            <a:solidFill>
              <a:srgbClr val="0655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9" name="Rectangle 36"/>
            <p:cNvSpPr>
              <a:spLocks noChangeArrowheads="1"/>
            </p:cNvSpPr>
            <p:nvPr/>
          </p:nvSpPr>
          <p:spPr bwMode="invGray">
            <a:xfrm>
              <a:off x="3182" y="1073"/>
              <a:ext cx="792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FFFFFF"/>
                  </a:solidFill>
                </a:rPr>
                <a:t>Groups and Interpersonal </a:t>
              </a:r>
              <a:endParaRPr lang="en-US" altLang="en-US" sz="4000"/>
            </a:p>
          </p:txBody>
        </p:sp>
        <p:sp>
          <p:nvSpPr>
            <p:cNvPr id="14370" name="Rectangle 37"/>
            <p:cNvSpPr>
              <a:spLocks noChangeArrowheads="1"/>
            </p:cNvSpPr>
            <p:nvPr/>
          </p:nvSpPr>
          <p:spPr bwMode="invGray">
            <a:xfrm>
              <a:off x="3182" y="1163"/>
              <a:ext cx="285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FFFFFF"/>
                  </a:solidFill>
                </a:rPr>
                <a:t>Relations</a:t>
              </a:r>
              <a:endParaRPr lang="en-US" altLang="en-US" sz="4000"/>
            </a:p>
          </p:txBody>
        </p:sp>
        <p:sp>
          <p:nvSpPr>
            <p:cNvPr id="14371" name="Rectangle 38"/>
            <p:cNvSpPr>
              <a:spLocks noChangeArrowheads="1"/>
            </p:cNvSpPr>
            <p:nvPr/>
          </p:nvSpPr>
          <p:spPr bwMode="invGray">
            <a:xfrm>
              <a:off x="3227" y="1305"/>
              <a:ext cx="87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FFFFFF"/>
                  </a:solidFill>
                </a:rPr>
                <a:t>Interpersonal communication</a:t>
              </a:r>
              <a:endParaRPr lang="en-US" altLang="en-US" sz="4000"/>
            </a:p>
          </p:txBody>
        </p:sp>
        <p:sp>
          <p:nvSpPr>
            <p:cNvPr id="14372" name="Rectangle 39"/>
            <p:cNvSpPr>
              <a:spLocks noChangeArrowheads="1"/>
            </p:cNvSpPr>
            <p:nvPr/>
          </p:nvSpPr>
          <p:spPr bwMode="invGray">
            <a:xfrm>
              <a:off x="3227" y="1394"/>
              <a:ext cx="944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FFFFFF"/>
                  </a:solidFill>
                </a:rPr>
                <a:t>Group dynamics and teamwork</a:t>
              </a:r>
              <a:endParaRPr lang="en-US" altLang="en-US" sz="4000"/>
            </a:p>
          </p:txBody>
        </p:sp>
        <p:sp>
          <p:nvSpPr>
            <p:cNvPr id="14373" name="Rectangle 40"/>
            <p:cNvSpPr>
              <a:spLocks noChangeArrowheads="1"/>
            </p:cNvSpPr>
            <p:nvPr/>
          </p:nvSpPr>
          <p:spPr bwMode="invGray">
            <a:xfrm>
              <a:off x="3227" y="1484"/>
              <a:ext cx="337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FFFFFF"/>
                  </a:solidFill>
                </a:rPr>
                <a:t>Leadership</a:t>
              </a:r>
              <a:endParaRPr lang="en-US" altLang="en-US" sz="4000"/>
            </a:p>
          </p:txBody>
        </p:sp>
        <p:sp>
          <p:nvSpPr>
            <p:cNvPr id="14374" name="Rectangle 41"/>
            <p:cNvSpPr>
              <a:spLocks noChangeArrowheads="1"/>
            </p:cNvSpPr>
            <p:nvPr/>
          </p:nvSpPr>
          <p:spPr bwMode="invGray">
            <a:xfrm>
              <a:off x="3227" y="1574"/>
              <a:ext cx="88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FFFFFF"/>
                  </a:solidFill>
                </a:rPr>
                <a:t>Power, politics, and influence</a:t>
              </a:r>
              <a:endParaRPr lang="en-US" altLang="en-US" sz="4000"/>
            </a:p>
          </p:txBody>
        </p:sp>
        <p:sp>
          <p:nvSpPr>
            <p:cNvPr id="14375" name="Freeform 42"/>
            <p:cNvSpPr>
              <a:spLocks/>
            </p:cNvSpPr>
            <p:nvPr/>
          </p:nvSpPr>
          <p:spPr bwMode="invGray">
            <a:xfrm>
              <a:off x="2767" y="1136"/>
              <a:ext cx="79" cy="66"/>
            </a:xfrm>
            <a:custGeom>
              <a:avLst/>
              <a:gdLst>
                <a:gd name="T0" fmla="*/ 79 w 79"/>
                <a:gd name="T1" fmla="*/ 66 h 66"/>
                <a:gd name="T2" fmla="*/ 64 w 79"/>
                <a:gd name="T3" fmla="*/ 33 h 66"/>
                <a:gd name="T4" fmla="*/ 79 w 79"/>
                <a:gd name="T5" fmla="*/ 0 h 66"/>
                <a:gd name="T6" fmla="*/ 0 w 79"/>
                <a:gd name="T7" fmla="*/ 33 h 66"/>
                <a:gd name="T8" fmla="*/ 79 w 79"/>
                <a:gd name="T9" fmla="*/ 66 h 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9"/>
                <a:gd name="T16" fmla="*/ 0 h 66"/>
                <a:gd name="T17" fmla="*/ 79 w 79"/>
                <a:gd name="T18" fmla="*/ 66 h 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9" h="66">
                  <a:moveTo>
                    <a:pt x="79" y="66"/>
                  </a:moveTo>
                  <a:lnTo>
                    <a:pt x="64" y="33"/>
                  </a:lnTo>
                  <a:lnTo>
                    <a:pt x="79" y="0"/>
                  </a:lnTo>
                  <a:lnTo>
                    <a:pt x="0" y="33"/>
                  </a:lnTo>
                  <a:lnTo>
                    <a:pt x="79" y="66"/>
                  </a:lnTo>
                  <a:close/>
                </a:path>
              </a:pathLst>
            </a:custGeom>
            <a:solidFill>
              <a:srgbClr val="ABC0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6" name="Freeform 43"/>
            <p:cNvSpPr>
              <a:spLocks/>
            </p:cNvSpPr>
            <p:nvPr/>
          </p:nvSpPr>
          <p:spPr bwMode="invGray">
            <a:xfrm>
              <a:off x="2737" y="1108"/>
              <a:ext cx="78" cy="64"/>
            </a:xfrm>
            <a:custGeom>
              <a:avLst/>
              <a:gdLst>
                <a:gd name="T0" fmla="*/ 78 w 78"/>
                <a:gd name="T1" fmla="*/ 64 h 64"/>
                <a:gd name="T2" fmla="*/ 64 w 78"/>
                <a:gd name="T3" fmla="*/ 31 h 64"/>
                <a:gd name="T4" fmla="*/ 78 w 78"/>
                <a:gd name="T5" fmla="*/ 0 h 64"/>
                <a:gd name="T6" fmla="*/ 0 w 78"/>
                <a:gd name="T7" fmla="*/ 31 h 64"/>
                <a:gd name="T8" fmla="*/ 78 w 78"/>
                <a:gd name="T9" fmla="*/ 64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"/>
                <a:gd name="T16" fmla="*/ 0 h 64"/>
                <a:gd name="T17" fmla="*/ 78 w 78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" h="64">
                  <a:moveTo>
                    <a:pt x="78" y="64"/>
                  </a:moveTo>
                  <a:lnTo>
                    <a:pt x="64" y="31"/>
                  </a:lnTo>
                  <a:lnTo>
                    <a:pt x="78" y="0"/>
                  </a:lnTo>
                  <a:lnTo>
                    <a:pt x="0" y="31"/>
                  </a:lnTo>
                  <a:lnTo>
                    <a:pt x="78" y="64"/>
                  </a:lnTo>
                  <a:close/>
                </a:path>
              </a:pathLst>
            </a:custGeom>
            <a:solidFill>
              <a:srgbClr val="065590"/>
            </a:solidFill>
            <a:ln w="22225">
              <a:solidFill>
                <a:srgbClr val="06559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7" name="Line 44"/>
            <p:cNvSpPr>
              <a:spLocks noChangeShapeType="1"/>
            </p:cNvSpPr>
            <p:nvPr/>
          </p:nvSpPr>
          <p:spPr bwMode="invGray">
            <a:xfrm>
              <a:off x="2831" y="1169"/>
              <a:ext cx="254" cy="1"/>
            </a:xfrm>
            <a:prstGeom prst="line">
              <a:avLst/>
            </a:prstGeom>
            <a:noFill/>
            <a:ln w="22225">
              <a:solidFill>
                <a:srgbClr val="ABC0D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8" name="Freeform 45"/>
            <p:cNvSpPr>
              <a:spLocks/>
            </p:cNvSpPr>
            <p:nvPr/>
          </p:nvSpPr>
          <p:spPr bwMode="invGray">
            <a:xfrm>
              <a:off x="3066" y="1134"/>
              <a:ext cx="78" cy="64"/>
            </a:xfrm>
            <a:custGeom>
              <a:avLst/>
              <a:gdLst>
                <a:gd name="T0" fmla="*/ 0 w 78"/>
                <a:gd name="T1" fmla="*/ 64 h 64"/>
                <a:gd name="T2" fmla="*/ 14 w 78"/>
                <a:gd name="T3" fmla="*/ 33 h 64"/>
                <a:gd name="T4" fmla="*/ 0 w 78"/>
                <a:gd name="T5" fmla="*/ 0 h 64"/>
                <a:gd name="T6" fmla="*/ 78 w 78"/>
                <a:gd name="T7" fmla="*/ 33 h 64"/>
                <a:gd name="T8" fmla="*/ 0 w 78"/>
                <a:gd name="T9" fmla="*/ 64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"/>
                <a:gd name="T16" fmla="*/ 0 h 64"/>
                <a:gd name="T17" fmla="*/ 78 w 78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" h="64">
                  <a:moveTo>
                    <a:pt x="0" y="64"/>
                  </a:moveTo>
                  <a:lnTo>
                    <a:pt x="14" y="33"/>
                  </a:lnTo>
                  <a:lnTo>
                    <a:pt x="0" y="0"/>
                  </a:lnTo>
                  <a:lnTo>
                    <a:pt x="78" y="33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rgbClr val="ABC0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9" name="Freeform 46"/>
            <p:cNvSpPr>
              <a:spLocks/>
            </p:cNvSpPr>
            <p:nvPr/>
          </p:nvSpPr>
          <p:spPr bwMode="invGray">
            <a:xfrm>
              <a:off x="3038" y="1106"/>
              <a:ext cx="78" cy="66"/>
            </a:xfrm>
            <a:custGeom>
              <a:avLst/>
              <a:gdLst>
                <a:gd name="T0" fmla="*/ 0 w 78"/>
                <a:gd name="T1" fmla="*/ 66 h 66"/>
                <a:gd name="T2" fmla="*/ 14 w 78"/>
                <a:gd name="T3" fmla="*/ 33 h 66"/>
                <a:gd name="T4" fmla="*/ 0 w 78"/>
                <a:gd name="T5" fmla="*/ 0 h 66"/>
                <a:gd name="T6" fmla="*/ 78 w 78"/>
                <a:gd name="T7" fmla="*/ 33 h 66"/>
                <a:gd name="T8" fmla="*/ 0 w 78"/>
                <a:gd name="T9" fmla="*/ 66 h 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"/>
                <a:gd name="T16" fmla="*/ 0 h 66"/>
                <a:gd name="T17" fmla="*/ 78 w 78"/>
                <a:gd name="T18" fmla="*/ 66 h 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" h="66">
                  <a:moveTo>
                    <a:pt x="0" y="66"/>
                  </a:moveTo>
                  <a:lnTo>
                    <a:pt x="14" y="33"/>
                  </a:lnTo>
                  <a:lnTo>
                    <a:pt x="0" y="0"/>
                  </a:lnTo>
                  <a:lnTo>
                    <a:pt x="78" y="33"/>
                  </a:lnTo>
                  <a:lnTo>
                    <a:pt x="0" y="66"/>
                  </a:lnTo>
                  <a:close/>
                </a:path>
              </a:pathLst>
            </a:custGeom>
            <a:solidFill>
              <a:srgbClr val="065590"/>
            </a:solidFill>
            <a:ln w="22225">
              <a:solidFill>
                <a:srgbClr val="06559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80" name="Line 47"/>
            <p:cNvSpPr>
              <a:spLocks noChangeShapeType="1"/>
            </p:cNvSpPr>
            <p:nvPr/>
          </p:nvSpPr>
          <p:spPr bwMode="invGray">
            <a:xfrm>
              <a:off x="2796" y="1139"/>
              <a:ext cx="261" cy="1"/>
            </a:xfrm>
            <a:prstGeom prst="line">
              <a:avLst/>
            </a:prstGeom>
            <a:noFill/>
            <a:ln w="22225">
              <a:solidFill>
                <a:srgbClr val="06559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81" name="Freeform 48"/>
            <p:cNvSpPr>
              <a:spLocks/>
            </p:cNvSpPr>
            <p:nvPr/>
          </p:nvSpPr>
          <p:spPr bwMode="invGray">
            <a:xfrm>
              <a:off x="3282" y="2030"/>
              <a:ext cx="66" cy="78"/>
            </a:xfrm>
            <a:custGeom>
              <a:avLst/>
              <a:gdLst>
                <a:gd name="T0" fmla="*/ 0 w 66"/>
                <a:gd name="T1" fmla="*/ 78 h 78"/>
                <a:gd name="T2" fmla="*/ 33 w 66"/>
                <a:gd name="T3" fmla="*/ 64 h 78"/>
                <a:gd name="T4" fmla="*/ 66 w 66"/>
                <a:gd name="T5" fmla="*/ 78 h 78"/>
                <a:gd name="T6" fmla="*/ 33 w 66"/>
                <a:gd name="T7" fmla="*/ 0 h 78"/>
                <a:gd name="T8" fmla="*/ 0 w 66"/>
                <a:gd name="T9" fmla="*/ 78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6"/>
                <a:gd name="T16" fmla="*/ 0 h 78"/>
                <a:gd name="T17" fmla="*/ 66 w 66"/>
                <a:gd name="T18" fmla="*/ 78 h 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6" h="78">
                  <a:moveTo>
                    <a:pt x="0" y="78"/>
                  </a:moveTo>
                  <a:lnTo>
                    <a:pt x="33" y="64"/>
                  </a:lnTo>
                  <a:lnTo>
                    <a:pt x="66" y="78"/>
                  </a:lnTo>
                  <a:lnTo>
                    <a:pt x="33" y="0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ABC0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82" name="Freeform 49"/>
            <p:cNvSpPr>
              <a:spLocks/>
            </p:cNvSpPr>
            <p:nvPr/>
          </p:nvSpPr>
          <p:spPr bwMode="invGray">
            <a:xfrm>
              <a:off x="3241" y="1999"/>
              <a:ext cx="67" cy="78"/>
            </a:xfrm>
            <a:custGeom>
              <a:avLst/>
              <a:gdLst>
                <a:gd name="T0" fmla="*/ 0 w 67"/>
                <a:gd name="T1" fmla="*/ 78 h 78"/>
                <a:gd name="T2" fmla="*/ 34 w 67"/>
                <a:gd name="T3" fmla="*/ 64 h 78"/>
                <a:gd name="T4" fmla="*/ 67 w 67"/>
                <a:gd name="T5" fmla="*/ 78 h 78"/>
                <a:gd name="T6" fmla="*/ 34 w 67"/>
                <a:gd name="T7" fmla="*/ 0 h 78"/>
                <a:gd name="T8" fmla="*/ 0 w 67"/>
                <a:gd name="T9" fmla="*/ 78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"/>
                <a:gd name="T16" fmla="*/ 0 h 78"/>
                <a:gd name="T17" fmla="*/ 67 w 67"/>
                <a:gd name="T18" fmla="*/ 78 h 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" h="78">
                  <a:moveTo>
                    <a:pt x="0" y="78"/>
                  </a:moveTo>
                  <a:lnTo>
                    <a:pt x="34" y="64"/>
                  </a:lnTo>
                  <a:lnTo>
                    <a:pt x="67" y="78"/>
                  </a:lnTo>
                  <a:lnTo>
                    <a:pt x="34" y="0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065590"/>
            </a:solidFill>
            <a:ln w="22225">
              <a:solidFill>
                <a:srgbClr val="06559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83" name="Line 50"/>
            <p:cNvSpPr>
              <a:spLocks noChangeShapeType="1"/>
            </p:cNvSpPr>
            <p:nvPr/>
          </p:nvSpPr>
          <p:spPr bwMode="invGray">
            <a:xfrm>
              <a:off x="3317" y="2094"/>
              <a:ext cx="1" cy="253"/>
            </a:xfrm>
            <a:prstGeom prst="line">
              <a:avLst/>
            </a:prstGeom>
            <a:noFill/>
            <a:ln w="22225">
              <a:solidFill>
                <a:srgbClr val="ABC0D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84" name="Freeform 51"/>
            <p:cNvSpPr>
              <a:spLocks/>
            </p:cNvSpPr>
            <p:nvPr/>
          </p:nvSpPr>
          <p:spPr bwMode="invGray">
            <a:xfrm>
              <a:off x="3286" y="2328"/>
              <a:ext cx="67" cy="78"/>
            </a:xfrm>
            <a:custGeom>
              <a:avLst/>
              <a:gdLst>
                <a:gd name="T0" fmla="*/ 0 w 67"/>
                <a:gd name="T1" fmla="*/ 0 h 78"/>
                <a:gd name="T2" fmla="*/ 34 w 67"/>
                <a:gd name="T3" fmla="*/ 14 h 78"/>
                <a:gd name="T4" fmla="*/ 67 w 67"/>
                <a:gd name="T5" fmla="*/ 0 h 78"/>
                <a:gd name="T6" fmla="*/ 34 w 67"/>
                <a:gd name="T7" fmla="*/ 78 h 78"/>
                <a:gd name="T8" fmla="*/ 0 w 6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"/>
                <a:gd name="T16" fmla="*/ 0 h 78"/>
                <a:gd name="T17" fmla="*/ 67 w 67"/>
                <a:gd name="T18" fmla="*/ 78 h 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" h="78">
                  <a:moveTo>
                    <a:pt x="0" y="0"/>
                  </a:moveTo>
                  <a:lnTo>
                    <a:pt x="34" y="14"/>
                  </a:lnTo>
                  <a:lnTo>
                    <a:pt x="67" y="0"/>
                  </a:lnTo>
                  <a:lnTo>
                    <a:pt x="34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BC0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85" name="Freeform 52"/>
            <p:cNvSpPr>
              <a:spLocks/>
            </p:cNvSpPr>
            <p:nvPr/>
          </p:nvSpPr>
          <p:spPr bwMode="invGray">
            <a:xfrm>
              <a:off x="3244" y="2300"/>
              <a:ext cx="64" cy="78"/>
            </a:xfrm>
            <a:custGeom>
              <a:avLst/>
              <a:gdLst>
                <a:gd name="T0" fmla="*/ 0 w 64"/>
                <a:gd name="T1" fmla="*/ 0 h 78"/>
                <a:gd name="T2" fmla="*/ 31 w 64"/>
                <a:gd name="T3" fmla="*/ 14 h 78"/>
                <a:gd name="T4" fmla="*/ 64 w 64"/>
                <a:gd name="T5" fmla="*/ 0 h 78"/>
                <a:gd name="T6" fmla="*/ 33 w 64"/>
                <a:gd name="T7" fmla="*/ 78 h 78"/>
                <a:gd name="T8" fmla="*/ 0 w 64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78"/>
                <a:gd name="T17" fmla="*/ 64 w 64"/>
                <a:gd name="T18" fmla="*/ 78 h 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78">
                  <a:moveTo>
                    <a:pt x="0" y="0"/>
                  </a:moveTo>
                  <a:lnTo>
                    <a:pt x="31" y="14"/>
                  </a:lnTo>
                  <a:lnTo>
                    <a:pt x="64" y="0"/>
                  </a:lnTo>
                  <a:lnTo>
                    <a:pt x="33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65590"/>
            </a:solidFill>
            <a:ln w="22225">
              <a:solidFill>
                <a:srgbClr val="06559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86" name="Line 53"/>
            <p:cNvSpPr>
              <a:spLocks noChangeShapeType="1"/>
            </p:cNvSpPr>
            <p:nvPr/>
          </p:nvSpPr>
          <p:spPr bwMode="invGray">
            <a:xfrm>
              <a:off x="3275" y="2049"/>
              <a:ext cx="1" cy="270"/>
            </a:xfrm>
            <a:prstGeom prst="line">
              <a:avLst/>
            </a:prstGeom>
            <a:noFill/>
            <a:ln w="22225">
              <a:solidFill>
                <a:srgbClr val="06559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87" name="Freeform 54"/>
            <p:cNvSpPr>
              <a:spLocks/>
            </p:cNvSpPr>
            <p:nvPr/>
          </p:nvSpPr>
          <p:spPr bwMode="invGray">
            <a:xfrm>
              <a:off x="2571" y="2030"/>
              <a:ext cx="64" cy="78"/>
            </a:xfrm>
            <a:custGeom>
              <a:avLst/>
              <a:gdLst>
                <a:gd name="T0" fmla="*/ 0 w 64"/>
                <a:gd name="T1" fmla="*/ 78 h 78"/>
                <a:gd name="T2" fmla="*/ 30 w 64"/>
                <a:gd name="T3" fmla="*/ 64 h 78"/>
                <a:gd name="T4" fmla="*/ 64 w 64"/>
                <a:gd name="T5" fmla="*/ 78 h 78"/>
                <a:gd name="T6" fmla="*/ 30 w 64"/>
                <a:gd name="T7" fmla="*/ 0 h 78"/>
                <a:gd name="T8" fmla="*/ 0 w 64"/>
                <a:gd name="T9" fmla="*/ 78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78"/>
                <a:gd name="T17" fmla="*/ 64 w 64"/>
                <a:gd name="T18" fmla="*/ 78 h 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78">
                  <a:moveTo>
                    <a:pt x="0" y="78"/>
                  </a:moveTo>
                  <a:lnTo>
                    <a:pt x="30" y="64"/>
                  </a:lnTo>
                  <a:lnTo>
                    <a:pt x="64" y="78"/>
                  </a:lnTo>
                  <a:lnTo>
                    <a:pt x="30" y="0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ABC0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88" name="Freeform 55"/>
            <p:cNvSpPr>
              <a:spLocks/>
            </p:cNvSpPr>
            <p:nvPr/>
          </p:nvSpPr>
          <p:spPr bwMode="invGray">
            <a:xfrm>
              <a:off x="2528" y="2002"/>
              <a:ext cx="66" cy="78"/>
            </a:xfrm>
            <a:custGeom>
              <a:avLst/>
              <a:gdLst>
                <a:gd name="T0" fmla="*/ 0 w 66"/>
                <a:gd name="T1" fmla="*/ 78 h 78"/>
                <a:gd name="T2" fmla="*/ 33 w 66"/>
                <a:gd name="T3" fmla="*/ 64 h 78"/>
                <a:gd name="T4" fmla="*/ 66 w 66"/>
                <a:gd name="T5" fmla="*/ 75 h 78"/>
                <a:gd name="T6" fmla="*/ 33 w 66"/>
                <a:gd name="T7" fmla="*/ 0 h 78"/>
                <a:gd name="T8" fmla="*/ 0 w 66"/>
                <a:gd name="T9" fmla="*/ 78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6"/>
                <a:gd name="T16" fmla="*/ 0 h 78"/>
                <a:gd name="T17" fmla="*/ 66 w 66"/>
                <a:gd name="T18" fmla="*/ 78 h 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6" h="78">
                  <a:moveTo>
                    <a:pt x="0" y="78"/>
                  </a:moveTo>
                  <a:lnTo>
                    <a:pt x="33" y="64"/>
                  </a:lnTo>
                  <a:lnTo>
                    <a:pt x="66" y="75"/>
                  </a:lnTo>
                  <a:lnTo>
                    <a:pt x="33" y="0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065590"/>
            </a:solidFill>
            <a:ln w="22225">
              <a:solidFill>
                <a:srgbClr val="06559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89" name="Line 56"/>
            <p:cNvSpPr>
              <a:spLocks noChangeShapeType="1"/>
            </p:cNvSpPr>
            <p:nvPr/>
          </p:nvSpPr>
          <p:spPr bwMode="invGray">
            <a:xfrm>
              <a:off x="2601" y="2094"/>
              <a:ext cx="3" cy="255"/>
            </a:xfrm>
            <a:prstGeom prst="line">
              <a:avLst/>
            </a:prstGeom>
            <a:noFill/>
            <a:ln w="22225">
              <a:solidFill>
                <a:srgbClr val="ABC0D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0" name="Freeform 57"/>
            <p:cNvSpPr>
              <a:spLocks/>
            </p:cNvSpPr>
            <p:nvPr/>
          </p:nvSpPr>
          <p:spPr bwMode="invGray">
            <a:xfrm>
              <a:off x="2575" y="2328"/>
              <a:ext cx="64" cy="78"/>
            </a:xfrm>
            <a:custGeom>
              <a:avLst/>
              <a:gdLst>
                <a:gd name="T0" fmla="*/ 0 w 64"/>
                <a:gd name="T1" fmla="*/ 0 h 78"/>
                <a:gd name="T2" fmla="*/ 34 w 64"/>
                <a:gd name="T3" fmla="*/ 14 h 78"/>
                <a:gd name="T4" fmla="*/ 64 w 64"/>
                <a:gd name="T5" fmla="*/ 0 h 78"/>
                <a:gd name="T6" fmla="*/ 34 w 64"/>
                <a:gd name="T7" fmla="*/ 78 h 78"/>
                <a:gd name="T8" fmla="*/ 0 w 64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78"/>
                <a:gd name="T17" fmla="*/ 64 w 64"/>
                <a:gd name="T18" fmla="*/ 78 h 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78">
                  <a:moveTo>
                    <a:pt x="0" y="0"/>
                  </a:moveTo>
                  <a:lnTo>
                    <a:pt x="34" y="14"/>
                  </a:lnTo>
                  <a:lnTo>
                    <a:pt x="64" y="0"/>
                  </a:lnTo>
                  <a:lnTo>
                    <a:pt x="34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BC0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91" name="Freeform 58"/>
            <p:cNvSpPr>
              <a:spLocks/>
            </p:cNvSpPr>
            <p:nvPr/>
          </p:nvSpPr>
          <p:spPr bwMode="invGray">
            <a:xfrm>
              <a:off x="2530" y="2300"/>
              <a:ext cx="67" cy="78"/>
            </a:xfrm>
            <a:custGeom>
              <a:avLst/>
              <a:gdLst>
                <a:gd name="T0" fmla="*/ 0 w 67"/>
                <a:gd name="T1" fmla="*/ 0 h 78"/>
                <a:gd name="T2" fmla="*/ 33 w 67"/>
                <a:gd name="T3" fmla="*/ 14 h 78"/>
                <a:gd name="T4" fmla="*/ 67 w 67"/>
                <a:gd name="T5" fmla="*/ 0 h 78"/>
                <a:gd name="T6" fmla="*/ 33 w 67"/>
                <a:gd name="T7" fmla="*/ 78 h 78"/>
                <a:gd name="T8" fmla="*/ 0 w 6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"/>
                <a:gd name="T16" fmla="*/ 0 h 78"/>
                <a:gd name="T17" fmla="*/ 67 w 67"/>
                <a:gd name="T18" fmla="*/ 78 h 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" h="78">
                  <a:moveTo>
                    <a:pt x="0" y="0"/>
                  </a:moveTo>
                  <a:lnTo>
                    <a:pt x="33" y="14"/>
                  </a:lnTo>
                  <a:lnTo>
                    <a:pt x="67" y="0"/>
                  </a:lnTo>
                  <a:lnTo>
                    <a:pt x="33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65590"/>
            </a:solidFill>
            <a:ln w="22225">
              <a:solidFill>
                <a:srgbClr val="06559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92" name="Line 59"/>
            <p:cNvSpPr>
              <a:spLocks noChangeShapeType="1"/>
            </p:cNvSpPr>
            <p:nvPr/>
          </p:nvSpPr>
          <p:spPr bwMode="invGray">
            <a:xfrm>
              <a:off x="2561" y="2049"/>
              <a:ext cx="2" cy="270"/>
            </a:xfrm>
            <a:prstGeom prst="line">
              <a:avLst/>
            </a:prstGeom>
            <a:noFill/>
            <a:ln w="22225">
              <a:solidFill>
                <a:srgbClr val="06559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3" name="Line 60"/>
            <p:cNvSpPr>
              <a:spLocks noChangeShapeType="1"/>
            </p:cNvSpPr>
            <p:nvPr/>
          </p:nvSpPr>
          <p:spPr bwMode="invGray">
            <a:xfrm>
              <a:off x="3187" y="1269"/>
              <a:ext cx="770" cy="1"/>
            </a:xfrm>
            <a:prstGeom prst="line">
              <a:avLst/>
            </a:prstGeom>
            <a:noFill/>
            <a:ln w="7938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4" name="Line 61"/>
            <p:cNvSpPr>
              <a:spLocks noChangeShapeType="1"/>
            </p:cNvSpPr>
            <p:nvPr/>
          </p:nvSpPr>
          <p:spPr bwMode="invGray">
            <a:xfrm>
              <a:off x="2386" y="2647"/>
              <a:ext cx="841" cy="1"/>
            </a:xfrm>
            <a:prstGeom prst="line">
              <a:avLst/>
            </a:prstGeom>
            <a:noFill/>
            <a:ln w="7938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5" name="Line 62"/>
            <p:cNvSpPr>
              <a:spLocks noChangeShapeType="1"/>
            </p:cNvSpPr>
            <p:nvPr/>
          </p:nvSpPr>
          <p:spPr bwMode="invGray">
            <a:xfrm>
              <a:off x="1556" y="1174"/>
              <a:ext cx="479" cy="1"/>
            </a:xfrm>
            <a:prstGeom prst="line">
              <a:avLst/>
            </a:prstGeom>
            <a:noFill/>
            <a:ln w="7938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42" name="Group 68"/>
          <p:cNvGrpSpPr>
            <a:grpSpLocks/>
          </p:cNvGrpSpPr>
          <p:nvPr/>
        </p:nvGrpSpPr>
        <p:grpSpPr bwMode="auto">
          <a:xfrm>
            <a:off x="2057400" y="5867400"/>
            <a:ext cx="863600" cy="533400"/>
            <a:chOff x="4928" y="3688"/>
            <a:chExt cx="544" cy="336"/>
          </a:xfrm>
        </p:grpSpPr>
        <p:sp>
          <p:nvSpPr>
            <p:cNvPr id="89157" name="Rectangle 69"/>
            <p:cNvSpPr>
              <a:spLocks noChangeArrowheads="1"/>
            </p:cNvSpPr>
            <p:nvPr/>
          </p:nvSpPr>
          <p:spPr bwMode="auto">
            <a:xfrm>
              <a:off x="4954" y="3688"/>
              <a:ext cx="51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 wrap="none" lIns="0" tIns="0" rIns="0" bIns="0">
              <a:spAutoFit/>
            </a:bodyPr>
            <a:lstStyle/>
            <a:p>
              <a:pPr algn="r">
                <a:defRPr/>
              </a:pPr>
              <a:r>
                <a:rPr lang="en-US" sz="2000" b="1">
                  <a:solidFill>
                    <a:schemeClr val="bg1"/>
                  </a:solidFill>
                  <a:latin typeface="Arial Narrow" pitchFamily="34" charset="0"/>
                </a:rPr>
                <a:t>EXHIBIT</a:t>
              </a:r>
            </a:p>
          </p:txBody>
        </p:sp>
        <p:sp>
          <p:nvSpPr>
            <p:cNvPr id="89158" name="Line 70"/>
            <p:cNvSpPr>
              <a:spLocks noChangeShapeType="1"/>
            </p:cNvSpPr>
            <p:nvPr/>
          </p:nvSpPr>
          <p:spPr bwMode="auto">
            <a:xfrm>
              <a:off x="4928" y="4023"/>
              <a:ext cx="544" cy="1"/>
            </a:xfrm>
            <a:prstGeom prst="line">
              <a:avLst/>
            </a:prstGeom>
            <a:noFill/>
            <a:ln w="30163">
              <a:solidFill>
                <a:srgbClr val="065590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9159" name="Rectangle 71"/>
            <p:cNvSpPr>
              <a:spLocks noChangeArrowheads="1"/>
            </p:cNvSpPr>
            <p:nvPr/>
          </p:nvSpPr>
          <p:spPr bwMode="auto">
            <a:xfrm>
              <a:off x="5272" y="3824"/>
              <a:ext cx="1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 wrap="none" lIns="0" tIns="0" rIns="0" bIns="0">
              <a:spAutoFit/>
            </a:bodyPr>
            <a:lstStyle/>
            <a:p>
              <a:pPr algn="r">
                <a:defRPr/>
              </a:pPr>
              <a:r>
                <a:rPr lang="en-US" sz="2000" b="1">
                  <a:solidFill>
                    <a:srgbClr val="5E8CB5"/>
                  </a:solidFill>
                  <a:latin typeface="Arial Narrow" pitchFamily="34" charset="0"/>
                </a:rPr>
                <a:t>1-3</a:t>
              </a:r>
              <a:endParaRPr lang="en-US" sz="2000" b="1">
                <a:latin typeface="Arial Narrow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7902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00">
                <a:solidFill>
                  <a:srgbClr val="333333"/>
                </a:solidFill>
              </a:rPr>
              <a:t>A. J. DuBrin, </a:t>
            </a:r>
            <a:r>
              <a:rPr lang="en-US" altLang="en-US" sz="900" i="1">
                <a:solidFill>
                  <a:srgbClr val="333333"/>
                </a:solidFill>
              </a:rPr>
              <a:t>Fundamentals of Organizational Behavior</a:t>
            </a:r>
            <a:r>
              <a:rPr lang="en-US" altLang="en-US" sz="900">
                <a:solidFill>
                  <a:srgbClr val="333333"/>
                </a:solidFill>
              </a:rPr>
              <a:t>, Second Edition. Copyright </a:t>
            </a:r>
            <a:r>
              <a:rPr lang="en-US" altLang="en-US" sz="900">
                <a:solidFill>
                  <a:srgbClr val="333333"/>
                </a:solidFill>
                <a:cs typeface="Arial" panose="020B0604020202020204" pitchFamily="34" charset="0"/>
              </a:rPr>
              <a:t>© </a:t>
            </a:r>
            <a:r>
              <a:rPr lang="en-US" altLang="en-US" sz="900">
                <a:solidFill>
                  <a:srgbClr val="333333"/>
                </a:solidFill>
              </a:rPr>
              <a:t>2002 by South-Western.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rgbClr val="333333"/>
                </a:solidFill>
              </a:rPr>
              <a:t>1</a:t>
            </a:r>
            <a:r>
              <a:rPr lang="en-US" altLang="en-US" sz="1000">
                <a:solidFill>
                  <a:srgbClr val="333333"/>
                </a:solidFill>
                <a:cs typeface="Arial" panose="020B0604020202020204" pitchFamily="34" charset="0"/>
              </a:rPr>
              <a:t>–</a:t>
            </a:r>
            <a:fld id="{3665C190-7E32-4D18-A19E-B233FBF8AE99}" type="slidenum">
              <a:rPr lang="en-US" altLang="en-US" sz="1000">
                <a:solidFill>
                  <a:srgbClr val="333333"/>
                </a:solidFill>
              </a:rPr>
              <a:pPr eaLnBrk="1" hangingPunct="1"/>
              <a:t>2</a:t>
            </a:fld>
            <a:endParaRPr lang="en-US" altLang="en-US" sz="1000">
              <a:solidFill>
                <a:srgbClr val="333333"/>
              </a:solidFill>
            </a:endParaRPr>
          </a:p>
        </p:txBody>
      </p:sp>
      <p:sp>
        <p:nvSpPr>
          <p:cNvPr id="7783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 Meaning of Organizational Behavior</a:t>
            </a:r>
          </a:p>
        </p:txBody>
      </p:sp>
      <p:sp>
        <p:nvSpPr>
          <p:cNvPr id="77835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defRPr/>
            </a:pPr>
            <a:r>
              <a:rPr lang="en-US" smtClean="0"/>
              <a:t>Organizational behavior (OB) is</a:t>
            </a:r>
          </a:p>
          <a:p>
            <a:pPr lvl="1" eaLnBrk="1" hangingPunct="1">
              <a:defRPr/>
            </a:pPr>
            <a:r>
              <a:rPr lang="en-US" smtClean="0"/>
              <a:t>the study of human behavior in the workplace,</a:t>
            </a:r>
          </a:p>
          <a:p>
            <a:pPr lvl="1" eaLnBrk="1" hangingPunct="1">
              <a:defRPr/>
            </a:pPr>
            <a:r>
              <a:rPr lang="en-US" smtClean="0"/>
              <a:t>the interaction between people and the organization,</a:t>
            </a:r>
          </a:p>
          <a:p>
            <a:pPr lvl="1" eaLnBrk="1" hangingPunct="1">
              <a:defRPr/>
            </a:pPr>
            <a:r>
              <a:rPr lang="en-US" smtClean="0"/>
              <a:t>and the organization itself.</a:t>
            </a:r>
          </a:p>
          <a:p>
            <a:pPr marL="0" indent="0">
              <a:defRPr/>
            </a:pPr>
            <a:r>
              <a:rPr lang="en-US" smtClean="0"/>
              <a:t>Organizational behavior’s major goals are to</a:t>
            </a:r>
          </a:p>
          <a:p>
            <a:pPr lvl="1" algn="r" eaLnBrk="1" hangingPunct="1">
              <a:defRPr/>
            </a:pPr>
            <a:r>
              <a:rPr lang="en-US" smtClean="0"/>
              <a:t>explain, predict, and control behavior.</a:t>
            </a:r>
          </a:p>
        </p:txBody>
      </p:sp>
      <p:grpSp>
        <p:nvGrpSpPr>
          <p:cNvPr id="6150" name="Group 222"/>
          <p:cNvGrpSpPr>
            <a:grpSpLocks/>
          </p:cNvGrpSpPr>
          <p:nvPr/>
        </p:nvGrpSpPr>
        <p:grpSpPr bwMode="auto">
          <a:xfrm>
            <a:off x="2687639" y="4343400"/>
            <a:ext cx="6770687" cy="1905000"/>
            <a:chOff x="733" y="2736"/>
            <a:chExt cx="4265" cy="1200"/>
          </a:xfrm>
        </p:grpSpPr>
        <p:grpSp>
          <p:nvGrpSpPr>
            <p:cNvPr id="6151" name="Group 216"/>
            <p:cNvGrpSpPr>
              <a:grpSpLocks/>
            </p:cNvGrpSpPr>
            <p:nvPr/>
          </p:nvGrpSpPr>
          <p:grpSpPr bwMode="auto">
            <a:xfrm rot="575297">
              <a:off x="733" y="2736"/>
              <a:ext cx="4265" cy="1200"/>
              <a:chOff x="692" y="2691"/>
              <a:chExt cx="4121" cy="1306"/>
            </a:xfrm>
          </p:grpSpPr>
          <p:sp>
            <p:nvSpPr>
              <p:cNvPr id="6157" name="Freeform 16"/>
              <p:cNvSpPr>
                <a:spLocks/>
              </p:cNvSpPr>
              <p:nvPr/>
            </p:nvSpPr>
            <p:spPr bwMode="ltGray">
              <a:xfrm>
                <a:off x="692" y="2691"/>
                <a:ext cx="864" cy="460"/>
              </a:xfrm>
              <a:custGeom>
                <a:avLst/>
                <a:gdLst>
                  <a:gd name="T0" fmla="*/ 0 w 864"/>
                  <a:gd name="T1" fmla="*/ 124 h 460"/>
                  <a:gd name="T2" fmla="*/ 330 w 864"/>
                  <a:gd name="T3" fmla="*/ 62 h 460"/>
                  <a:gd name="T4" fmla="*/ 336 w 864"/>
                  <a:gd name="T5" fmla="*/ 0 h 460"/>
                  <a:gd name="T6" fmla="*/ 742 w 864"/>
                  <a:gd name="T7" fmla="*/ 64 h 460"/>
                  <a:gd name="T8" fmla="*/ 864 w 864"/>
                  <a:gd name="T9" fmla="*/ 161 h 460"/>
                  <a:gd name="T10" fmla="*/ 573 w 864"/>
                  <a:gd name="T11" fmla="*/ 384 h 460"/>
                  <a:gd name="T12" fmla="*/ 80 w 864"/>
                  <a:gd name="T13" fmla="*/ 460 h 460"/>
                  <a:gd name="T14" fmla="*/ 0 w 864"/>
                  <a:gd name="T15" fmla="*/ 124 h 460"/>
                  <a:gd name="T16" fmla="*/ 0 w 864"/>
                  <a:gd name="T17" fmla="*/ 124 h 4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64"/>
                  <a:gd name="T28" fmla="*/ 0 h 460"/>
                  <a:gd name="T29" fmla="*/ 864 w 864"/>
                  <a:gd name="T30" fmla="*/ 460 h 46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64" h="460">
                    <a:moveTo>
                      <a:pt x="0" y="124"/>
                    </a:moveTo>
                    <a:lnTo>
                      <a:pt x="330" y="62"/>
                    </a:lnTo>
                    <a:lnTo>
                      <a:pt x="336" y="0"/>
                    </a:lnTo>
                    <a:lnTo>
                      <a:pt x="742" y="64"/>
                    </a:lnTo>
                    <a:lnTo>
                      <a:pt x="864" y="161"/>
                    </a:lnTo>
                    <a:lnTo>
                      <a:pt x="573" y="384"/>
                    </a:lnTo>
                    <a:lnTo>
                      <a:pt x="80" y="460"/>
                    </a:lnTo>
                    <a:lnTo>
                      <a:pt x="0" y="124"/>
                    </a:lnTo>
                    <a:close/>
                  </a:path>
                </a:pathLst>
              </a:custGeom>
              <a:solidFill>
                <a:srgbClr val="E6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58" name="Freeform 17"/>
              <p:cNvSpPr>
                <a:spLocks/>
              </p:cNvSpPr>
              <p:nvPr/>
            </p:nvSpPr>
            <p:spPr bwMode="ltGray">
              <a:xfrm>
                <a:off x="927" y="2926"/>
                <a:ext cx="730" cy="1071"/>
              </a:xfrm>
              <a:custGeom>
                <a:avLst/>
                <a:gdLst>
                  <a:gd name="T0" fmla="*/ 304 w 730"/>
                  <a:gd name="T1" fmla="*/ 180 h 1071"/>
                  <a:gd name="T2" fmla="*/ 518 w 730"/>
                  <a:gd name="T3" fmla="*/ 0 h 1071"/>
                  <a:gd name="T4" fmla="*/ 730 w 730"/>
                  <a:gd name="T5" fmla="*/ 316 h 1071"/>
                  <a:gd name="T6" fmla="*/ 657 w 730"/>
                  <a:gd name="T7" fmla="*/ 827 h 1071"/>
                  <a:gd name="T8" fmla="*/ 383 w 730"/>
                  <a:gd name="T9" fmla="*/ 1065 h 1071"/>
                  <a:gd name="T10" fmla="*/ 14 w 730"/>
                  <a:gd name="T11" fmla="*/ 1071 h 1071"/>
                  <a:gd name="T12" fmla="*/ 0 w 730"/>
                  <a:gd name="T13" fmla="*/ 1034 h 1071"/>
                  <a:gd name="T14" fmla="*/ 187 w 730"/>
                  <a:gd name="T15" fmla="*/ 470 h 1071"/>
                  <a:gd name="T16" fmla="*/ 304 w 730"/>
                  <a:gd name="T17" fmla="*/ 180 h 1071"/>
                  <a:gd name="T18" fmla="*/ 304 w 730"/>
                  <a:gd name="T19" fmla="*/ 180 h 107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30"/>
                  <a:gd name="T31" fmla="*/ 0 h 1071"/>
                  <a:gd name="T32" fmla="*/ 730 w 730"/>
                  <a:gd name="T33" fmla="*/ 1071 h 107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30" h="1071">
                    <a:moveTo>
                      <a:pt x="304" y="180"/>
                    </a:moveTo>
                    <a:lnTo>
                      <a:pt x="518" y="0"/>
                    </a:lnTo>
                    <a:lnTo>
                      <a:pt x="730" y="316"/>
                    </a:lnTo>
                    <a:lnTo>
                      <a:pt x="657" y="827"/>
                    </a:lnTo>
                    <a:lnTo>
                      <a:pt x="383" y="1065"/>
                    </a:lnTo>
                    <a:lnTo>
                      <a:pt x="14" y="1071"/>
                    </a:lnTo>
                    <a:lnTo>
                      <a:pt x="0" y="1034"/>
                    </a:lnTo>
                    <a:lnTo>
                      <a:pt x="187" y="470"/>
                    </a:lnTo>
                    <a:lnTo>
                      <a:pt x="304" y="180"/>
                    </a:lnTo>
                    <a:close/>
                  </a:path>
                </a:pathLst>
              </a:custGeom>
              <a:solidFill>
                <a:srgbClr val="CCA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59" name="Freeform 18"/>
              <p:cNvSpPr>
                <a:spLocks/>
              </p:cNvSpPr>
              <p:nvPr/>
            </p:nvSpPr>
            <p:spPr bwMode="ltGray">
              <a:xfrm>
                <a:off x="1683" y="2755"/>
                <a:ext cx="435" cy="320"/>
              </a:xfrm>
              <a:custGeom>
                <a:avLst/>
                <a:gdLst>
                  <a:gd name="T0" fmla="*/ 16 w 435"/>
                  <a:gd name="T1" fmla="*/ 41 h 320"/>
                  <a:gd name="T2" fmla="*/ 246 w 435"/>
                  <a:gd name="T3" fmla="*/ 74 h 320"/>
                  <a:gd name="T4" fmla="*/ 257 w 435"/>
                  <a:gd name="T5" fmla="*/ 0 h 320"/>
                  <a:gd name="T6" fmla="*/ 426 w 435"/>
                  <a:gd name="T7" fmla="*/ 9 h 320"/>
                  <a:gd name="T8" fmla="*/ 435 w 435"/>
                  <a:gd name="T9" fmla="*/ 192 h 320"/>
                  <a:gd name="T10" fmla="*/ 242 w 435"/>
                  <a:gd name="T11" fmla="*/ 311 h 320"/>
                  <a:gd name="T12" fmla="*/ 0 w 435"/>
                  <a:gd name="T13" fmla="*/ 320 h 320"/>
                  <a:gd name="T14" fmla="*/ 16 w 435"/>
                  <a:gd name="T15" fmla="*/ 41 h 320"/>
                  <a:gd name="T16" fmla="*/ 16 w 435"/>
                  <a:gd name="T17" fmla="*/ 41 h 32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35"/>
                  <a:gd name="T28" fmla="*/ 0 h 320"/>
                  <a:gd name="T29" fmla="*/ 435 w 435"/>
                  <a:gd name="T30" fmla="*/ 320 h 32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35" h="320">
                    <a:moveTo>
                      <a:pt x="16" y="41"/>
                    </a:moveTo>
                    <a:lnTo>
                      <a:pt x="246" y="74"/>
                    </a:lnTo>
                    <a:lnTo>
                      <a:pt x="257" y="0"/>
                    </a:lnTo>
                    <a:lnTo>
                      <a:pt x="426" y="9"/>
                    </a:lnTo>
                    <a:lnTo>
                      <a:pt x="435" y="192"/>
                    </a:lnTo>
                    <a:lnTo>
                      <a:pt x="242" y="311"/>
                    </a:lnTo>
                    <a:lnTo>
                      <a:pt x="0" y="320"/>
                    </a:lnTo>
                    <a:lnTo>
                      <a:pt x="16" y="41"/>
                    </a:lnTo>
                    <a:close/>
                  </a:path>
                </a:pathLst>
              </a:custGeom>
              <a:solidFill>
                <a:srgbClr val="EDDE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60" name="Freeform 19"/>
              <p:cNvSpPr>
                <a:spLocks/>
              </p:cNvSpPr>
              <p:nvPr/>
            </p:nvSpPr>
            <p:spPr bwMode="ltGray">
              <a:xfrm>
                <a:off x="1978" y="2762"/>
                <a:ext cx="863" cy="1132"/>
              </a:xfrm>
              <a:custGeom>
                <a:avLst/>
                <a:gdLst>
                  <a:gd name="T0" fmla="*/ 690 w 863"/>
                  <a:gd name="T1" fmla="*/ 41 h 1132"/>
                  <a:gd name="T2" fmla="*/ 121 w 863"/>
                  <a:gd name="T3" fmla="*/ 0 h 1132"/>
                  <a:gd name="T4" fmla="*/ 121 w 863"/>
                  <a:gd name="T5" fmla="*/ 102 h 1132"/>
                  <a:gd name="T6" fmla="*/ 239 w 863"/>
                  <a:gd name="T7" fmla="*/ 401 h 1132"/>
                  <a:gd name="T8" fmla="*/ 43 w 863"/>
                  <a:gd name="T9" fmla="*/ 980 h 1132"/>
                  <a:gd name="T10" fmla="*/ 0 w 863"/>
                  <a:gd name="T11" fmla="*/ 1132 h 1132"/>
                  <a:gd name="T12" fmla="*/ 112 w 863"/>
                  <a:gd name="T13" fmla="*/ 1113 h 1132"/>
                  <a:gd name="T14" fmla="*/ 158 w 863"/>
                  <a:gd name="T15" fmla="*/ 1060 h 1132"/>
                  <a:gd name="T16" fmla="*/ 246 w 863"/>
                  <a:gd name="T17" fmla="*/ 1055 h 1132"/>
                  <a:gd name="T18" fmla="*/ 417 w 863"/>
                  <a:gd name="T19" fmla="*/ 1023 h 1132"/>
                  <a:gd name="T20" fmla="*/ 552 w 863"/>
                  <a:gd name="T21" fmla="*/ 1046 h 1132"/>
                  <a:gd name="T22" fmla="*/ 704 w 863"/>
                  <a:gd name="T23" fmla="*/ 1039 h 1132"/>
                  <a:gd name="T24" fmla="*/ 863 w 863"/>
                  <a:gd name="T25" fmla="*/ 913 h 1132"/>
                  <a:gd name="T26" fmla="*/ 690 w 863"/>
                  <a:gd name="T27" fmla="*/ 41 h 1132"/>
                  <a:gd name="T28" fmla="*/ 690 w 863"/>
                  <a:gd name="T29" fmla="*/ 41 h 113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863"/>
                  <a:gd name="T46" fmla="*/ 0 h 1132"/>
                  <a:gd name="T47" fmla="*/ 863 w 863"/>
                  <a:gd name="T48" fmla="*/ 1132 h 113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863" h="1132">
                    <a:moveTo>
                      <a:pt x="690" y="41"/>
                    </a:moveTo>
                    <a:lnTo>
                      <a:pt x="121" y="0"/>
                    </a:lnTo>
                    <a:lnTo>
                      <a:pt x="121" y="102"/>
                    </a:lnTo>
                    <a:lnTo>
                      <a:pt x="239" y="401"/>
                    </a:lnTo>
                    <a:lnTo>
                      <a:pt x="43" y="980"/>
                    </a:lnTo>
                    <a:lnTo>
                      <a:pt x="0" y="1132"/>
                    </a:lnTo>
                    <a:lnTo>
                      <a:pt x="112" y="1113"/>
                    </a:lnTo>
                    <a:lnTo>
                      <a:pt x="158" y="1060"/>
                    </a:lnTo>
                    <a:lnTo>
                      <a:pt x="246" y="1055"/>
                    </a:lnTo>
                    <a:lnTo>
                      <a:pt x="417" y="1023"/>
                    </a:lnTo>
                    <a:lnTo>
                      <a:pt x="552" y="1046"/>
                    </a:lnTo>
                    <a:lnTo>
                      <a:pt x="704" y="1039"/>
                    </a:lnTo>
                    <a:lnTo>
                      <a:pt x="863" y="913"/>
                    </a:lnTo>
                    <a:lnTo>
                      <a:pt x="690" y="41"/>
                    </a:lnTo>
                    <a:close/>
                  </a:path>
                </a:pathLst>
              </a:custGeom>
              <a:solidFill>
                <a:srgbClr val="EDE8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61" name="Freeform 20"/>
              <p:cNvSpPr>
                <a:spLocks/>
              </p:cNvSpPr>
              <p:nvPr/>
            </p:nvSpPr>
            <p:spPr bwMode="ltGray">
              <a:xfrm>
                <a:off x="1588" y="3032"/>
                <a:ext cx="546" cy="924"/>
              </a:xfrm>
              <a:custGeom>
                <a:avLst/>
                <a:gdLst>
                  <a:gd name="T0" fmla="*/ 0 w 546"/>
                  <a:gd name="T1" fmla="*/ 924 h 924"/>
                  <a:gd name="T2" fmla="*/ 162 w 546"/>
                  <a:gd name="T3" fmla="*/ 896 h 924"/>
                  <a:gd name="T4" fmla="*/ 382 w 546"/>
                  <a:gd name="T5" fmla="*/ 740 h 924"/>
                  <a:gd name="T6" fmla="*/ 450 w 546"/>
                  <a:gd name="T7" fmla="*/ 375 h 924"/>
                  <a:gd name="T8" fmla="*/ 546 w 546"/>
                  <a:gd name="T9" fmla="*/ 106 h 924"/>
                  <a:gd name="T10" fmla="*/ 512 w 546"/>
                  <a:gd name="T11" fmla="*/ 0 h 924"/>
                  <a:gd name="T12" fmla="*/ 191 w 546"/>
                  <a:gd name="T13" fmla="*/ 55 h 924"/>
                  <a:gd name="T14" fmla="*/ 81 w 546"/>
                  <a:gd name="T15" fmla="*/ 87 h 924"/>
                  <a:gd name="T16" fmla="*/ 37 w 546"/>
                  <a:gd name="T17" fmla="*/ 587 h 924"/>
                  <a:gd name="T18" fmla="*/ 0 w 546"/>
                  <a:gd name="T19" fmla="*/ 924 h 924"/>
                  <a:gd name="T20" fmla="*/ 0 w 546"/>
                  <a:gd name="T21" fmla="*/ 924 h 9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46"/>
                  <a:gd name="T34" fmla="*/ 0 h 924"/>
                  <a:gd name="T35" fmla="*/ 546 w 546"/>
                  <a:gd name="T36" fmla="*/ 924 h 92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46" h="924">
                    <a:moveTo>
                      <a:pt x="0" y="924"/>
                    </a:moveTo>
                    <a:lnTo>
                      <a:pt x="162" y="896"/>
                    </a:lnTo>
                    <a:lnTo>
                      <a:pt x="382" y="740"/>
                    </a:lnTo>
                    <a:lnTo>
                      <a:pt x="450" y="375"/>
                    </a:lnTo>
                    <a:lnTo>
                      <a:pt x="546" y="106"/>
                    </a:lnTo>
                    <a:lnTo>
                      <a:pt x="512" y="0"/>
                    </a:lnTo>
                    <a:lnTo>
                      <a:pt x="191" y="55"/>
                    </a:lnTo>
                    <a:lnTo>
                      <a:pt x="81" y="87"/>
                    </a:lnTo>
                    <a:lnTo>
                      <a:pt x="37" y="587"/>
                    </a:lnTo>
                    <a:lnTo>
                      <a:pt x="0" y="924"/>
                    </a:lnTo>
                    <a:close/>
                  </a:path>
                </a:pathLst>
              </a:custGeom>
              <a:solidFill>
                <a:srgbClr val="FFCC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62" name="Freeform 21"/>
              <p:cNvSpPr>
                <a:spLocks/>
              </p:cNvSpPr>
              <p:nvPr/>
            </p:nvSpPr>
            <p:spPr bwMode="ltGray">
              <a:xfrm>
                <a:off x="2765" y="2735"/>
                <a:ext cx="744" cy="1021"/>
              </a:xfrm>
              <a:custGeom>
                <a:avLst/>
                <a:gdLst>
                  <a:gd name="T0" fmla="*/ 744 w 744"/>
                  <a:gd name="T1" fmla="*/ 59 h 1021"/>
                  <a:gd name="T2" fmla="*/ 422 w 744"/>
                  <a:gd name="T3" fmla="*/ 0 h 1021"/>
                  <a:gd name="T4" fmla="*/ 92 w 744"/>
                  <a:gd name="T5" fmla="*/ 52 h 1021"/>
                  <a:gd name="T6" fmla="*/ 19 w 744"/>
                  <a:gd name="T7" fmla="*/ 228 h 1021"/>
                  <a:gd name="T8" fmla="*/ 0 w 744"/>
                  <a:gd name="T9" fmla="*/ 516 h 1021"/>
                  <a:gd name="T10" fmla="*/ 16 w 744"/>
                  <a:gd name="T11" fmla="*/ 928 h 1021"/>
                  <a:gd name="T12" fmla="*/ 24 w 744"/>
                  <a:gd name="T13" fmla="*/ 1021 h 1021"/>
                  <a:gd name="T14" fmla="*/ 350 w 744"/>
                  <a:gd name="T15" fmla="*/ 988 h 1021"/>
                  <a:gd name="T16" fmla="*/ 380 w 744"/>
                  <a:gd name="T17" fmla="*/ 983 h 1021"/>
                  <a:gd name="T18" fmla="*/ 475 w 744"/>
                  <a:gd name="T19" fmla="*/ 940 h 1021"/>
                  <a:gd name="T20" fmla="*/ 553 w 744"/>
                  <a:gd name="T21" fmla="*/ 949 h 1021"/>
                  <a:gd name="T22" fmla="*/ 592 w 744"/>
                  <a:gd name="T23" fmla="*/ 940 h 1021"/>
                  <a:gd name="T24" fmla="*/ 680 w 744"/>
                  <a:gd name="T25" fmla="*/ 841 h 1021"/>
                  <a:gd name="T26" fmla="*/ 705 w 744"/>
                  <a:gd name="T27" fmla="*/ 295 h 1021"/>
                  <a:gd name="T28" fmla="*/ 744 w 744"/>
                  <a:gd name="T29" fmla="*/ 59 h 1021"/>
                  <a:gd name="T30" fmla="*/ 744 w 744"/>
                  <a:gd name="T31" fmla="*/ 59 h 102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744"/>
                  <a:gd name="T49" fmla="*/ 0 h 1021"/>
                  <a:gd name="T50" fmla="*/ 744 w 744"/>
                  <a:gd name="T51" fmla="*/ 1021 h 102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744" h="1021">
                    <a:moveTo>
                      <a:pt x="744" y="59"/>
                    </a:moveTo>
                    <a:lnTo>
                      <a:pt x="422" y="0"/>
                    </a:lnTo>
                    <a:lnTo>
                      <a:pt x="92" y="52"/>
                    </a:lnTo>
                    <a:lnTo>
                      <a:pt x="19" y="228"/>
                    </a:lnTo>
                    <a:lnTo>
                      <a:pt x="0" y="516"/>
                    </a:lnTo>
                    <a:lnTo>
                      <a:pt x="16" y="928"/>
                    </a:lnTo>
                    <a:lnTo>
                      <a:pt x="24" y="1021"/>
                    </a:lnTo>
                    <a:lnTo>
                      <a:pt x="350" y="988"/>
                    </a:lnTo>
                    <a:lnTo>
                      <a:pt x="380" y="983"/>
                    </a:lnTo>
                    <a:lnTo>
                      <a:pt x="475" y="940"/>
                    </a:lnTo>
                    <a:lnTo>
                      <a:pt x="553" y="949"/>
                    </a:lnTo>
                    <a:lnTo>
                      <a:pt x="592" y="940"/>
                    </a:lnTo>
                    <a:lnTo>
                      <a:pt x="680" y="841"/>
                    </a:lnTo>
                    <a:lnTo>
                      <a:pt x="705" y="295"/>
                    </a:lnTo>
                    <a:lnTo>
                      <a:pt x="744" y="59"/>
                    </a:lnTo>
                    <a:close/>
                  </a:path>
                </a:pathLst>
              </a:custGeom>
              <a:solidFill>
                <a:srgbClr val="FFF2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63" name="Freeform 22"/>
              <p:cNvSpPr>
                <a:spLocks/>
              </p:cNvSpPr>
              <p:nvPr/>
            </p:nvSpPr>
            <p:spPr bwMode="ltGray">
              <a:xfrm>
                <a:off x="3272" y="2792"/>
                <a:ext cx="1541" cy="883"/>
              </a:xfrm>
              <a:custGeom>
                <a:avLst/>
                <a:gdLst>
                  <a:gd name="T0" fmla="*/ 1014 w 1541"/>
                  <a:gd name="T1" fmla="*/ 592 h 883"/>
                  <a:gd name="T2" fmla="*/ 1088 w 1541"/>
                  <a:gd name="T3" fmla="*/ 521 h 883"/>
                  <a:gd name="T4" fmla="*/ 1541 w 1541"/>
                  <a:gd name="T5" fmla="*/ 371 h 883"/>
                  <a:gd name="T6" fmla="*/ 1459 w 1541"/>
                  <a:gd name="T7" fmla="*/ 127 h 883"/>
                  <a:gd name="T8" fmla="*/ 659 w 1541"/>
                  <a:gd name="T9" fmla="*/ 21 h 883"/>
                  <a:gd name="T10" fmla="*/ 617 w 1541"/>
                  <a:gd name="T11" fmla="*/ 72 h 883"/>
                  <a:gd name="T12" fmla="*/ 230 w 1541"/>
                  <a:gd name="T13" fmla="*/ 0 h 883"/>
                  <a:gd name="T14" fmla="*/ 148 w 1541"/>
                  <a:gd name="T15" fmla="*/ 76 h 883"/>
                  <a:gd name="T16" fmla="*/ 196 w 1541"/>
                  <a:gd name="T17" fmla="*/ 115 h 883"/>
                  <a:gd name="T18" fmla="*/ 33 w 1541"/>
                  <a:gd name="T19" fmla="*/ 237 h 883"/>
                  <a:gd name="T20" fmla="*/ 0 w 1541"/>
                  <a:gd name="T21" fmla="*/ 558 h 883"/>
                  <a:gd name="T22" fmla="*/ 122 w 1541"/>
                  <a:gd name="T23" fmla="*/ 701 h 883"/>
                  <a:gd name="T24" fmla="*/ 97 w 1541"/>
                  <a:gd name="T25" fmla="*/ 768 h 883"/>
                  <a:gd name="T26" fmla="*/ 129 w 1541"/>
                  <a:gd name="T27" fmla="*/ 798 h 883"/>
                  <a:gd name="T28" fmla="*/ 85 w 1541"/>
                  <a:gd name="T29" fmla="*/ 883 h 883"/>
                  <a:gd name="T30" fmla="*/ 152 w 1541"/>
                  <a:gd name="T31" fmla="*/ 871 h 883"/>
                  <a:gd name="T32" fmla="*/ 359 w 1541"/>
                  <a:gd name="T33" fmla="*/ 798 h 883"/>
                  <a:gd name="T34" fmla="*/ 440 w 1541"/>
                  <a:gd name="T35" fmla="*/ 814 h 883"/>
                  <a:gd name="T36" fmla="*/ 542 w 1541"/>
                  <a:gd name="T37" fmla="*/ 795 h 883"/>
                  <a:gd name="T38" fmla="*/ 537 w 1541"/>
                  <a:gd name="T39" fmla="*/ 751 h 883"/>
                  <a:gd name="T40" fmla="*/ 602 w 1541"/>
                  <a:gd name="T41" fmla="*/ 744 h 883"/>
                  <a:gd name="T42" fmla="*/ 811 w 1541"/>
                  <a:gd name="T43" fmla="*/ 647 h 883"/>
                  <a:gd name="T44" fmla="*/ 1014 w 1541"/>
                  <a:gd name="T45" fmla="*/ 592 h 883"/>
                  <a:gd name="T46" fmla="*/ 1014 w 1541"/>
                  <a:gd name="T47" fmla="*/ 592 h 88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541"/>
                  <a:gd name="T73" fmla="*/ 0 h 883"/>
                  <a:gd name="T74" fmla="*/ 1541 w 1541"/>
                  <a:gd name="T75" fmla="*/ 883 h 88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541" h="883">
                    <a:moveTo>
                      <a:pt x="1014" y="592"/>
                    </a:moveTo>
                    <a:lnTo>
                      <a:pt x="1088" y="521"/>
                    </a:lnTo>
                    <a:lnTo>
                      <a:pt x="1541" y="371"/>
                    </a:lnTo>
                    <a:lnTo>
                      <a:pt x="1459" y="127"/>
                    </a:lnTo>
                    <a:lnTo>
                      <a:pt x="659" y="21"/>
                    </a:lnTo>
                    <a:lnTo>
                      <a:pt x="617" y="72"/>
                    </a:lnTo>
                    <a:lnTo>
                      <a:pt x="230" y="0"/>
                    </a:lnTo>
                    <a:lnTo>
                      <a:pt x="148" y="76"/>
                    </a:lnTo>
                    <a:lnTo>
                      <a:pt x="196" y="115"/>
                    </a:lnTo>
                    <a:lnTo>
                      <a:pt x="33" y="237"/>
                    </a:lnTo>
                    <a:lnTo>
                      <a:pt x="0" y="558"/>
                    </a:lnTo>
                    <a:lnTo>
                      <a:pt x="122" y="701"/>
                    </a:lnTo>
                    <a:lnTo>
                      <a:pt x="97" y="768"/>
                    </a:lnTo>
                    <a:lnTo>
                      <a:pt x="129" y="798"/>
                    </a:lnTo>
                    <a:lnTo>
                      <a:pt x="85" y="883"/>
                    </a:lnTo>
                    <a:lnTo>
                      <a:pt x="152" y="871"/>
                    </a:lnTo>
                    <a:lnTo>
                      <a:pt x="359" y="798"/>
                    </a:lnTo>
                    <a:lnTo>
                      <a:pt x="440" y="814"/>
                    </a:lnTo>
                    <a:lnTo>
                      <a:pt x="542" y="795"/>
                    </a:lnTo>
                    <a:lnTo>
                      <a:pt x="537" y="751"/>
                    </a:lnTo>
                    <a:lnTo>
                      <a:pt x="602" y="744"/>
                    </a:lnTo>
                    <a:lnTo>
                      <a:pt x="811" y="647"/>
                    </a:lnTo>
                    <a:lnTo>
                      <a:pt x="1014" y="592"/>
                    </a:lnTo>
                    <a:close/>
                  </a:path>
                </a:pathLst>
              </a:custGeom>
              <a:solidFill>
                <a:srgbClr val="E6E6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64" name="Freeform 23"/>
              <p:cNvSpPr>
                <a:spLocks/>
              </p:cNvSpPr>
              <p:nvPr/>
            </p:nvSpPr>
            <p:spPr bwMode="ltGray">
              <a:xfrm>
                <a:off x="3668" y="2873"/>
                <a:ext cx="1123" cy="663"/>
              </a:xfrm>
              <a:custGeom>
                <a:avLst/>
                <a:gdLst>
                  <a:gd name="T0" fmla="*/ 609 w 1123"/>
                  <a:gd name="T1" fmla="*/ 509 h 663"/>
                  <a:gd name="T2" fmla="*/ 632 w 1123"/>
                  <a:gd name="T3" fmla="*/ 384 h 663"/>
                  <a:gd name="T4" fmla="*/ 811 w 1123"/>
                  <a:gd name="T5" fmla="*/ 336 h 663"/>
                  <a:gd name="T6" fmla="*/ 821 w 1123"/>
                  <a:gd name="T7" fmla="*/ 293 h 663"/>
                  <a:gd name="T8" fmla="*/ 987 w 1123"/>
                  <a:gd name="T9" fmla="*/ 286 h 663"/>
                  <a:gd name="T10" fmla="*/ 1123 w 1123"/>
                  <a:gd name="T11" fmla="*/ 216 h 663"/>
                  <a:gd name="T12" fmla="*/ 1081 w 1123"/>
                  <a:gd name="T13" fmla="*/ 90 h 663"/>
                  <a:gd name="T14" fmla="*/ 906 w 1123"/>
                  <a:gd name="T15" fmla="*/ 53 h 663"/>
                  <a:gd name="T16" fmla="*/ 846 w 1123"/>
                  <a:gd name="T17" fmla="*/ 53 h 663"/>
                  <a:gd name="T18" fmla="*/ 558 w 1123"/>
                  <a:gd name="T19" fmla="*/ 0 h 663"/>
                  <a:gd name="T20" fmla="*/ 477 w 1123"/>
                  <a:gd name="T21" fmla="*/ 37 h 663"/>
                  <a:gd name="T22" fmla="*/ 243 w 1123"/>
                  <a:gd name="T23" fmla="*/ 60 h 663"/>
                  <a:gd name="T24" fmla="*/ 240 w 1123"/>
                  <a:gd name="T25" fmla="*/ 108 h 663"/>
                  <a:gd name="T26" fmla="*/ 146 w 1123"/>
                  <a:gd name="T27" fmla="*/ 249 h 663"/>
                  <a:gd name="T28" fmla="*/ 33 w 1123"/>
                  <a:gd name="T29" fmla="*/ 290 h 663"/>
                  <a:gd name="T30" fmla="*/ 0 w 1123"/>
                  <a:gd name="T31" fmla="*/ 458 h 663"/>
                  <a:gd name="T32" fmla="*/ 122 w 1123"/>
                  <a:gd name="T33" fmla="*/ 551 h 663"/>
                  <a:gd name="T34" fmla="*/ 116 w 1123"/>
                  <a:gd name="T35" fmla="*/ 578 h 663"/>
                  <a:gd name="T36" fmla="*/ 203 w 1123"/>
                  <a:gd name="T37" fmla="*/ 599 h 663"/>
                  <a:gd name="T38" fmla="*/ 203 w 1123"/>
                  <a:gd name="T39" fmla="*/ 663 h 663"/>
                  <a:gd name="T40" fmla="*/ 298 w 1123"/>
                  <a:gd name="T41" fmla="*/ 649 h 663"/>
                  <a:gd name="T42" fmla="*/ 505 w 1123"/>
                  <a:gd name="T43" fmla="*/ 521 h 663"/>
                  <a:gd name="T44" fmla="*/ 609 w 1123"/>
                  <a:gd name="T45" fmla="*/ 509 h 663"/>
                  <a:gd name="T46" fmla="*/ 609 w 1123"/>
                  <a:gd name="T47" fmla="*/ 509 h 66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123"/>
                  <a:gd name="T73" fmla="*/ 0 h 663"/>
                  <a:gd name="T74" fmla="*/ 1123 w 1123"/>
                  <a:gd name="T75" fmla="*/ 663 h 66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123" h="663">
                    <a:moveTo>
                      <a:pt x="609" y="509"/>
                    </a:moveTo>
                    <a:lnTo>
                      <a:pt x="632" y="384"/>
                    </a:lnTo>
                    <a:lnTo>
                      <a:pt x="811" y="336"/>
                    </a:lnTo>
                    <a:lnTo>
                      <a:pt x="821" y="293"/>
                    </a:lnTo>
                    <a:lnTo>
                      <a:pt x="987" y="286"/>
                    </a:lnTo>
                    <a:lnTo>
                      <a:pt x="1123" y="216"/>
                    </a:lnTo>
                    <a:lnTo>
                      <a:pt x="1081" y="90"/>
                    </a:lnTo>
                    <a:lnTo>
                      <a:pt x="906" y="53"/>
                    </a:lnTo>
                    <a:lnTo>
                      <a:pt x="846" y="53"/>
                    </a:lnTo>
                    <a:lnTo>
                      <a:pt x="558" y="0"/>
                    </a:lnTo>
                    <a:lnTo>
                      <a:pt x="477" y="37"/>
                    </a:lnTo>
                    <a:lnTo>
                      <a:pt x="243" y="60"/>
                    </a:lnTo>
                    <a:lnTo>
                      <a:pt x="240" y="108"/>
                    </a:lnTo>
                    <a:lnTo>
                      <a:pt x="146" y="249"/>
                    </a:lnTo>
                    <a:lnTo>
                      <a:pt x="33" y="290"/>
                    </a:lnTo>
                    <a:lnTo>
                      <a:pt x="0" y="458"/>
                    </a:lnTo>
                    <a:lnTo>
                      <a:pt x="122" y="551"/>
                    </a:lnTo>
                    <a:lnTo>
                      <a:pt x="116" y="578"/>
                    </a:lnTo>
                    <a:lnTo>
                      <a:pt x="203" y="599"/>
                    </a:lnTo>
                    <a:lnTo>
                      <a:pt x="203" y="663"/>
                    </a:lnTo>
                    <a:lnTo>
                      <a:pt x="298" y="649"/>
                    </a:lnTo>
                    <a:lnTo>
                      <a:pt x="505" y="521"/>
                    </a:lnTo>
                    <a:lnTo>
                      <a:pt x="609" y="509"/>
                    </a:lnTo>
                    <a:close/>
                  </a:path>
                </a:pathLst>
              </a:custGeom>
              <a:solidFill>
                <a:srgbClr val="FFFF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65" name="Freeform 24"/>
              <p:cNvSpPr>
                <a:spLocks/>
              </p:cNvSpPr>
              <p:nvPr/>
            </p:nvSpPr>
            <p:spPr bwMode="ltGray">
              <a:xfrm>
                <a:off x="3846" y="2923"/>
                <a:ext cx="922" cy="565"/>
              </a:xfrm>
              <a:custGeom>
                <a:avLst/>
                <a:gdLst>
                  <a:gd name="T0" fmla="*/ 0 w 922"/>
                  <a:gd name="T1" fmla="*/ 173 h 565"/>
                  <a:gd name="T2" fmla="*/ 92 w 922"/>
                  <a:gd name="T3" fmla="*/ 148 h 565"/>
                  <a:gd name="T4" fmla="*/ 88 w 922"/>
                  <a:gd name="T5" fmla="*/ 127 h 565"/>
                  <a:gd name="T6" fmla="*/ 157 w 922"/>
                  <a:gd name="T7" fmla="*/ 24 h 565"/>
                  <a:gd name="T8" fmla="*/ 361 w 922"/>
                  <a:gd name="T9" fmla="*/ 24 h 565"/>
                  <a:gd name="T10" fmla="*/ 382 w 922"/>
                  <a:gd name="T11" fmla="*/ 40 h 565"/>
                  <a:gd name="T12" fmla="*/ 569 w 922"/>
                  <a:gd name="T13" fmla="*/ 0 h 565"/>
                  <a:gd name="T14" fmla="*/ 753 w 922"/>
                  <a:gd name="T15" fmla="*/ 40 h 565"/>
                  <a:gd name="T16" fmla="*/ 795 w 922"/>
                  <a:gd name="T17" fmla="*/ 26 h 565"/>
                  <a:gd name="T18" fmla="*/ 912 w 922"/>
                  <a:gd name="T19" fmla="*/ 72 h 565"/>
                  <a:gd name="T20" fmla="*/ 922 w 922"/>
                  <a:gd name="T21" fmla="*/ 107 h 565"/>
                  <a:gd name="T22" fmla="*/ 866 w 922"/>
                  <a:gd name="T23" fmla="*/ 113 h 565"/>
                  <a:gd name="T24" fmla="*/ 857 w 922"/>
                  <a:gd name="T25" fmla="*/ 153 h 565"/>
                  <a:gd name="T26" fmla="*/ 652 w 922"/>
                  <a:gd name="T27" fmla="*/ 143 h 565"/>
                  <a:gd name="T28" fmla="*/ 509 w 922"/>
                  <a:gd name="T29" fmla="*/ 215 h 565"/>
                  <a:gd name="T30" fmla="*/ 468 w 922"/>
                  <a:gd name="T31" fmla="*/ 208 h 565"/>
                  <a:gd name="T32" fmla="*/ 384 w 922"/>
                  <a:gd name="T33" fmla="*/ 295 h 565"/>
                  <a:gd name="T34" fmla="*/ 415 w 922"/>
                  <a:gd name="T35" fmla="*/ 431 h 565"/>
                  <a:gd name="T36" fmla="*/ 442 w 922"/>
                  <a:gd name="T37" fmla="*/ 461 h 565"/>
                  <a:gd name="T38" fmla="*/ 414 w 922"/>
                  <a:gd name="T39" fmla="*/ 491 h 565"/>
                  <a:gd name="T40" fmla="*/ 214 w 922"/>
                  <a:gd name="T41" fmla="*/ 565 h 565"/>
                  <a:gd name="T42" fmla="*/ 149 w 922"/>
                  <a:gd name="T43" fmla="*/ 256 h 565"/>
                  <a:gd name="T44" fmla="*/ 64 w 922"/>
                  <a:gd name="T45" fmla="*/ 240 h 565"/>
                  <a:gd name="T46" fmla="*/ 0 w 922"/>
                  <a:gd name="T47" fmla="*/ 173 h 565"/>
                  <a:gd name="T48" fmla="*/ 0 w 922"/>
                  <a:gd name="T49" fmla="*/ 173 h 56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22"/>
                  <a:gd name="T76" fmla="*/ 0 h 565"/>
                  <a:gd name="T77" fmla="*/ 922 w 922"/>
                  <a:gd name="T78" fmla="*/ 565 h 56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22" h="565">
                    <a:moveTo>
                      <a:pt x="0" y="173"/>
                    </a:moveTo>
                    <a:lnTo>
                      <a:pt x="92" y="148"/>
                    </a:lnTo>
                    <a:lnTo>
                      <a:pt x="88" y="127"/>
                    </a:lnTo>
                    <a:lnTo>
                      <a:pt x="157" y="24"/>
                    </a:lnTo>
                    <a:lnTo>
                      <a:pt x="361" y="24"/>
                    </a:lnTo>
                    <a:lnTo>
                      <a:pt x="382" y="40"/>
                    </a:lnTo>
                    <a:lnTo>
                      <a:pt x="569" y="0"/>
                    </a:lnTo>
                    <a:lnTo>
                      <a:pt x="753" y="40"/>
                    </a:lnTo>
                    <a:lnTo>
                      <a:pt x="795" y="26"/>
                    </a:lnTo>
                    <a:lnTo>
                      <a:pt x="912" y="72"/>
                    </a:lnTo>
                    <a:lnTo>
                      <a:pt x="922" y="107"/>
                    </a:lnTo>
                    <a:lnTo>
                      <a:pt x="866" y="113"/>
                    </a:lnTo>
                    <a:lnTo>
                      <a:pt x="857" y="153"/>
                    </a:lnTo>
                    <a:lnTo>
                      <a:pt x="652" y="143"/>
                    </a:lnTo>
                    <a:lnTo>
                      <a:pt x="509" y="215"/>
                    </a:lnTo>
                    <a:lnTo>
                      <a:pt x="468" y="208"/>
                    </a:lnTo>
                    <a:lnTo>
                      <a:pt x="384" y="295"/>
                    </a:lnTo>
                    <a:lnTo>
                      <a:pt x="415" y="431"/>
                    </a:lnTo>
                    <a:lnTo>
                      <a:pt x="442" y="461"/>
                    </a:lnTo>
                    <a:lnTo>
                      <a:pt x="414" y="491"/>
                    </a:lnTo>
                    <a:lnTo>
                      <a:pt x="214" y="565"/>
                    </a:lnTo>
                    <a:lnTo>
                      <a:pt x="149" y="256"/>
                    </a:lnTo>
                    <a:lnTo>
                      <a:pt x="64" y="240"/>
                    </a:lnTo>
                    <a:lnTo>
                      <a:pt x="0" y="173"/>
                    </a:lnTo>
                    <a:close/>
                  </a:path>
                </a:pathLst>
              </a:custGeom>
              <a:solidFill>
                <a:srgbClr val="FFFF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66" name="Freeform 25"/>
              <p:cNvSpPr>
                <a:spLocks/>
              </p:cNvSpPr>
              <p:nvPr/>
            </p:nvSpPr>
            <p:spPr bwMode="ltGray">
              <a:xfrm>
                <a:off x="772" y="3066"/>
                <a:ext cx="349" cy="719"/>
              </a:xfrm>
              <a:custGeom>
                <a:avLst/>
                <a:gdLst>
                  <a:gd name="T0" fmla="*/ 0 w 349"/>
                  <a:gd name="T1" fmla="*/ 85 h 719"/>
                  <a:gd name="T2" fmla="*/ 67 w 349"/>
                  <a:gd name="T3" fmla="*/ 355 h 719"/>
                  <a:gd name="T4" fmla="*/ 1 w 349"/>
                  <a:gd name="T5" fmla="*/ 464 h 719"/>
                  <a:gd name="T6" fmla="*/ 91 w 349"/>
                  <a:gd name="T7" fmla="*/ 719 h 719"/>
                  <a:gd name="T8" fmla="*/ 280 w 349"/>
                  <a:gd name="T9" fmla="*/ 521 h 719"/>
                  <a:gd name="T10" fmla="*/ 349 w 349"/>
                  <a:gd name="T11" fmla="*/ 0 h 719"/>
                  <a:gd name="T12" fmla="*/ 159 w 349"/>
                  <a:gd name="T13" fmla="*/ 0 h 719"/>
                  <a:gd name="T14" fmla="*/ 0 w 349"/>
                  <a:gd name="T15" fmla="*/ 85 h 719"/>
                  <a:gd name="T16" fmla="*/ 0 w 349"/>
                  <a:gd name="T17" fmla="*/ 85 h 7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49"/>
                  <a:gd name="T28" fmla="*/ 0 h 719"/>
                  <a:gd name="T29" fmla="*/ 349 w 349"/>
                  <a:gd name="T30" fmla="*/ 719 h 71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49" h="719">
                    <a:moveTo>
                      <a:pt x="0" y="85"/>
                    </a:moveTo>
                    <a:lnTo>
                      <a:pt x="67" y="355"/>
                    </a:lnTo>
                    <a:lnTo>
                      <a:pt x="1" y="464"/>
                    </a:lnTo>
                    <a:lnTo>
                      <a:pt x="91" y="719"/>
                    </a:lnTo>
                    <a:lnTo>
                      <a:pt x="280" y="521"/>
                    </a:lnTo>
                    <a:lnTo>
                      <a:pt x="349" y="0"/>
                    </a:lnTo>
                    <a:lnTo>
                      <a:pt x="159" y="0"/>
                    </a:lnTo>
                    <a:lnTo>
                      <a:pt x="0" y="85"/>
                    </a:lnTo>
                    <a:close/>
                  </a:path>
                </a:pathLst>
              </a:custGeom>
              <a:solidFill>
                <a:srgbClr val="F7B3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67" name="Freeform 26"/>
              <p:cNvSpPr>
                <a:spLocks/>
              </p:cNvSpPr>
              <p:nvPr/>
            </p:nvSpPr>
            <p:spPr bwMode="ltGray">
              <a:xfrm>
                <a:off x="832" y="3242"/>
                <a:ext cx="63" cy="80"/>
              </a:xfrm>
              <a:custGeom>
                <a:avLst/>
                <a:gdLst>
                  <a:gd name="T0" fmla="*/ 31 w 63"/>
                  <a:gd name="T1" fmla="*/ 0 h 80"/>
                  <a:gd name="T2" fmla="*/ 63 w 63"/>
                  <a:gd name="T3" fmla="*/ 6 h 80"/>
                  <a:gd name="T4" fmla="*/ 63 w 63"/>
                  <a:gd name="T5" fmla="*/ 45 h 80"/>
                  <a:gd name="T6" fmla="*/ 38 w 63"/>
                  <a:gd name="T7" fmla="*/ 25 h 80"/>
                  <a:gd name="T8" fmla="*/ 40 w 63"/>
                  <a:gd name="T9" fmla="*/ 80 h 80"/>
                  <a:gd name="T10" fmla="*/ 24 w 63"/>
                  <a:gd name="T11" fmla="*/ 52 h 80"/>
                  <a:gd name="T12" fmla="*/ 5 w 63"/>
                  <a:gd name="T13" fmla="*/ 78 h 80"/>
                  <a:gd name="T14" fmla="*/ 0 w 63"/>
                  <a:gd name="T15" fmla="*/ 22 h 80"/>
                  <a:gd name="T16" fmla="*/ 31 w 63"/>
                  <a:gd name="T17" fmla="*/ 0 h 80"/>
                  <a:gd name="T18" fmla="*/ 31 w 63"/>
                  <a:gd name="T19" fmla="*/ 0 h 8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3"/>
                  <a:gd name="T31" fmla="*/ 0 h 80"/>
                  <a:gd name="T32" fmla="*/ 63 w 63"/>
                  <a:gd name="T33" fmla="*/ 80 h 8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3" h="80">
                    <a:moveTo>
                      <a:pt x="31" y="0"/>
                    </a:moveTo>
                    <a:lnTo>
                      <a:pt x="63" y="6"/>
                    </a:lnTo>
                    <a:lnTo>
                      <a:pt x="63" y="45"/>
                    </a:lnTo>
                    <a:lnTo>
                      <a:pt x="38" y="25"/>
                    </a:lnTo>
                    <a:lnTo>
                      <a:pt x="40" y="80"/>
                    </a:lnTo>
                    <a:lnTo>
                      <a:pt x="24" y="52"/>
                    </a:lnTo>
                    <a:lnTo>
                      <a:pt x="5" y="78"/>
                    </a:lnTo>
                    <a:lnTo>
                      <a:pt x="0" y="22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F2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68" name="Freeform 27"/>
              <p:cNvSpPr>
                <a:spLocks/>
              </p:cNvSpPr>
              <p:nvPr/>
            </p:nvSpPr>
            <p:spPr bwMode="ltGray">
              <a:xfrm>
                <a:off x="1427" y="2755"/>
                <a:ext cx="129" cy="58"/>
              </a:xfrm>
              <a:custGeom>
                <a:avLst/>
                <a:gdLst>
                  <a:gd name="T0" fmla="*/ 50 w 129"/>
                  <a:gd name="T1" fmla="*/ 58 h 58"/>
                  <a:gd name="T2" fmla="*/ 46 w 129"/>
                  <a:gd name="T3" fmla="*/ 56 h 58"/>
                  <a:gd name="T4" fmla="*/ 41 w 129"/>
                  <a:gd name="T5" fmla="*/ 55 h 58"/>
                  <a:gd name="T6" fmla="*/ 32 w 129"/>
                  <a:gd name="T7" fmla="*/ 51 h 58"/>
                  <a:gd name="T8" fmla="*/ 21 w 129"/>
                  <a:gd name="T9" fmla="*/ 48 h 58"/>
                  <a:gd name="T10" fmla="*/ 12 w 129"/>
                  <a:gd name="T11" fmla="*/ 39 h 58"/>
                  <a:gd name="T12" fmla="*/ 5 w 129"/>
                  <a:gd name="T13" fmla="*/ 30 h 58"/>
                  <a:gd name="T14" fmla="*/ 2 w 129"/>
                  <a:gd name="T15" fmla="*/ 23 h 58"/>
                  <a:gd name="T16" fmla="*/ 2 w 129"/>
                  <a:gd name="T17" fmla="*/ 16 h 58"/>
                  <a:gd name="T18" fmla="*/ 0 w 129"/>
                  <a:gd name="T19" fmla="*/ 7 h 58"/>
                  <a:gd name="T20" fmla="*/ 2 w 129"/>
                  <a:gd name="T21" fmla="*/ 0 h 58"/>
                  <a:gd name="T22" fmla="*/ 129 w 129"/>
                  <a:gd name="T23" fmla="*/ 19 h 58"/>
                  <a:gd name="T24" fmla="*/ 87 w 129"/>
                  <a:gd name="T25" fmla="*/ 56 h 58"/>
                  <a:gd name="T26" fmla="*/ 50 w 129"/>
                  <a:gd name="T27" fmla="*/ 58 h 58"/>
                  <a:gd name="T28" fmla="*/ 50 w 129"/>
                  <a:gd name="T29" fmla="*/ 58 h 58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29"/>
                  <a:gd name="T46" fmla="*/ 0 h 58"/>
                  <a:gd name="T47" fmla="*/ 129 w 129"/>
                  <a:gd name="T48" fmla="*/ 58 h 58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29" h="58">
                    <a:moveTo>
                      <a:pt x="50" y="58"/>
                    </a:moveTo>
                    <a:lnTo>
                      <a:pt x="46" y="56"/>
                    </a:lnTo>
                    <a:lnTo>
                      <a:pt x="41" y="55"/>
                    </a:lnTo>
                    <a:lnTo>
                      <a:pt x="32" y="51"/>
                    </a:lnTo>
                    <a:lnTo>
                      <a:pt x="21" y="48"/>
                    </a:lnTo>
                    <a:lnTo>
                      <a:pt x="12" y="39"/>
                    </a:lnTo>
                    <a:lnTo>
                      <a:pt x="5" y="30"/>
                    </a:lnTo>
                    <a:lnTo>
                      <a:pt x="2" y="23"/>
                    </a:lnTo>
                    <a:lnTo>
                      <a:pt x="2" y="16"/>
                    </a:lnTo>
                    <a:lnTo>
                      <a:pt x="0" y="7"/>
                    </a:lnTo>
                    <a:lnTo>
                      <a:pt x="2" y="0"/>
                    </a:lnTo>
                    <a:lnTo>
                      <a:pt x="129" y="19"/>
                    </a:lnTo>
                    <a:lnTo>
                      <a:pt x="87" y="56"/>
                    </a:lnTo>
                    <a:lnTo>
                      <a:pt x="50" y="58"/>
                    </a:lnTo>
                    <a:close/>
                  </a:path>
                </a:pathLst>
              </a:custGeom>
              <a:solidFill>
                <a:srgbClr val="FFE6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69" name="Freeform 28"/>
              <p:cNvSpPr>
                <a:spLocks/>
              </p:cNvSpPr>
              <p:nvPr/>
            </p:nvSpPr>
            <p:spPr bwMode="ltGray">
              <a:xfrm>
                <a:off x="1121" y="2854"/>
                <a:ext cx="350" cy="215"/>
              </a:xfrm>
              <a:custGeom>
                <a:avLst/>
                <a:gdLst>
                  <a:gd name="T0" fmla="*/ 276 w 350"/>
                  <a:gd name="T1" fmla="*/ 0 h 215"/>
                  <a:gd name="T2" fmla="*/ 161 w 350"/>
                  <a:gd name="T3" fmla="*/ 145 h 215"/>
                  <a:gd name="T4" fmla="*/ 0 w 350"/>
                  <a:gd name="T5" fmla="*/ 145 h 215"/>
                  <a:gd name="T6" fmla="*/ 2 w 350"/>
                  <a:gd name="T7" fmla="*/ 184 h 215"/>
                  <a:gd name="T8" fmla="*/ 4 w 350"/>
                  <a:gd name="T9" fmla="*/ 184 h 215"/>
                  <a:gd name="T10" fmla="*/ 13 w 350"/>
                  <a:gd name="T11" fmla="*/ 187 h 215"/>
                  <a:gd name="T12" fmla="*/ 16 w 350"/>
                  <a:gd name="T13" fmla="*/ 189 h 215"/>
                  <a:gd name="T14" fmla="*/ 25 w 350"/>
                  <a:gd name="T15" fmla="*/ 191 h 215"/>
                  <a:gd name="T16" fmla="*/ 32 w 350"/>
                  <a:gd name="T17" fmla="*/ 192 h 215"/>
                  <a:gd name="T18" fmla="*/ 41 w 350"/>
                  <a:gd name="T19" fmla="*/ 196 h 215"/>
                  <a:gd name="T20" fmla="*/ 50 w 350"/>
                  <a:gd name="T21" fmla="*/ 198 h 215"/>
                  <a:gd name="T22" fmla="*/ 60 w 350"/>
                  <a:gd name="T23" fmla="*/ 201 h 215"/>
                  <a:gd name="T24" fmla="*/ 71 w 350"/>
                  <a:gd name="T25" fmla="*/ 203 h 215"/>
                  <a:gd name="T26" fmla="*/ 83 w 350"/>
                  <a:gd name="T27" fmla="*/ 208 h 215"/>
                  <a:gd name="T28" fmla="*/ 94 w 350"/>
                  <a:gd name="T29" fmla="*/ 208 h 215"/>
                  <a:gd name="T30" fmla="*/ 106 w 350"/>
                  <a:gd name="T31" fmla="*/ 210 h 215"/>
                  <a:gd name="T32" fmla="*/ 121 w 350"/>
                  <a:gd name="T33" fmla="*/ 212 h 215"/>
                  <a:gd name="T34" fmla="*/ 136 w 350"/>
                  <a:gd name="T35" fmla="*/ 215 h 215"/>
                  <a:gd name="T36" fmla="*/ 149 w 350"/>
                  <a:gd name="T37" fmla="*/ 215 h 215"/>
                  <a:gd name="T38" fmla="*/ 161 w 350"/>
                  <a:gd name="T39" fmla="*/ 215 h 215"/>
                  <a:gd name="T40" fmla="*/ 175 w 350"/>
                  <a:gd name="T41" fmla="*/ 214 h 215"/>
                  <a:gd name="T42" fmla="*/ 191 w 350"/>
                  <a:gd name="T43" fmla="*/ 212 h 215"/>
                  <a:gd name="T44" fmla="*/ 205 w 350"/>
                  <a:gd name="T45" fmla="*/ 208 h 215"/>
                  <a:gd name="T46" fmla="*/ 219 w 350"/>
                  <a:gd name="T47" fmla="*/ 206 h 215"/>
                  <a:gd name="T48" fmla="*/ 234 w 350"/>
                  <a:gd name="T49" fmla="*/ 201 h 215"/>
                  <a:gd name="T50" fmla="*/ 250 w 350"/>
                  <a:gd name="T51" fmla="*/ 198 h 215"/>
                  <a:gd name="T52" fmla="*/ 264 w 350"/>
                  <a:gd name="T53" fmla="*/ 191 h 215"/>
                  <a:gd name="T54" fmla="*/ 276 w 350"/>
                  <a:gd name="T55" fmla="*/ 184 h 215"/>
                  <a:gd name="T56" fmla="*/ 288 w 350"/>
                  <a:gd name="T57" fmla="*/ 175 h 215"/>
                  <a:gd name="T58" fmla="*/ 303 w 350"/>
                  <a:gd name="T59" fmla="*/ 166 h 215"/>
                  <a:gd name="T60" fmla="*/ 313 w 350"/>
                  <a:gd name="T61" fmla="*/ 154 h 215"/>
                  <a:gd name="T62" fmla="*/ 327 w 350"/>
                  <a:gd name="T63" fmla="*/ 141 h 215"/>
                  <a:gd name="T64" fmla="*/ 333 w 350"/>
                  <a:gd name="T65" fmla="*/ 134 h 215"/>
                  <a:gd name="T66" fmla="*/ 338 w 350"/>
                  <a:gd name="T67" fmla="*/ 127 h 215"/>
                  <a:gd name="T68" fmla="*/ 343 w 350"/>
                  <a:gd name="T69" fmla="*/ 118 h 215"/>
                  <a:gd name="T70" fmla="*/ 350 w 350"/>
                  <a:gd name="T71" fmla="*/ 113 h 215"/>
                  <a:gd name="T72" fmla="*/ 276 w 350"/>
                  <a:gd name="T73" fmla="*/ 0 h 215"/>
                  <a:gd name="T74" fmla="*/ 276 w 350"/>
                  <a:gd name="T75" fmla="*/ 0 h 215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350"/>
                  <a:gd name="T115" fmla="*/ 0 h 215"/>
                  <a:gd name="T116" fmla="*/ 350 w 350"/>
                  <a:gd name="T117" fmla="*/ 215 h 215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350" h="215">
                    <a:moveTo>
                      <a:pt x="276" y="0"/>
                    </a:moveTo>
                    <a:lnTo>
                      <a:pt x="161" y="145"/>
                    </a:lnTo>
                    <a:lnTo>
                      <a:pt x="0" y="145"/>
                    </a:lnTo>
                    <a:lnTo>
                      <a:pt x="2" y="184"/>
                    </a:lnTo>
                    <a:lnTo>
                      <a:pt x="4" y="184"/>
                    </a:lnTo>
                    <a:lnTo>
                      <a:pt x="13" y="187"/>
                    </a:lnTo>
                    <a:lnTo>
                      <a:pt x="16" y="189"/>
                    </a:lnTo>
                    <a:lnTo>
                      <a:pt x="25" y="191"/>
                    </a:lnTo>
                    <a:lnTo>
                      <a:pt x="32" y="192"/>
                    </a:lnTo>
                    <a:lnTo>
                      <a:pt x="41" y="196"/>
                    </a:lnTo>
                    <a:lnTo>
                      <a:pt x="50" y="198"/>
                    </a:lnTo>
                    <a:lnTo>
                      <a:pt x="60" y="201"/>
                    </a:lnTo>
                    <a:lnTo>
                      <a:pt x="71" y="203"/>
                    </a:lnTo>
                    <a:lnTo>
                      <a:pt x="83" y="208"/>
                    </a:lnTo>
                    <a:lnTo>
                      <a:pt x="94" y="208"/>
                    </a:lnTo>
                    <a:lnTo>
                      <a:pt x="106" y="210"/>
                    </a:lnTo>
                    <a:lnTo>
                      <a:pt x="121" y="212"/>
                    </a:lnTo>
                    <a:lnTo>
                      <a:pt x="136" y="215"/>
                    </a:lnTo>
                    <a:lnTo>
                      <a:pt x="149" y="215"/>
                    </a:lnTo>
                    <a:lnTo>
                      <a:pt x="161" y="215"/>
                    </a:lnTo>
                    <a:lnTo>
                      <a:pt x="175" y="214"/>
                    </a:lnTo>
                    <a:lnTo>
                      <a:pt x="191" y="212"/>
                    </a:lnTo>
                    <a:lnTo>
                      <a:pt x="205" y="208"/>
                    </a:lnTo>
                    <a:lnTo>
                      <a:pt x="219" y="206"/>
                    </a:lnTo>
                    <a:lnTo>
                      <a:pt x="234" y="201"/>
                    </a:lnTo>
                    <a:lnTo>
                      <a:pt x="250" y="198"/>
                    </a:lnTo>
                    <a:lnTo>
                      <a:pt x="264" y="191"/>
                    </a:lnTo>
                    <a:lnTo>
                      <a:pt x="276" y="184"/>
                    </a:lnTo>
                    <a:lnTo>
                      <a:pt x="288" y="175"/>
                    </a:lnTo>
                    <a:lnTo>
                      <a:pt x="303" y="166"/>
                    </a:lnTo>
                    <a:lnTo>
                      <a:pt x="313" y="154"/>
                    </a:lnTo>
                    <a:lnTo>
                      <a:pt x="327" y="141"/>
                    </a:lnTo>
                    <a:lnTo>
                      <a:pt x="333" y="134"/>
                    </a:lnTo>
                    <a:lnTo>
                      <a:pt x="338" y="127"/>
                    </a:lnTo>
                    <a:lnTo>
                      <a:pt x="343" y="118"/>
                    </a:lnTo>
                    <a:lnTo>
                      <a:pt x="350" y="113"/>
                    </a:lnTo>
                    <a:lnTo>
                      <a:pt x="276" y="0"/>
                    </a:lnTo>
                    <a:close/>
                  </a:path>
                </a:pathLst>
              </a:custGeom>
              <a:solidFill>
                <a:srgbClr val="DEB8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70" name="Freeform 29"/>
              <p:cNvSpPr>
                <a:spLocks/>
              </p:cNvSpPr>
              <p:nvPr/>
            </p:nvSpPr>
            <p:spPr bwMode="ltGray">
              <a:xfrm>
                <a:off x="1390" y="2774"/>
                <a:ext cx="330" cy="339"/>
              </a:xfrm>
              <a:custGeom>
                <a:avLst/>
                <a:gdLst>
                  <a:gd name="T0" fmla="*/ 110 w 330"/>
                  <a:gd name="T1" fmla="*/ 297 h 339"/>
                  <a:gd name="T2" fmla="*/ 0 w 330"/>
                  <a:gd name="T3" fmla="*/ 76 h 339"/>
                  <a:gd name="T4" fmla="*/ 163 w 330"/>
                  <a:gd name="T5" fmla="*/ 0 h 339"/>
                  <a:gd name="T6" fmla="*/ 313 w 330"/>
                  <a:gd name="T7" fmla="*/ 22 h 339"/>
                  <a:gd name="T8" fmla="*/ 330 w 330"/>
                  <a:gd name="T9" fmla="*/ 339 h 339"/>
                  <a:gd name="T10" fmla="*/ 110 w 330"/>
                  <a:gd name="T11" fmla="*/ 297 h 339"/>
                  <a:gd name="T12" fmla="*/ 110 w 330"/>
                  <a:gd name="T13" fmla="*/ 297 h 33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339"/>
                  <a:gd name="T23" fmla="*/ 330 w 330"/>
                  <a:gd name="T24" fmla="*/ 339 h 33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339">
                    <a:moveTo>
                      <a:pt x="110" y="297"/>
                    </a:moveTo>
                    <a:lnTo>
                      <a:pt x="0" y="76"/>
                    </a:lnTo>
                    <a:lnTo>
                      <a:pt x="163" y="0"/>
                    </a:lnTo>
                    <a:lnTo>
                      <a:pt x="313" y="22"/>
                    </a:lnTo>
                    <a:lnTo>
                      <a:pt x="330" y="339"/>
                    </a:lnTo>
                    <a:lnTo>
                      <a:pt x="110" y="297"/>
                    </a:lnTo>
                    <a:close/>
                  </a:path>
                </a:pathLst>
              </a:custGeom>
              <a:solidFill>
                <a:srgbClr val="DEAB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71" name="Freeform 30"/>
              <p:cNvSpPr>
                <a:spLocks/>
              </p:cNvSpPr>
              <p:nvPr/>
            </p:nvSpPr>
            <p:spPr bwMode="ltGray">
              <a:xfrm>
                <a:off x="1353" y="3053"/>
                <a:ext cx="249" cy="566"/>
              </a:xfrm>
              <a:custGeom>
                <a:avLst/>
                <a:gdLst>
                  <a:gd name="T0" fmla="*/ 152 w 249"/>
                  <a:gd name="T1" fmla="*/ 7 h 566"/>
                  <a:gd name="T2" fmla="*/ 150 w 249"/>
                  <a:gd name="T3" fmla="*/ 7 h 566"/>
                  <a:gd name="T4" fmla="*/ 143 w 249"/>
                  <a:gd name="T5" fmla="*/ 13 h 566"/>
                  <a:gd name="T6" fmla="*/ 132 w 249"/>
                  <a:gd name="T7" fmla="*/ 20 h 566"/>
                  <a:gd name="T8" fmla="*/ 122 w 249"/>
                  <a:gd name="T9" fmla="*/ 30 h 566"/>
                  <a:gd name="T10" fmla="*/ 115 w 249"/>
                  <a:gd name="T11" fmla="*/ 36 h 566"/>
                  <a:gd name="T12" fmla="*/ 108 w 249"/>
                  <a:gd name="T13" fmla="*/ 43 h 566"/>
                  <a:gd name="T14" fmla="*/ 99 w 249"/>
                  <a:gd name="T15" fmla="*/ 52 h 566"/>
                  <a:gd name="T16" fmla="*/ 92 w 249"/>
                  <a:gd name="T17" fmla="*/ 60 h 566"/>
                  <a:gd name="T18" fmla="*/ 83 w 249"/>
                  <a:gd name="T19" fmla="*/ 68 h 566"/>
                  <a:gd name="T20" fmla="*/ 76 w 249"/>
                  <a:gd name="T21" fmla="*/ 78 h 566"/>
                  <a:gd name="T22" fmla="*/ 69 w 249"/>
                  <a:gd name="T23" fmla="*/ 89 h 566"/>
                  <a:gd name="T24" fmla="*/ 62 w 249"/>
                  <a:gd name="T25" fmla="*/ 101 h 566"/>
                  <a:gd name="T26" fmla="*/ 53 w 249"/>
                  <a:gd name="T27" fmla="*/ 112 h 566"/>
                  <a:gd name="T28" fmla="*/ 44 w 249"/>
                  <a:gd name="T29" fmla="*/ 124 h 566"/>
                  <a:gd name="T30" fmla="*/ 37 w 249"/>
                  <a:gd name="T31" fmla="*/ 136 h 566"/>
                  <a:gd name="T32" fmla="*/ 32 w 249"/>
                  <a:gd name="T33" fmla="*/ 151 h 566"/>
                  <a:gd name="T34" fmla="*/ 23 w 249"/>
                  <a:gd name="T35" fmla="*/ 163 h 566"/>
                  <a:gd name="T36" fmla="*/ 18 w 249"/>
                  <a:gd name="T37" fmla="*/ 179 h 566"/>
                  <a:gd name="T38" fmla="*/ 14 w 249"/>
                  <a:gd name="T39" fmla="*/ 186 h 566"/>
                  <a:gd name="T40" fmla="*/ 12 w 249"/>
                  <a:gd name="T41" fmla="*/ 195 h 566"/>
                  <a:gd name="T42" fmla="*/ 10 w 249"/>
                  <a:gd name="T43" fmla="*/ 202 h 566"/>
                  <a:gd name="T44" fmla="*/ 9 w 249"/>
                  <a:gd name="T45" fmla="*/ 211 h 566"/>
                  <a:gd name="T46" fmla="*/ 5 w 249"/>
                  <a:gd name="T47" fmla="*/ 219 h 566"/>
                  <a:gd name="T48" fmla="*/ 5 w 249"/>
                  <a:gd name="T49" fmla="*/ 227 h 566"/>
                  <a:gd name="T50" fmla="*/ 2 w 249"/>
                  <a:gd name="T51" fmla="*/ 235 h 566"/>
                  <a:gd name="T52" fmla="*/ 2 w 249"/>
                  <a:gd name="T53" fmla="*/ 244 h 566"/>
                  <a:gd name="T54" fmla="*/ 0 w 249"/>
                  <a:gd name="T55" fmla="*/ 253 h 566"/>
                  <a:gd name="T56" fmla="*/ 0 w 249"/>
                  <a:gd name="T57" fmla="*/ 260 h 566"/>
                  <a:gd name="T58" fmla="*/ 0 w 249"/>
                  <a:gd name="T59" fmla="*/ 271 h 566"/>
                  <a:gd name="T60" fmla="*/ 0 w 249"/>
                  <a:gd name="T61" fmla="*/ 280 h 566"/>
                  <a:gd name="T62" fmla="*/ 0 w 249"/>
                  <a:gd name="T63" fmla="*/ 288 h 566"/>
                  <a:gd name="T64" fmla="*/ 0 w 249"/>
                  <a:gd name="T65" fmla="*/ 297 h 566"/>
                  <a:gd name="T66" fmla="*/ 0 w 249"/>
                  <a:gd name="T67" fmla="*/ 308 h 566"/>
                  <a:gd name="T68" fmla="*/ 2 w 249"/>
                  <a:gd name="T69" fmla="*/ 317 h 566"/>
                  <a:gd name="T70" fmla="*/ 2 w 249"/>
                  <a:gd name="T71" fmla="*/ 327 h 566"/>
                  <a:gd name="T72" fmla="*/ 5 w 249"/>
                  <a:gd name="T73" fmla="*/ 338 h 566"/>
                  <a:gd name="T74" fmla="*/ 5 w 249"/>
                  <a:gd name="T75" fmla="*/ 348 h 566"/>
                  <a:gd name="T76" fmla="*/ 10 w 249"/>
                  <a:gd name="T77" fmla="*/ 359 h 566"/>
                  <a:gd name="T78" fmla="*/ 124 w 249"/>
                  <a:gd name="T79" fmla="*/ 566 h 566"/>
                  <a:gd name="T80" fmla="*/ 120 w 249"/>
                  <a:gd name="T81" fmla="*/ 290 h 566"/>
                  <a:gd name="T82" fmla="*/ 249 w 249"/>
                  <a:gd name="T83" fmla="*/ 69 h 566"/>
                  <a:gd name="T84" fmla="*/ 242 w 249"/>
                  <a:gd name="T85" fmla="*/ 0 h 566"/>
                  <a:gd name="T86" fmla="*/ 152 w 249"/>
                  <a:gd name="T87" fmla="*/ 7 h 566"/>
                  <a:gd name="T88" fmla="*/ 152 w 249"/>
                  <a:gd name="T89" fmla="*/ 7 h 56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249"/>
                  <a:gd name="T136" fmla="*/ 0 h 566"/>
                  <a:gd name="T137" fmla="*/ 249 w 249"/>
                  <a:gd name="T138" fmla="*/ 566 h 56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249" h="566">
                    <a:moveTo>
                      <a:pt x="152" y="7"/>
                    </a:moveTo>
                    <a:lnTo>
                      <a:pt x="150" y="7"/>
                    </a:lnTo>
                    <a:lnTo>
                      <a:pt x="143" y="13"/>
                    </a:lnTo>
                    <a:lnTo>
                      <a:pt x="132" y="20"/>
                    </a:lnTo>
                    <a:lnTo>
                      <a:pt x="122" y="30"/>
                    </a:lnTo>
                    <a:lnTo>
                      <a:pt x="115" y="36"/>
                    </a:lnTo>
                    <a:lnTo>
                      <a:pt x="108" y="43"/>
                    </a:lnTo>
                    <a:lnTo>
                      <a:pt x="99" y="52"/>
                    </a:lnTo>
                    <a:lnTo>
                      <a:pt x="92" y="60"/>
                    </a:lnTo>
                    <a:lnTo>
                      <a:pt x="83" y="68"/>
                    </a:lnTo>
                    <a:lnTo>
                      <a:pt x="76" y="78"/>
                    </a:lnTo>
                    <a:lnTo>
                      <a:pt x="69" y="89"/>
                    </a:lnTo>
                    <a:lnTo>
                      <a:pt x="62" y="101"/>
                    </a:lnTo>
                    <a:lnTo>
                      <a:pt x="53" y="112"/>
                    </a:lnTo>
                    <a:lnTo>
                      <a:pt x="44" y="124"/>
                    </a:lnTo>
                    <a:lnTo>
                      <a:pt x="37" y="136"/>
                    </a:lnTo>
                    <a:lnTo>
                      <a:pt x="32" y="151"/>
                    </a:lnTo>
                    <a:lnTo>
                      <a:pt x="23" y="163"/>
                    </a:lnTo>
                    <a:lnTo>
                      <a:pt x="18" y="179"/>
                    </a:lnTo>
                    <a:lnTo>
                      <a:pt x="14" y="186"/>
                    </a:lnTo>
                    <a:lnTo>
                      <a:pt x="12" y="195"/>
                    </a:lnTo>
                    <a:lnTo>
                      <a:pt x="10" y="202"/>
                    </a:lnTo>
                    <a:lnTo>
                      <a:pt x="9" y="211"/>
                    </a:lnTo>
                    <a:lnTo>
                      <a:pt x="5" y="219"/>
                    </a:lnTo>
                    <a:lnTo>
                      <a:pt x="5" y="227"/>
                    </a:lnTo>
                    <a:lnTo>
                      <a:pt x="2" y="235"/>
                    </a:lnTo>
                    <a:lnTo>
                      <a:pt x="2" y="244"/>
                    </a:lnTo>
                    <a:lnTo>
                      <a:pt x="0" y="253"/>
                    </a:lnTo>
                    <a:lnTo>
                      <a:pt x="0" y="260"/>
                    </a:lnTo>
                    <a:lnTo>
                      <a:pt x="0" y="271"/>
                    </a:lnTo>
                    <a:lnTo>
                      <a:pt x="0" y="280"/>
                    </a:lnTo>
                    <a:lnTo>
                      <a:pt x="0" y="288"/>
                    </a:lnTo>
                    <a:lnTo>
                      <a:pt x="0" y="297"/>
                    </a:lnTo>
                    <a:lnTo>
                      <a:pt x="0" y="308"/>
                    </a:lnTo>
                    <a:lnTo>
                      <a:pt x="2" y="317"/>
                    </a:lnTo>
                    <a:lnTo>
                      <a:pt x="2" y="327"/>
                    </a:lnTo>
                    <a:lnTo>
                      <a:pt x="5" y="338"/>
                    </a:lnTo>
                    <a:lnTo>
                      <a:pt x="5" y="348"/>
                    </a:lnTo>
                    <a:lnTo>
                      <a:pt x="10" y="359"/>
                    </a:lnTo>
                    <a:lnTo>
                      <a:pt x="124" y="566"/>
                    </a:lnTo>
                    <a:lnTo>
                      <a:pt x="120" y="290"/>
                    </a:lnTo>
                    <a:lnTo>
                      <a:pt x="249" y="69"/>
                    </a:lnTo>
                    <a:lnTo>
                      <a:pt x="242" y="0"/>
                    </a:lnTo>
                    <a:lnTo>
                      <a:pt x="152" y="7"/>
                    </a:lnTo>
                    <a:close/>
                  </a:path>
                </a:pathLst>
              </a:custGeom>
              <a:solidFill>
                <a:srgbClr val="D9E0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72" name="Freeform 31"/>
              <p:cNvSpPr>
                <a:spLocks/>
              </p:cNvSpPr>
              <p:nvPr/>
            </p:nvSpPr>
            <p:spPr bwMode="ltGray">
              <a:xfrm>
                <a:off x="858" y="3280"/>
                <a:ext cx="313" cy="681"/>
              </a:xfrm>
              <a:custGeom>
                <a:avLst/>
                <a:gdLst>
                  <a:gd name="T0" fmla="*/ 286 w 313"/>
                  <a:gd name="T1" fmla="*/ 127 h 681"/>
                  <a:gd name="T2" fmla="*/ 286 w 313"/>
                  <a:gd name="T3" fmla="*/ 127 h 681"/>
                  <a:gd name="T4" fmla="*/ 286 w 313"/>
                  <a:gd name="T5" fmla="*/ 134 h 681"/>
                  <a:gd name="T6" fmla="*/ 286 w 313"/>
                  <a:gd name="T7" fmla="*/ 141 h 681"/>
                  <a:gd name="T8" fmla="*/ 286 w 313"/>
                  <a:gd name="T9" fmla="*/ 153 h 681"/>
                  <a:gd name="T10" fmla="*/ 285 w 313"/>
                  <a:gd name="T11" fmla="*/ 159 h 681"/>
                  <a:gd name="T12" fmla="*/ 285 w 313"/>
                  <a:gd name="T13" fmla="*/ 167 h 681"/>
                  <a:gd name="T14" fmla="*/ 285 w 313"/>
                  <a:gd name="T15" fmla="*/ 176 h 681"/>
                  <a:gd name="T16" fmla="*/ 285 w 313"/>
                  <a:gd name="T17" fmla="*/ 185 h 681"/>
                  <a:gd name="T18" fmla="*/ 285 w 313"/>
                  <a:gd name="T19" fmla="*/ 194 h 681"/>
                  <a:gd name="T20" fmla="*/ 285 w 313"/>
                  <a:gd name="T21" fmla="*/ 204 h 681"/>
                  <a:gd name="T22" fmla="*/ 285 w 313"/>
                  <a:gd name="T23" fmla="*/ 215 h 681"/>
                  <a:gd name="T24" fmla="*/ 285 w 313"/>
                  <a:gd name="T25" fmla="*/ 227 h 681"/>
                  <a:gd name="T26" fmla="*/ 285 w 313"/>
                  <a:gd name="T27" fmla="*/ 236 h 681"/>
                  <a:gd name="T28" fmla="*/ 283 w 313"/>
                  <a:gd name="T29" fmla="*/ 249 h 681"/>
                  <a:gd name="T30" fmla="*/ 281 w 313"/>
                  <a:gd name="T31" fmla="*/ 261 h 681"/>
                  <a:gd name="T32" fmla="*/ 281 w 313"/>
                  <a:gd name="T33" fmla="*/ 273 h 681"/>
                  <a:gd name="T34" fmla="*/ 279 w 313"/>
                  <a:gd name="T35" fmla="*/ 287 h 681"/>
                  <a:gd name="T36" fmla="*/ 279 w 313"/>
                  <a:gd name="T37" fmla="*/ 300 h 681"/>
                  <a:gd name="T38" fmla="*/ 278 w 313"/>
                  <a:gd name="T39" fmla="*/ 312 h 681"/>
                  <a:gd name="T40" fmla="*/ 278 w 313"/>
                  <a:gd name="T41" fmla="*/ 326 h 681"/>
                  <a:gd name="T42" fmla="*/ 276 w 313"/>
                  <a:gd name="T43" fmla="*/ 339 h 681"/>
                  <a:gd name="T44" fmla="*/ 274 w 313"/>
                  <a:gd name="T45" fmla="*/ 351 h 681"/>
                  <a:gd name="T46" fmla="*/ 272 w 313"/>
                  <a:gd name="T47" fmla="*/ 363 h 681"/>
                  <a:gd name="T48" fmla="*/ 272 w 313"/>
                  <a:gd name="T49" fmla="*/ 378 h 681"/>
                  <a:gd name="T50" fmla="*/ 269 w 313"/>
                  <a:gd name="T51" fmla="*/ 390 h 681"/>
                  <a:gd name="T52" fmla="*/ 267 w 313"/>
                  <a:gd name="T53" fmla="*/ 402 h 681"/>
                  <a:gd name="T54" fmla="*/ 265 w 313"/>
                  <a:gd name="T55" fmla="*/ 416 h 681"/>
                  <a:gd name="T56" fmla="*/ 263 w 313"/>
                  <a:gd name="T57" fmla="*/ 431 h 681"/>
                  <a:gd name="T58" fmla="*/ 260 w 313"/>
                  <a:gd name="T59" fmla="*/ 441 h 681"/>
                  <a:gd name="T60" fmla="*/ 255 w 313"/>
                  <a:gd name="T61" fmla="*/ 453 h 681"/>
                  <a:gd name="T62" fmla="*/ 249 w 313"/>
                  <a:gd name="T63" fmla="*/ 466 h 681"/>
                  <a:gd name="T64" fmla="*/ 246 w 313"/>
                  <a:gd name="T65" fmla="*/ 478 h 681"/>
                  <a:gd name="T66" fmla="*/ 239 w 313"/>
                  <a:gd name="T67" fmla="*/ 491 h 681"/>
                  <a:gd name="T68" fmla="*/ 232 w 313"/>
                  <a:gd name="T69" fmla="*/ 503 h 681"/>
                  <a:gd name="T70" fmla="*/ 225 w 313"/>
                  <a:gd name="T71" fmla="*/ 514 h 681"/>
                  <a:gd name="T72" fmla="*/ 219 w 313"/>
                  <a:gd name="T73" fmla="*/ 526 h 681"/>
                  <a:gd name="T74" fmla="*/ 210 w 313"/>
                  <a:gd name="T75" fmla="*/ 537 h 681"/>
                  <a:gd name="T76" fmla="*/ 202 w 313"/>
                  <a:gd name="T77" fmla="*/ 547 h 681"/>
                  <a:gd name="T78" fmla="*/ 194 w 313"/>
                  <a:gd name="T79" fmla="*/ 556 h 681"/>
                  <a:gd name="T80" fmla="*/ 186 w 313"/>
                  <a:gd name="T81" fmla="*/ 568 h 681"/>
                  <a:gd name="T82" fmla="*/ 177 w 313"/>
                  <a:gd name="T83" fmla="*/ 577 h 681"/>
                  <a:gd name="T84" fmla="*/ 170 w 313"/>
                  <a:gd name="T85" fmla="*/ 588 h 681"/>
                  <a:gd name="T86" fmla="*/ 161 w 313"/>
                  <a:gd name="T87" fmla="*/ 597 h 681"/>
                  <a:gd name="T88" fmla="*/ 154 w 313"/>
                  <a:gd name="T89" fmla="*/ 607 h 681"/>
                  <a:gd name="T90" fmla="*/ 145 w 313"/>
                  <a:gd name="T91" fmla="*/ 614 h 681"/>
                  <a:gd name="T92" fmla="*/ 138 w 313"/>
                  <a:gd name="T93" fmla="*/ 621 h 681"/>
                  <a:gd name="T94" fmla="*/ 129 w 313"/>
                  <a:gd name="T95" fmla="*/ 628 h 681"/>
                  <a:gd name="T96" fmla="*/ 120 w 313"/>
                  <a:gd name="T97" fmla="*/ 637 h 681"/>
                  <a:gd name="T98" fmla="*/ 106 w 313"/>
                  <a:gd name="T99" fmla="*/ 648 h 681"/>
                  <a:gd name="T100" fmla="*/ 94 w 313"/>
                  <a:gd name="T101" fmla="*/ 660 h 681"/>
                  <a:gd name="T102" fmla="*/ 83 w 313"/>
                  <a:gd name="T103" fmla="*/ 667 h 681"/>
                  <a:gd name="T104" fmla="*/ 74 w 313"/>
                  <a:gd name="T105" fmla="*/ 674 h 681"/>
                  <a:gd name="T106" fmla="*/ 69 w 313"/>
                  <a:gd name="T107" fmla="*/ 678 h 681"/>
                  <a:gd name="T108" fmla="*/ 69 w 313"/>
                  <a:gd name="T109" fmla="*/ 681 h 681"/>
                  <a:gd name="T110" fmla="*/ 0 w 313"/>
                  <a:gd name="T111" fmla="*/ 492 h 681"/>
                  <a:gd name="T112" fmla="*/ 113 w 313"/>
                  <a:gd name="T113" fmla="*/ 332 h 681"/>
                  <a:gd name="T114" fmla="*/ 124 w 313"/>
                  <a:gd name="T115" fmla="*/ 93 h 681"/>
                  <a:gd name="T116" fmla="*/ 150 w 313"/>
                  <a:gd name="T117" fmla="*/ 0 h 681"/>
                  <a:gd name="T118" fmla="*/ 313 w 313"/>
                  <a:gd name="T119" fmla="*/ 42 h 681"/>
                  <a:gd name="T120" fmla="*/ 286 w 313"/>
                  <a:gd name="T121" fmla="*/ 127 h 681"/>
                  <a:gd name="T122" fmla="*/ 286 w 313"/>
                  <a:gd name="T123" fmla="*/ 127 h 681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313"/>
                  <a:gd name="T187" fmla="*/ 0 h 681"/>
                  <a:gd name="T188" fmla="*/ 313 w 313"/>
                  <a:gd name="T189" fmla="*/ 681 h 681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313" h="681">
                    <a:moveTo>
                      <a:pt x="286" y="127"/>
                    </a:moveTo>
                    <a:lnTo>
                      <a:pt x="286" y="127"/>
                    </a:lnTo>
                    <a:lnTo>
                      <a:pt x="286" y="134"/>
                    </a:lnTo>
                    <a:lnTo>
                      <a:pt x="286" y="141"/>
                    </a:lnTo>
                    <a:lnTo>
                      <a:pt x="286" y="153"/>
                    </a:lnTo>
                    <a:lnTo>
                      <a:pt x="285" y="159"/>
                    </a:lnTo>
                    <a:lnTo>
                      <a:pt x="285" y="167"/>
                    </a:lnTo>
                    <a:lnTo>
                      <a:pt x="285" y="176"/>
                    </a:lnTo>
                    <a:lnTo>
                      <a:pt x="285" y="185"/>
                    </a:lnTo>
                    <a:lnTo>
                      <a:pt x="285" y="194"/>
                    </a:lnTo>
                    <a:lnTo>
                      <a:pt x="285" y="204"/>
                    </a:lnTo>
                    <a:lnTo>
                      <a:pt x="285" y="215"/>
                    </a:lnTo>
                    <a:lnTo>
                      <a:pt x="285" y="227"/>
                    </a:lnTo>
                    <a:lnTo>
                      <a:pt x="285" y="236"/>
                    </a:lnTo>
                    <a:lnTo>
                      <a:pt x="283" y="249"/>
                    </a:lnTo>
                    <a:lnTo>
                      <a:pt x="281" y="261"/>
                    </a:lnTo>
                    <a:lnTo>
                      <a:pt x="281" y="273"/>
                    </a:lnTo>
                    <a:lnTo>
                      <a:pt x="279" y="287"/>
                    </a:lnTo>
                    <a:lnTo>
                      <a:pt x="279" y="300"/>
                    </a:lnTo>
                    <a:lnTo>
                      <a:pt x="278" y="312"/>
                    </a:lnTo>
                    <a:lnTo>
                      <a:pt x="278" y="326"/>
                    </a:lnTo>
                    <a:lnTo>
                      <a:pt x="276" y="339"/>
                    </a:lnTo>
                    <a:lnTo>
                      <a:pt x="274" y="351"/>
                    </a:lnTo>
                    <a:lnTo>
                      <a:pt x="272" y="363"/>
                    </a:lnTo>
                    <a:lnTo>
                      <a:pt x="272" y="378"/>
                    </a:lnTo>
                    <a:lnTo>
                      <a:pt x="269" y="390"/>
                    </a:lnTo>
                    <a:lnTo>
                      <a:pt x="267" y="402"/>
                    </a:lnTo>
                    <a:lnTo>
                      <a:pt x="265" y="416"/>
                    </a:lnTo>
                    <a:lnTo>
                      <a:pt x="263" y="431"/>
                    </a:lnTo>
                    <a:lnTo>
                      <a:pt x="260" y="441"/>
                    </a:lnTo>
                    <a:lnTo>
                      <a:pt x="255" y="453"/>
                    </a:lnTo>
                    <a:lnTo>
                      <a:pt x="249" y="466"/>
                    </a:lnTo>
                    <a:lnTo>
                      <a:pt x="246" y="478"/>
                    </a:lnTo>
                    <a:lnTo>
                      <a:pt x="239" y="491"/>
                    </a:lnTo>
                    <a:lnTo>
                      <a:pt x="232" y="503"/>
                    </a:lnTo>
                    <a:lnTo>
                      <a:pt x="225" y="514"/>
                    </a:lnTo>
                    <a:lnTo>
                      <a:pt x="219" y="526"/>
                    </a:lnTo>
                    <a:lnTo>
                      <a:pt x="210" y="537"/>
                    </a:lnTo>
                    <a:lnTo>
                      <a:pt x="202" y="547"/>
                    </a:lnTo>
                    <a:lnTo>
                      <a:pt x="194" y="556"/>
                    </a:lnTo>
                    <a:lnTo>
                      <a:pt x="186" y="568"/>
                    </a:lnTo>
                    <a:lnTo>
                      <a:pt x="177" y="577"/>
                    </a:lnTo>
                    <a:lnTo>
                      <a:pt x="170" y="588"/>
                    </a:lnTo>
                    <a:lnTo>
                      <a:pt x="161" y="597"/>
                    </a:lnTo>
                    <a:lnTo>
                      <a:pt x="154" y="607"/>
                    </a:lnTo>
                    <a:lnTo>
                      <a:pt x="145" y="614"/>
                    </a:lnTo>
                    <a:lnTo>
                      <a:pt x="138" y="621"/>
                    </a:lnTo>
                    <a:lnTo>
                      <a:pt x="129" y="628"/>
                    </a:lnTo>
                    <a:lnTo>
                      <a:pt x="120" y="637"/>
                    </a:lnTo>
                    <a:lnTo>
                      <a:pt x="106" y="648"/>
                    </a:lnTo>
                    <a:lnTo>
                      <a:pt x="94" y="660"/>
                    </a:lnTo>
                    <a:lnTo>
                      <a:pt x="83" y="667"/>
                    </a:lnTo>
                    <a:lnTo>
                      <a:pt x="74" y="674"/>
                    </a:lnTo>
                    <a:lnTo>
                      <a:pt x="69" y="678"/>
                    </a:lnTo>
                    <a:lnTo>
                      <a:pt x="69" y="681"/>
                    </a:lnTo>
                    <a:lnTo>
                      <a:pt x="0" y="492"/>
                    </a:lnTo>
                    <a:lnTo>
                      <a:pt x="113" y="332"/>
                    </a:lnTo>
                    <a:lnTo>
                      <a:pt x="124" y="93"/>
                    </a:lnTo>
                    <a:lnTo>
                      <a:pt x="150" y="0"/>
                    </a:lnTo>
                    <a:lnTo>
                      <a:pt x="313" y="42"/>
                    </a:lnTo>
                    <a:lnTo>
                      <a:pt x="286" y="127"/>
                    </a:lnTo>
                    <a:close/>
                  </a:path>
                </a:pathLst>
              </a:custGeom>
              <a:solidFill>
                <a:srgbClr val="F5ED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73" name="Freeform 32"/>
              <p:cNvSpPr>
                <a:spLocks/>
              </p:cNvSpPr>
              <p:nvPr/>
            </p:nvSpPr>
            <p:spPr bwMode="ltGray">
              <a:xfrm>
                <a:off x="1130" y="3331"/>
                <a:ext cx="380" cy="530"/>
              </a:xfrm>
              <a:custGeom>
                <a:avLst/>
                <a:gdLst>
                  <a:gd name="T0" fmla="*/ 101 w 380"/>
                  <a:gd name="T1" fmla="*/ 2 h 530"/>
                  <a:gd name="T2" fmla="*/ 106 w 380"/>
                  <a:gd name="T3" fmla="*/ 2 h 530"/>
                  <a:gd name="T4" fmla="*/ 113 w 380"/>
                  <a:gd name="T5" fmla="*/ 2 h 530"/>
                  <a:gd name="T6" fmla="*/ 126 w 380"/>
                  <a:gd name="T7" fmla="*/ 3 h 530"/>
                  <a:gd name="T8" fmla="*/ 136 w 380"/>
                  <a:gd name="T9" fmla="*/ 5 h 530"/>
                  <a:gd name="T10" fmla="*/ 152 w 380"/>
                  <a:gd name="T11" fmla="*/ 9 h 530"/>
                  <a:gd name="T12" fmla="*/ 159 w 380"/>
                  <a:gd name="T13" fmla="*/ 9 h 530"/>
                  <a:gd name="T14" fmla="*/ 168 w 380"/>
                  <a:gd name="T15" fmla="*/ 12 h 530"/>
                  <a:gd name="T16" fmla="*/ 177 w 380"/>
                  <a:gd name="T17" fmla="*/ 14 h 530"/>
                  <a:gd name="T18" fmla="*/ 186 w 380"/>
                  <a:gd name="T19" fmla="*/ 19 h 530"/>
                  <a:gd name="T20" fmla="*/ 195 w 380"/>
                  <a:gd name="T21" fmla="*/ 21 h 530"/>
                  <a:gd name="T22" fmla="*/ 203 w 380"/>
                  <a:gd name="T23" fmla="*/ 24 h 530"/>
                  <a:gd name="T24" fmla="*/ 210 w 380"/>
                  <a:gd name="T25" fmla="*/ 28 h 530"/>
                  <a:gd name="T26" fmla="*/ 221 w 380"/>
                  <a:gd name="T27" fmla="*/ 32 h 530"/>
                  <a:gd name="T28" fmla="*/ 228 w 380"/>
                  <a:gd name="T29" fmla="*/ 37 h 530"/>
                  <a:gd name="T30" fmla="*/ 237 w 380"/>
                  <a:gd name="T31" fmla="*/ 42 h 530"/>
                  <a:gd name="T32" fmla="*/ 248 w 380"/>
                  <a:gd name="T33" fmla="*/ 47 h 530"/>
                  <a:gd name="T34" fmla="*/ 256 w 380"/>
                  <a:gd name="T35" fmla="*/ 55 h 530"/>
                  <a:gd name="T36" fmla="*/ 265 w 380"/>
                  <a:gd name="T37" fmla="*/ 60 h 530"/>
                  <a:gd name="T38" fmla="*/ 274 w 380"/>
                  <a:gd name="T39" fmla="*/ 67 h 530"/>
                  <a:gd name="T40" fmla="*/ 281 w 380"/>
                  <a:gd name="T41" fmla="*/ 76 h 530"/>
                  <a:gd name="T42" fmla="*/ 290 w 380"/>
                  <a:gd name="T43" fmla="*/ 85 h 530"/>
                  <a:gd name="T44" fmla="*/ 297 w 380"/>
                  <a:gd name="T45" fmla="*/ 93 h 530"/>
                  <a:gd name="T46" fmla="*/ 304 w 380"/>
                  <a:gd name="T47" fmla="*/ 102 h 530"/>
                  <a:gd name="T48" fmla="*/ 311 w 380"/>
                  <a:gd name="T49" fmla="*/ 111 h 530"/>
                  <a:gd name="T50" fmla="*/ 318 w 380"/>
                  <a:gd name="T51" fmla="*/ 123 h 530"/>
                  <a:gd name="T52" fmla="*/ 322 w 380"/>
                  <a:gd name="T53" fmla="*/ 134 h 530"/>
                  <a:gd name="T54" fmla="*/ 327 w 380"/>
                  <a:gd name="T55" fmla="*/ 145 h 530"/>
                  <a:gd name="T56" fmla="*/ 331 w 380"/>
                  <a:gd name="T57" fmla="*/ 157 h 530"/>
                  <a:gd name="T58" fmla="*/ 338 w 380"/>
                  <a:gd name="T59" fmla="*/ 169 h 530"/>
                  <a:gd name="T60" fmla="*/ 339 w 380"/>
                  <a:gd name="T61" fmla="*/ 182 h 530"/>
                  <a:gd name="T62" fmla="*/ 343 w 380"/>
                  <a:gd name="T63" fmla="*/ 194 h 530"/>
                  <a:gd name="T64" fmla="*/ 348 w 380"/>
                  <a:gd name="T65" fmla="*/ 206 h 530"/>
                  <a:gd name="T66" fmla="*/ 352 w 380"/>
                  <a:gd name="T67" fmla="*/ 219 h 530"/>
                  <a:gd name="T68" fmla="*/ 354 w 380"/>
                  <a:gd name="T69" fmla="*/ 231 h 530"/>
                  <a:gd name="T70" fmla="*/ 357 w 380"/>
                  <a:gd name="T71" fmla="*/ 244 h 530"/>
                  <a:gd name="T72" fmla="*/ 359 w 380"/>
                  <a:gd name="T73" fmla="*/ 256 h 530"/>
                  <a:gd name="T74" fmla="*/ 362 w 380"/>
                  <a:gd name="T75" fmla="*/ 268 h 530"/>
                  <a:gd name="T76" fmla="*/ 364 w 380"/>
                  <a:gd name="T77" fmla="*/ 281 h 530"/>
                  <a:gd name="T78" fmla="*/ 368 w 380"/>
                  <a:gd name="T79" fmla="*/ 293 h 530"/>
                  <a:gd name="T80" fmla="*/ 370 w 380"/>
                  <a:gd name="T81" fmla="*/ 305 h 530"/>
                  <a:gd name="T82" fmla="*/ 371 w 380"/>
                  <a:gd name="T83" fmla="*/ 318 h 530"/>
                  <a:gd name="T84" fmla="*/ 371 w 380"/>
                  <a:gd name="T85" fmla="*/ 327 h 530"/>
                  <a:gd name="T86" fmla="*/ 373 w 380"/>
                  <a:gd name="T87" fmla="*/ 337 h 530"/>
                  <a:gd name="T88" fmla="*/ 373 w 380"/>
                  <a:gd name="T89" fmla="*/ 346 h 530"/>
                  <a:gd name="T90" fmla="*/ 375 w 380"/>
                  <a:gd name="T91" fmla="*/ 358 h 530"/>
                  <a:gd name="T92" fmla="*/ 375 w 380"/>
                  <a:gd name="T93" fmla="*/ 365 h 530"/>
                  <a:gd name="T94" fmla="*/ 375 w 380"/>
                  <a:gd name="T95" fmla="*/ 376 h 530"/>
                  <a:gd name="T96" fmla="*/ 375 w 380"/>
                  <a:gd name="T97" fmla="*/ 383 h 530"/>
                  <a:gd name="T98" fmla="*/ 377 w 380"/>
                  <a:gd name="T99" fmla="*/ 392 h 530"/>
                  <a:gd name="T100" fmla="*/ 377 w 380"/>
                  <a:gd name="T101" fmla="*/ 404 h 530"/>
                  <a:gd name="T102" fmla="*/ 378 w 380"/>
                  <a:gd name="T103" fmla="*/ 415 h 530"/>
                  <a:gd name="T104" fmla="*/ 378 w 380"/>
                  <a:gd name="T105" fmla="*/ 422 h 530"/>
                  <a:gd name="T106" fmla="*/ 380 w 380"/>
                  <a:gd name="T107" fmla="*/ 424 h 530"/>
                  <a:gd name="T108" fmla="*/ 244 w 380"/>
                  <a:gd name="T109" fmla="*/ 530 h 530"/>
                  <a:gd name="T110" fmla="*/ 216 w 380"/>
                  <a:gd name="T111" fmla="*/ 217 h 530"/>
                  <a:gd name="T112" fmla="*/ 6 w 380"/>
                  <a:gd name="T113" fmla="*/ 109 h 530"/>
                  <a:gd name="T114" fmla="*/ 0 w 380"/>
                  <a:gd name="T115" fmla="*/ 0 h 530"/>
                  <a:gd name="T116" fmla="*/ 101 w 380"/>
                  <a:gd name="T117" fmla="*/ 2 h 530"/>
                  <a:gd name="T118" fmla="*/ 101 w 380"/>
                  <a:gd name="T119" fmla="*/ 2 h 530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380"/>
                  <a:gd name="T181" fmla="*/ 0 h 530"/>
                  <a:gd name="T182" fmla="*/ 380 w 380"/>
                  <a:gd name="T183" fmla="*/ 530 h 530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380" h="530">
                    <a:moveTo>
                      <a:pt x="101" y="2"/>
                    </a:moveTo>
                    <a:lnTo>
                      <a:pt x="106" y="2"/>
                    </a:lnTo>
                    <a:lnTo>
                      <a:pt x="113" y="2"/>
                    </a:lnTo>
                    <a:lnTo>
                      <a:pt x="126" y="3"/>
                    </a:lnTo>
                    <a:lnTo>
                      <a:pt x="136" y="5"/>
                    </a:lnTo>
                    <a:lnTo>
                      <a:pt x="152" y="9"/>
                    </a:lnTo>
                    <a:lnTo>
                      <a:pt x="159" y="9"/>
                    </a:lnTo>
                    <a:lnTo>
                      <a:pt x="168" y="12"/>
                    </a:lnTo>
                    <a:lnTo>
                      <a:pt x="177" y="14"/>
                    </a:lnTo>
                    <a:lnTo>
                      <a:pt x="186" y="19"/>
                    </a:lnTo>
                    <a:lnTo>
                      <a:pt x="195" y="21"/>
                    </a:lnTo>
                    <a:lnTo>
                      <a:pt x="203" y="24"/>
                    </a:lnTo>
                    <a:lnTo>
                      <a:pt x="210" y="28"/>
                    </a:lnTo>
                    <a:lnTo>
                      <a:pt x="221" y="32"/>
                    </a:lnTo>
                    <a:lnTo>
                      <a:pt x="228" y="37"/>
                    </a:lnTo>
                    <a:lnTo>
                      <a:pt x="237" y="42"/>
                    </a:lnTo>
                    <a:lnTo>
                      <a:pt x="248" y="47"/>
                    </a:lnTo>
                    <a:lnTo>
                      <a:pt x="256" y="55"/>
                    </a:lnTo>
                    <a:lnTo>
                      <a:pt x="265" y="60"/>
                    </a:lnTo>
                    <a:lnTo>
                      <a:pt x="274" y="67"/>
                    </a:lnTo>
                    <a:lnTo>
                      <a:pt x="281" y="76"/>
                    </a:lnTo>
                    <a:lnTo>
                      <a:pt x="290" y="85"/>
                    </a:lnTo>
                    <a:lnTo>
                      <a:pt x="297" y="93"/>
                    </a:lnTo>
                    <a:lnTo>
                      <a:pt x="304" y="102"/>
                    </a:lnTo>
                    <a:lnTo>
                      <a:pt x="311" y="111"/>
                    </a:lnTo>
                    <a:lnTo>
                      <a:pt x="318" y="123"/>
                    </a:lnTo>
                    <a:lnTo>
                      <a:pt x="322" y="134"/>
                    </a:lnTo>
                    <a:lnTo>
                      <a:pt x="327" y="145"/>
                    </a:lnTo>
                    <a:lnTo>
                      <a:pt x="331" y="157"/>
                    </a:lnTo>
                    <a:lnTo>
                      <a:pt x="338" y="169"/>
                    </a:lnTo>
                    <a:lnTo>
                      <a:pt x="339" y="182"/>
                    </a:lnTo>
                    <a:lnTo>
                      <a:pt x="343" y="194"/>
                    </a:lnTo>
                    <a:lnTo>
                      <a:pt x="348" y="206"/>
                    </a:lnTo>
                    <a:lnTo>
                      <a:pt x="352" y="219"/>
                    </a:lnTo>
                    <a:lnTo>
                      <a:pt x="354" y="231"/>
                    </a:lnTo>
                    <a:lnTo>
                      <a:pt x="357" y="244"/>
                    </a:lnTo>
                    <a:lnTo>
                      <a:pt x="359" y="256"/>
                    </a:lnTo>
                    <a:lnTo>
                      <a:pt x="362" y="268"/>
                    </a:lnTo>
                    <a:lnTo>
                      <a:pt x="364" y="281"/>
                    </a:lnTo>
                    <a:lnTo>
                      <a:pt x="368" y="293"/>
                    </a:lnTo>
                    <a:lnTo>
                      <a:pt x="370" y="305"/>
                    </a:lnTo>
                    <a:lnTo>
                      <a:pt x="371" y="318"/>
                    </a:lnTo>
                    <a:lnTo>
                      <a:pt x="371" y="327"/>
                    </a:lnTo>
                    <a:lnTo>
                      <a:pt x="373" y="337"/>
                    </a:lnTo>
                    <a:lnTo>
                      <a:pt x="373" y="346"/>
                    </a:lnTo>
                    <a:lnTo>
                      <a:pt x="375" y="358"/>
                    </a:lnTo>
                    <a:lnTo>
                      <a:pt x="375" y="365"/>
                    </a:lnTo>
                    <a:lnTo>
                      <a:pt x="375" y="376"/>
                    </a:lnTo>
                    <a:lnTo>
                      <a:pt x="375" y="383"/>
                    </a:lnTo>
                    <a:lnTo>
                      <a:pt x="377" y="392"/>
                    </a:lnTo>
                    <a:lnTo>
                      <a:pt x="377" y="404"/>
                    </a:lnTo>
                    <a:lnTo>
                      <a:pt x="378" y="415"/>
                    </a:lnTo>
                    <a:lnTo>
                      <a:pt x="378" y="422"/>
                    </a:lnTo>
                    <a:lnTo>
                      <a:pt x="380" y="424"/>
                    </a:lnTo>
                    <a:lnTo>
                      <a:pt x="244" y="530"/>
                    </a:lnTo>
                    <a:lnTo>
                      <a:pt x="216" y="217"/>
                    </a:lnTo>
                    <a:lnTo>
                      <a:pt x="6" y="109"/>
                    </a:lnTo>
                    <a:lnTo>
                      <a:pt x="0" y="0"/>
                    </a:lnTo>
                    <a:lnTo>
                      <a:pt x="101" y="2"/>
                    </a:lnTo>
                    <a:close/>
                  </a:path>
                </a:pathLst>
              </a:custGeom>
              <a:solidFill>
                <a:srgbClr val="EDDE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74" name="Freeform 33"/>
              <p:cNvSpPr>
                <a:spLocks/>
              </p:cNvSpPr>
              <p:nvPr/>
            </p:nvSpPr>
            <p:spPr bwMode="ltGray">
              <a:xfrm>
                <a:off x="1310" y="3089"/>
                <a:ext cx="225" cy="160"/>
              </a:xfrm>
              <a:custGeom>
                <a:avLst/>
                <a:gdLst>
                  <a:gd name="T0" fmla="*/ 78 w 225"/>
                  <a:gd name="T1" fmla="*/ 0 h 160"/>
                  <a:gd name="T2" fmla="*/ 225 w 225"/>
                  <a:gd name="T3" fmla="*/ 85 h 160"/>
                  <a:gd name="T4" fmla="*/ 225 w 225"/>
                  <a:gd name="T5" fmla="*/ 157 h 160"/>
                  <a:gd name="T6" fmla="*/ 221 w 225"/>
                  <a:gd name="T7" fmla="*/ 157 h 160"/>
                  <a:gd name="T8" fmla="*/ 218 w 225"/>
                  <a:gd name="T9" fmla="*/ 157 h 160"/>
                  <a:gd name="T10" fmla="*/ 211 w 225"/>
                  <a:gd name="T11" fmla="*/ 159 h 160"/>
                  <a:gd name="T12" fmla="*/ 204 w 225"/>
                  <a:gd name="T13" fmla="*/ 159 h 160"/>
                  <a:gd name="T14" fmla="*/ 191 w 225"/>
                  <a:gd name="T15" fmla="*/ 159 h 160"/>
                  <a:gd name="T16" fmla="*/ 179 w 225"/>
                  <a:gd name="T17" fmla="*/ 160 h 160"/>
                  <a:gd name="T18" fmla="*/ 165 w 225"/>
                  <a:gd name="T19" fmla="*/ 160 h 160"/>
                  <a:gd name="T20" fmla="*/ 151 w 225"/>
                  <a:gd name="T21" fmla="*/ 160 h 160"/>
                  <a:gd name="T22" fmla="*/ 142 w 225"/>
                  <a:gd name="T23" fmla="*/ 159 h 160"/>
                  <a:gd name="T24" fmla="*/ 133 w 225"/>
                  <a:gd name="T25" fmla="*/ 159 h 160"/>
                  <a:gd name="T26" fmla="*/ 124 w 225"/>
                  <a:gd name="T27" fmla="*/ 157 h 160"/>
                  <a:gd name="T28" fmla="*/ 115 w 225"/>
                  <a:gd name="T29" fmla="*/ 155 h 160"/>
                  <a:gd name="T30" fmla="*/ 106 w 225"/>
                  <a:gd name="T31" fmla="*/ 152 h 160"/>
                  <a:gd name="T32" fmla="*/ 98 w 225"/>
                  <a:gd name="T33" fmla="*/ 150 h 160"/>
                  <a:gd name="T34" fmla="*/ 87 w 225"/>
                  <a:gd name="T35" fmla="*/ 146 h 160"/>
                  <a:gd name="T36" fmla="*/ 80 w 225"/>
                  <a:gd name="T37" fmla="*/ 145 h 160"/>
                  <a:gd name="T38" fmla="*/ 68 w 225"/>
                  <a:gd name="T39" fmla="*/ 139 h 160"/>
                  <a:gd name="T40" fmla="*/ 59 w 225"/>
                  <a:gd name="T41" fmla="*/ 134 h 160"/>
                  <a:gd name="T42" fmla="*/ 48 w 225"/>
                  <a:gd name="T43" fmla="*/ 129 h 160"/>
                  <a:gd name="T44" fmla="*/ 39 w 225"/>
                  <a:gd name="T45" fmla="*/ 125 h 160"/>
                  <a:gd name="T46" fmla="*/ 29 w 225"/>
                  <a:gd name="T47" fmla="*/ 118 h 160"/>
                  <a:gd name="T48" fmla="*/ 20 w 225"/>
                  <a:gd name="T49" fmla="*/ 111 h 160"/>
                  <a:gd name="T50" fmla="*/ 9 w 225"/>
                  <a:gd name="T51" fmla="*/ 102 h 160"/>
                  <a:gd name="T52" fmla="*/ 0 w 225"/>
                  <a:gd name="T53" fmla="*/ 95 h 160"/>
                  <a:gd name="T54" fmla="*/ 78 w 225"/>
                  <a:gd name="T55" fmla="*/ 0 h 160"/>
                  <a:gd name="T56" fmla="*/ 78 w 225"/>
                  <a:gd name="T57" fmla="*/ 0 h 1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25"/>
                  <a:gd name="T88" fmla="*/ 0 h 160"/>
                  <a:gd name="T89" fmla="*/ 225 w 225"/>
                  <a:gd name="T90" fmla="*/ 160 h 16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25" h="160">
                    <a:moveTo>
                      <a:pt x="78" y="0"/>
                    </a:moveTo>
                    <a:lnTo>
                      <a:pt x="225" y="85"/>
                    </a:lnTo>
                    <a:lnTo>
                      <a:pt x="225" y="157"/>
                    </a:lnTo>
                    <a:lnTo>
                      <a:pt x="221" y="157"/>
                    </a:lnTo>
                    <a:lnTo>
                      <a:pt x="218" y="157"/>
                    </a:lnTo>
                    <a:lnTo>
                      <a:pt x="211" y="159"/>
                    </a:lnTo>
                    <a:lnTo>
                      <a:pt x="204" y="159"/>
                    </a:lnTo>
                    <a:lnTo>
                      <a:pt x="191" y="159"/>
                    </a:lnTo>
                    <a:lnTo>
                      <a:pt x="179" y="160"/>
                    </a:lnTo>
                    <a:lnTo>
                      <a:pt x="165" y="160"/>
                    </a:lnTo>
                    <a:lnTo>
                      <a:pt x="151" y="160"/>
                    </a:lnTo>
                    <a:lnTo>
                      <a:pt x="142" y="159"/>
                    </a:lnTo>
                    <a:lnTo>
                      <a:pt x="133" y="159"/>
                    </a:lnTo>
                    <a:lnTo>
                      <a:pt x="124" y="157"/>
                    </a:lnTo>
                    <a:lnTo>
                      <a:pt x="115" y="155"/>
                    </a:lnTo>
                    <a:lnTo>
                      <a:pt x="106" y="152"/>
                    </a:lnTo>
                    <a:lnTo>
                      <a:pt x="98" y="150"/>
                    </a:lnTo>
                    <a:lnTo>
                      <a:pt x="87" y="146"/>
                    </a:lnTo>
                    <a:lnTo>
                      <a:pt x="80" y="145"/>
                    </a:lnTo>
                    <a:lnTo>
                      <a:pt x="68" y="139"/>
                    </a:lnTo>
                    <a:lnTo>
                      <a:pt x="59" y="134"/>
                    </a:lnTo>
                    <a:lnTo>
                      <a:pt x="48" y="129"/>
                    </a:lnTo>
                    <a:lnTo>
                      <a:pt x="39" y="125"/>
                    </a:lnTo>
                    <a:lnTo>
                      <a:pt x="29" y="118"/>
                    </a:lnTo>
                    <a:lnTo>
                      <a:pt x="20" y="111"/>
                    </a:lnTo>
                    <a:lnTo>
                      <a:pt x="9" y="102"/>
                    </a:lnTo>
                    <a:lnTo>
                      <a:pt x="0" y="95"/>
                    </a:lnTo>
                    <a:lnTo>
                      <a:pt x="78" y="0"/>
                    </a:lnTo>
                    <a:close/>
                  </a:path>
                </a:pathLst>
              </a:custGeom>
              <a:solidFill>
                <a:srgbClr val="F5EB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75" name="Freeform 34"/>
              <p:cNvSpPr>
                <a:spLocks/>
              </p:cNvSpPr>
              <p:nvPr/>
            </p:nvSpPr>
            <p:spPr bwMode="ltGray">
              <a:xfrm>
                <a:off x="826" y="2981"/>
                <a:ext cx="288" cy="286"/>
              </a:xfrm>
              <a:custGeom>
                <a:avLst/>
                <a:gdLst>
                  <a:gd name="T0" fmla="*/ 288 w 288"/>
                  <a:gd name="T1" fmla="*/ 2 h 286"/>
                  <a:gd name="T2" fmla="*/ 285 w 288"/>
                  <a:gd name="T3" fmla="*/ 0 h 286"/>
                  <a:gd name="T4" fmla="*/ 278 w 288"/>
                  <a:gd name="T5" fmla="*/ 0 h 286"/>
                  <a:gd name="T6" fmla="*/ 267 w 288"/>
                  <a:gd name="T7" fmla="*/ 0 h 286"/>
                  <a:gd name="T8" fmla="*/ 255 w 288"/>
                  <a:gd name="T9" fmla="*/ 0 h 286"/>
                  <a:gd name="T10" fmla="*/ 246 w 288"/>
                  <a:gd name="T11" fmla="*/ 0 h 286"/>
                  <a:gd name="T12" fmla="*/ 239 w 288"/>
                  <a:gd name="T13" fmla="*/ 0 h 286"/>
                  <a:gd name="T14" fmla="*/ 228 w 288"/>
                  <a:gd name="T15" fmla="*/ 0 h 286"/>
                  <a:gd name="T16" fmla="*/ 221 w 288"/>
                  <a:gd name="T17" fmla="*/ 0 h 286"/>
                  <a:gd name="T18" fmla="*/ 209 w 288"/>
                  <a:gd name="T19" fmla="*/ 0 h 286"/>
                  <a:gd name="T20" fmla="*/ 200 w 288"/>
                  <a:gd name="T21" fmla="*/ 2 h 286"/>
                  <a:gd name="T22" fmla="*/ 189 w 288"/>
                  <a:gd name="T23" fmla="*/ 4 h 286"/>
                  <a:gd name="T24" fmla="*/ 181 w 288"/>
                  <a:gd name="T25" fmla="*/ 5 h 286"/>
                  <a:gd name="T26" fmla="*/ 168 w 288"/>
                  <a:gd name="T27" fmla="*/ 5 h 286"/>
                  <a:gd name="T28" fmla="*/ 158 w 288"/>
                  <a:gd name="T29" fmla="*/ 9 h 286"/>
                  <a:gd name="T30" fmla="*/ 145 w 288"/>
                  <a:gd name="T31" fmla="*/ 11 h 286"/>
                  <a:gd name="T32" fmla="*/ 136 w 288"/>
                  <a:gd name="T33" fmla="*/ 14 h 286"/>
                  <a:gd name="T34" fmla="*/ 126 w 288"/>
                  <a:gd name="T35" fmla="*/ 18 h 286"/>
                  <a:gd name="T36" fmla="*/ 115 w 288"/>
                  <a:gd name="T37" fmla="*/ 19 h 286"/>
                  <a:gd name="T38" fmla="*/ 105 w 288"/>
                  <a:gd name="T39" fmla="*/ 23 h 286"/>
                  <a:gd name="T40" fmla="*/ 96 w 288"/>
                  <a:gd name="T41" fmla="*/ 30 h 286"/>
                  <a:gd name="T42" fmla="*/ 85 w 288"/>
                  <a:gd name="T43" fmla="*/ 34 h 286"/>
                  <a:gd name="T44" fmla="*/ 75 w 288"/>
                  <a:gd name="T45" fmla="*/ 39 h 286"/>
                  <a:gd name="T46" fmla="*/ 67 w 288"/>
                  <a:gd name="T47" fmla="*/ 44 h 286"/>
                  <a:gd name="T48" fmla="*/ 60 w 288"/>
                  <a:gd name="T49" fmla="*/ 51 h 286"/>
                  <a:gd name="T50" fmla="*/ 52 w 288"/>
                  <a:gd name="T51" fmla="*/ 58 h 286"/>
                  <a:gd name="T52" fmla="*/ 44 w 288"/>
                  <a:gd name="T53" fmla="*/ 67 h 286"/>
                  <a:gd name="T54" fmla="*/ 39 w 288"/>
                  <a:gd name="T55" fmla="*/ 74 h 286"/>
                  <a:gd name="T56" fmla="*/ 36 w 288"/>
                  <a:gd name="T57" fmla="*/ 87 h 286"/>
                  <a:gd name="T58" fmla="*/ 30 w 288"/>
                  <a:gd name="T59" fmla="*/ 94 h 286"/>
                  <a:gd name="T60" fmla="*/ 25 w 288"/>
                  <a:gd name="T61" fmla="*/ 104 h 286"/>
                  <a:gd name="T62" fmla="*/ 21 w 288"/>
                  <a:gd name="T63" fmla="*/ 113 h 286"/>
                  <a:gd name="T64" fmla="*/ 18 w 288"/>
                  <a:gd name="T65" fmla="*/ 122 h 286"/>
                  <a:gd name="T66" fmla="*/ 13 w 288"/>
                  <a:gd name="T67" fmla="*/ 131 h 286"/>
                  <a:gd name="T68" fmla="*/ 11 w 288"/>
                  <a:gd name="T69" fmla="*/ 140 h 286"/>
                  <a:gd name="T70" fmla="*/ 9 w 288"/>
                  <a:gd name="T71" fmla="*/ 150 h 286"/>
                  <a:gd name="T72" fmla="*/ 7 w 288"/>
                  <a:gd name="T73" fmla="*/ 159 h 286"/>
                  <a:gd name="T74" fmla="*/ 6 w 288"/>
                  <a:gd name="T75" fmla="*/ 168 h 286"/>
                  <a:gd name="T76" fmla="*/ 4 w 288"/>
                  <a:gd name="T77" fmla="*/ 177 h 286"/>
                  <a:gd name="T78" fmla="*/ 2 w 288"/>
                  <a:gd name="T79" fmla="*/ 184 h 286"/>
                  <a:gd name="T80" fmla="*/ 2 w 288"/>
                  <a:gd name="T81" fmla="*/ 193 h 286"/>
                  <a:gd name="T82" fmla="*/ 2 w 288"/>
                  <a:gd name="T83" fmla="*/ 200 h 286"/>
                  <a:gd name="T84" fmla="*/ 2 w 288"/>
                  <a:gd name="T85" fmla="*/ 208 h 286"/>
                  <a:gd name="T86" fmla="*/ 2 w 288"/>
                  <a:gd name="T87" fmla="*/ 216 h 286"/>
                  <a:gd name="T88" fmla="*/ 2 w 288"/>
                  <a:gd name="T89" fmla="*/ 223 h 286"/>
                  <a:gd name="T90" fmla="*/ 0 w 288"/>
                  <a:gd name="T91" fmla="*/ 235 h 286"/>
                  <a:gd name="T92" fmla="*/ 0 w 288"/>
                  <a:gd name="T93" fmla="*/ 247 h 286"/>
                  <a:gd name="T94" fmla="*/ 2 w 288"/>
                  <a:gd name="T95" fmla="*/ 258 h 286"/>
                  <a:gd name="T96" fmla="*/ 4 w 288"/>
                  <a:gd name="T97" fmla="*/ 267 h 286"/>
                  <a:gd name="T98" fmla="*/ 4 w 288"/>
                  <a:gd name="T99" fmla="*/ 274 h 286"/>
                  <a:gd name="T100" fmla="*/ 6 w 288"/>
                  <a:gd name="T101" fmla="*/ 279 h 286"/>
                  <a:gd name="T102" fmla="*/ 6 w 288"/>
                  <a:gd name="T103" fmla="*/ 283 h 286"/>
                  <a:gd name="T104" fmla="*/ 7 w 288"/>
                  <a:gd name="T105" fmla="*/ 286 h 286"/>
                  <a:gd name="T106" fmla="*/ 44 w 288"/>
                  <a:gd name="T107" fmla="*/ 267 h 286"/>
                  <a:gd name="T108" fmla="*/ 94 w 288"/>
                  <a:gd name="T109" fmla="*/ 122 h 286"/>
                  <a:gd name="T110" fmla="*/ 272 w 288"/>
                  <a:gd name="T111" fmla="*/ 141 h 286"/>
                  <a:gd name="T112" fmla="*/ 288 w 288"/>
                  <a:gd name="T113" fmla="*/ 2 h 286"/>
                  <a:gd name="T114" fmla="*/ 288 w 288"/>
                  <a:gd name="T115" fmla="*/ 2 h 28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288"/>
                  <a:gd name="T175" fmla="*/ 0 h 286"/>
                  <a:gd name="T176" fmla="*/ 288 w 288"/>
                  <a:gd name="T177" fmla="*/ 286 h 28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288" h="286">
                    <a:moveTo>
                      <a:pt x="288" y="2"/>
                    </a:moveTo>
                    <a:lnTo>
                      <a:pt x="285" y="0"/>
                    </a:lnTo>
                    <a:lnTo>
                      <a:pt x="278" y="0"/>
                    </a:lnTo>
                    <a:lnTo>
                      <a:pt x="267" y="0"/>
                    </a:lnTo>
                    <a:lnTo>
                      <a:pt x="255" y="0"/>
                    </a:lnTo>
                    <a:lnTo>
                      <a:pt x="246" y="0"/>
                    </a:lnTo>
                    <a:lnTo>
                      <a:pt x="239" y="0"/>
                    </a:lnTo>
                    <a:lnTo>
                      <a:pt x="228" y="0"/>
                    </a:lnTo>
                    <a:lnTo>
                      <a:pt x="221" y="0"/>
                    </a:lnTo>
                    <a:lnTo>
                      <a:pt x="209" y="0"/>
                    </a:lnTo>
                    <a:lnTo>
                      <a:pt x="200" y="2"/>
                    </a:lnTo>
                    <a:lnTo>
                      <a:pt x="189" y="4"/>
                    </a:lnTo>
                    <a:lnTo>
                      <a:pt x="181" y="5"/>
                    </a:lnTo>
                    <a:lnTo>
                      <a:pt x="168" y="5"/>
                    </a:lnTo>
                    <a:lnTo>
                      <a:pt x="158" y="9"/>
                    </a:lnTo>
                    <a:lnTo>
                      <a:pt x="145" y="11"/>
                    </a:lnTo>
                    <a:lnTo>
                      <a:pt x="136" y="14"/>
                    </a:lnTo>
                    <a:lnTo>
                      <a:pt x="126" y="18"/>
                    </a:lnTo>
                    <a:lnTo>
                      <a:pt x="115" y="19"/>
                    </a:lnTo>
                    <a:lnTo>
                      <a:pt x="105" y="23"/>
                    </a:lnTo>
                    <a:lnTo>
                      <a:pt x="96" y="30"/>
                    </a:lnTo>
                    <a:lnTo>
                      <a:pt x="85" y="34"/>
                    </a:lnTo>
                    <a:lnTo>
                      <a:pt x="75" y="39"/>
                    </a:lnTo>
                    <a:lnTo>
                      <a:pt x="67" y="44"/>
                    </a:lnTo>
                    <a:lnTo>
                      <a:pt x="60" y="51"/>
                    </a:lnTo>
                    <a:lnTo>
                      <a:pt x="52" y="58"/>
                    </a:lnTo>
                    <a:lnTo>
                      <a:pt x="44" y="67"/>
                    </a:lnTo>
                    <a:lnTo>
                      <a:pt x="39" y="74"/>
                    </a:lnTo>
                    <a:lnTo>
                      <a:pt x="36" y="87"/>
                    </a:lnTo>
                    <a:lnTo>
                      <a:pt x="30" y="94"/>
                    </a:lnTo>
                    <a:lnTo>
                      <a:pt x="25" y="104"/>
                    </a:lnTo>
                    <a:lnTo>
                      <a:pt x="21" y="113"/>
                    </a:lnTo>
                    <a:lnTo>
                      <a:pt x="18" y="122"/>
                    </a:lnTo>
                    <a:lnTo>
                      <a:pt x="13" y="131"/>
                    </a:lnTo>
                    <a:lnTo>
                      <a:pt x="11" y="140"/>
                    </a:lnTo>
                    <a:lnTo>
                      <a:pt x="9" y="150"/>
                    </a:lnTo>
                    <a:lnTo>
                      <a:pt x="7" y="159"/>
                    </a:lnTo>
                    <a:lnTo>
                      <a:pt x="6" y="168"/>
                    </a:lnTo>
                    <a:lnTo>
                      <a:pt x="4" y="177"/>
                    </a:lnTo>
                    <a:lnTo>
                      <a:pt x="2" y="184"/>
                    </a:lnTo>
                    <a:lnTo>
                      <a:pt x="2" y="193"/>
                    </a:lnTo>
                    <a:lnTo>
                      <a:pt x="2" y="200"/>
                    </a:lnTo>
                    <a:lnTo>
                      <a:pt x="2" y="208"/>
                    </a:lnTo>
                    <a:lnTo>
                      <a:pt x="2" y="216"/>
                    </a:lnTo>
                    <a:lnTo>
                      <a:pt x="2" y="223"/>
                    </a:lnTo>
                    <a:lnTo>
                      <a:pt x="0" y="235"/>
                    </a:lnTo>
                    <a:lnTo>
                      <a:pt x="0" y="247"/>
                    </a:lnTo>
                    <a:lnTo>
                      <a:pt x="2" y="258"/>
                    </a:lnTo>
                    <a:lnTo>
                      <a:pt x="4" y="267"/>
                    </a:lnTo>
                    <a:lnTo>
                      <a:pt x="4" y="274"/>
                    </a:lnTo>
                    <a:lnTo>
                      <a:pt x="6" y="279"/>
                    </a:lnTo>
                    <a:lnTo>
                      <a:pt x="6" y="283"/>
                    </a:lnTo>
                    <a:lnTo>
                      <a:pt x="7" y="286"/>
                    </a:lnTo>
                    <a:lnTo>
                      <a:pt x="44" y="267"/>
                    </a:lnTo>
                    <a:lnTo>
                      <a:pt x="94" y="122"/>
                    </a:lnTo>
                    <a:lnTo>
                      <a:pt x="272" y="141"/>
                    </a:lnTo>
                    <a:lnTo>
                      <a:pt x="288" y="2"/>
                    </a:lnTo>
                    <a:close/>
                  </a:path>
                </a:pathLst>
              </a:custGeom>
              <a:solidFill>
                <a:srgbClr val="F5EB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76" name="Freeform 35"/>
              <p:cNvSpPr>
                <a:spLocks/>
              </p:cNvSpPr>
              <p:nvPr/>
            </p:nvSpPr>
            <p:spPr bwMode="ltGray">
              <a:xfrm>
                <a:off x="1194" y="2916"/>
                <a:ext cx="139" cy="152"/>
              </a:xfrm>
              <a:custGeom>
                <a:avLst/>
                <a:gdLst>
                  <a:gd name="T0" fmla="*/ 139 w 139"/>
                  <a:gd name="T1" fmla="*/ 88 h 152"/>
                  <a:gd name="T2" fmla="*/ 127 w 139"/>
                  <a:gd name="T3" fmla="*/ 31 h 152"/>
                  <a:gd name="T4" fmla="*/ 124 w 139"/>
                  <a:gd name="T5" fmla="*/ 28 h 152"/>
                  <a:gd name="T6" fmla="*/ 120 w 139"/>
                  <a:gd name="T7" fmla="*/ 24 h 152"/>
                  <a:gd name="T8" fmla="*/ 115 w 139"/>
                  <a:gd name="T9" fmla="*/ 17 h 152"/>
                  <a:gd name="T10" fmla="*/ 108 w 139"/>
                  <a:gd name="T11" fmla="*/ 12 h 152"/>
                  <a:gd name="T12" fmla="*/ 101 w 139"/>
                  <a:gd name="T13" fmla="*/ 8 h 152"/>
                  <a:gd name="T14" fmla="*/ 95 w 139"/>
                  <a:gd name="T15" fmla="*/ 5 h 152"/>
                  <a:gd name="T16" fmla="*/ 88 w 139"/>
                  <a:gd name="T17" fmla="*/ 3 h 152"/>
                  <a:gd name="T18" fmla="*/ 81 w 139"/>
                  <a:gd name="T19" fmla="*/ 1 h 152"/>
                  <a:gd name="T20" fmla="*/ 72 w 139"/>
                  <a:gd name="T21" fmla="*/ 0 h 152"/>
                  <a:gd name="T22" fmla="*/ 63 w 139"/>
                  <a:gd name="T23" fmla="*/ 0 h 152"/>
                  <a:gd name="T24" fmla="*/ 55 w 139"/>
                  <a:gd name="T25" fmla="*/ 0 h 152"/>
                  <a:gd name="T26" fmla="*/ 46 w 139"/>
                  <a:gd name="T27" fmla="*/ 3 h 152"/>
                  <a:gd name="T28" fmla="*/ 35 w 139"/>
                  <a:gd name="T29" fmla="*/ 5 h 152"/>
                  <a:gd name="T30" fmla="*/ 28 w 139"/>
                  <a:gd name="T31" fmla="*/ 8 h 152"/>
                  <a:gd name="T32" fmla="*/ 19 w 139"/>
                  <a:gd name="T33" fmla="*/ 12 h 152"/>
                  <a:gd name="T34" fmla="*/ 16 w 139"/>
                  <a:gd name="T35" fmla="*/ 19 h 152"/>
                  <a:gd name="T36" fmla="*/ 12 w 139"/>
                  <a:gd name="T37" fmla="*/ 26 h 152"/>
                  <a:gd name="T38" fmla="*/ 9 w 139"/>
                  <a:gd name="T39" fmla="*/ 33 h 152"/>
                  <a:gd name="T40" fmla="*/ 5 w 139"/>
                  <a:gd name="T41" fmla="*/ 42 h 152"/>
                  <a:gd name="T42" fmla="*/ 5 w 139"/>
                  <a:gd name="T43" fmla="*/ 51 h 152"/>
                  <a:gd name="T44" fmla="*/ 5 w 139"/>
                  <a:gd name="T45" fmla="*/ 63 h 152"/>
                  <a:gd name="T46" fmla="*/ 5 w 139"/>
                  <a:gd name="T47" fmla="*/ 77 h 152"/>
                  <a:gd name="T48" fmla="*/ 7 w 139"/>
                  <a:gd name="T49" fmla="*/ 86 h 152"/>
                  <a:gd name="T50" fmla="*/ 9 w 139"/>
                  <a:gd name="T51" fmla="*/ 90 h 152"/>
                  <a:gd name="T52" fmla="*/ 0 w 139"/>
                  <a:gd name="T53" fmla="*/ 109 h 152"/>
                  <a:gd name="T54" fmla="*/ 115 w 139"/>
                  <a:gd name="T55" fmla="*/ 152 h 152"/>
                  <a:gd name="T56" fmla="*/ 115 w 139"/>
                  <a:gd name="T57" fmla="*/ 83 h 152"/>
                  <a:gd name="T58" fmla="*/ 139 w 139"/>
                  <a:gd name="T59" fmla="*/ 88 h 152"/>
                  <a:gd name="T60" fmla="*/ 139 w 139"/>
                  <a:gd name="T61" fmla="*/ 88 h 15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39"/>
                  <a:gd name="T94" fmla="*/ 0 h 152"/>
                  <a:gd name="T95" fmla="*/ 139 w 139"/>
                  <a:gd name="T96" fmla="*/ 152 h 15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39" h="152">
                    <a:moveTo>
                      <a:pt x="139" y="88"/>
                    </a:moveTo>
                    <a:lnTo>
                      <a:pt x="127" y="31"/>
                    </a:lnTo>
                    <a:lnTo>
                      <a:pt x="124" y="28"/>
                    </a:lnTo>
                    <a:lnTo>
                      <a:pt x="120" y="24"/>
                    </a:lnTo>
                    <a:lnTo>
                      <a:pt x="115" y="17"/>
                    </a:lnTo>
                    <a:lnTo>
                      <a:pt x="108" y="12"/>
                    </a:lnTo>
                    <a:lnTo>
                      <a:pt x="101" y="8"/>
                    </a:lnTo>
                    <a:lnTo>
                      <a:pt x="95" y="5"/>
                    </a:lnTo>
                    <a:lnTo>
                      <a:pt x="88" y="3"/>
                    </a:lnTo>
                    <a:lnTo>
                      <a:pt x="81" y="1"/>
                    </a:lnTo>
                    <a:lnTo>
                      <a:pt x="72" y="0"/>
                    </a:lnTo>
                    <a:lnTo>
                      <a:pt x="63" y="0"/>
                    </a:lnTo>
                    <a:lnTo>
                      <a:pt x="55" y="0"/>
                    </a:lnTo>
                    <a:lnTo>
                      <a:pt x="46" y="3"/>
                    </a:lnTo>
                    <a:lnTo>
                      <a:pt x="35" y="5"/>
                    </a:lnTo>
                    <a:lnTo>
                      <a:pt x="28" y="8"/>
                    </a:lnTo>
                    <a:lnTo>
                      <a:pt x="19" y="12"/>
                    </a:lnTo>
                    <a:lnTo>
                      <a:pt x="16" y="19"/>
                    </a:lnTo>
                    <a:lnTo>
                      <a:pt x="12" y="26"/>
                    </a:lnTo>
                    <a:lnTo>
                      <a:pt x="9" y="33"/>
                    </a:lnTo>
                    <a:lnTo>
                      <a:pt x="5" y="42"/>
                    </a:lnTo>
                    <a:lnTo>
                      <a:pt x="5" y="51"/>
                    </a:lnTo>
                    <a:lnTo>
                      <a:pt x="5" y="63"/>
                    </a:lnTo>
                    <a:lnTo>
                      <a:pt x="5" y="77"/>
                    </a:lnTo>
                    <a:lnTo>
                      <a:pt x="7" y="86"/>
                    </a:lnTo>
                    <a:lnTo>
                      <a:pt x="9" y="90"/>
                    </a:lnTo>
                    <a:lnTo>
                      <a:pt x="0" y="109"/>
                    </a:lnTo>
                    <a:lnTo>
                      <a:pt x="115" y="152"/>
                    </a:lnTo>
                    <a:lnTo>
                      <a:pt x="115" y="83"/>
                    </a:lnTo>
                    <a:lnTo>
                      <a:pt x="139" y="88"/>
                    </a:lnTo>
                    <a:close/>
                  </a:path>
                </a:pathLst>
              </a:custGeom>
              <a:solidFill>
                <a:srgbClr val="FFE6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77" name="Freeform 36"/>
              <p:cNvSpPr>
                <a:spLocks/>
              </p:cNvSpPr>
              <p:nvPr/>
            </p:nvSpPr>
            <p:spPr bwMode="ltGray">
              <a:xfrm>
                <a:off x="1664" y="3407"/>
                <a:ext cx="313" cy="448"/>
              </a:xfrm>
              <a:custGeom>
                <a:avLst/>
                <a:gdLst>
                  <a:gd name="T0" fmla="*/ 101 w 313"/>
                  <a:gd name="T1" fmla="*/ 0 h 448"/>
                  <a:gd name="T2" fmla="*/ 251 w 313"/>
                  <a:gd name="T3" fmla="*/ 137 h 448"/>
                  <a:gd name="T4" fmla="*/ 313 w 313"/>
                  <a:gd name="T5" fmla="*/ 265 h 448"/>
                  <a:gd name="T6" fmla="*/ 230 w 313"/>
                  <a:gd name="T7" fmla="*/ 422 h 448"/>
                  <a:gd name="T8" fmla="*/ 182 w 313"/>
                  <a:gd name="T9" fmla="*/ 448 h 448"/>
                  <a:gd name="T10" fmla="*/ 143 w 313"/>
                  <a:gd name="T11" fmla="*/ 256 h 448"/>
                  <a:gd name="T12" fmla="*/ 7 w 313"/>
                  <a:gd name="T13" fmla="*/ 102 h 448"/>
                  <a:gd name="T14" fmla="*/ 0 w 313"/>
                  <a:gd name="T15" fmla="*/ 14 h 448"/>
                  <a:gd name="T16" fmla="*/ 101 w 313"/>
                  <a:gd name="T17" fmla="*/ 0 h 448"/>
                  <a:gd name="T18" fmla="*/ 101 w 313"/>
                  <a:gd name="T19" fmla="*/ 0 h 44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13"/>
                  <a:gd name="T31" fmla="*/ 0 h 448"/>
                  <a:gd name="T32" fmla="*/ 313 w 313"/>
                  <a:gd name="T33" fmla="*/ 448 h 44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13" h="448">
                    <a:moveTo>
                      <a:pt x="101" y="0"/>
                    </a:moveTo>
                    <a:lnTo>
                      <a:pt x="251" y="137"/>
                    </a:lnTo>
                    <a:lnTo>
                      <a:pt x="313" y="265"/>
                    </a:lnTo>
                    <a:lnTo>
                      <a:pt x="230" y="422"/>
                    </a:lnTo>
                    <a:lnTo>
                      <a:pt x="182" y="448"/>
                    </a:lnTo>
                    <a:lnTo>
                      <a:pt x="143" y="256"/>
                    </a:lnTo>
                    <a:lnTo>
                      <a:pt x="7" y="102"/>
                    </a:lnTo>
                    <a:lnTo>
                      <a:pt x="0" y="14"/>
                    </a:lnTo>
                    <a:lnTo>
                      <a:pt x="101" y="0"/>
                    </a:lnTo>
                    <a:close/>
                  </a:path>
                </a:pathLst>
              </a:custGeom>
              <a:solidFill>
                <a:srgbClr val="DBDE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78" name="Freeform 37"/>
              <p:cNvSpPr>
                <a:spLocks/>
              </p:cNvSpPr>
              <p:nvPr/>
            </p:nvSpPr>
            <p:spPr bwMode="ltGray">
              <a:xfrm>
                <a:off x="1561" y="2979"/>
                <a:ext cx="135" cy="115"/>
              </a:xfrm>
              <a:custGeom>
                <a:avLst/>
                <a:gdLst>
                  <a:gd name="T0" fmla="*/ 110 w 135"/>
                  <a:gd name="T1" fmla="*/ 30 h 115"/>
                  <a:gd name="T2" fmla="*/ 80 w 135"/>
                  <a:gd name="T3" fmla="*/ 4 h 115"/>
                  <a:gd name="T4" fmla="*/ 78 w 135"/>
                  <a:gd name="T5" fmla="*/ 2 h 115"/>
                  <a:gd name="T6" fmla="*/ 71 w 135"/>
                  <a:gd name="T7" fmla="*/ 2 h 115"/>
                  <a:gd name="T8" fmla="*/ 62 w 135"/>
                  <a:gd name="T9" fmla="*/ 0 h 115"/>
                  <a:gd name="T10" fmla="*/ 53 w 135"/>
                  <a:gd name="T11" fmla="*/ 2 h 115"/>
                  <a:gd name="T12" fmla="*/ 41 w 135"/>
                  <a:gd name="T13" fmla="*/ 4 h 115"/>
                  <a:gd name="T14" fmla="*/ 30 w 135"/>
                  <a:gd name="T15" fmla="*/ 9 h 115"/>
                  <a:gd name="T16" fmla="*/ 18 w 135"/>
                  <a:gd name="T17" fmla="*/ 18 h 115"/>
                  <a:gd name="T18" fmla="*/ 9 w 135"/>
                  <a:gd name="T19" fmla="*/ 30 h 115"/>
                  <a:gd name="T20" fmla="*/ 2 w 135"/>
                  <a:gd name="T21" fmla="*/ 43 h 115"/>
                  <a:gd name="T22" fmla="*/ 0 w 135"/>
                  <a:gd name="T23" fmla="*/ 57 h 115"/>
                  <a:gd name="T24" fmla="*/ 2 w 135"/>
                  <a:gd name="T25" fmla="*/ 71 h 115"/>
                  <a:gd name="T26" fmla="*/ 7 w 135"/>
                  <a:gd name="T27" fmla="*/ 83 h 115"/>
                  <a:gd name="T28" fmla="*/ 15 w 135"/>
                  <a:gd name="T29" fmla="*/ 96 h 115"/>
                  <a:gd name="T30" fmla="*/ 20 w 135"/>
                  <a:gd name="T31" fmla="*/ 104 h 115"/>
                  <a:gd name="T32" fmla="*/ 25 w 135"/>
                  <a:gd name="T33" fmla="*/ 112 h 115"/>
                  <a:gd name="T34" fmla="*/ 27 w 135"/>
                  <a:gd name="T35" fmla="*/ 115 h 115"/>
                  <a:gd name="T36" fmla="*/ 135 w 135"/>
                  <a:gd name="T37" fmla="*/ 110 h 115"/>
                  <a:gd name="T38" fmla="*/ 105 w 135"/>
                  <a:gd name="T39" fmla="*/ 60 h 115"/>
                  <a:gd name="T40" fmla="*/ 133 w 135"/>
                  <a:gd name="T41" fmla="*/ 53 h 115"/>
                  <a:gd name="T42" fmla="*/ 110 w 135"/>
                  <a:gd name="T43" fmla="*/ 30 h 115"/>
                  <a:gd name="T44" fmla="*/ 110 w 135"/>
                  <a:gd name="T45" fmla="*/ 30 h 11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35"/>
                  <a:gd name="T70" fmla="*/ 0 h 115"/>
                  <a:gd name="T71" fmla="*/ 135 w 135"/>
                  <a:gd name="T72" fmla="*/ 115 h 115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35" h="115">
                    <a:moveTo>
                      <a:pt x="110" y="30"/>
                    </a:moveTo>
                    <a:lnTo>
                      <a:pt x="80" y="4"/>
                    </a:lnTo>
                    <a:lnTo>
                      <a:pt x="78" y="2"/>
                    </a:lnTo>
                    <a:lnTo>
                      <a:pt x="71" y="2"/>
                    </a:lnTo>
                    <a:lnTo>
                      <a:pt x="62" y="0"/>
                    </a:lnTo>
                    <a:lnTo>
                      <a:pt x="53" y="2"/>
                    </a:lnTo>
                    <a:lnTo>
                      <a:pt x="41" y="4"/>
                    </a:lnTo>
                    <a:lnTo>
                      <a:pt x="30" y="9"/>
                    </a:lnTo>
                    <a:lnTo>
                      <a:pt x="18" y="18"/>
                    </a:lnTo>
                    <a:lnTo>
                      <a:pt x="9" y="30"/>
                    </a:lnTo>
                    <a:lnTo>
                      <a:pt x="2" y="43"/>
                    </a:lnTo>
                    <a:lnTo>
                      <a:pt x="0" y="57"/>
                    </a:lnTo>
                    <a:lnTo>
                      <a:pt x="2" y="71"/>
                    </a:lnTo>
                    <a:lnTo>
                      <a:pt x="7" y="83"/>
                    </a:lnTo>
                    <a:lnTo>
                      <a:pt x="15" y="96"/>
                    </a:lnTo>
                    <a:lnTo>
                      <a:pt x="20" y="104"/>
                    </a:lnTo>
                    <a:lnTo>
                      <a:pt x="25" y="112"/>
                    </a:lnTo>
                    <a:lnTo>
                      <a:pt x="27" y="115"/>
                    </a:lnTo>
                    <a:lnTo>
                      <a:pt x="135" y="110"/>
                    </a:lnTo>
                    <a:lnTo>
                      <a:pt x="105" y="60"/>
                    </a:lnTo>
                    <a:lnTo>
                      <a:pt x="133" y="53"/>
                    </a:lnTo>
                    <a:lnTo>
                      <a:pt x="110" y="30"/>
                    </a:lnTo>
                    <a:close/>
                  </a:path>
                </a:pathLst>
              </a:custGeom>
              <a:solidFill>
                <a:srgbClr val="FFE6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79" name="Freeform 38"/>
              <p:cNvSpPr>
                <a:spLocks/>
              </p:cNvSpPr>
              <p:nvPr/>
            </p:nvSpPr>
            <p:spPr bwMode="ltGray">
              <a:xfrm>
                <a:off x="1717" y="2956"/>
                <a:ext cx="373" cy="159"/>
              </a:xfrm>
              <a:custGeom>
                <a:avLst/>
                <a:gdLst>
                  <a:gd name="T0" fmla="*/ 297 w 373"/>
                  <a:gd name="T1" fmla="*/ 0 h 159"/>
                  <a:gd name="T2" fmla="*/ 157 w 373"/>
                  <a:gd name="T3" fmla="*/ 78 h 159"/>
                  <a:gd name="T4" fmla="*/ 0 w 373"/>
                  <a:gd name="T5" fmla="*/ 94 h 159"/>
                  <a:gd name="T6" fmla="*/ 19 w 373"/>
                  <a:gd name="T7" fmla="*/ 143 h 159"/>
                  <a:gd name="T8" fmla="*/ 21 w 373"/>
                  <a:gd name="T9" fmla="*/ 143 h 159"/>
                  <a:gd name="T10" fmla="*/ 28 w 373"/>
                  <a:gd name="T11" fmla="*/ 145 h 159"/>
                  <a:gd name="T12" fmla="*/ 32 w 373"/>
                  <a:gd name="T13" fmla="*/ 145 h 159"/>
                  <a:gd name="T14" fmla="*/ 37 w 373"/>
                  <a:gd name="T15" fmla="*/ 145 h 159"/>
                  <a:gd name="T16" fmla="*/ 44 w 373"/>
                  <a:gd name="T17" fmla="*/ 147 h 159"/>
                  <a:gd name="T18" fmla="*/ 53 w 373"/>
                  <a:gd name="T19" fmla="*/ 150 h 159"/>
                  <a:gd name="T20" fmla="*/ 62 w 373"/>
                  <a:gd name="T21" fmla="*/ 150 h 159"/>
                  <a:gd name="T22" fmla="*/ 69 w 373"/>
                  <a:gd name="T23" fmla="*/ 152 h 159"/>
                  <a:gd name="T24" fmla="*/ 79 w 373"/>
                  <a:gd name="T25" fmla="*/ 152 h 159"/>
                  <a:gd name="T26" fmla="*/ 92 w 373"/>
                  <a:gd name="T27" fmla="*/ 156 h 159"/>
                  <a:gd name="T28" fmla="*/ 102 w 373"/>
                  <a:gd name="T29" fmla="*/ 156 h 159"/>
                  <a:gd name="T30" fmla="*/ 115 w 373"/>
                  <a:gd name="T31" fmla="*/ 157 h 159"/>
                  <a:gd name="T32" fmla="*/ 127 w 373"/>
                  <a:gd name="T33" fmla="*/ 157 h 159"/>
                  <a:gd name="T34" fmla="*/ 141 w 373"/>
                  <a:gd name="T35" fmla="*/ 159 h 159"/>
                  <a:gd name="T36" fmla="*/ 154 w 373"/>
                  <a:gd name="T37" fmla="*/ 157 h 159"/>
                  <a:gd name="T38" fmla="*/ 168 w 373"/>
                  <a:gd name="T39" fmla="*/ 157 h 159"/>
                  <a:gd name="T40" fmla="*/ 182 w 373"/>
                  <a:gd name="T41" fmla="*/ 157 h 159"/>
                  <a:gd name="T42" fmla="*/ 196 w 373"/>
                  <a:gd name="T43" fmla="*/ 157 h 159"/>
                  <a:gd name="T44" fmla="*/ 210 w 373"/>
                  <a:gd name="T45" fmla="*/ 156 h 159"/>
                  <a:gd name="T46" fmla="*/ 226 w 373"/>
                  <a:gd name="T47" fmla="*/ 154 h 159"/>
                  <a:gd name="T48" fmla="*/ 233 w 373"/>
                  <a:gd name="T49" fmla="*/ 152 h 159"/>
                  <a:gd name="T50" fmla="*/ 240 w 373"/>
                  <a:gd name="T51" fmla="*/ 150 h 159"/>
                  <a:gd name="T52" fmla="*/ 247 w 373"/>
                  <a:gd name="T53" fmla="*/ 150 h 159"/>
                  <a:gd name="T54" fmla="*/ 256 w 373"/>
                  <a:gd name="T55" fmla="*/ 150 h 159"/>
                  <a:gd name="T56" fmla="*/ 270 w 373"/>
                  <a:gd name="T57" fmla="*/ 145 h 159"/>
                  <a:gd name="T58" fmla="*/ 284 w 373"/>
                  <a:gd name="T59" fmla="*/ 142 h 159"/>
                  <a:gd name="T60" fmla="*/ 291 w 373"/>
                  <a:gd name="T61" fmla="*/ 138 h 159"/>
                  <a:gd name="T62" fmla="*/ 300 w 373"/>
                  <a:gd name="T63" fmla="*/ 138 h 159"/>
                  <a:gd name="T64" fmla="*/ 307 w 373"/>
                  <a:gd name="T65" fmla="*/ 135 h 159"/>
                  <a:gd name="T66" fmla="*/ 316 w 373"/>
                  <a:gd name="T67" fmla="*/ 133 h 159"/>
                  <a:gd name="T68" fmla="*/ 329 w 373"/>
                  <a:gd name="T69" fmla="*/ 126 h 159"/>
                  <a:gd name="T70" fmla="*/ 344 w 373"/>
                  <a:gd name="T71" fmla="*/ 120 h 159"/>
                  <a:gd name="T72" fmla="*/ 359 w 373"/>
                  <a:gd name="T73" fmla="*/ 113 h 159"/>
                  <a:gd name="T74" fmla="*/ 373 w 373"/>
                  <a:gd name="T75" fmla="*/ 106 h 159"/>
                  <a:gd name="T76" fmla="*/ 297 w 373"/>
                  <a:gd name="T77" fmla="*/ 0 h 159"/>
                  <a:gd name="T78" fmla="*/ 297 w 373"/>
                  <a:gd name="T79" fmla="*/ 0 h 159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373"/>
                  <a:gd name="T121" fmla="*/ 0 h 159"/>
                  <a:gd name="T122" fmla="*/ 373 w 373"/>
                  <a:gd name="T123" fmla="*/ 159 h 159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373" h="159">
                    <a:moveTo>
                      <a:pt x="297" y="0"/>
                    </a:moveTo>
                    <a:lnTo>
                      <a:pt x="157" y="78"/>
                    </a:lnTo>
                    <a:lnTo>
                      <a:pt x="0" y="94"/>
                    </a:lnTo>
                    <a:lnTo>
                      <a:pt x="19" y="143"/>
                    </a:lnTo>
                    <a:lnTo>
                      <a:pt x="21" y="143"/>
                    </a:lnTo>
                    <a:lnTo>
                      <a:pt x="28" y="145"/>
                    </a:lnTo>
                    <a:lnTo>
                      <a:pt x="32" y="145"/>
                    </a:lnTo>
                    <a:lnTo>
                      <a:pt x="37" y="145"/>
                    </a:lnTo>
                    <a:lnTo>
                      <a:pt x="44" y="147"/>
                    </a:lnTo>
                    <a:lnTo>
                      <a:pt x="53" y="150"/>
                    </a:lnTo>
                    <a:lnTo>
                      <a:pt x="62" y="150"/>
                    </a:lnTo>
                    <a:lnTo>
                      <a:pt x="69" y="152"/>
                    </a:lnTo>
                    <a:lnTo>
                      <a:pt x="79" y="152"/>
                    </a:lnTo>
                    <a:lnTo>
                      <a:pt x="92" y="156"/>
                    </a:lnTo>
                    <a:lnTo>
                      <a:pt x="102" y="156"/>
                    </a:lnTo>
                    <a:lnTo>
                      <a:pt x="115" y="157"/>
                    </a:lnTo>
                    <a:lnTo>
                      <a:pt x="127" y="157"/>
                    </a:lnTo>
                    <a:lnTo>
                      <a:pt x="141" y="159"/>
                    </a:lnTo>
                    <a:lnTo>
                      <a:pt x="154" y="157"/>
                    </a:lnTo>
                    <a:lnTo>
                      <a:pt x="168" y="157"/>
                    </a:lnTo>
                    <a:lnTo>
                      <a:pt x="182" y="157"/>
                    </a:lnTo>
                    <a:lnTo>
                      <a:pt x="196" y="157"/>
                    </a:lnTo>
                    <a:lnTo>
                      <a:pt x="210" y="156"/>
                    </a:lnTo>
                    <a:lnTo>
                      <a:pt x="226" y="154"/>
                    </a:lnTo>
                    <a:lnTo>
                      <a:pt x="233" y="152"/>
                    </a:lnTo>
                    <a:lnTo>
                      <a:pt x="240" y="150"/>
                    </a:lnTo>
                    <a:lnTo>
                      <a:pt x="247" y="150"/>
                    </a:lnTo>
                    <a:lnTo>
                      <a:pt x="256" y="150"/>
                    </a:lnTo>
                    <a:lnTo>
                      <a:pt x="270" y="145"/>
                    </a:lnTo>
                    <a:lnTo>
                      <a:pt x="284" y="142"/>
                    </a:lnTo>
                    <a:lnTo>
                      <a:pt x="291" y="138"/>
                    </a:lnTo>
                    <a:lnTo>
                      <a:pt x="300" y="138"/>
                    </a:lnTo>
                    <a:lnTo>
                      <a:pt x="307" y="135"/>
                    </a:lnTo>
                    <a:lnTo>
                      <a:pt x="316" y="133"/>
                    </a:lnTo>
                    <a:lnTo>
                      <a:pt x="329" y="126"/>
                    </a:lnTo>
                    <a:lnTo>
                      <a:pt x="344" y="120"/>
                    </a:lnTo>
                    <a:lnTo>
                      <a:pt x="359" y="113"/>
                    </a:lnTo>
                    <a:lnTo>
                      <a:pt x="373" y="106"/>
                    </a:lnTo>
                    <a:lnTo>
                      <a:pt x="297" y="0"/>
                    </a:lnTo>
                    <a:close/>
                  </a:path>
                </a:pathLst>
              </a:custGeom>
              <a:solidFill>
                <a:srgbClr val="BFC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80" name="Freeform 39"/>
              <p:cNvSpPr>
                <a:spLocks/>
              </p:cNvSpPr>
              <p:nvPr/>
            </p:nvSpPr>
            <p:spPr bwMode="ltGray">
              <a:xfrm>
                <a:off x="1759" y="2979"/>
                <a:ext cx="71" cy="92"/>
              </a:xfrm>
              <a:custGeom>
                <a:avLst/>
                <a:gdLst>
                  <a:gd name="T0" fmla="*/ 39 w 71"/>
                  <a:gd name="T1" fmla="*/ 92 h 92"/>
                  <a:gd name="T2" fmla="*/ 14 w 71"/>
                  <a:gd name="T3" fmla="*/ 83 h 92"/>
                  <a:gd name="T4" fmla="*/ 0 w 71"/>
                  <a:gd name="T5" fmla="*/ 59 h 92"/>
                  <a:gd name="T6" fmla="*/ 7 w 71"/>
                  <a:gd name="T7" fmla="*/ 41 h 92"/>
                  <a:gd name="T8" fmla="*/ 14 w 71"/>
                  <a:gd name="T9" fmla="*/ 50 h 92"/>
                  <a:gd name="T10" fmla="*/ 14 w 71"/>
                  <a:gd name="T11" fmla="*/ 59 h 92"/>
                  <a:gd name="T12" fmla="*/ 25 w 71"/>
                  <a:gd name="T13" fmla="*/ 41 h 92"/>
                  <a:gd name="T14" fmla="*/ 25 w 71"/>
                  <a:gd name="T15" fmla="*/ 27 h 92"/>
                  <a:gd name="T16" fmla="*/ 7 w 71"/>
                  <a:gd name="T17" fmla="*/ 18 h 92"/>
                  <a:gd name="T18" fmla="*/ 9 w 71"/>
                  <a:gd name="T19" fmla="*/ 7 h 92"/>
                  <a:gd name="T20" fmla="*/ 30 w 71"/>
                  <a:gd name="T21" fmla="*/ 13 h 92"/>
                  <a:gd name="T22" fmla="*/ 25 w 71"/>
                  <a:gd name="T23" fmla="*/ 0 h 92"/>
                  <a:gd name="T24" fmla="*/ 44 w 71"/>
                  <a:gd name="T25" fmla="*/ 7 h 92"/>
                  <a:gd name="T26" fmla="*/ 53 w 71"/>
                  <a:gd name="T27" fmla="*/ 30 h 92"/>
                  <a:gd name="T28" fmla="*/ 57 w 71"/>
                  <a:gd name="T29" fmla="*/ 7 h 92"/>
                  <a:gd name="T30" fmla="*/ 67 w 71"/>
                  <a:gd name="T31" fmla="*/ 27 h 92"/>
                  <a:gd name="T32" fmla="*/ 71 w 71"/>
                  <a:gd name="T33" fmla="*/ 78 h 92"/>
                  <a:gd name="T34" fmla="*/ 39 w 71"/>
                  <a:gd name="T35" fmla="*/ 92 h 92"/>
                  <a:gd name="T36" fmla="*/ 39 w 71"/>
                  <a:gd name="T37" fmla="*/ 92 h 9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1"/>
                  <a:gd name="T58" fmla="*/ 0 h 92"/>
                  <a:gd name="T59" fmla="*/ 71 w 71"/>
                  <a:gd name="T60" fmla="*/ 92 h 9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1" h="92">
                    <a:moveTo>
                      <a:pt x="39" y="92"/>
                    </a:moveTo>
                    <a:lnTo>
                      <a:pt x="14" y="83"/>
                    </a:lnTo>
                    <a:lnTo>
                      <a:pt x="0" y="59"/>
                    </a:lnTo>
                    <a:lnTo>
                      <a:pt x="7" y="41"/>
                    </a:lnTo>
                    <a:lnTo>
                      <a:pt x="14" y="50"/>
                    </a:lnTo>
                    <a:lnTo>
                      <a:pt x="14" y="59"/>
                    </a:lnTo>
                    <a:lnTo>
                      <a:pt x="25" y="41"/>
                    </a:lnTo>
                    <a:lnTo>
                      <a:pt x="25" y="27"/>
                    </a:lnTo>
                    <a:lnTo>
                      <a:pt x="7" y="18"/>
                    </a:lnTo>
                    <a:lnTo>
                      <a:pt x="9" y="7"/>
                    </a:lnTo>
                    <a:lnTo>
                      <a:pt x="30" y="13"/>
                    </a:lnTo>
                    <a:lnTo>
                      <a:pt x="25" y="0"/>
                    </a:lnTo>
                    <a:lnTo>
                      <a:pt x="44" y="7"/>
                    </a:lnTo>
                    <a:lnTo>
                      <a:pt x="53" y="30"/>
                    </a:lnTo>
                    <a:lnTo>
                      <a:pt x="57" y="7"/>
                    </a:lnTo>
                    <a:lnTo>
                      <a:pt x="67" y="27"/>
                    </a:lnTo>
                    <a:lnTo>
                      <a:pt x="71" y="78"/>
                    </a:lnTo>
                    <a:lnTo>
                      <a:pt x="39" y="92"/>
                    </a:lnTo>
                    <a:close/>
                  </a:path>
                </a:pathLst>
              </a:custGeom>
              <a:solidFill>
                <a:srgbClr val="E6B3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81" name="Freeform 40"/>
              <p:cNvSpPr>
                <a:spLocks/>
              </p:cNvSpPr>
              <p:nvPr/>
            </p:nvSpPr>
            <p:spPr bwMode="ltGray">
              <a:xfrm>
                <a:off x="1666" y="2976"/>
                <a:ext cx="74" cy="95"/>
              </a:xfrm>
              <a:custGeom>
                <a:avLst/>
                <a:gdLst>
                  <a:gd name="T0" fmla="*/ 42 w 74"/>
                  <a:gd name="T1" fmla="*/ 86 h 95"/>
                  <a:gd name="T2" fmla="*/ 17 w 74"/>
                  <a:gd name="T3" fmla="*/ 81 h 95"/>
                  <a:gd name="T4" fmla="*/ 12 w 74"/>
                  <a:gd name="T5" fmla="*/ 53 h 95"/>
                  <a:gd name="T6" fmla="*/ 0 w 74"/>
                  <a:gd name="T7" fmla="*/ 21 h 95"/>
                  <a:gd name="T8" fmla="*/ 3 w 74"/>
                  <a:gd name="T9" fmla="*/ 14 h 95"/>
                  <a:gd name="T10" fmla="*/ 19 w 74"/>
                  <a:gd name="T11" fmla="*/ 40 h 95"/>
                  <a:gd name="T12" fmla="*/ 19 w 74"/>
                  <a:gd name="T13" fmla="*/ 7 h 95"/>
                  <a:gd name="T14" fmla="*/ 37 w 74"/>
                  <a:gd name="T15" fmla="*/ 0 h 95"/>
                  <a:gd name="T16" fmla="*/ 47 w 74"/>
                  <a:gd name="T17" fmla="*/ 30 h 95"/>
                  <a:gd name="T18" fmla="*/ 56 w 74"/>
                  <a:gd name="T19" fmla="*/ 7 h 95"/>
                  <a:gd name="T20" fmla="*/ 74 w 74"/>
                  <a:gd name="T21" fmla="*/ 95 h 95"/>
                  <a:gd name="T22" fmla="*/ 42 w 74"/>
                  <a:gd name="T23" fmla="*/ 86 h 95"/>
                  <a:gd name="T24" fmla="*/ 42 w 74"/>
                  <a:gd name="T25" fmla="*/ 86 h 9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74"/>
                  <a:gd name="T40" fmla="*/ 0 h 95"/>
                  <a:gd name="T41" fmla="*/ 74 w 74"/>
                  <a:gd name="T42" fmla="*/ 95 h 9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74" h="95">
                    <a:moveTo>
                      <a:pt x="42" y="86"/>
                    </a:moveTo>
                    <a:lnTo>
                      <a:pt x="17" y="81"/>
                    </a:lnTo>
                    <a:lnTo>
                      <a:pt x="12" y="53"/>
                    </a:lnTo>
                    <a:lnTo>
                      <a:pt x="0" y="21"/>
                    </a:lnTo>
                    <a:lnTo>
                      <a:pt x="3" y="14"/>
                    </a:lnTo>
                    <a:lnTo>
                      <a:pt x="19" y="40"/>
                    </a:lnTo>
                    <a:lnTo>
                      <a:pt x="19" y="7"/>
                    </a:lnTo>
                    <a:lnTo>
                      <a:pt x="37" y="0"/>
                    </a:lnTo>
                    <a:lnTo>
                      <a:pt x="47" y="30"/>
                    </a:lnTo>
                    <a:lnTo>
                      <a:pt x="56" y="7"/>
                    </a:lnTo>
                    <a:lnTo>
                      <a:pt x="74" y="95"/>
                    </a:lnTo>
                    <a:lnTo>
                      <a:pt x="42" y="86"/>
                    </a:lnTo>
                    <a:close/>
                  </a:path>
                </a:pathLst>
              </a:custGeom>
              <a:solidFill>
                <a:srgbClr val="F2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82" name="Freeform 41"/>
              <p:cNvSpPr>
                <a:spLocks/>
              </p:cNvSpPr>
              <p:nvPr/>
            </p:nvSpPr>
            <p:spPr bwMode="ltGray">
              <a:xfrm>
                <a:off x="1750" y="3046"/>
                <a:ext cx="188" cy="237"/>
              </a:xfrm>
              <a:custGeom>
                <a:avLst/>
                <a:gdLst>
                  <a:gd name="T0" fmla="*/ 29 w 188"/>
                  <a:gd name="T1" fmla="*/ 82 h 237"/>
                  <a:gd name="T2" fmla="*/ 103 w 188"/>
                  <a:gd name="T3" fmla="*/ 119 h 237"/>
                  <a:gd name="T4" fmla="*/ 41 w 188"/>
                  <a:gd name="T5" fmla="*/ 16 h 237"/>
                  <a:gd name="T6" fmla="*/ 73 w 188"/>
                  <a:gd name="T7" fmla="*/ 0 h 237"/>
                  <a:gd name="T8" fmla="*/ 73 w 188"/>
                  <a:gd name="T9" fmla="*/ 0 h 237"/>
                  <a:gd name="T10" fmla="*/ 80 w 188"/>
                  <a:gd name="T11" fmla="*/ 6 h 237"/>
                  <a:gd name="T12" fmla="*/ 85 w 188"/>
                  <a:gd name="T13" fmla="*/ 13 h 237"/>
                  <a:gd name="T14" fmla="*/ 98 w 188"/>
                  <a:gd name="T15" fmla="*/ 23 h 237"/>
                  <a:gd name="T16" fmla="*/ 110 w 188"/>
                  <a:gd name="T17" fmla="*/ 34 h 237"/>
                  <a:gd name="T18" fmla="*/ 124 w 188"/>
                  <a:gd name="T19" fmla="*/ 46 h 237"/>
                  <a:gd name="T20" fmla="*/ 129 w 188"/>
                  <a:gd name="T21" fmla="*/ 53 h 237"/>
                  <a:gd name="T22" fmla="*/ 136 w 188"/>
                  <a:gd name="T23" fmla="*/ 60 h 237"/>
                  <a:gd name="T24" fmla="*/ 144 w 188"/>
                  <a:gd name="T25" fmla="*/ 69 h 237"/>
                  <a:gd name="T26" fmla="*/ 149 w 188"/>
                  <a:gd name="T27" fmla="*/ 78 h 237"/>
                  <a:gd name="T28" fmla="*/ 156 w 188"/>
                  <a:gd name="T29" fmla="*/ 85 h 237"/>
                  <a:gd name="T30" fmla="*/ 161 w 188"/>
                  <a:gd name="T31" fmla="*/ 92 h 237"/>
                  <a:gd name="T32" fmla="*/ 167 w 188"/>
                  <a:gd name="T33" fmla="*/ 101 h 237"/>
                  <a:gd name="T34" fmla="*/ 172 w 188"/>
                  <a:gd name="T35" fmla="*/ 110 h 237"/>
                  <a:gd name="T36" fmla="*/ 175 w 188"/>
                  <a:gd name="T37" fmla="*/ 119 h 237"/>
                  <a:gd name="T38" fmla="*/ 181 w 188"/>
                  <a:gd name="T39" fmla="*/ 128 h 237"/>
                  <a:gd name="T40" fmla="*/ 182 w 188"/>
                  <a:gd name="T41" fmla="*/ 136 h 237"/>
                  <a:gd name="T42" fmla="*/ 186 w 188"/>
                  <a:gd name="T43" fmla="*/ 145 h 237"/>
                  <a:gd name="T44" fmla="*/ 186 w 188"/>
                  <a:gd name="T45" fmla="*/ 152 h 237"/>
                  <a:gd name="T46" fmla="*/ 188 w 188"/>
                  <a:gd name="T47" fmla="*/ 161 h 237"/>
                  <a:gd name="T48" fmla="*/ 186 w 188"/>
                  <a:gd name="T49" fmla="*/ 170 h 237"/>
                  <a:gd name="T50" fmla="*/ 186 w 188"/>
                  <a:gd name="T51" fmla="*/ 177 h 237"/>
                  <a:gd name="T52" fmla="*/ 181 w 188"/>
                  <a:gd name="T53" fmla="*/ 184 h 237"/>
                  <a:gd name="T54" fmla="*/ 177 w 188"/>
                  <a:gd name="T55" fmla="*/ 193 h 237"/>
                  <a:gd name="T56" fmla="*/ 172 w 188"/>
                  <a:gd name="T57" fmla="*/ 200 h 237"/>
                  <a:gd name="T58" fmla="*/ 167 w 188"/>
                  <a:gd name="T59" fmla="*/ 207 h 237"/>
                  <a:gd name="T60" fmla="*/ 158 w 188"/>
                  <a:gd name="T61" fmla="*/ 212 h 237"/>
                  <a:gd name="T62" fmla="*/ 149 w 188"/>
                  <a:gd name="T63" fmla="*/ 218 h 237"/>
                  <a:gd name="T64" fmla="*/ 142 w 188"/>
                  <a:gd name="T65" fmla="*/ 221 h 237"/>
                  <a:gd name="T66" fmla="*/ 135 w 188"/>
                  <a:gd name="T67" fmla="*/ 226 h 237"/>
                  <a:gd name="T68" fmla="*/ 126 w 188"/>
                  <a:gd name="T69" fmla="*/ 228 h 237"/>
                  <a:gd name="T70" fmla="*/ 119 w 188"/>
                  <a:gd name="T71" fmla="*/ 232 h 237"/>
                  <a:gd name="T72" fmla="*/ 112 w 188"/>
                  <a:gd name="T73" fmla="*/ 234 h 237"/>
                  <a:gd name="T74" fmla="*/ 105 w 188"/>
                  <a:gd name="T75" fmla="*/ 235 h 237"/>
                  <a:gd name="T76" fmla="*/ 89 w 188"/>
                  <a:gd name="T77" fmla="*/ 237 h 237"/>
                  <a:gd name="T78" fmla="*/ 75 w 188"/>
                  <a:gd name="T79" fmla="*/ 237 h 237"/>
                  <a:gd name="T80" fmla="*/ 62 w 188"/>
                  <a:gd name="T81" fmla="*/ 235 h 237"/>
                  <a:gd name="T82" fmla="*/ 52 w 188"/>
                  <a:gd name="T83" fmla="*/ 234 h 237"/>
                  <a:gd name="T84" fmla="*/ 39 w 188"/>
                  <a:gd name="T85" fmla="*/ 230 h 237"/>
                  <a:gd name="T86" fmla="*/ 29 w 188"/>
                  <a:gd name="T87" fmla="*/ 226 h 237"/>
                  <a:gd name="T88" fmla="*/ 22 w 188"/>
                  <a:gd name="T89" fmla="*/ 221 h 237"/>
                  <a:gd name="T90" fmla="*/ 15 w 188"/>
                  <a:gd name="T91" fmla="*/ 219 h 237"/>
                  <a:gd name="T92" fmla="*/ 4 w 188"/>
                  <a:gd name="T93" fmla="*/ 212 h 237"/>
                  <a:gd name="T94" fmla="*/ 0 w 188"/>
                  <a:gd name="T95" fmla="*/ 211 h 237"/>
                  <a:gd name="T96" fmla="*/ 29 w 188"/>
                  <a:gd name="T97" fmla="*/ 82 h 237"/>
                  <a:gd name="T98" fmla="*/ 29 w 188"/>
                  <a:gd name="T99" fmla="*/ 82 h 237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188"/>
                  <a:gd name="T151" fmla="*/ 0 h 237"/>
                  <a:gd name="T152" fmla="*/ 188 w 188"/>
                  <a:gd name="T153" fmla="*/ 237 h 237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188" h="237">
                    <a:moveTo>
                      <a:pt x="29" y="82"/>
                    </a:moveTo>
                    <a:lnTo>
                      <a:pt x="103" y="119"/>
                    </a:lnTo>
                    <a:lnTo>
                      <a:pt x="41" y="16"/>
                    </a:lnTo>
                    <a:lnTo>
                      <a:pt x="73" y="0"/>
                    </a:lnTo>
                    <a:lnTo>
                      <a:pt x="80" y="6"/>
                    </a:lnTo>
                    <a:lnTo>
                      <a:pt x="85" y="13"/>
                    </a:lnTo>
                    <a:lnTo>
                      <a:pt x="98" y="23"/>
                    </a:lnTo>
                    <a:lnTo>
                      <a:pt x="110" y="34"/>
                    </a:lnTo>
                    <a:lnTo>
                      <a:pt x="124" y="46"/>
                    </a:lnTo>
                    <a:lnTo>
                      <a:pt x="129" y="53"/>
                    </a:lnTo>
                    <a:lnTo>
                      <a:pt x="136" y="60"/>
                    </a:lnTo>
                    <a:lnTo>
                      <a:pt x="144" y="69"/>
                    </a:lnTo>
                    <a:lnTo>
                      <a:pt x="149" y="78"/>
                    </a:lnTo>
                    <a:lnTo>
                      <a:pt x="156" y="85"/>
                    </a:lnTo>
                    <a:lnTo>
                      <a:pt x="161" y="92"/>
                    </a:lnTo>
                    <a:lnTo>
                      <a:pt x="167" y="101"/>
                    </a:lnTo>
                    <a:lnTo>
                      <a:pt x="172" y="110"/>
                    </a:lnTo>
                    <a:lnTo>
                      <a:pt x="175" y="119"/>
                    </a:lnTo>
                    <a:lnTo>
                      <a:pt x="181" y="128"/>
                    </a:lnTo>
                    <a:lnTo>
                      <a:pt x="182" y="136"/>
                    </a:lnTo>
                    <a:lnTo>
                      <a:pt x="186" y="145"/>
                    </a:lnTo>
                    <a:lnTo>
                      <a:pt x="186" y="152"/>
                    </a:lnTo>
                    <a:lnTo>
                      <a:pt x="188" y="161"/>
                    </a:lnTo>
                    <a:lnTo>
                      <a:pt x="186" y="170"/>
                    </a:lnTo>
                    <a:lnTo>
                      <a:pt x="186" y="177"/>
                    </a:lnTo>
                    <a:lnTo>
                      <a:pt x="181" y="184"/>
                    </a:lnTo>
                    <a:lnTo>
                      <a:pt x="177" y="193"/>
                    </a:lnTo>
                    <a:lnTo>
                      <a:pt x="172" y="200"/>
                    </a:lnTo>
                    <a:lnTo>
                      <a:pt x="167" y="207"/>
                    </a:lnTo>
                    <a:lnTo>
                      <a:pt x="158" y="212"/>
                    </a:lnTo>
                    <a:lnTo>
                      <a:pt x="149" y="218"/>
                    </a:lnTo>
                    <a:lnTo>
                      <a:pt x="142" y="221"/>
                    </a:lnTo>
                    <a:lnTo>
                      <a:pt x="135" y="226"/>
                    </a:lnTo>
                    <a:lnTo>
                      <a:pt x="126" y="228"/>
                    </a:lnTo>
                    <a:lnTo>
                      <a:pt x="119" y="232"/>
                    </a:lnTo>
                    <a:lnTo>
                      <a:pt x="112" y="234"/>
                    </a:lnTo>
                    <a:lnTo>
                      <a:pt x="105" y="235"/>
                    </a:lnTo>
                    <a:lnTo>
                      <a:pt x="89" y="237"/>
                    </a:lnTo>
                    <a:lnTo>
                      <a:pt x="75" y="237"/>
                    </a:lnTo>
                    <a:lnTo>
                      <a:pt x="62" y="235"/>
                    </a:lnTo>
                    <a:lnTo>
                      <a:pt x="52" y="234"/>
                    </a:lnTo>
                    <a:lnTo>
                      <a:pt x="39" y="230"/>
                    </a:lnTo>
                    <a:lnTo>
                      <a:pt x="29" y="226"/>
                    </a:lnTo>
                    <a:lnTo>
                      <a:pt x="22" y="221"/>
                    </a:lnTo>
                    <a:lnTo>
                      <a:pt x="15" y="219"/>
                    </a:lnTo>
                    <a:lnTo>
                      <a:pt x="4" y="212"/>
                    </a:lnTo>
                    <a:lnTo>
                      <a:pt x="0" y="211"/>
                    </a:lnTo>
                    <a:lnTo>
                      <a:pt x="29" y="82"/>
                    </a:lnTo>
                    <a:close/>
                  </a:path>
                </a:pathLst>
              </a:custGeom>
              <a:solidFill>
                <a:srgbClr val="BFF2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83" name="Freeform 42"/>
              <p:cNvSpPr>
                <a:spLocks/>
              </p:cNvSpPr>
              <p:nvPr/>
            </p:nvSpPr>
            <p:spPr bwMode="ltGray">
              <a:xfrm>
                <a:off x="1496" y="3082"/>
                <a:ext cx="288" cy="383"/>
              </a:xfrm>
              <a:custGeom>
                <a:avLst/>
                <a:gdLst>
                  <a:gd name="T0" fmla="*/ 49 w 288"/>
                  <a:gd name="T1" fmla="*/ 26 h 383"/>
                  <a:gd name="T2" fmla="*/ 94 w 288"/>
                  <a:gd name="T3" fmla="*/ 3 h 383"/>
                  <a:gd name="T4" fmla="*/ 235 w 288"/>
                  <a:gd name="T5" fmla="*/ 0 h 383"/>
                  <a:gd name="T6" fmla="*/ 288 w 288"/>
                  <a:gd name="T7" fmla="*/ 137 h 383"/>
                  <a:gd name="T8" fmla="*/ 283 w 288"/>
                  <a:gd name="T9" fmla="*/ 348 h 383"/>
                  <a:gd name="T10" fmla="*/ 69 w 288"/>
                  <a:gd name="T11" fmla="*/ 383 h 383"/>
                  <a:gd name="T12" fmla="*/ 0 w 288"/>
                  <a:gd name="T13" fmla="*/ 145 h 383"/>
                  <a:gd name="T14" fmla="*/ 49 w 288"/>
                  <a:gd name="T15" fmla="*/ 26 h 383"/>
                  <a:gd name="T16" fmla="*/ 49 w 288"/>
                  <a:gd name="T17" fmla="*/ 26 h 38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88"/>
                  <a:gd name="T28" fmla="*/ 0 h 383"/>
                  <a:gd name="T29" fmla="*/ 288 w 288"/>
                  <a:gd name="T30" fmla="*/ 383 h 38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88" h="383">
                    <a:moveTo>
                      <a:pt x="49" y="26"/>
                    </a:moveTo>
                    <a:lnTo>
                      <a:pt x="94" y="3"/>
                    </a:lnTo>
                    <a:lnTo>
                      <a:pt x="235" y="0"/>
                    </a:lnTo>
                    <a:lnTo>
                      <a:pt x="288" y="137"/>
                    </a:lnTo>
                    <a:lnTo>
                      <a:pt x="283" y="348"/>
                    </a:lnTo>
                    <a:lnTo>
                      <a:pt x="69" y="383"/>
                    </a:lnTo>
                    <a:lnTo>
                      <a:pt x="0" y="145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80FC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84" name="Freeform 43"/>
              <p:cNvSpPr>
                <a:spLocks/>
              </p:cNvSpPr>
              <p:nvPr/>
            </p:nvSpPr>
            <p:spPr bwMode="ltGray">
              <a:xfrm>
                <a:off x="2259" y="3170"/>
                <a:ext cx="230" cy="412"/>
              </a:xfrm>
              <a:custGeom>
                <a:avLst/>
                <a:gdLst>
                  <a:gd name="T0" fmla="*/ 110 w 230"/>
                  <a:gd name="T1" fmla="*/ 0 h 412"/>
                  <a:gd name="T2" fmla="*/ 136 w 230"/>
                  <a:gd name="T3" fmla="*/ 191 h 412"/>
                  <a:gd name="T4" fmla="*/ 230 w 230"/>
                  <a:gd name="T5" fmla="*/ 313 h 412"/>
                  <a:gd name="T6" fmla="*/ 170 w 230"/>
                  <a:gd name="T7" fmla="*/ 412 h 412"/>
                  <a:gd name="T8" fmla="*/ 168 w 230"/>
                  <a:gd name="T9" fmla="*/ 410 h 412"/>
                  <a:gd name="T10" fmla="*/ 161 w 230"/>
                  <a:gd name="T11" fmla="*/ 406 h 412"/>
                  <a:gd name="T12" fmla="*/ 154 w 230"/>
                  <a:gd name="T13" fmla="*/ 399 h 412"/>
                  <a:gd name="T14" fmla="*/ 143 w 230"/>
                  <a:gd name="T15" fmla="*/ 392 h 412"/>
                  <a:gd name="T16" fmla="*/ 129 w 230"/>
                  <a:gd name="T17" fmla="*/ 382 h 412"/>
                  <a:gd name="T18" fmla="*/ 117 w 230"/>
                  <a:gd name="T19" fmla="*/ 369 h 412"/>
                  <a:gd name="T20" fmla="*/ 110 w 230"/>
                  <a:gd name="T21" fmla="*/ 360 h 412"/>
                  <a:gd name="T22" fmla="*/ 103 w 230"/>
                  <a:gd name="T23" fmla="*/ 353 h 412"/>
                  <a:gd name="T24" fmla="*/ 96 w 230"/>
                  <a:gd name="T25" fmla="*/ 346 h 412"/>
                  <a:gd name="T26" fmla="*/ 89 w 230"/>
                  <a:gd name="T27" fmla="*/ 339 h 412"/>
                  <a:gd name="T28" fmla="*/ 80 w 230"/>
                  <a:gd name="T29" fmla="*/ 329 h 412"/>
                  <a:gd name="T30" fmla="*/ 73 w 230"/>
                  <a:gd name="T31" fmla="*/ 320 h 412"/>
                  <a:gd name="T32" fmla="*/ 66 w 230"/>
                  <a:gd name="T33" fmla="*/ 307 h 412"/>
                  <a:gd name="T34" fmla="*/ 59 w 230"/>
                  <a:gd name="T35" fmla="*/ 299 h 412"/>
                  <a:gd name="T36" fmla="*/ 50 w 230"/>
                  <a:gd name="T37" fmla="*/ 288 h 412"/>
                  <a:gd name="T38" fmla="*/ 43 w 230"/>
                  <a:gd name="T39" fmla="*/ 276 h 412"/>
                  <a:gd name="T40" fmla="*/ 36 w 230"/>
                  <a:gd name="T41" fmla="*/ 263 h 412"/>
                  <a:gd name="T42" fmla="*/ 32 w 230"/>
                  <a:gd name="T43" fmla="*/ 253 h 412"/>
                  <a:gd name="T44" fmla="*/ 25 w 230"/>
                  <a:gd name="T45" fmla="*/ 238 h 412"/>
                  <a:gd name="T46" fmla="*/ 20 w 230"/>
                  <a:gd name="T47" fmla="*/ 226 h 412"/>
                  <a:gd name="T48" fmla="*/ 16 w 230"/>
                  <a:gd name="T49" fmla="*/ 212 h 412"/>
                  <a:gd name="T50" fmla="*/ 13 w 230"/>
                  <a:gd name="T51" fmla="*/ 200 h 412"/>
                  <a:gd name="T52" fmla="*/ 9 w 230"/>
                  <a:gd name="T53" fmla="*/ 184 h 412"/>
                  <a:gd name="T54" fmla="*/ 7 w 230"/>
                  <a:gd name="T55" fmla="*/ 170 h 412"/>
                  <a:gd name="T56" fmla="*/ 6 w 230"/>
                  <a:gd name="T57" fmla="*/ 155 h 412"/>
                  <a:gd name="T58" fmla="*/ 6 w 230"/>
                  <a:gd name="T59" fmla="*/ 141 h 412"/>
                  <a:gd name="T60" fmla="*/ 0 w 230"/>
                  <a:gd name="T61" fmla="*/ 16 h 412"/>
                  <a:gd name="T62" fmla="*/ 110 w 230"/>
                  <a:gd name="T63" fmla="*/ 0 h 412"/>
                  <a:gd name="T64" fmla="*/ 110 w 230"/>
                  <a:gd name="T65" fmla="*/ 0 h 41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30"/>
                  <a:gd name="T100" fmla="*/ 0 h 412"/>
                  <a:gd name="T101" fmla="*/ 230 w 230"/>
                  <a:gd name="T102" fmla="*/ 412 h 41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30" h="412">
                    <a:moveTo>
                      <a:pt x="110" y="0"/>
                    </a:moveTo>
                    <a:lnTo>
                      <a:pt x="136" y="191"/>
                    </a:lnTo>
                    <a:lnTo>
                      <a:pt x="230" y="313"/>
                    </a:lnTo>
                    <a:lnTo>
                      <a:pt x="170" y="412"/>
                    </a:lnTo>
                    <a:lnTo>
                      <a:pt x="168" y="410"/>
                    </a:lnTo>
                    <a:lnTo>
                      <a:pt x="161" y="406"/>
                    </a:lnTo>
                    <a:lnTo>
                      <a:pt x="154" y="399"/>
                    </a:lnTo>
                    <a:lnTo>
                      <a:pt x="143" y="392"/>
                    </a:lnTo>
                    <a:lnTo>
                      <a:pt x="129" y="382"/>
                    </a:lnTo>
                    <a:lnTo>
                      <a:pt x="117" y="369"/>
                    </a:lnTo>
                    <a:lnTo>
                      <a:pt x="110" y="360"/>
                    </a:lnTo>
                    <a:lnTo>
                      <a:pt x="103" y="353"/>
                    </a:lnTo>
                    <a:lnTo>
                      <a:pt x="96" y="346"/>
                    </a:lnTo>
                    <a:lnTo>
                      <a:pt x="89" y="339"/>
                    </a:lnTo>
                    <a:lnTo>
                      <a:pt x="80" y="329"/>
                    </a:lnTo>
                    <a:lnTo>
                      <a:pt x="73" y="320"/>
                    </a:lnTo>
                    <a:lnTo>
                      <a:pt x="66" y="307"/>
                    </a:lnTo>
                    <a:lnTo>
                      <a:pt x="59" y="299"/>
                    </a:lnTo>
                    <a:lnTo>
                      <a:pt x="50" y="288"/>
                    </a:lnTo>
                    <a:lnTo>
                      <a:pt x="43" y="276"/>
                    </a:lnTo>
                    <a:lnTo>
                      <a:pt x="36" y="263"/>
                    </a:lnTo>
                    <a:lnTo>
                      <a:pt x="32" y="253"/>
                    </a:lnTo>
                    <a:lnTo>
                      <a:pt x="25" y="238"/>
                    </a:lnTo>
                    <a:lnTo>
                      <a:pt x="20" y="226"/>
                    </a:lnTo>
                    <a:lnTo>
                      <a:pt x="16" y="212"/>
                    </a:lnTo>
                    <a:lnTo>
                      <a:pt x="13" y="200"/>
                    </a:lnTo>
                    <a:lnTo>
                      <a:pt x="9" y="184"/>
                    </a:lnTo>
                    <a:lnTo>
                      <a:pt x="7" y="170"/>
                    </a:lnTo>
                    <a:lnTo>
                      <a:pt x="6" y="155"/>
                    </a:lnTo>
                    <a:lnTo>
                      <a:pt x="6" y="141"/>
                    </a:lnTo>
                    <a:lnTo>
                      <a:pt x="0" y="16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rgbClr val="BA87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85" name="Freeform 44"/>
              <p:cNvSpPr>
                <a:spLocks/>
              </p:cNvSpPr>
              <p:nvPr/>
            </p:nvSpPr>
            <p:spPr bwMode="ltGray">
              <a:xfrm>
                <a:off x="2038" y="2794"/>
                <a:ext cx="122" cy="125"/>
              </a:xfrm>
              <a:custGeom>
                <a:avLst/>
                <a:gdLst>
                  <a:gd name="T0" fmla="*/ 0 w 122"/>
                  <a:gd name="T1" fmla="*/ 77 h 125"/>
                  <a:gd name="T2" fmla="*/ 9 w 122"/>
                  <a:gd name="T3" fmla="*/ 32 h 125"/>
                  <a:gd name="T4" fmla="*/ 9 w 122"/>
                  <a:gd name="T5" fmla="*/ 30 h 125"/>
                  <a:gd name="T6" fmla="*/ 13 w 122"/>
                  <a:gd name="T7" fmla="*/ 25 h 125"/>
                  <a:gd name="T8" fmla="*/ 16 w 122"/>
                  <a:gd name="T9" fmla="*/ 19 h 125"/>
                  <a:gd name="T10" fmla="*/ 25 w 122"/>
                  <a:gd name="T11" fmla="*/ 12 h 125"/>
                  <a:gd name="T12" fmla="*/ 34 w 122"/>
                  <a:gd name="T13" fmla="*/ 5 h 125"/>
                  <a:gd name="T14" fmla="*/ 48 w 122"/>
                  <a:gd name="T15" fmla="*/ 2 h 125"/>
                  <a:gd name="T16" fmla="*/ 57 w 122"/>
                  <a:gd name="T17" fmla="*/ 0 h 125"/>
                  <a:gd name="T18" fmla="*/ 64 w 122"/>
                  <a:gd name="T19" fmla="*/ 0 h 125"/>
                  <a:gd name="T20" fmla="*/ 75 w 122"/>
                  <a:gd name="T21" fmla="*/ 0 h 125"/>
                  <a:gd name="T22" fmla="*/ 87 w 122"/>
                  <a:gd name="T23" fmla="*/ 5 h 125"/>
                  <a:gd name="T24" fmla="*/ 96 w 122"/>
                  <a:gd name="T25" fmla="*/ 7 h 125"/>
                  <a:gd name="T26" fmla="*/ 103 w 122"/>
                  <a:gd name="T27" fmla="*/ 12 h 125"/>
                  <a:gd name="T28" fmla="*/ 110 w 122"/>
                  <a:gd name="T29" fmla="*/ 17 h 125"/>
                  <a:gd name="T30" fmla="*/ 115 w 122"/>
                  <a:gd name="T31" fmla="*/ 23 h 125"/>
                  <a:gd name="T32" fmla="*/ 121 w 122"/>
                  <a:gd name="T33" fmla="*/ 35 h 125"/>
                  <a:gd name="T34" fmla="*/ 122 w 122"/>
                  <a:gd name="T35" fmla="*/ 51 h 125"/>
                  <a:gd name="T36" fmla="*/ 119 w 122"/>
                  <a:gd name="T37" fmla="*/ 62 h 125"/>
                  <a:gd name="T38" fmla="*/ 117 w 122"/>
                  <a:gd name="T39" fmla="*/ 72 h 125"/>
                  <a:gd name="T40" fmla="*/ 114 w 122"/>
                  <a:gd name="T41" fmla="*/ 79 h 125"/>
                  <a:gd name="T42" fmla="*/ 114 w 122"/>
                  <a:gd name="T43" fmla="*/ 83 h 125"/>
                  <a:gd name="T44" fmla="*/ 122 w 122"/>
                  <a:gd name="T45" fmla="*/ 93 h 125"/>
                  <a:gd name="T46" fmla="*/ 59 w 122"/>
                  <a:gd name="T47" fmla="*/ 125 h 125"/>
                  <a:gd name="T48" fmla="*/ 0 w 122"/>
                  <a:gd name="T49" fmla="*/ 125 h 125"/>
                  <a:gd name="T50" fmla="*/ 15 w 122"/>
                  <a:gd name="T51" fmla="*/ 77 h 125"/>
                  <a:gd name="T52" fmla="*/ 0 w 122"/>
                  <a:gd name="T53" fmla="*/ 77 h 125"/>
                  <a:gd name="T54" fmla="*/ 0 w 122"/>
                  <a:gd name="T55" fmla="*/ 77 h 12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22"/>
                  <a:gd name="T85" fmla="*/ 0 h 125"/>
                  <a:gd name="T86" fmla="*/ 122 w 122"/>
                  <a:gd name="T87" fmla="*/ 125 h 12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22" h="125">
                    <a:moveTo>
                      <a:pt x="0" y="77"/>
                    </a:moveTo>
                    <a:lnTo>
                      <a:pt x="9" y="32"/>
                    </a:lnTo>
                    <a:lnTo>
                      <a:pt x="9" y="30"/>
                    </a:lnTo>
                    <a:lnTo>
                      <a:pt x="13" y="25"/>
                    </a:lnTo>
                    <a:lnTo>
                      <a:pt x="16" y="19"/>
                    </a:lnTo>
                    <a:lnTo>
                      <a:pt x="25" y="12"/>
                    </a:lnTo>
                    <a:lnTo>
                      <a:pt x="34" y="5"/>
                    </a:lnTo>
                    <a:lnTo>
                      <a:pt x="48" y="2"/>
                    </a:lnTo>
                    <a:lnTo>
                      <a:pt x="57" y="0"/>
                    </a:lnTo>
                    <a:lnTo>
                      <a:pt x="64" y="0"/>
                    </a:lnTo>
                    <a:lnTo>
                      <a:pt x="75" y="0"/>
                    </a:lnTo>
                    <a:lnTo>
                      <a:pt x="87" y="5"/>
                    </a:lnTo>
                    <a:lnTo>
                      <a:pt x="96" y="7"/>
                    </a:lnTo>
                    <a:lnTo>
                      <a:pt x="103" y="12"/>
                    </a:lnTo>
                    <a:lnTo>
                      <a:pt x="110" y="17"/>
                    </a:lnTo>
                    <a:lnTo>
                      <a:pt x="115" y="23"/>
                    </a:lnTo>
                    <a:lnTo>
                      <a:pt x="121" y="35"/>
                    </a:lnTo>
                    <a:lnTo>
                      <a:pt x="122" y="51"/>
                    </a:lnTo>
                    <a:lnTo>
                      <a:pt x="119" y="62"/>
                    </a:lnTo>
                    <a:lnTo>
                      <a:pt x="117" y="72"/>
                    </a:lnTo>
                    <a:lnTo>
                      <a:pt x="114" y="79"/>
                    </a:lnTo>
                    <a:lnTo>
                      <a:pt x="114" y="83"/>
                    </a:lnTo>
                    <a:lnTo>
                      <a:pt x="122" y="93"/>
                    </a:lnTo>
                    <a:lnTo>
                      <a:pt x="59" y="125"/>
                    </a:lnTo>
                    <a:lnTo>
                      <a:pt x="0" y="125"/>
                    </a:lnTo>
                    <a:lnTo>
                      <a:pt x="15" y="77"/>
                    </a:lnTo>
                    <a:lnTo>
                      <a:pt x="0" y="77"/>
                    </a:lnTo>
                    <a:close/>
                  </a:path>
                </a:pathLst>
              </a:custGeom>
              <a:solidFill>
                <a:srgbClr val="F2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86" name="Freeform 45"/>
              <p:cNvSpPr>
                <a:spLocks/>
              </p:cNvSpPr>
              <p:nvPr/>
            </p:nvSpPr>
            <p:spPr bwMode="ltGray">
              <a:xfrm>
                <a:off x="2042" y="2788"/>
                <a:ext cx="120" cy="89"/>
              </a:xfrm>
              <a:custGeom>
                <a:avLst/>
                <a:gdLst>
                  <a:gd name="T0" fmla="*/ 0 w 120"/>
                  <a:gd name="T1" fmla="*/ 52 h 89"/>
                  <a:gd name="T2" fmla="*/ 55 w 120"/>
                  <a:gd name="T3" fmla="*/ 45 h 89"/>
                  <a:gd name="T4" fmla="*/ 60 w 120"/>
                  <a:gd name="T5" fmla="*/ 69 h 89"/>
                  <a:gd name="T6" fmla="*/ 60 w 120"/>
                  <a:gd name="T7" fmla="*/ 66 h 89"/>
                  <a:gd name="T8" fmla="*/ 67 w 120"/>
                  <a:gd name="T9" fmla="*/ 62 h 89"/>
                  <a:gd name="T10" fmla="*/ 72 w 120"/>
                  <a:gd name="T11" fmla="*/ 59 h 89"/>
                  <a:gd name="T12" fmla="*/ 80 w 120"/>
                  <a:gd name="T13" fmla="*/ 66 h 89"/>
                  <a:gd name="T14" fmla="*/ 81 w 120"/>
                  <a:gd name="T15" fmla="*/ 75 h 89"/>
                  <a:gd name="T16" fmla="*/ 80 w 120"/>
                  <a:gd name="T17" fmla="*/ 80 h 89"/>
                  <a:gd name="T18" fmla="*/ 72 w 120"/>
                  <a:gd name="T19" fmla="*/ 82 h 89"/>
                  <a:gd name="T20" fmla="*/ 71 w 120"/>
                  <a:gd name="T21" fmla="*/ 83 h 89"/>
                  <a:gd name="T22" fmla="*/ 110 w 120"/>
                  <a:gd name="T23" fmla="*/ 89 h 89"/>
                  <a:gd name="T24" fmla="*/ 110 w 120"/>
                  <a:gd name="T25" fmla="*/ 85 h 89"/>
                  <a:gd name="T26" fmla="*/ 113 w 120"/>
                  <a:gd name="T27" fmla="*/ 80 h 89"/>
                  <a:gd name="T28" fmla="*/ 117 w 120"/>
                  <a:gd name="T29" fmla="*/ 71 h 89"/>
                  <a:gd name="T30" fmla="*/ 120 w 120"/>
                  <a:gd name="T31" fmla="*/ 62 h 89"/>
                  <a:gd name="T32" fmla="*/ 120 w 120"/>
                  <a:gd name="T33" fmla="*/ 50 h 89"/>
                  <a:gd name="T34" fmla="*/ 118 w 120"/>
                  <a:gd name="T35" fmla="*/ 39 h 89"/>
                  <a:gd name="T36" fmla="*/ 111 w 120"/>
                  <a:gd name="T37" fmla="*/ 29 h 89"/>
                  <a:gd name="T38" fmla="*/ 101 w 120"/>
                  <a:gd name="T39" fmla="*/ 18 h 89"/>
                  <a:gd name="T40" fmla="*/ 92 w 120"/>
                  <a:gd name="T41" fmla="*/ 11 h 89"/>
                  <a:gd name="T42" fmla="*/ 87 w 120"/>
                  <a:gd name="T43" fmla="*/ 8 h 89"/>
                  <a:gd name="T44" fmla="*/ 78 w 120"/>
                  <a:gd name="T45" fmla="*/ 4 h 89"/>
                  <a:gd name="T46" fmla="*/ 71 w 120"/>
                  <a:gd name="T47" fmla="*/ 2 h 89"/>
                  <a:gd name="T48" fmla="*/ 57 w 120"/>
                  <a:gd name="T49" fmla="*/ 0 h 89"/>
                  <a:gd name="T50" fmla="*/ 44 w 120"/>
                  <a:gd name="T51" fmla="*/ 6 h 89"/>
                  <a:gd name="T52" fmla="*/ 32 w 120"/>
                  <a:gd name="T53" fmla="*/ 8 h 89"/>
                  <a:gd name="T54" fmla="*/ 23 w 120"/>
                  <a:gd name="T55" fmla="*/ 13 h 89"/>
                  <a:gd name="T56" fmla="*/ 14 w 120"/>
                  <a:gd name="T57" fmla="*/ 18 h 89"/>
                  <a:gd name="T58" fmla="*/ 11 w 120"/>
                  <a:gd name="T59" fmla="*/ 25 h 89"/>
                  <a:gd name="T60" fmla="*/ 0 w 120"/>
                  <a:gd name="T61" fmla="*/ 52 h 89"/>
                  <a:gd name="T62" fmla="*/ 0 w 120"/>
                  <a:gd name="T63" fmla="*/ 52 h 89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20"/>
                  <a:gd name="T97" fmla="*/ 0 h 89"/>
                  <a:gd name="T98" fmla="*/ 120 w 120"/>
                  <a:gd name="T99" fmla="*/ 89 h 89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20" h="89">
                    <a:moveTo>
                      <a:pt x="0" y="52"/>
                    </a:moveTo>
                    <a:lnTo>
                      <a:pt x="55" y="45"/>
                    </a:lnTo>
                    <a:lnTo>
                      <a:pt x="60" y="69"/>
                    </a:lnTo>
                    <a:lnTo>
                      <a:pt x="60" y="66"/>
                    </a:lnTo>
                    <a:lnTo>
                      <a:pt x="67" y="62"/>
                    </a:lnTo>
                    <a:lnTo>
                      <a:pt x="72" y="59"/>
                    </a:lnTo>
                    <a:lnTo>
                      <a:pt x="80" y="66"/>
                    </a:lnTo>
                    <a:lnTo>
                      <a:pt x="81" y="75"/>
                    </a:lnTo>
                    <a:lnTo>
                      <a:pt x="80" y="80"/>
                    </a:lnTo>
                    <a:lnTo>
                      <a:pt x="72" y="82"/>
                    </a:lnTo>
                    <a:lnTo>
                      <a:pt x="71" y="83"/>
                    </a:lnTo>
                    <a:lnTo>
                      <a:pt x="110" y="89"/>
                    </a:lnTo>
                    <a:lnTo>
                      <a:pt x="110" y="85"/>
                    </a:lnTo>
                    <a:lnTo>
                      <a:pt x="113" y="80"/>
                    </a:lnTo>
                    <a:lnTo>
                      <a:pt x="117" y="71"/>
                    </a:lnTo>
                    <a:lnTo>
                      <a:pt x="120" y="62"/>
                    </a:lnTo>
                    <a:lnTo>
                      <a:pt x="120" y="50"/>
                    </a:lnTo>
                    <a:lnTo>
                      <a:pt x="118" y="39"/>
                    </a:lnTo>
                    <a:lnTo>
                      <a:pt x="111" y="29"/>
                    </a:lnTo>
                    <a:lnTo>
                      <a:pt x="101" y="18"/>
                    </a:lnTo>
                    <a:lnTo>
                      <a:pt x="92" y="11"/>
                    </a:lnTo>
                    <a:lnTo>
                      <a:pt x="87" y="8"/>
                    </a:lnTo>
                    <a:lnTo>
                      <a:pt x="78" y="4"/>
                    </a:lnTo>
                    <a:lnTo>
                      <a:pt x="71" y="2"/>
                    </a:lnTo>
                    <a:lnTo>
                      <a:pt x="57" y="0"/>
                    </a:lnTo>
                    <a:lnTo>
                      <a:pt x="44" y="6"/>
                    </a:lnTo>
                    <a:lnTo>
                      <a:pt x="32" y="8"/>
                    </a:lnTo>
                    <a:lnTo>
                      <a:pt x="23" y="13"/>
                    </a:lnTo>
                    <a:lnTo>
                      <a:pt x="14" y="18"/>
                    </a:lnTo>
                    <a:lnTo>
                      <a:pt x="11" y="25"/>
                    </a:lnTo>
                    <a:lnTo>
                      <a:pt x="0" y="52"/>
                    </a:lnTo>
                    <a:close/>
                  </a:path>
                </a:pathLst>
              </a:cu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87" name="Freeform 46"/>
              <p:cNvSpPr>
                <a:spLocks/>
              </p:cNvSpPr>
              <p:nvPr/>
            </p:nvSpPr>
            <p:spPr bwMode="ltGray">
              <a:xfrm>
                <a:off x="2265" y="2852"/>
                <a:ext cx="268" cy="210"/>
              </a:xfrm>
              <a:custGeom>
                <a:avLst/>
                <a:gdLst>
                  <a:gd name="T0" fmla="*/ 21 w 268"/>
                  <a:gd name="T1" fmla="*/ 5 h 210"/>
                  <a:gd name="T2" fmla="*/ 23 w 268"/>
                  <a:gd name="T3" fmla="*/ 5 h 210"/>
                  <a:gd name="T4" fmla="*/ 30 w 268"/>
                  <a:gd name="T5" fmla="*/ 4 h 210"/>
                  <a:gd name="T6" fmla="*/ 35 w 268"/>
                  <a:gd name="T7" fmla="*/ 2 h 210"/>
                  <a:gd name="T8" fmla="*/ 42 w 268"/>
                  <a:gd name="T9" fmla="*/ 2 h 210"/>
                  <a:gd name="T10" fmla="*/ 49 w 268"/>
                  <a:gd name="T11" fmla="*/ 2 h 210"/>
                  <a:gd name="T12" fmla="*/ 58 w 268"/>
                  <a:gd name="T13" fmla="*/ 2 h 210"/>
                  <a:gd name="T14" fmla="*/ 67 w 268"/>
                  <a:gd name="T15" fmla="*/ 0 h 210"/>
                  <a:gd name="T16" fmla="*/ 76 w 268"/>
                  <a:gd name="T17" fmla="*/ 0 h 210"/>
                  <a:gd name="T18" fmla="*/ 86 w 268"/>
                  <a:gd name="T19" fmla="*/ 0 h 210"/>
                  <a:gd name="T20" fmla="*/ 97 w 268"/>
                  <a:gd name="T21" fmla="*/ 2 h 210"/>
                  <a:gd name="T22" fmla="*/ 107 w 268"/>
                  <a:gd name="T23" fmla="*/ 2 h 210"/>
                  <a:gd name="T24" fmla="*/ 118 w 268"/>
                  <a:gd name="T25" fmla="*/ 5 h 210"/>
                  <a:gd name="T26" fmla="*/ 130 w 268"/>
                  <a:gd name="T27" fmla="*/ 5 h 210"/>
                  <a:gd name="T28" fmla="*/ 143 w 268"/>
                  <a:gd name="T29" fmla="*/ 11 h 210"/>
                  <a:gd name="T30" fmla="*/ 155 w 268"/>
                  <a:gd name="T31" fmla="*/ 12 h 210"/>
                  <a:gd name="T32" fmla="*/ 166 w 268"/>
                  <a:gd name="T33" fmla="*/ 18 h 210"/>
                  <a:gd name="T34" fmla="*/ 176 w 268"/>
                  <a:gd name="T35" fmla="*/ 21 h 210"/>
                  <a:gd name="T36" fmla="*/ 189 w 268"/>
                  <a:gd name="T37" fmla="*/ 27 h 210"/>
                  <a:gd name="T38" fmla="*/ 198 w 268"/>
                  <a:gd name="T39" fmla="*/ 32 h 210"/>
                  <a:gd name="T40" fmla="*/ 208 w 268"/>
                  <a:gd name="T41" fmla="*/ 39 h 210"/>
                  <a:gd name="T42" fmla="*/ 219 w 268"/>
                  <a:gd name="T43" fmla="*/ 48 h 210"/>
                  <a:gd name="T44" fmla="*/ 228 w 268"/>
                  <a:gd name="T45" fmla="*/ 57 h 210"/>
                  <a:gd name="T46" fmla="*/ 235 w 268"/>
                  <a:gd name="T47" fmla="*/ 65 h 210"/>
                  <a:gd name="T48" fmla="*/ 243 w 268"/>
                  <a:gd name="T49" fmla="*/ 78 h 210"/>
                  <a:gd name="T50" fmla="*/ 249 w 268"/>
                  <a:gd name="T51" fmla="*/ 88 h 210"/>
                  <a:gd name="T52" fmla="*/ 256 w 268"/>
                  <a:gd name="T53" fmla="*/ 104 h 210"/>
                  <a:gd name="T54" fmla="*/ 258 w 268"/>
                  <a:gd name="T55" fmla="*/ 111 h 210"/>
                  <a:gd name="T56" fmla="*/ 259 w 268"/>
                  <a:gd name="T57" fmla="*/ 118 h 210"/>
                  <a:gd name="T58" fmla="*/ 261 w 268"/>
                  <a:gd name="T59" fmla="*/ 127 h 210"/>
                  <a:gd name="T60" fmla="*/ 265 w 268"/>
                  <a:gd name="T61" fmla="*/ 134 h 210"/>
                  <a:gd name="T62" fmla="*/ 265 w 268"/>
                  <a:gd name="T63" fmla="*/ 143 h 210"/>
                  <a:gd name="T64" fmla="*/ 266 w 268"/>
                  <a:gd name="T65" fmla="*/ 152 h 210"/>
                  <a:gd name="T66" fmla="*/ 266 w 268"/>
                  <a:gd name="T67" fmla="*/ 161 h 210"/>
                  <a:gd name="T68" fmla="*/ 268 w 268"/>
                  <a:gd name="T69" fmla="*/ 171 h 210"/>
                  <a:gd name="T70" fmla="*/ 233 w 268"/>
                  <a:gd name="T71" fmla="*/ 210 h 210"/>
                  <a:gd name="T72" fmla="*/ 157 w 268"/>
                  <a:gd name="T73" fmla="*/ 95 h 210"/>
                  <a:gd name="T74" fmla="*/ 14 w 268"/>
                  <a:gd name="T75" fmla="*/ 104 h 210"/>
                  <a:gd name="T76" fmla="*/ 0 w 268"/>
                  <a:gd name="T77" fmla="*/ 50 h 210"/>
                  <a:gd name="T78" fmla="*/ 21 w 268"/>
                  <a:gd name="T79" fmla="*/ 5 h 210"/>
                  <a:gd name="T80" fmla="*/ 21 w 268"/>
                  <a:gd name="T81" fmla="*/ 5 h 21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68"/>
                  <a:gd name="T124" fmla="*/ 0 h 210"/>
                  <a:gd name="T125" fmla="*/ 268 w 268"/>
                  <a:gd name="T126" fmla="*/ 210 h 21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68" h="210">
                    <a:moveTo>
                      <a:pt x="21" y="5"/>
                    </a:moveTo>
                    <a:lnTo>
                      <a:pt x="23" y="5"/>
                    </a:lnTo>
                    <a:lnTo>
                      <a:pt x="30" y="4"/>
                    </a:lnTo>
                    <a:lnTo>
                      <a:pt x="35" y="2"/>
                    </a:lnTo>
                    <a:lnTo>
                      <a:pt x="42" y="2"/>
                    </a:lnTo>
                    <a:lnTo>
                      <a:pt x="49" y="2"/>
                    </a:lnTo>
                    <a:lnTo>
                      <a:pt x="58" y="2"/>
                    </a:lnTo>
                    <a:lnTo>
                      <a:pt x="67" y="0"/>
                    </a:lnTo>
                    <a:lnTo>
                      <a:pt x="76" y="0"/>
                    </a:lnTo>
                    <a:lnTo>
                      <a:pt x="86" y="0"/>
                    </a:lnTo>
                    <a:lnTo>
                      <a:pt x="97" y="2"/>
                    </a:lnTo>
                    <a:lnTo>
                      <a:pt x="107" y="2"/>
                    </a:lnTo>
                    <a:lnTo>
                      <a:pt x="118" y="5"/>
                    </a:lnTo>
                    <a:lnTo>
                      <a:pt x="130" y="5"/>
                    </a:lnTo>
                    <a:lnTo>
                      <a:pt x="143" y="11"/>
                    </a:lnTo>
                    <a:lnTo>
                      <a:pt x="155" y="12"/>
                    </a:lnTo>
                    <a:lnTo>
                      <a:pt x="166" y="18"/>
                    </a:lnTo>
                    <a:lnTo>
                      <a:pt x="176" y="21"/>
                    </a:lnTo>
                    <a:lnTo>
                      <a:pt x="189" y="27"/>
                    </a:lnTo>
                    <a:lnTo>
                      <a:pt x="198" y="32"/>
                    </a:lnTo>
                    <a:lnTo>
                      <a:pt x="208" y="39"/>
                    </a:lnTo>
                    <a:lnTo>
                      <a:pt x="219" y="48"/>
                    </a:lnTo>
                    <a:lnTo>
                      <a:pt x="228" y="57"/>
                    </a:lnTo>
                    <a:lnTo>
                      <a:pt x="235" y="65"/>
                    </a:lnTo>
                    <a:lnTo>
                      <a:pt x="243" y="78"/>
                    </a:lnTo>
                    <a:lnTo>
                      <a:pt x="249" y="88"/>
                    </a:lnTo>
                    <a:lnTo>
                      <a:pt x="256" y="104"/>
                    </a:lnTo>
                    <a:lnTo>
                      <a:pt x="258" y="111"/>
                    </a:lnTo>
                    <a:lnTo>
                      <a:pt x="259" y="118"/>
                    </a:lnTo>
                    <a:lnTo>
                      <a:pt x="261" y="127"/>
                    </a:lnTo>
                    <a:lnTo>
                      <a:pt x="265" y="134"/>
                    </a:lnTo>
                    <a:lnTo>
                      <a:pt x="265" y="143"/>
                    </a:lnTo>
                    <a:lnTo>
                      <a:pt x="266" y="152"/>
                    </a:lnTo>
                    <a:lnTo>
                      <a:pt x="266" y="161"/>
                    </a:lnTo>
                    <a:lnTo>
                      <a:pt x="268" y="171"/>
                    </a:lnTo>
                    <a:lnTo>
                      <a:pt x="233" y="210"/>
                    </a:lnTo>
                    <a:lnTo>
                      <a:pt x="157" y="95"/>
                    </a:lnTo>
                    <a:lnTo>
                      <a:pt x="14" y="104"/>
                    </a:lnTo>
                    <a:lnTo>
                      <a:pt x="0" y="50"/>
                    </a:lnTo>
                    <a:lnTo>
                      <a:pt x="21" y="5"/>
                    </a:lnTo>
                    <a:close/>
                  </a:path>
                </a:pathLst>
              </a:custGeom>
              <a:solidFill>
                <a:srgbClr val="CCA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88" name="Freeform 47"/>
              <p:cNvSpPr>
                <a:spLocks/>
              </p:cNvSpPr>
              <p:nvPr/>
            </p:nvSpPr>
            <p:spPr bwMode="ltGray">
              <a:xfrm>
                <a:off x="2268" y="2900"/>
                <a:ext cx="251" cy="168"/>
              </a:xfrm>
              <a:custGeom>
                <a:avLst/>
                <a:gdLst>
                  <a:gd name="T0" fmla="*/ 0 w 251"/>
                  <a:gd name="T1" fmla="*/ 33 h 168"/>
                  <a:gd name="T2" fmla="*/ 71 w 251"/>
                  <a:gd name="T3" fmla="*/ 33 h 168"/>
                  <a:gd name="T4" fmla="*/ 103 w 251"/>
                  <a:gd name="T5" fmla="*/ 0 h 168"/>
                  <a:gd name="T6" fmla="*/ 210 w 251"/>
                  <a:gd name="T7" fmla="*/ 42 h 168"/>
                  <a:gd name="T8" fmla="*/ 200 w 251"/>
                  <a:gd name="T9" fmla="*/ 60 h 168"/>
                  <a:gd name="T10" fmla="*/ 251 w 251"/>
                  <a:gd name="T11" fmla="*/ 153 h 168"/>
                  <a:gd name="T12" fmla="*/ 232 w 251"/>
                  <a:gd name="T13" fmla="*/ 168 h 168"/>
                  <a:gd name="T14" fmla="*/ 152 w 251"/>
                  <a:gd name="T15" fmla="*/ 47 h 168"/>
                  <a:gd name="T16" fmla="*/ 11 w 251"/>
                  <a:gd name="T17" fmla="*/ 60 h 168"/>
                  <a:gd name="T18" fmla="*/ 0 w 251"/>
                  <a:gd name="T19" fmla="*/ 33 h 168"/>
                  <a:gd name="T20" fmla="*/ 0 w 251"/>
                  <a:gd name="T21" fmla="*/ 33 h 16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51"/>
                  <a:gd name="T34" fmla="*/ 0 h 168"/>
                  <a:gd name="T35" fmla="*/ 251 w 251"/>
                  <a:gd name="T36" fmla="*/ 168 h 16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51" h="168">
                    <a:moveTo>
                      <a:pt x="0" y="33"/>
                    </a:moveTo>
                    <a:lnTo>
                      <a:pt x="71" y="33"/>
                    </a:lnTo>
                    <a:lnTo>
                      <a:pt x="103" y="0"/>
                    </a:lnTo>
                    <a:lnTo>
                      <a:pt x="210" y="42"/>
                    </a:lnTo>
                    <a:lnTo>
                      <a:pt x="200" y="60"/>
                    </a:lnTo>
                    <a:lnTo>
                      <a:pt x="251" y="153"/>
                    </a:lnTo>
                    <a:lnTo>
                      <a:pt x="232" y="168"/>
                    </a:lnTo>
                    <a:lnTo>
                      <a:pt x="152" y="47"/>
                    </a:lnTo>
                    <a:lnTo>
                      <a:pt x="11" y="60"/>
                    </a:lnTo>
                    <a:lnTo>
                      <a:pt x="0" y="33"/>
                    </a:lnTo>
                    <a:close/>
                  </a:path>
                </a:pathLst>
              </a:custGeom>
              <a:solidFill>
                <a:srgbClr val="BA87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89" name="Freeform 48"/>
              <p:cNvSpPr>
                <a:spLocks/>
              </p:cNvSpPr>
              <p:nvPr/>
            </p:nvSpPr>
            <p:spPr bwMode="ltGray">
              <a:xfrm>
                <a:off x="2008" y="2857"/>
                <a:ext cx="345" cy="308"/>
              </a:xfrm>
              <a:custGeom>
                <a:avLst/>
                <a:gdLst>
                  <a:gd name="T0" fmla="*/ 0 w 345"/>
                  <a:gd name="T1" fmla="*/ 99 h 308"/>
                  <a:gd name="T2" fmla="*/ 108 w 345"/>
                  <a:gd name="T3" fmla="*/ 294 h 308"/>
                  <a:gd name="T4" fmla="*/ 308 w 345"/>
                  <a:gd name="T5" fmla="*/ 308 h 308"/>
                  <a:gd name="T6" fmla="*/ 345 w 345"/>
                  <a:gd name="T7" fmla="*/ 271 h 308"/>
                  <a:gd name="T8" fmla="*/ 274 w 345"/>
                  <a:gd name="T9" fmla="*/ 0 h 308"/>
                  <a:gd name="T10" fmla="*/ 204 w 345"/>
                  <a:gd name="T11" fmla="*/ 0 h 308"/>
                  <a:gd name="T12" fmla="*/ 0 w 345"/>
                  <a:gd name="T13" fmla="*/ 99 h 308"/>
                  <a:gd name="T14" fmla="*/ 0 w 345"/>
                  <a:gd name="T15" fmla="*/ 99 h 3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45"/>
                  <a:gd name="T25" fmla="*/ 0 h 308"/>
                  <a:gd name="T26" fmla="*/ 345 w 345"/>
                  <a:gd name="T27" fmla="*/ 308 h 30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45" h="308">
                    <a:moveTo>
                      <a:pt x="0" y="99"/>
                    </a:moveTo>
                    <a:lnTo>
                      <a:pt x="108" y="294"/>
                    </a:lnTo>
                    <a:lnTo>
                      <a:pt x="308" y="308"/>
                    </a:lnTo>
                    <a:lnTo>
                      <a:pt x="345" y="271"/>
                    </a:lnTo>
                    <a:lnTo>
                      <a:pt x="274" y="0"/>
                    </a:lnTo>
                    <a:lnTo>
                      <a:pt x="204" y="0"/>
                    </a:lnTo>
                    <a:lnTo>
                      <a:pt x="0" y="99"/>
                    </a:lnTo>
                    <a:close/>
                  </a:path>
                </a:pathLst>
              </a:custGeom>
              <a:solidFill>
                <a:srgbClr val="CCA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90" name="Freeform 49"/>
              <p:cNvSpPr>
                <a:spLocks/>
              </p:cNvSpPr>
              <p:nvPr/>
            </p:nvSpPr>
            <p:spPr bwMode="ltGray">
              <a:xfrm>
                <a:off x="2162" y="2852"/>
                <a:ext cx="196" cy="290"/>
              </a:xfrm>
              <a:custGeom>
                <a:avLst/>
                <a:gdLst>
                  <a:gd name="T0" fmla="*/ 127 w 196"/>
                  <a:gd name="T1" fmla="*/ 5 h 290"/>
                  <a:gd name="T2" fmla="*/ 51 w 196"/>
                  <a:gd name="T3" fmla="*/ 0 h 290"/>
                  <a:gd name="T4" fmla="*/ 0 w 196"/>
                  <a:gd name="T5" fmla="*/ 27 h 290"/>
                  <a:gd name="T6" fmla="*/ 60 w 196"/>
                  <a:gd name="T7" fmla="*/ 55 h 290"/>
                  <a:gd name="T8" fmla="*/ 43 w 196"/>
                  <a:gd name="T9" fmla="*/ 83 h 290"/>
                  <a:gd name="T10" fmla="*/ 99 w 196"/>
                  <a:gd name="T11" fmla="*/ 171 h 290"/>
                  <a:gd name="T12" fmla="*/ 101 w 196"/>
                  <a:gd name="T13" fmla="*/ 290 h 290"/>
                  <a:gd name="T14" fmla="*/ 196 w 196"/>
                  <a:gd name="T15" fmla="*/ 284 h 290"/>
                  <a:gd name="T16" fmla="*/ 150 w 196"/>
                  <a:gd name="T17" fmla="*/ 95 h 290"/>
                  <a:gd name="T18" fmla="*/ 127 w 196"/>
                  <a:gd name="T19" fmla="*/ 5 h 290"/>
                  <a:gd name="T20" fmla="*/ 127 w 196"/>
                  <a:gd name="T21" fmla="*/ 5 h 29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96"/>
                  <a:gd name="T34" fmla="*/ 0 h 290"/>
                  <a:gd name="T35" fmla="*/ 196 w 196"/>
                  <a:gd name="T36" fmla="*/ 290 h 29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96" h="290">
                    <a:moveTo>
                      <a:pt x="127" y="5"/>
                    </a:moveTo>
                    <a:lnTo>
                      <a:pt x="51" y="0"/>
                    </a:lnTo>
                    <a:lnTo>
                      <a:pt x="0" y="27"/>
                    </a:lnTo>
                    <a:lnTo>
                      <a:pt x="60" y="55"/>
                    </a:lnTo>
                    <a:lnTo>
                      <a:pt x="43" y="83"/>
                    </a:lnTo>
                    <a:lnTo>
                      <a:pt x="99" y="171"/>
                    </a:lnTo>
                    <a:lnTo>
                      <a:pt x="101" y="290"/>
                    </a:lnTo>
                    <a:lnTo>
                      <a:pt x="196" y="284"/>
                    </a:lnTo>
                    <a:lnTo>
                      <a:pt x="150" y="95"/>
                    </a:lnTo>
                    <a:lnTo>
                      <a:pt x="127" y="5"/>
                    </a:lnTo>
                    <a:close/>
                  </a:path>
                </a:pathLst>
              </a:custGeom>
              <a:solidFill>
                <a:srgbClr val="BA87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91" name="Freeform 50"/>
              <p:cNvSpPr>
                <a:spLocks/>
              </p:cNvSpPr>
              <p:nvPr/>
            </p:nvSpPr>
            <p:spPr bwMode="ltGray">
              <a:xfrm>
                <a:off x="2657" y="2803"/>
                <a:ext cx="138" cy="272"/>
              </a:xfrm>
              <a:custGeom>
                <a:avLst/>
                <a:gdLst>
                  <a:gd name="T0" fmla="*/ 11 w 138"/>
                  <a:gd name="T1" fmla="*/ 0 h 272"/>
                  <a:gd name="T2" fmla="*/ 0 w 138"/>
                  <a:gd name="T3" fmla="*/ 37 h 272"/>
                  <a:gd name="T4" fmla="*/ 0 w 138"/>
                  <a:gd name="T5" fmla="*/ 272 h 272"/>
                  <a:gd name="T6" fmla="*/ 122 w 138"/>
                  <a:gd name="T7" fmla="*/ 268 h 272"/>
                  <a:gd name="T8" fmla="*/ 138 w 138"/>
                  <a:gd name="T9" fmla="*/ 23 h 272"/>
                  <a:gd name="T10" fmla="*/ 102 w 138"/>
                  <a:gd name="T11" fmla="*/ 0 h 272"/>
                  <a:gd name="T12" fmla="*/ 76 w 138"/>
                  <a:gd name="T13" fmla="*/ 3 h 272"/>
                  <a:gd name="T14" fmla="*/ 11 w 138"/>
                  <a:gd name="T15" fmla="*/ 0 h 272"/>
                  <a:gd name="T16" fmla="*/ 11 w 138"/>
                  <a:gd name="T17" fmla="*/ 0 h 2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272"/>
                  <a:gd name="T29" fmla="*/ 138 w 138"/>
                  <a:gd name="T30" fmla="*/ 272 h 2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272">
                    <a:moveTo>
                      <a:pt x="11" y="0"/>
                    </a:moveTo>
                    <a:lnTo>
                      <a:pt x="0" y="37"/>
                    </a:lnTo>
                    <a:lnTo>
                      <a:pt x="0" y="272"/>
                    </a:lnTo>
                    <a:lnTo>
                      <a:pt x="122" y="268"/>
                    </a:lnTo>
                    <a:lnTo>
                      <a:pt x="138" y="23"/>
                    </a:lnTo>
                    <a:lnTo>
                      <a:pt x="102" y="0"/>
                    </a:lnTo>
                    <a:lnTo>
                      <a:pt x="76" y="3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7A94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92" name="Freeform 51"/>
              <p:cNvSpPr>
                <a:spLocks/>
              </p:cNvSpPr>
              <p:nvPr/>
            </p:nvSpPr>
            <p:spPr bwMode="ltGray">
              <a:xfrm>
                <a:off x="2728" y="2826"/>
                <a:ext cx="120" cy="231"/>
              </a:xfrm>
              <a:custGeom>
                <a:avLst/>
                <a:gdLst>
                  <a:gd name="T0" fmla="*/ 120 w 120"/>
                  <a:gd name="T1" fmla="*/ 14 h 231"/>
                  <a:gd name="T2" fmla="*/ 113 w 120"/>
                  <a:gd name="T3" fmla="*/ 121 h 231"/>
                  <a:gd name="T4" fmla="*/ 91 w 120"/>
                  <a:gd name="T5" fmla="*/ 174 h 231"/>
                  <a:gd name="T6" fmla="*/ 100 w 120"/>
                  <a:gd name="T7" fmla="*/ 229 h 231"/>
                  <a:gd name="T8" fmla="*/ 10 w 120"/>
                  <a:gd name="T9" fmla="*/ 231 h 231"/>
                  <a:gd name="T10" fmla="*/ 0 w 120"/>
                  <a:gd name="T11" fmla="*/ 90 h 231"/>
                  <a:gd name="T12" fmla="*/ 38 w 120"/>
                  <a:gd name="T13" fmla="*/ 42 h 231"/>
                  <a:gd name="T14" fmla="*/ 37 w 120"/>
                  <a:gd name="T15" fmla="*/ 23 h 231"/>
                  <a:gd name="T16" fmla="*/ 76 w 120"/>
                  <a:gd name="T17" fmla="*/ 0 h 231"/>
                  <a:gd name="T18" fmla="*/ 120 w 120"/>
                  <a:gd name="T19" fmla="*/ 14 h 231"/>
                  <a:gd name="T20" fmla="*/ 120 w 120"/>
                  <a:gd name="T21" fmla="*/ 14 h 23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0"/>
                  <a:gd name="T34" fmla="*/ 0 h 231"/>
                  <a:gd name="T35" fmla="*/ 120 w 120"/>
                  <a:gd name="T36" fmla="*/ 231 h 23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0" h="231">
                    <a:moveTo>
                      <a:pt x="120" y="14"/>
                    </a:moveTo>
                    <a:lnTo>
                      <a:pt x="113" y="121"/>
                    </a:lnTo>
                    <a:lnTo>
                      <a:pt x="91" y="174"/>
                    </a:lnTo>
                    <a:lnTo>
                      <a:pt x="100" y="229"/>
                    </a:lnTo>
                    <a:lnTo>
                      <a:pt x="10" y="231"/>
                    </a:lnTo>
                    <a:lnTo>
                      <a:pt x="0" y="90"/>
                    </a:lnTo>
                    <a:lnTo>
                      <a:pt x="38" y="42"/>
                    </a:lnTo>
                    <a:lnTo>
                      <a:pt x="37" y="23"/>
                    </a:lnTo>
                    <a:lnTo>
                      <a:pt x="76" y="0"/>
                    </a:lnTo>
                    <a:lnTo>
                      <a:pt x="120" y="14"/>
                    </a:lnTo>
                    <a:close/>
                  </a:path>
                </a:pathLst>
              </a:custGeom>
              <a:solidFill>
                <a:srgbClr val="6380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93" name="Freeform 52"/>
              <p:cNvSpPr>
                <a:spLocks/>
              </p:cNvSpPr>
              <p:nvPr/>
            </p:nvSpPr>
            <p:spPr bwMode="ltGray">
              <a:xfrm>
                <a:off x="2745" y="2792"/>
                <a:ext cx="96" cy="62"/>
              </a:xfrm>
              <a:custGeom>
                <a:avLst/>
                <a:gdLst>
                  <a:gd name="T0" fmla="*/ 64 w 96"/>
                  <a:gd name="T1" fmla="*/ 62 h 62"/>
                  <a:gd name="T2" fmla="*/ 11 w 96"/>
                  <a:gd name="T3" fmla="*/ 34 h 62"/>
                  <a:gd name="T4" fmla="*/ 0 w 96"/>
                  <a:gd name="T5" fmla="*/ 14 h 62"/>
                  <a:gd name="T6" fmla="*/ 85 w 96"/>
                  <a:gd name="T7" fmla="*/ 0 h 62"/>
                  <a:gd name="T8" fmla="*/ 96 w 96"/>
                  <a:gd name="T9" fmla="*/ 39 h 62"/>
                  <a:gd name="T10" fmla="*/ 64 w 96"/>
                  <a:gd name="T11" fmla="*/ 62 h 62"/>
                  <a:gd name="T12" fmla="*/ 64 w 96"/>
                  <a:gd name="T13" fmla="*/ 62 h 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96"/>
                  <a:gd name="T22" fmla="*/ 0 h 62"/>
                  <a:gd name="T23" fmla="*/ 96 w 96"/>
                  <a:gd name="T24" fmla="*/ 62 h 6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96" h="62">
                    <a:moveTo>
                      <a:pt x="64" y="62"/>
                    </a:moveTo>
                    <a:lnTo>
                      <a:pt x="11" y="34"/>
                    </a:lnTo>
                    <a:lnTo>
                      <a:pt x="0" y="14"/>
                    </a:lnTo>
                    <a:lnTo>
                      <a:pt x="85" y="0"/>
                    </a:lnTo>
                    <a:lnTo>
                      <a:pt x="96" y="39"/>
                    </a:lnTo>
                    <a:lnTo>
                      <a:pt x="64" y="62"/>
                    </a:lnTo>
                    <a:close/>
                  </a:path>
                </a:pathLst>
              </a:custGeom>
              <a:solidFill>
                <a:srgbClr val="CC80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94" name="Freeform 53"/>
              <p:cNvSpPr>
                <a:spLocks/>
              </p:cNvSpPr>
              <p:nvPr/>
            </p:nvSpPr>
            <p:spPr bwMode="ltGray">
              <a:xfrm>
                <a:off x="2544" y="2794"/>
                <a:ext cx="297" cy="192"/>
              </a:xfrm>
              <a:custGeom>
                <a:avLst/>
                <a:gdLst>
                  <a:gd name="T0" fmla="*/ 297 w 297"/>
                  <a:gd name="T1" fmla="*/ 115 h 192"/>
                  <a:gd name="T2" fmla="*/ 297 w 297"/>
                  <a:gd name="T3" fmla="*/ 155 h 192"/>
                  <a:gd name="T4" fmla="*/ 263 w 297"/>
                  <a:gd name="T5" fmla="*/ 192 h 192"/>
                  <a:gd name="T6" fmla="*/ 260 w 297"/>
                  <a:gd name="T7" fmla="*/ 192 h 192"/>
                  <a:gd name="T8" fmla="*/ 256 w 297"/>
                  <a:gd name="T9" fmla="*/ 192 h 192"/>
                  <a:gd name="T10" fmla="*/ 247 w 297"/>
                  <a:gd name="T11" fmla="*/ 192 h 192"/>
                  <a:gd name="T12" fmla="*/ 240 w 297"/>
                  <a:gd name="T13" fmla="*/ 192 h 192"/>
                  <a:gd name="T14" fmla="*/ 226 w 297"/>
                  <a:gd name="T15" fmla="*/ 191 h 192"/>
                  <a:gd name="T16" fmla="*/ 214 w 297"/>
                  <a:gd name="T17" fmla="*/ 191 h 192"/>
                  <a:gd name="T18" fmla="*/ 199 w 297"/>
                  <a:gd name="T19" fmla="*/ 191 h 192"/>
                  <a:gd name="T20" fmla="*/ 185 w 297"/>
                  <a:gd name="T21" fmla="*/ 191 h 192"/>
                  <a:gd name="T22" fmla="*/ 177 w 297"/>
                  <a:gd name="T23" fmla="*/ 187 h 192"/>
                  <a:gd name="T24" fmla="*/ 169 w 297"/>
                  <a:gd name="T25" fmla="*/ 187 h 192"/>
                  <a:gd name="T26" fmla="*/ 161 w 297"/>
                  <a:gd name="T27" fmla="*/ 185 h 192"/>
                  <a:gd name="T28" fmla="*/ 152 w 297"/>
                  <a:gd name="T29" fmla="*/ 185 h 192"/>
                  <a:gd name="T30" fmla="*/ 145 w 297"/>
                  <a:gd name="T31" fmla="*/ 182 h 192"/>
                  <a:gd name="T32" fmla="*/ 136 w 297"/>
                  <a:gd name="T33" fmla="*/ 180 h 192"/>
                  <a:gd name="T34" fmla="*/ 127 w 297"/>
                  <a:gd name="T35" fmla="*/ 178 h 192"/>
                  <a:gd name="T36" fmla="*/ 118 w 297"/>
                  <a:gd name="T37" fmla="*/ 176 h 192"/>
                  <a:gd name="T38" fmla="*/ 111 w 297"/>
                  <a:gd name="T39" fmla="*/ 173 h 192"/>
                  <a:gd name="T40" fmla="*/ 102 w 297"/>
                  <a:gd name="T41" fmla="*/ 169 h 192"/>
                  <a:gd name="T42" fmla="*/ 95 w 297"/>
                  <a:gd name="T43" fmla="*/ 166 h 192"/>
                  <a:gd name="T44" fmla="*/ 90 w 297"/>
                  <a:gd name="T45" fmla="*/ 162 h 192"/>
                  <a:gd name="T46" fmla="*/ 76 w 297"/>
                  <a:gd name="T47" fmla="*/ 153 h 192"/>
                  <a:gd name="T48" fmla="*/ 67 w 297"/>
                  <a:gd name="T49" fmla="*/ 146 h 192"/>
                  <a:gd name="T50" fmla="*/ 55 w 297"/>
                  <a:gd name="T51" fmla="*/ 134 h 192"/>
                  <a:gd name="T52" fmla="*/ 48 w 297"/>
                  <a:gd name="T53" fmla="*/ 122 h 192"/>
                  <a:gd name="T54" fmla="*/ 39 w 297"/>
                  <a:gd name="T55" fmla="*/ 108 h 192"/>
                  <a:gd name="T56" fmla="*/ 33 w 297"/>
                  <a:gd name="T57" fmla="*/ 97 h 192"/>
                  <a:gd name="T58" fmla="*/ 26 w 297"/>
                  <a:gd name="T59" fmla="*/ 85 h 192"/>
                  <a:gd name="T60" fmla="*/ 21 w 297"/>
                  <a:gd name="T61" fmla="*/ 72 h 192"/>
                  <a:gd name="T62" fmla="*/ 17 w 297"/>
                  <a:gd name="T63" fmla="*/ 60 h 192"/>
                  <a:gd name="T64" fmla="*/ 12 w 297"/>
                  <a:gd name="T65" fmla="*/ 51 h 192"/>
                  <a:gd name="T66" fmla="*/ 9 w 297"/>
                  <a:gd name="T67" fmla="*/ 39 h 192"/>
                  <a:gd name="T68" fmla="*/ 5 w 297"/>
                  <a:gd name="T69" fmla="*/ 30 h 192"/>
                  <a:gd name="T70" fmla="*/ 3 w 297"/>
                  <a:gd name="T71" fmla="*/ 19 h 192"/>
                  <a:gd name="T72" fmla="*/ 2 w 297"/>
                  <a:gd name="T73" fmla="*/ 12 h 192"/>
                  <a:gd name="T74" fmla="*/ 0 w 297"/>
                  <a:gd name="T75" fmla="*/ 2 h 192"/>
                  <a:gd name="T76" fmla="*/ 0 w 297"/>
                  <a:gd name="T77" fmla="*/ 0 h 192"/>
                  <a:gd name="T78" fmla="*/ 32 w 297"/>
                  <a:gd name="T79" fmla="*/ 2 h 192"/>
                  <a:gd name="T80" fmla="*/ 113 w 297"/>
                  <a:gd name="T81" fmla="*/ 90 h 192"/>
                  <a:gd name="T82" fmla="*/ 212 w 297"/>
                  <a:gd name="T83" fmla="*/ 97 h 192"/>
                  <a:gd name="T84" fmla="*/ 297 w 297"/>
                  <a:gd name="T85" fmla="*/ 115 h 192"/>
                  <a:gd name="T86" fmla="*/ 297 w 297"/>
                  <a:gd name="T87" fmla="*/ 115 h 192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297"/>
                  <a:gd name="T133" fmla="*/ 0 h 192"/>
                  <a:gd name="T134" fmla="*/ 297 w 297"/>
                  <a:gd name="T135" fmla="*/ 192 h 192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297" h="192">
                    <a:moveTo>
                      <a:pt x="297" y="115"/>
                    </a:moveTo>
                    <a:lnTo>
                      <a:pt x="297" y="155"/>
                    </a:lnTo>
                    <a:lnTo>
                      <a:pt x="263" y="192"/>
                    </a:lnTo>
                    <a:lnTo>
                      <a:pt x="260" y="192"/>
                    </a:lnTo>
                    <a:lnTo>
                      <a:pt x="256" y="192"/>
                    </a:lnTo>
                    <a:lnTo>
                      <a:pt x="247" y="192"/>
                    </a:lnTo>
                    <a:lnTo>
                      <a:pt x="240" y="192"/>
                    </a:lnTo>
                    <a:lnTo>
                      <a:pt x="226" y="191"/>
                    </a:lnTo>
                    <a:lnTo>
                      <a:pt x="214" y="191"/>
                    </a:lnTo>
                    <a:lnTo>
                      <a:pt x="199" y="191"/>
                    </a:lnTo>
                    <a:lnTo>
                      <a:pt x="185" y="191"/>
                    </a:lnTo>
                    <a:lnTo>
                      <a:pt x="177" y="187"/>
                    </a:lnTo>
                    <a:lnTo>
                      <a:pt x="169" y="187"/>
                    </a:lnTo>
                    <a:lnTo>
                      <a:pt x="161" y="185"/>
                    </a:lnTo>
                    <a:lnTo>
                      <a:pt x="152" y="185"/>
                    </a:lnTo>
                    <a:lnTo>
                      <a:pt x="145" y="182"/>
                    </a:lnTo>
                    <a:lnTo>
                      <a:pt x="136" y="180"/>
                    </a:lnTo>
                    <a:lnTo>
                      <a:pt x="127" y="178"/>
                    </a:lnTo>
                    <a:lnTo>
                      <a:pt x="118" y="176"/>
                    </a:lnTo>
                    <a:lnTo>
                      <a:pt x="111" y="173"/>
                    </a:lnTo>
                    <a:lnTo>
                      <a:pt x="102" y="169"/>
                    </a:lnTo>
                    <a:lnTo>
                      <a:pt x="95" y="166"/>
                    </a:lnTo>
                    <a:lnTo>
                      <a:pt x="90" y="162"/>
                    </a:lnTo>
                    <a:lnTo>
                      <a:pt x="76" y="153"/>
                    </a:lnTo>
                    <a:lnTo>
                      <a:pt x="67" y="146"/>
                    </a:lnTo>
                    <a:lnTo>
                      <a:pt x="55" y="134"/>
                    </a:lnTo>
                    <a:lnTo>
                      <a:pt x="48" y="122"/>
                    </a:lnTo>
                    <a:lnTo>
                      <a:pt x="39" y="108"/>
                    </a:lnTo>
                    <a:lnTo>
                      <a:pt x="33" y="97"/>
                    </a:lnTo>
                    <a:lnTo>
                      <a:pt x="26" y="85"/>
                    </a:lnTo>
                    <a:lnTo>
                      <a:pt x="21" y="72"/>
                    </a:lnTo>
                    <a:lnTo>
                      <a:pt x="17" y="60"/>
                    </a:lnTo>
                    <a:lnTo>
                      <a:pt x="12" y="51"/>
                    </a:lnTo>
                    <a:lnTo>
                      <a:pt x="9" y="39"/>
                    </a:lnTo>
                    <a:lnTo>
                      <a:pt x="5" y="30"/>
                    </a:lnTo>
                    <a:lnTo>
                      <a:pt x="3" y="19"/>
                    </a:lnTo>
                    <a:lnTo>
                      <a:pt x="2" y="1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2" y="2"/>
                    </a:lnTo>
                    <a:lnTo>
                      <a:pt x="113" y="90"/>
                    </a:lnTo>
                    <a:lnTo>
                      <a:pt x="212" y="97"/>
                    </a:lnTo>
                    <a:lnTo>
                      <a:pt x="297" y="115"/>
                    </a:lnTo>
                    <a:close/>
                  </a:path>
                </a:pathLst>
              </a:custGeom>
              <a:solidFill>
                <a:srgbClr val="7A94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95" name="Freeform 54"/>
              <p:cNvSpPr>
                <a:spLocks/>
              </p:cNvSpPr>
              <p:nvPr/>
            </p:nvSpPr>
            <p:spPr bwMode="ltGray">
              <a:xfrm>
                <a:off x="2411" y="3331"/>
                <a:ext cx="278" cy="477"/>
              </a:xfrm>
              <a:custGeom>
                <a:avLst/>
                <a:gdLst>
                  <a:gd name="T0" fmla="*/ 274 w 278"/>
                  <a:gd name="T1" fmla="*/ 102 h 477"/>
                  <a:gd name="T2" fmla="*/ 133 w 278"/>
                  <a:gd name="T3" fmla="*/ 270 h 477"/>
                  <a:gd name="T4" fmla="*/ 119 w 278"/>
                  <a:gd name="T5" fmla="*/ 477 h 477"/>
                  <a:gd name="T6" fmla="*/ 55 w 278"/>
                  <a:gd name="T7" fmla="*/ 477 h 477"/>
                  <a:gd name="T8" fmla="*/ 0 w 278"/>
                  <a:gd name="T9" fmla="*/ 378 h 477"/>
                  <a:gd name="T10" fmla="*/ 0 w 278"/>
                  <a:gd name="T11" fmla="*/ 293 h 477"/>
                  <a:gd name="T12" fmla="*/ 48 w 278"/>
                  <a:gd name="T13" fmla="*/ 175 h 477"/>
                  <a:gd name="T14" fmla="*/ 195 w 278"/>
                  <a:gd name="T15" fmla="*/ 10 h 477"/>
                  <a:gd name="T16" fmla="*/ 278 w 278"/>
                  <a:gd name="T17" fmla="*/ 0 h 477"/>
                  <a:gd name="T18" fmla="*/ 274 w 278"/>
                  <a:gd name="T19" fmla="*/ 102 h 477"/>
                  <a:gd name="T20" fmla="*/ 274 w 278"/>
                  <a:gd name="T21" fmla="*/ 102 h 47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78"/>
                  <a:gd name="T34" fmla="*/ 0 h 477"/>
                  <a:gd name="T35" fmla="*/ 278 w 278"/>
                  <a:gd name="T36" fmla="*/ 477 h 47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78" h="477">
                    <a:moveTo>
                      <a:pt x="274" y="102"/>
                    </a:moveTo>
                    <a:lnTo>
                      <a:pt x="133" y="270"/>
                    </a:lnTo>
                    <a:lnTo>
                      <a:pt x="119" y="477"/>
                    </a:lnTo>
                    <a:lnTo>
                      <a:pt x="55" y="477"/>
                    </a:lnTo>
                    <a:lnTo>
                      <a:pt x="0" y="378"/>
                    </a:lnTo>
                    <a:lnTo>
                      <a:pt x="0" y="293"/>
                    </a:lnTo>
                    <a:lnTo>
                      <a:pt x="48" y="175"/>
                    </a:lnTo>
                    <a:lnTo>
                      <a:pt x="195" y="10"/>
                    </a:lnTo>
                    <a:lnTo>
                      <a:pt x="278" y="0"/>
                    </a:lnTo>
                    <a:lnTo>
                      <a:pt x="274" y="102"/>
                    </a:lnTo>
                    <a:close/>
                  </a:path>
                </a:pathLst>
              </a:custGeom>
              <a:solidFill>
                <a:srgbClr val="EDDE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96" name="Freeform 55"/>
              <p:cNvSpPr>
                <a:spLocks/>
              </p:cNvSpPr>
              <p:nvPr/>
            </p:nvSpPr>
            <p:spPr bwMode="ltGray">
              <a:xfrm>
                <a:off x="2378" y="3347"/>
                <a:ext cx="252" cy="464"/>
              </a:xfrm>
              <a:custGeom>
                <a:avLst/>
                <a:gdLst>
                  <a:gd name="T0" fmla="*/ 180 w 252"/>
                  <a:gd name="T1" fmla="*/ 8 h 464"/>
                  <a:gd name="T2" fmla="*/ 176 w 252"/>
                  <a:gd name="T3" fmla="*/ 8 h 464"/>
                  <a:gd name="T4" fmla="*/ 171 w 252"/>
                  <a:gd name="T5" fmla="*/ 14 h 464"/>
                  <a:gd name="T6" fmla="*/ 164 w 252"/>
                  <a:gd name="T7" fmla="*/ 21 h 464"/>
                  <a:gd name="T8" fmla="*/ 152 w 252"/>
                  <a:gd name="T9" fmla="*/ 30 h 464"/>
                  <a:gd name="T10" fmla="*/ 145 w 252"/>
                  <a:gd name="T11" fmla="*/ 35 h 464"/>
                  <a:gd name="T12" fmla="*/ 138 w 252"/>
                  <a:gd name="T13" fmla="*/ 42 h 464"/>
                  <a:gd name="T14" fmla="*/ 130 w 252"/>
                  <a:gd name="T15" fmla="*/ 47 h 464"/>
                  <a:gd name="T16" fmla="*/ 123 w 252"/>
                  <a:gd name="T17" fmla="*/ 56 h 464"/>
                  <a:gd name="T18" fmla="*/ 115 w 252"/>
                  <a:gd name="T19" fmla="*/ 65 h 464"/>
                  <a:gd name="T20" fmla="*/ 106 w 252"/>
                  <a:gd name="T21" fmla="*/ 74 h 464"/>
                  <a:gd name="T22" fmla="*/ 99 w 252"/>
                  <a:gd name="T23" fmla="*/ 83 h 464"/>
                  <a:gd name="T24" fmla="*/ 92 w 252"/>
                  <a:gd name="T25" fmla="*/ 93 h 464"/>
                  <a:gd name="T26" fmla="*/ 83 w 252"/>
                  <a:gd name="T27" fmla="*/ 102 h 464"/>
                  <a:gd name="T28" fmla="*/ 76 w 252"/>
                  <a:gd name="T29" fmla="*/ 113 h 464"/>
                  <a:gd name="T30" fmla="*/ 67 w 252"/>
                  <a:gd name="T31" fmla="*/ 125 h 464"/>
                  <a:gd name="T32" fmla="*/ 58 w 252"/>
                  <a:gd name="T33" fmla="*/ 137 h 464"/>
                  <a:gd name="T34" fmla="*/ 49 w 252"/>
                  <a:gd name="T35" fmla="*/ 150 h 464"/>
                  <a:gd name="T36" fmla="*/ 42 w 252"/>
                  <a:gd name="T37" fmla="*/ 162 h 464"/>
                  <a:gd name="T38" fmla="*/ 35 w 252"/>
                  <a:gd name="T39" fmla="*/ 175 h 464"/>
                  <a:gd name="T40" fmla="*/ 30 w 252"/>
                  <a:gd name="T41" fmla="*/ 190 h 464"/>
                  <a:gd name="T42" fmla="*/ 23 w 252"/>
                  <a:gd name="T43" fmla="*/ 205 h 464"/>
                  <a:gd name="T44" fmla="*/ 17 w 252"/>
                  <a:gd name="T45" fmla="*/ 220 h 464"/>
                  <a:gd name="T46" fmla="*/ 14 w 252"/>
                  <a:gd name="T47" fmla="*/ 228 h 464"/>
                  <a:gd name="T48" fmla="*/ 12 w 252"/>
                  <a:gd name="T49" fmla="*/ 235 h 464"/>
                  <a:gd name="T50" fmla="*/ 10 w 252"/>
                  <a:gd name="T51" fmla="*/ 243 h 464"/>
                  <a:gd name="T52" fmla="*/ 9 w 252"/>
                  <a:gd name="T53" fmla="*/ 252 h 464"/>
                  <a:gd name="T54" fmla="*/ 5 w 252"/>
                  <a:gd name="T55" fmla="*/ 259 h 464"/>
                  <a:gd name="T56" fmla="*/ 5 w 252"/>
                  <a:gd name="T57" fmla="*/ 266 h 464"/>
                  <a:gd name="T58" fmla="*/ 1 w 252"/>
                  <a:gd name="T59" fmla="*/ 275 h 464"/>
                  <a:gd name="T60" fmla="*/ 1 w 252"/>
                  <a:gd name="T61" fmla="*/ 284 h 464"/>
                  <a:gd name="T62" fmla="*/ 0 w 252"/>
                  <a:gd name="T63" fmla="*/ 291 h 464"/>
                  <a:gd name="T64" fmla="*/ 0 w 252"/>
                  <a:gd name="T65" fmla="*/ 302 h 464"/>
                  <a:gd name="T66" fmla="*/ 0 w 252"/>
                  <a:gd name="T67" fmla="*/ 311 h 464"/>
                  <a:gd name="T68" fmla="*/ 0 w 252"/>
                  <a:gd name="T69" fmla="*/ 319 h 464"/>
                  <a:gd name="T70" fmla="*/ 32 w 252"/>
                  <a:gd name="T71" fmla="*/ 464 h 464"/>
                  <a:gd name="T72" fmla="*/ 88 w 252"/>
                  <a:gd name="T73" fmla="*/ 462 h 464"/>
                  <a:gd name="T74" fmla="*/ 49 w 252"/>
                  <a:gd name="T75" fmla="*/ 307 h 464"/>
                  <a:gd name="T76" fmla="*/ 92 w 252"/>
                  <a:gd name="T77" fmla="*/ 259 h 464"/>
                  <a:gd name="T78" fmla="*/ 88 w 252"/>
                  <a:gd name="T79" fmla="*/ 194 h 464"/>
                  <a:gd name="T80" fmla="*/ 212 w 252"/>
                  <a:gd name="T81" fmla="*/ 84 h 464"/>
                  <a:gd name="T82" fmla="*/ 252 w 252"/>
                  <a:gd name="T83" fmla="*/ 0 h 464"/>
                  <a:gd name="T84" fmla="*/ 180 w 252"/>
                  <a:gd name="T85" fmla="*/ 8 h 464"/>
                  <a:gd name="T86" fmla="*/ 180 w 252"/>
                  <a:gd name="T87" fmla="*/ 8 h 464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252"/>
                  <a:gd name="T133" fmla="*/ 0 h 464"/>
                  <a:gd name="T134" fmla="*/ 252 w 252"/>
                  <a:gd name="T135" fmla="*/ 464 h 464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252" h="464">
                    <a:moveTo>
                      <a:pt x="180" y="8"/>
                    </a:moveTo>
                    <a:lnTo>
                      <a:pt x="176" y="8"/>
                    </a:lnTo>
                    <a:lnTo>
                      <a:pt x="171" y="14"/>
                    </a:lnTo>
                    <a:lnTo>
                      <a:pt x="164" y="21"/>
                    </a:lnTo>
                    <a:lnTo>
                      <a:pt x="152" y="30"/>
                    </a:lnTo>
                    <a:lnTo>
                      <a:pt x="145" y="35"/>
                    </a:lnTo>
                    <a:lnTo>
                      <a:pt x="138" y="42"/>
                    </a:lnTo>
                    <a:lnTo>
                      <a:pt x="130" y="47"/>
                    </a:lnTo>
                    <a:lnTo>
                      <a:pt x="123" y="56"/>
                    </a:lnTo>
                    <a:lnTo>
                      <a:pt x="115" y="65"/>
                    </a:lnTo>
                    <a:lnTo>
                      <a:pt x="106" y="74"/>
                    </a:lnTo>
                    <a:lnTo>
                      <a:pt x="99" y="83"/>
                    </a:lnTo>
                    <a:lnTo>
                      <a:pt x="92" y="93"/>
                    </a:lnTo>
                    <a:lnTo>
                      <a:pt x="83" y="102"/>
                    </a:lnTo>
                    <a:lnTo>
                      <a:pt x="76" y="113"/>
                    </a:lnTo>
                    <a:lnTo>
                      <a:pt x="67" y="125"/>
                    </a:lnTo>
                    <a:lnTo>
                      <a:pt x="58" y="137"/>
                    </a:lnTo>
                    <a:lnTo>
                      <a:pt x="49" y="150"/>
                    </a:lnTo>
                    <a:lnTo>
                      <a:pt x="42" y="162"/>
                    </a:lnTo>
                    <a:lnTo>
                      <a:pt x="35" y="175"/>
                    </a:lnTo>
                    <a:lnTo>
                      <a:pt x="30" y="190"/>
                    </a:lnTo>
                    <a:lnTo>
                      <a:pt x="23" y="205"/>
                    </a:lnTo>
                    <a:lnTo>
                      <a:pt x="17" y="220"/>
                    </a:lnTo>
                    <a:lnTo>
                      <a:pt x="14" y="228"/>
                    </a:lnTo>
                    <a:lnTo>
                      <a:pt x="12" y="235"/>
                    </a:lnTo>
                    <a:lnTo>
                      <a:pt x="10" y="243"/>
                    </a:lnTo>
                    <a:lnTo>
                      <a:pt x="9" y="252"/>
                    </a:lnTo>
                    <a:lnTo>
                      <a:pt x="5" y="259"/>
                    </a:lnTo>
                    <a:lnTo>
                      <a:pt x="5" y="266"/>
                    </a:lnTo>
                    <a:lnTo>
                      <a:pt x="1" y="275"/>
                    </a:lnTo>
                    <a:lnTo>
                      <a:pt x="1" y="284"/>
                    </a:lnTo>
                    <a:lnTo>
                      <a:pt x="0" y="291"/>
                    </a:lnTo>
                    <a:lnTo>
                      <a:pt x="0" y="302"/>
                    </a:lnTo>
                    <a:lnTo>
                      <a:pt x="0" y="311"/>
                    </a:lnTo>
                    <a:lnTo>
                      <a:pt x="0" y="319"/>
                    </a:lnTo>
                    <a:lnTo>
                      <a:pt x="32" y="464"/>
                    </a:lnTo>
                    <a:lnTo>
                      <a:pt x="88" y="462"/>
                    </a:lnTo>
                    <a:lnTo>
                      <a:pt x="49" y="307"/>
                    </a:lnTo>
                    <a:lnTo>
                      <a:pt x="92" y="259"/>
                    </a:lnTo>
                    <a:lnTo>
                      <a:pt x="88" y="194"/>
                    </a:lnTo>
                    <a:lnTo>
                      <a:pt x="212" y="84"/>
                    </a:lnTo>
                    <a:lnTo>
                      <a:pt x="252" y="0"/>
                    </a:lnTo>
                    <a:lnTo>
                      <a:pt x="180" y="8"/>
                    </a:lnTo>
                    <a:close/>
                  </a:path>
                </a:pathLst>
              </a:custGeom>
              <a:solidFill>
                <a:srgbClr val="DEC9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97" name="Freeform 56"/>
              <p:cNvSpPr>
                <a:spLocks/>
              </p:cNvSpPr>
              <p:nvPr/>
            </p:nvSpPr>
            <p:spPr bwMode="ltGray">
              <a:xfrm>
                <a:off x="2685" y="3331"/>
                <a:ext cx="142" cy="275"/>
              </a:xfrm>
              <a:custGeom>
                <a:avLst/>
                <a:gdLst>
                  <a:gd name="T0" fmla="*/ 124 w 142"/>
                  <a:gd name="T1" fmla="*/ 0 h 275"/>
                  <a:gd name="T2" fmla="*/ 142 w 142"/>
                  <a:gd name="T3" fmla="*/ 210 h 275"/>
                  <a:gd name="T4" fmla="*/ 67 w 142"/>
                  <a:gd name="T5" fmla="*/ 275 h 275"/>
                  <a:gd name="T6" fmla="*/ 0 w 142"/>
                  <a:gd name="T7" fmla="*/ 169 h 275"/>
                  <a:gd name="T8" fmla="*/ 14 w 142"/>
                  <a:gd name="T9" fmla="*/ 39 h 275"/>
                  <a:gd name="T10" fmla="*/ 124 w 142"/>
                  <a:gd name="T11" fmla="*/ 0 h 275"/>
                  <a:gd name="T12" fmla="*/ 124 w 142"/>
                  <a:gd name="T13" fmla="*/ 0 h 27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2"/>
                  <a:gd name="T22" fmla="*/ 0 h 275"/>
                  <a:gd name="T23" fmla="*/ 142 w 142"/>
                  <a:gd name="T24" fmla="*/ 275 h 27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2" h="275">
                    <a:moveTo>
                      <a:pt x="124" y="0"/>
                    </a:moveTo>
                    <a:lnTo>
                      <a:pt x="142" y="210"/>
                    </a:lnTo>
                    <a:lnTo>
                      <a:pt x="67" y="275"/>
                    </a:lnTo>
                    <a:lnTo>
                      <a:pt x="0" y="169"/>
                    </a:lnTo>
                    <a:lnTo>
                      <a:pt x="14" y="39"/>
                    </a:lnTo>
                    <a:lnTo>
                      <a:pt x="124" y="0"/>
                    </a:lnTo>
                    <a:close/>
                  </a:path>
                </a:pathLst>
              </a:custGeom>
              <a:solidFill>
                <a:srgbClr val="F0E6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98" name="Freeform 57"/>
              <p:cNvSpPr>
                <a:spLocks/>
              </p:cNvSpPr>
              <p:nvPr/>
            </p:nvSpPr>
            <p:spPr bwMode="ltGray">
              <a:xfrm>
                <a:off x="2655" y="3343"/>
                <a:ext cx="110" cy="318"/>
              </a:xfrm>
              <a:custGeom>
                <a:avLst/>
                <a:gdLst>
                  <a:gd name="T0" fmla="*/ 7 w 110"/>
                  <a:gd name="T1" fmla="*/ 0 h 318"/>
                  <a:gd name="T2" fmla="*/ 5 w 110"/>
                  <a:gd name="T3" fmla="*/ 2 h 318"/>
                  <a:gd name="T4" fmla="*/ 4 w 110"/>
                  <a:gd name="T5" fmla="*/ 9 h 318"/>
                  <a:gd name="T6" fmla="*/ 2 w 110"/>
                  <a:gd name="T7" fmla="*/ 12 h 318"/>
                  <a:gd name="T8" fmla="*/ 2 w 110"/>
                  <a:gd name="T9" fmla="*/ 20 h 318"/>
                  <a:gd name="T10" fmla="*/ 2 w 110"/>
                  <a:gd name="T11" fmla="*/ 27 h 318"/>
                  <a:gd name="T12" fmla="*/ 2 w 110"/>
                  <a:gd name="T13" fmla="*/ 35 h 318"/>
                  <a:gd name="T14" fmla="*/ 2 w 110"/>
                  <a:gd name="T15" fmla="*/ 44 h 318"/>
                  <a:gd name="T16" fmla="*/ 2 w 110"/>
                  <a:gd name="T17" fmla="*/ 51 h 318"/>
                  <a:gd name="T18" fmla="*/ 0 w 110"/>
                  <a:gd name="T19" fmla="*/ 62 h 318"/>
                  <a:gd name="T20" fmla="*/ 0 w 110"/>
                  <a:gd name="T21" fmla="*/ 74 h 318"/>
                  <a:gd name="T22" fmla="*/ 0 w 110"/>
                  <a:gd name="T23" fmla="*/ 83 h 318"/>
                  <a:gd name="T24" fmla="*/ 0 w 110"/>
                  <a:gd name="T25" fmla="*/ 96 h 318"/>
                  <a:gd name="T26" fmla="*/ 2 w 110"/>
                  <a:gd name="T27" fmla="*/ 110 h 318"/>
                  <a:gd name="T28" fmla="*/ 2 w 110"/>
                  <a:gd name="T29" fmla="*/ 122 h 318"/>
                  <a:gd name="T30" fmla="*/ 2 w 110"/>
                  <a:gd name="T31" fmla="*/ 134 h 318"/>
                  <a:gd name="T32" fmla="*/ 4 w 110"/>
                  <a:gd name="T33" fmla="*/ 147 h 318"/>
                  <a:gd name="T34" fmla="*/ 5 w 110"/>
                  <a:gd name="T35" fmla="*/ 161 h 318"/>
                  <a:gd name="T36" fmla="*/ 7 w 110"/>
                  <a:gd name="T37" fmla="*/ 173 h 318"/>
                  <a:gd name="T38" fmla="*/ 11 w 110"/>
                  <a:gd name="T39" fmla="*/ 186 h 318"/>
                  <a:gd name="T40" fmla="*/ 14 w 110"/>
                  <a:gd name="T41" fmla="*/ 198 h 318"/>
                  <a:gd name="T42" fmla="*/ 18 w 110"/>
                  <a:gd name="T43" fmla="*/ 212 h 318"/>
                  <a:gd name="T44" fmla="*/ 21 w 110"/>
                  <a:gd name="T45" fmla="*/ 226 h 318"/>
                  <a:gd name="T46" fmla="*/ 27 w 110"/>
                  <a:gd name="T47" fmla="*/ 237 h 318"/>
                  <a:gd name="T48" fmla="*/ 32 w 110"/>
                  <a:gd name="T49" fmla="*/ 249 h 318"/>
                  <a:gd name="T50" fmla="*/ 37 w 110"/>
                  <a:gd name="T51" fmla="*/ 263 h 318"/>
                  <a:gd name="T52" fmla="*/ 44 w 110"/>
                  <a:gd name="T53" fmla="*/ 276 h 318"/>
                  <a:gd name="T54" fmla="*/ 51 w 110"/>
                  <a:gd name="T55" fmla="*/ 286 h 318"/>
                  <a:gd name="T56" fmla="*/ 58 w 110"/>
                  <a:gd name="T57" fmla="*/ 297 h 318"/>
                  <a:gd name="T58" fmla="*/ 67 w 110"/>
                  <a:gd name="T59" fmla="*/ 307 h 318"/>
                  <a:gd name="T60" fmla="*/ 78 w 110"/>
                  <a:gd name="T61" fmla="*/ 318 h 318"/>
                  <a:gd name="T62" fmla="*/ 110 w 110"/>
                  <a:gd name="T63" fmla="*/ 244 h 318"/>
                  <a:gd name="T64" fmla="*/ 58 w 110"/>
                  <a:gd name="T65" fmla="*/ 154 h 318"/>
                  <a:gd name="T66" fmla="*/ 85 w 110"/>
                  <a:gd name="T67" fmla="*/ 108 h 318"/>
                  <a:gd name="T68" fmla="*/ 58 w 110"/>
                  <a:gd name="T69" fmla="*/ 7 h 318"/>
                  <a:gd name="T70" fmla="*/ 7 w 110"/>
                  <a:gd name="T71" fmla="*/ 0 h 318"/>
                  <a:gd name="T72" fmla="*/ 7 w 110"/>
                  <a:gd name="T73" fmla="*/ 0 h 318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10"/>
                  <a:gd name="T112" fmla="*/ 0 h 318"/>
                  <a:gd name="T113" fmla="*/ 110 w 110"/>
                  <a:gd name="T114" fmla="*/ 318 h 318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10" h="318">
                    <a:moveTo>
                      <a:pt x="7" y="0"/>
                    </a:moveTo>
                    <a:lnTo>
                      <a:pt x="5" y="2"/>
                    </a:lnTo>
                    <a:lnTo>
                      <a:pt x="4" y="9"/>
                    </a:lnTo>
                    <a:lnTo>
                      <a:pt x="2" y="12"/>
                    </a:lnTo>
                    <a:lnTo>
                      <a:pt x="2" y="20"/>
                    </a:lnTo>
                    <a:lnTo>
                      <a:pt x="2" y="27"/>
                    </a:lnTo>
                    <a:lnTo>
                      <a:pt x="2" y="35"/>
                    </a:lnTo>
                    <a:lnTo>
                      <a:pt x="2" y="44"/>
                    </a:lnTo>
                    <a:lnTo>
                      <a:pt x="2" y="51"/>
                    </a:lnTo>
                    <a:lnTo>
                      <a:pt x="0" y="62"/>
                    </a:lnTo>
                    <a:lnTo>
                      <a:pt x="0" y="74"/>
                    </a:lnTo>
                    <a:lnTo>
                      <a:pt x="0" y="83"/>
                    </a:lnTo>
                    <a:lnTo>
                      <a:pt x="0" y="96"/>
                    </a:lnTo>
                    <a:lnTo>
                      <a:pt x="2" y="110"/>
                    </a:lnTo>
                    <a:lnTo>
                      <a:pt x="2" y="122"/>
                    </a:lnTo>
                    <a:lnTo>
                      <a:pt x="2" y="134"/>
                    </a:lnTo>
                    <a:lnTo>
                      <a:pt x="4" y="147"/>
                    </a:lnTo>
                    <a:lnTo>
                      <a:pt x="5" y="161"/>
                    </a:lnTo>
                    <a:lnTo>
                      <a:pt x="7" y="173"/>
                    </a:lnTo>
                    <a:lnTo>
                      <a:pt x="11" y="186"/>
                    </a:lnTo>
                    <a:lnTo>
                      <a:pt x="14" y="198"/>
                    </a:lnTo>
                    <a:lnTo>
                      <a:pt x="18" y="212"/>
                    </a:lnTo>
                    <a:lnTo>
                      <a:pt x="21" y="226"/>
                    </a:lnTo>
                    <a:lnTo>
                      <a:pt x="27" y="237"/>
                    </a:lnTo>
                    <a:lnTo>
                      <a:pt x="32" y="249"/>
                    </a:lnTo>
                    <a:lnTo>
                      <a:pt x="37" y="263"/>
                    </a:lnTo>
                    <a:lnTo>
                      <a:pt x="44" y="276"/>
                    </a:lnTo>
                    <a:lnTo>
                      <a:pt x="51" y="286"/>
                    </a:lnTo>
                    <a:lnTo>
                      <a:pt x="58" y="297"/>
                    </a:lnTo>
                    <a:lnTo>
                      <a:pt x="67" y="307"/>
                    </a:lnTo>
                    <a:lnTo>
                      <a:pt x="78" y="318"/>
                    </a:lnTo>
                    <a:lnTo>
                      <a:pt x="110" y="244"/>
                    </a:lnTo>
                    <a:lnTo>
                      <a:pt x="58" y="154"/>
                    </a:lnTo>
                    <a:lnTo>
                      <a:pt x="85" y="108"/>
                    </a:lnTo>
                    <a:lnTo>
                      <a:pt x="58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E3BA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99" name="Freeform 58"/>
              <p:cNvSpPr>
                <a:spLocks/>
              </p:cNvSpPr>
              <p:nvPr/>
            </p:nvSpPr>
            <p:spPr bwMode="ltGray">
              <a:xfrm>
                <a:off x="2657" y="3280"/>
                <a:ext cx="161" cy="109"/>
              </a:xfrm>
              <a:custGeom>
                <a:avLst/>
                <a:gdLst>
                  <a:gd name="T0" fmla="*/ 0 w 161"/>
                  <a:gd name="T1" fmla="*/ 63 h 109"/>
                  <a:gd name="T2" fmla="*/ 25 w 161"/>
                  <a:gd name="T3" fmla="*/ 109 h 109"/>
                  <a:gd name="T4" fmla="*/ 161 w 161"/>
                  <a:gd name="T5" fmla="*/ 70 h 109"/>
                  <a:gd name="T6" fmla="*/ 140 w 161"/>
                  <a:gd name="T7" fmla="*/ 0 h 109"/>
                  <a:gd name="T8" fmla="*/ 0 w 161"/>
                  <a:gd name="T9" fmla="*/ 63 h 109"/>
                  <a:gd name="T10" fmla="*/ 0 w 161"/>
                  <a:gd name="T11" fmla="*/ 63 h 10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61"/>
                  <a:gd name="T19" fmla="*/ 0 h 109"/>
                  <a:gd name="T20" fmla="*/ 161 w 161"/>
                  <a:gd name="T21" fmla="*/ 109 h 10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61" h="109">
                    <a:moveTo>
                      <a:pt x="0" y="63"/>
                    </a:moveTo>
                    <a:lnTo>
                      <a:pt x="25" y="109"/>
                    </a:lnTo>
                    <a:lnTo>
                      <a:pt x="161" y="70"/>
                    </a:lnTo>
                    <a:lnTo>
                      <a:pt x="140" y="0"/>
                    </a:lnTo>
                    <a:lnTo>
                      <a:pt x="0" y="63"/>
                    </a:lnTo>
                    <a:close/>
                  </a:path>
                </a:pathLst>
              </a:custGeom>
              <a:solidFill>
                <a:srgbClr val="EDDE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00" name="Freeform 59"/>
              <p:cNvSpPr>
                <a:spLocks/>
              </p:cNvSpPr>
              <p:nvPr/>
            </p:nvSpPr>
            <p:spPr bwMode="ltGray">
              <a:xfrm>
                <a:off x="2581" y="2960"/>
                <a:ext cx="53" cy="97"/>
              </a:xfrm>
              <a:custGeom>
                <a:avLst/>
                <a:gdLst>
                  <a:gd name="T0" fmla="*/ 5 w 53"/>
                  <a:gd name="T1" fmla="*/ 37 h 97"/>
                  <a:gd name="T2" fmla="*/ 14 w 53"/>
                  <a:gd name="T3" fmla="*/ 12 h 97"/>
                  <a:gd name="T4" fmla="*/ 25 w 53"/>
                  <a:gd name="T5" fmla="*/ 2 h 97"/>
                  <a:gd name="T6" fmla="*/ 37 w 53"/>
                  <a:gd name="T7" fmla="*/ 0 h 97"/>
                  <a:gd name="T8" fmla="*/ 49 w 53"/>
                  <a:gd name="T9" fmla="*/ 0 h 97"/>
                  <a:gd name="T10" fmla="*/ 53 w 53"/>
                  <a:gd name="T11" fmla="*/ 9 h 97"/>
                  <a:gd name="T12" fmla="*/ 51 w 53"/>
                  <a:gd name="T13" fmla="*/ 19 h 97"/>
                  <a:gd name="T14" fmla="*/ 44 w 53"/>
                  <a:gd name="T15" fmla="*/ 26 h 97"/>
                  <a:gd name="T16" fmla="*/ 32 w 53"/>
                  <a:gd name="T17" fmla="*/ 23 h 97"/>
                  <a:gd name="T18" fmla="*/ 18 w 53"/>
                  <a:gd name="T19" fmla="*/ 58 h 97"/>
                  <a:gd name="T20" fmla="*/ 18 w 53"/>
                  <a:gd name="T21" fmla="*/ 65 h 97"/>
                  <a:gd name="T22" fmla="*/ 25 w 53"/>
                  <a:gd name="T23" fmla="*/ 70 h 97"/>
                  <a:gd name="T24" fmla="*/ 28 w 53"/>
                  <a:gd name="T25" fmla="*/ 79 h 97"/>
                  <a:gd name="T26" fmla="*/ 28 w 53"/>
                  <a:gd name="T27" fmla="*/ 90 h 97"/>
                  <a:gd name="T28" fmla="*/ 23 w 53"/>
                  <a:gd name="T29" fmla="*/ 95 h 97"/>
                  <a:gd name="T30" fmla="*/ 14 w 53"/>
                  <a:gd name="T31" fmla="*/ 97 h 97"/>
                  <a:gd name="T32" fmla="*/ 0 w 53"/>
                  <a:gd name="T33" fmla="*/ 83 h 97"/>
                  <a:gd name="T34" fmla="*/ 0 w 53"/>
                  <a:gd name="T35" fmla="*/ 70 h 97"/>
                  <a:gd name="T36" fmla="*/ 5 w 53"/>
                  <a:gd name="T37" fmla="*/ 37 h 97"/>
                  <a:gd name="T38" fmla="*/ 5 w 53"/>
                  <a:gd name="T39" fmla="*/ 37 h 97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53"/>
                  <a:gd name="T61" fmla="*/ 0 h 97"/>
                  <a:gd name="T62" fmla="*/ 53 w 53"/>
                  <a:gd name="T63" fmla="*/ 97 h 97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53" h="97">
                    <a:moveTo>
                      <a:pt x="5" y="37"/>
                    </a:moveTo>
                    <a:lnTo>
                      <a:pt x="14" y="12"/>
                    </a:lnTo>
                    <a:lnTo>
                      <a:pt x="25" y="2"/>
                    </a:lnTo>
                    <a:lnTo>
                      <a:pt x="37" y="0"/>
                    </a:lnTo>
                    <a:lnTo>
                      <a:pt x="49" y="0"/>
                    </a:lnTo>
                    <a:lnTo>
                      <a:pt x="53" y="9"/>
                    </a:lnTo>
                    <a:lnTo>
                      <a:pt x="51" y="19"/>
                    </a:lnTo>
                    <a:lnTo>
                      <a:pt x="44" y="26"/>
                    </a:lnTo>
                    <a:lnTo>
                      <a:pt x="32" y="23"/>
                    </a:lnTo>
                    <a:lnTo>
                      <a:pt x="18" y="58"/>
                    </a:lnTo>
                    <a:lnTo>
                      <a:pt x="18" y="65"/>
                    </a:lnTo>
                    <a:lnTo>
                      <a:pt x="25" y="70"/>
                    </a:lnTo>
                    <a:lnTo>
                      <a:pt x="28" y="79"/>
                    </a:lnTo>
                    <a:lnTo>
                      <a:pt x="28" y="90"/>
                    </a:lnTo>
                    <a:lnTo>
                      <a:pt x="23" y="95"/>
                    </a:lnTo>
                    <a:lnTo>
                      <a:pt x="14" y="97"/>
                    </a:lnTo>
                    <a:lnTo>
                      <a:pt x="0" y="83"/>
                    </a:lnTo>
                    <a:lnTo>
                      <a:pt x="0" y="70"/>
                    </a:lnTo>
                    <a:lnTo>
                      <a:pt x="5" y="37"/>
                    </a:lnTo>
                    <a:close/>
                  </a:path>
                </a:pathLst>
              </a:custGeom>
              <a:solidFill>
                <a:srgbClr val="6B59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01" name="Freeform 60"/>
              <p:cNvSpPr>
                <a:spLocks/>
              </p:cNvSpPr>
              <p:nvPr/>
            </p:nvSpPr>
            <p:spPr bwMode="ltGray">
              <a:xfrm>
                <a:off x="2561" y="2983"/>
                <a:ext cx="57" cy="55"/>
              </a:xfrm>
              <a:custGeom>
                <a:avLst/>
                <a:gdLst>
                  <a:gd name="T0" fmla="*/ 0 w 57"/>
                  <a:gd name="T1" fmla="*/ 32 h 55"/>
                  <a:gd name="T2" fmla="*/ 16 w 57"/>
                  <a:gd name="T3" fmla="*/ 9 h 55"/>
                  <a:gd name="T4" fmla="*/ 34 w 57"/>
                  <a:gd name="T5" fmla="*/ 0 h 55"/>
                  <a:gd name="T6" fmla="*/ 55 w 57"/>
                  <a:gd name="T7" fmla="*/ 9 h 55"/>
                  <a:gd name="T8" fmla="*/ 48 w 57"/>
                  <a:gd name="T9" fmla="*/ 12 h 55"/>
                  <a:gd name="T10" fmla="*/ 57 w 57"/>
                  <a:gd name="T11" fmla="*/ 21 h 55"/>
                  <a:gd name="T12" fmla="*/ 50 w 57"/>
                  <a:gd name="T13" fmla="*/ 30 h 55"/>
                  <a:gd name="T14" fmla="*/ 50 w 57"/>
                  <a:gd name="T15" fmla="*/ 37 h 55"/>
                  <a:gd name="T16" fmla="*/ 32 w 57"/>
                  <a:gd name="T17" fmla="*/ 35 h 55"/>
                  <a:gd name="T18" fmla="*/ 11 w 57"/>
                  <a:gd name="T19" fmla="*/ 55 h 55"/>
                  <a:gd name="T20" fmla="*/ 0 w 57"/>
                  <a:gd name="T21" fmla="*/ 49 h 55"/>
                  <a:gd name="T22" fmla="*/ 0 w 57"/>
                  <a:gd name="T23" fmla="*/ 32 h 55"/>
                  <a:gd name="T24" fmla="*/ 0 w 57"/>
                  <a:gd name="T25" fmla="*/ 32 h 5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7"/>
                  <a:gd name="T40" fmla="*/ 0 h 55"/>
                  <a:gd name="T41" fmla="*/ 57 w 57"/>
                  <a:gd name="T42" fmla="*/ 55 h 5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7" h="55">
                    <a:moveTo>
                      <a:pt x="0" y="32"/>
                    </a:moveTo>
                    <a:lnTo>
                      <a:pt x="16" y="9"/>
                    </a:lnTo>
                    <a:lnTo>
                      <a:pt x="34" y="0"/>
                    </a:lnTo>
                    <a:lnTo>
                      <a:pt x="55" y="9"/>
                    </a:lnTo>
                    <a:lnTo>
                      <a:pt x="48" y="12"/>
                    </a:lnTo>
                    <a:lnTo>
                      <a:pt x="57" y="21"/>
                    </a:lnTo>
                    <a:lnTo>
                      <a:pt x="50" y="30"/>
                    </a:lnTo>
                    <a:lnTo>
                      <a:pt x="50" y="37"/>
                    </a:lnTo>
                    <a:lnTo>
                      <a:pt x="32" y="35"/>
                    </a:lnTo>
                    <a:lnTo>
                      <a:pt x="11" y="55"/>
                    </a:lnTo>
                    <a:lnTo>
                      <a:pt x="0" y="49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CC80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02" name="Freeform 61"/>
              <p:cNvSpPr>
                <a:spLocks/>
              </p:cNvSpPr>
              <p:nvPr/>
            </p:nvSpPr>
            <p:spPr bwMode="ltGray">
              <a:xfrm>
                <a:off x="2404" y="3009"/>
                <a:ext cx="186" cy="186"/>
              </a:xfrm>
              <a:custGeom>
                <a:avLst/>
                <a:gdLst>
                  <a:gd name="T0" fmla="*/ 179 w 186"/>
                  <a:gd name="T1" fmla="*/ 161 h 186"/>
                  <a:gd name="T2" fmla="*/ 175 w 186"/>
                  <a:gd name="T3" fmla="*/ 161 h 186"/>
                  <a:gd name="T4" fmla="*/ 172 w 186"/>
                  <a:gd name="T5" fmla="*/ 161 h 186"/>
                  <a:gd name="T6" fmla="*/ 165 w 186"/>
                  <a:gd name="T7" fmla="*/ 165 h 186"/>
                  <a:gd name="T8" fmla="*/ 157 w 186"/>
                  <a:gd name="T9" fmla="*/ 168 h 186"/>
                  <a:gd name="T10" fmla="*/ 145 w 186"/>
                  <a:gd name="T11" fmla="*/ 172 h 186"/>
                  <a:gd name="T12" fmla="*/ 133 w 186"/>
                  <a:gd name="T13" fmla="*/ 175 h 186"/>
                  <a:gd name="T14" fmla="*/ 119 w 186"/>
                  <a:gd name="T15" fmla="*/ 179 h 186"/>
                  <a:gd name="T16" fmla="*/ 106 w 186"/>
                  <a:gd name="T17" fmla="*/ 182 h 186"/>
                  <a:gd name="T18" fmla="*/ 92 w 186"/>
                  <a:gd name="T19" fmla="*/ 184 h 186"/>
                  <a:gd name="T20" fmla="*/ 78 w 186"/>
                  <a:gd name="T21" fmla="*/ 186 h 186"/>
                  <a:gd name="T22" fmla="*/ 62 w 186"/>
                  <a:gd name="T23" fmla="*/ 184 h 186"/>
                  <a:gd name="T24" fmla="*/ 50 w 186"/>
                  <a:gd name="T25" fmla="*/ 184 h 186"/>
                  <a:gd name="T26" fmla="*/ 36 w 186"/>
                  <a:gd name="T27" fmla="*/ 180 h 186"/>
                  <a:gd name="T28" fmla="*/ 25 w 186"/>
                  <a:gd name="T29" fmla="*/ 175 h 186"/>
                  <a:gd name="T30" fmla="*/ 16 w 186"/>
                  <a:gd name="T31" fmla="*/ 166 h 186"/>
                  <a:gd name="T32" fmla="*/ 9 w 186"/>
                  <a:gd name="T33" fmla="*/ 156 h 186"/>
                  <a:gd name="T34" fmla="*/ 2 w 186"/>
                  <a:gd name="T35" fmla="*/ 143 h 186"/>
                  <a:gd name="T36" fmla="*/ 0 w 186"/>
                  <a:gd name="T37" fmla="*/ 129 h 186"/>
                  <a:gd name="T38" fmla="*/ 0 w 186"/>
                  <a:gd name="T39" fmla="*/ 117 h 186"/>
                  <a:gd name="T40" fmla="*/ 6 w 186"/>
                  <a:gd name="T41" fmla="*/ 104 h 186"/>
                  <a:gd name="T42" fmla="*/ 11 w 186"/>
                  <a:gd name="T43" fmla="*/ 92 h 186"/>
                  <a:gd name="T44" fmla="*/ 20 w 186"/>
                  <a:gd name="T45" fmla="*/ 78 h 186"/>
                  <a:gd name="T46" fmla="*/ 30 w 186"/>
                  <a:gd name="T47" fmla="*/ 66 h 186"/>
                  <a:gd name="T48" fmla="*/ 43 w 186"/>
                  <a:gd name="T49" fmla="*/ 57 h 186"/>
                  <a:gd name="T50" fmla="*/ 55 w 186"/>
                  <a:gd name="T51" fmla="*/ 44 h 186"/>
                  <a:gd name="T52" fmla="*/ 69 w 186"/>
                  <a:gd name="T53" fmla="*/ 36 h 186"/>
                  <a:gd name="T54" fmla="*/ 76 w 186"/>
                  <a:gd name="T55" fmla="*/ 30 h 186"/>
                  <a:gd name="T56" fmla="*/ 83 w 186"/>
                  <a:gd name="T57" fmla="*/ 27 h 186"/>
                  <a:gd name="T58" fmla="*/ 92 w 186"/>
                  <a:gd name="T59" fmla="*/ 21 h 186"/>
                  <a:gd name="T60" fmla="*/ 99 w 186"/>
                  <a:gd name="T61" fmla="*/ 20 h 186"/>
                  <a:gd name="T62" fmla="*/ 106 w 186"/>
                  <a:gd name="T63" fmla="*/ 14 h 186"/>
                  <a:gd name="T64" fmla="*/ 115 w 186"/>
                  <a:gd name="T65" fmla="*/ 11 h 186"/>
                  <a:gd name="T66" fmla="*/ 122 w 186"/>
                  <a:gd name="T67" fmla="*/ 7 h 186"/>
                  <a:gd name="T68" fmla="*/ 131 w 186"/>
                  <a:gd name="T69" fmla="*/ 7 h 186"/>
                  <a:gd name="T70" fmla="*/ 145 w 186"/>
                  <a:gd name="T71" fmla="*/ 2 h 186"/>
                  <a:gd name="T72" fmla="*/ 159 w 186"/>
                  <a:gd name="T73" fmla="*/ 0 h 186"/>
                  <a:gd name="T74" fmla="*/ 172 w 186"/>
                  <a:gd name="T75" fmla="*/ 16 h 186"/>
                  <a:gd name="T76" fmla="*/ 115 w 186"/>
                  <a:gd name="T77" fmla="*/ 60 h 186"/>
                  <a:gd name="T78" fmla="*/ 78 w 186"/>
                  <a:gd name="T79" fmla="*/ 97 h 186"/>
                  <a:gd name="T80" fmla="*/ 87 w 186"/>
                  <a:gd name="T81" fmla="*/ 115 h 186"/>
                  <a:gd name="T82" fmla="*/ 186 w 186"/>
                  <a:gd name="T83" fmla="*/ 90 h 186"/>
                  <a:gd name="T84" fmla="*/ 179 w 186"/>
                  <a:gd name="T85" fmla="*/ 161 h 186"/>
                  <a:gd name="T86" fmla="*/ 179 w 186"/>
                  <a:gd name="T87" fmla="*/ 161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86"/>
                  <a:gd name="T133" fmla="*/ 0 h 186"/>
                  <a:gd name="T134" fmla="*/ 186 w 186"/>
                  <a:gd name="T135" fmla="*/ 186 h 18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86" h="186">
                    <a:moveTo>
                      <a:pt x="179" y="161"/>
                    </a:moveTo>
                    <a:lnTo>
                      <a:pt x="175" y="161"/>
                    </a:lnTo>
                    <a:lnTo>
                      <a:pt x="172" y="161"/>
                    </a:lnTo>
                    <a:lnTo>
                      <a:pt x="165" y="165"/>
                    </a:lnTo>
                    <a:lnTo>
                      <a:pt x="157" y="168"/>
                    </a:lnTo>
                    <a:lnTo>
                      <a:pt x="145" y="172"/>
                    </a:lnTo>
                    <a:lnTo>
                      <a:pt x="133" y="175"/>
                    </a:lnTo>
                    <a:lnTo>
                      <a:pt x="119" y="179"/>
                    </a:lnTo>
                    <a:lnTo>
                      <a:pt x="106" y="182"/>
                    </a:lnTo>
                    <a:lnTo>
                      <a:pt x="92" y="184"/>
                    </a:lnTo>
                    <a:lnTo>
                      <a:pt x="78" y="186"/>
                    </a:lnTo>
                    <a:lnTo>
                      <a:pt x="62" y="184"/>
                    </a:lnTo>
                    <a:lnTo>
                      <a:pt x="50" y="184"/>
                    </a:lnTo>
                    <a:lnTo>
                      <a:pt x="36" y="180"/>
                    </a:lnTo>
                    <a:lnTo>
                      <a:pt x="25" y="175"/>
                    </a:lnTo>
                    <a:lnTo>
                      <a:pt x="16" y="166"/>
                    </a:lnTo>
                    <a:lnTo>
                      <a:pt x="9" y="156"/>
                    </a:lnTo>
                    <a:lnTo>
                      <a:pt x="2" y="143"/>
                    </a:lnTo>
                    <a:lnTo>
                      <a:pt x="0" y="129"/>
                    </a:lnTo>
                    <a:lnTo>
                      <a:pt x="0" y="117"/>
                    </a:lnTo>
                    <a:lnTo>
                      <a:pt x="6" y="104"/>
                    </a:lnTo>
                    <a:lnTo>
                      <a:pt x="11" y="92"/>
                    </a:lnTo>
                    <a:lnTo>
                      <a:pt x="20" y="78"/>
                    </a:lnTo>
                    <a:lnTo>
                      <a:pt x="30" y="66"/>
                    </a:lnTo>
                    <a:lnTo>
                      <a:pt x="43" y="57"/>
                    </a:lnTo>
                    <a:lnTo>
                      <a:pt x="55" y="44"/>
                    </a:lnTo>
                    <a:lnTo>
                      <a:pt x="69" y="36"/>
                    </a:lnTo>
                    <a:lnTo>
                      <a:pt x="76" y="30"/>
                    </a:lnTo>
                    <a:lnTo>
                      <a:pt x="83" y="27"/>
                    </a:lnTo>
                    <a:lnTo>
                      <a:pt x="92" y="21"/>
                    </a:lnTo>
                    <a:lnTo>
                      <a:pt x="99" y="20"/>
                    </a:lnTo>
                    <a:lnTo>
                      <a:pt x="106" y="14"/>
                    </a:lnTo>
                    <a:lnTo>
                      <a:pt x="115" y="11"/>
                    </a:lnTo>
                    <a:lnTo>
                      <a:pt x="122" y="7"/>
                    </a:lnTo>
                    <a:lnTo>
                      <a:pt x="131" y="7"/>
                    </a:lnTo>
                    <a:lnTo>
                      <a:pt x="145" y="2"/>
                    </a:lnTo>
                    <a:lnTo>
                      <a:pt x="159" y="0"/>
                    </a:lnTo>
                    <a:lnTo>
                      <a:pt x="172" y="16"/>
                    </a:lnTo>
                    <a:lnTo>
                      <a:pt x="115" y="60"/>
                    </a:lnTo>
                    <a:lnTo>
                      <a:pt x="78" y="97"/>
                    </a:lnTo>
                    <a:lnTo>
                      <a:pt x="87" y="115"/>
                    </a:lnTo>
                    <a:lnTo>
                      <a:pt x="186" y="90"/>
                    </a:lnTo>
                    <a:lnTo>
                      <a:pt x="179" y="161"/>
                    </a:lnTo>
                    <a:close/>
                  </a:path>
                </a:pathLst>
              </a:custGeom>
              <a:solidFill>
                <a:srgbClr val="EDDE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03" name="Freeform 62"/>
              <p:cNvSpPr>
                <a:spLocks/>
              </p:cNvSpPr>
              <p:nvPr/>
            </p:nvSpPr>
            <p:spPr bwMode="ltGray">
              <a:xfrm>
                <a:off x="2464" y="3023"/>
                <a:ext cx="126" cy="128"/>
              </a:xfrm>
              <a:custGeom>
                <a:avLst/>
                <a:gdLst>
                  <a:gd name="T0" fmla="*/ 115 w 126"/>
                  <a:gd name="T1" fmla="*/ 46 h 128"/>
                  <a:gd name="T2" fmla="*/ 36 w 126"/>
                  <a:gd name="T3" fmla="*/ 94 h 128"/>
                  <a:gd name="T4" fmla="*/ 27 w 126"/>
                  <a:gd name="T5" fmla="*/ 87 h 128"/>
                  <a:gd name="T6" fmla="*/ 112 w 126"/>
                  <a:gd name="T7" fmla="*/ 11 h 128"/>
                  <a:gd name="T8" fmla="*/ 110 w 126"/>
                  <a:gd name="T9" fmla="*/ 0 h 128"/>
                  <a:gd name="T10" fmla="*/ 62 w 126"/>
                  <a:gd name="T11" fmla="*/ 20 h 128"/>
                  <a:gd name="T12" fmla="*/ 59 w 126"/>
                  <a:gd name="T13" fmla="*/ 39 h 128"/>
                  <a:gd name="T14" fmla="*/ 0 w 126"/>
                  <a:gd name="T15" fmla="*/ 78 h 128"/>
                  <a:gd name="T16" fmla="*/ 4 w 126"/>
                  <a:gd name="T17" fmla="*/ 124 h 128"/>
                  <a:gd name="T18" fmla="*/ 60 w 126"/>
                  <a:gd name="T19" fmla="*/ 128 h 128"/>
                  <a:gd name="T20" fmla="*/ 69 w 126"/>
                  <a:gd name="T21" fmla="*/ 108 h 128"/>
                  <a:gd name="T22" fmla="*/ 126 w 126"/>
                  <a:gd name="T23" fmla="*/ 87 h 128"/>
                  <a:gd name="T24" fmla="*/ 115 w 126"/>
                  <a:gd name="T25" fmla="*/ 46 h 128"/>
                  <a:gd name="T26" fmla="*/ 115 w 126"/>
                  <a:gd name="T27" fmla="*/ 46 h 12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26"/>
                  <a:gd name="T43" fmla="*/ 0 h 128"/>
                  <a:gd name="T44" fmla="*/ 126 w 126"/>
                  <a:gd name="T45" fmla="*/ 128 h 128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26" h="128">
                    <a:moveTo>
                      <a:pt x="115" y="46"/>
                    </a:moveTo>
                    <a:lnTo>
                      <a:pt x="36" y="94"/>
                    </a:lnTo>
                    <a:lnTo>
                      <a:pt x="27" y="87"/>
                    </a:lnTo>
                    <a:lnTo>
                      <a:pt x="112" y="11"/>
                    </a:lnTo>
                    <a:lnTo>
                      <a:pt x="110" y="0"/>
                    </a:lnTo>
                    <a:lnTo>
                      <a:pt x="62" y="20"/>
                    </a:lnTo>
                    <a:lnTo>
                      <a:pt x="59" y="39"/>
                    </a:lnTo>
                    <a:lnTo>
                      <a:pt x="0" y="78"/>
                    </a:lnTo>
                    <a:lnTo>
                      <a:pt x="4" y="124"/>
                    </a:lnTo>
                    <a:lnTo>
                      <a:pt x="60" y="128"/>
                    </a:lnTo>
                    <a:lnTo>
                      <a:pt x="69" y="108"/>
                    </a:lnTo>
                    <a:lnTo>
                      <a:pt x="126" y="87"/>
                    </a:lnTo>
                    <a:lnTo>
                      <a:pt x="115" y="46"/>
                    </a:lnTo>
                    <a:close/>
                  </a:path>
                </a:pathLst>
              </a:custGeom>
              <a:solidFill>
                <a:srgbClr val="DEC9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04" name="Freeform 63"/>
              <p:cNvSpPr>
                <a:spLocks/>
              </p:cNvSpPr>
              <p:nvPr/>
            </p:nvSpPr>
            <p:spPr bwMode="ltGray">
              <a:xfrm>
                <a:off x="2807" y="3043"/>
                <a:ext cx="101" cy="70"/>
              </a:xfrm>
              <a:custGeom>
                <a:avLst/>
                <a:gdLst>
                  <a:gd name="T0" fmla="*/ 23 w 101"/>
                  <a:gd name="T1" fmla="*/ 0 h 70"/>
                  <a:gd name="T2" fmla="*/ 101 w 101"/>
                  <a:gd name="T3" fmla="*/ 42 h 70"/>
                  <a:gd name="T4" fmla="*/ 0 w 101"/>
                  <a:gd name="T5" fmla="*/ 70 h 70"/>
                  <a:gd name="T6" fmla="*/ 23 w 101"/>
                  <a:gd name="T7" fmla="*/ 0 h 70"/>
                  <a:gd name="T8" fmla="*/ 23 w 101"/>
                  <a:gd name="T9" fmla="*/ 0 h 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1"/>
                  <a:gd name="T16" fmla="*/ 0 h 70"/>
                  <a:gd name="T17" fmla="*/ 101 w 101"/>
                  <a:gd name="T18" fmla="*/ 70 h 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1" h="70">
                    <a:moveTo>
                      <a:pt x="23" y="0"/>
                    </a:moveTo>
                    <a:lnTo>
                      <a:pt x="101" y="42"/>
                    </a:lnTo>
                    <a:lnTo>
                      <a:pt x="0" y="70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DEC9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05" name="Freeform 64"/>
              <p:cNvSpPr>
                <a:spLocks/>
              </p:cNvSpPr>
              <p:nvPr/>
            </p:nvSpPr>
            <p:spPr bwMode="ltGray">
              <a:xfrm>
                <a:off x="2618" y="3043"/>
                <a:ext cx="212" cy="249"/>
              </a:xfrm>
              <a:custGeom>
                <a:avLst/>
                <a:gdLst>
                  <a:gd name="T0" fmla="*/ 72 w 212"/>
                  <a:gd name="T1" fmla="*/ 12 h 249"/>
                  <a:gd name="T2" fmla="*/ 212 w 212"/>
                  <a:gd name="T3" fmla="*/ 0 h 249"/>
                  <a:gd name="T4" fmla="*/ 198 w 212"/>
                  <a:gd name="T5" fmla="*/ 101 h 249"/>
                  <a:gd name="T6" fmla="*/ 88 w 212"/>
                  <a:gd name="T7" fmla="*/ 237 h 249"/>
                  <a:gd name="T8" fmla="*/ 16 w 212"/>
                  <a:gd name="T9" fmla="*/ 249 h 249"/>
                  <a:gd name="T10" fmla="*/ 0 w 212"/>
                  <a:gd name="T11" fmla="*/ 164 h 249"/>
                  <a:gd name="T12" fmla="*/ 55 w 212"/>
                  <a:gd name="T13" fmla="*/ 14 h 249"/>
                  <a:gd name="T14" fmla="*/ 72 w 212"/>
                  <a:gd name="T15" fmla="*/ 12 h 249"/>
                  <a:gd name="T16" fmla="*/ 72 w 212"/>
                  <a:gd name="T17" fmla="*/ 12 h 24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2"/>
                  <a:gd name="T28" fmla="*/ 0 h 249"/>
                  <a:gd name="T29" fmla="*/ 212 w 212"/>
                  <a:gd name="T30" fmla="*/ 249 h 24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2" h="249">
                    <a:moveTo>
                      <a:pt x="72" y="12"/>
                    </a:moveTo>
                    <a:lnTo>
                      <a:pt x="212" y="0"/>
                    </a:lnTo>
                    <a:lnTo>
                      <a:pt x="198" y="101"/>
                    </a:lnTo>
                    <a:lnTo>
                      <a:pt x="88" y="237"/>
                    </a:lnTo>
                    <a:lnTo>
                      <a:pt x="16" y="249"/>
                    </a:lnTo>
                    <a:lnTo>
                      <a:pt x="0" y="164"/>
                    </a:lnTo>
                    <a:lnTo>
                      <a:pt x="55" y="14"/>
                    </a:lnTo>
                    <a:lnTo>
                      <a:pt x="72" y="12"/>
                    </a:lnTo>
                    <a:close/>
                  </a:path>
                </a:pathLst>
              </a:custGeom>
              <a:solidFill>
                <a:srgbClr val="EDDE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06" name="Freeform 65"/>
              <p:cNvSpPr>
                <a:spLocks/>
              </p:cNvSpPr>
              <p:nvPr/>
            </p:nvSpPr>
            <p:spPr bwMode="ltGray">
              <a:xfrm>
                <a:off x="2560" y="3052"/>
                <a:ext cx="127" cy="279"/>
              </a:xfrm>
              <a:custGeom>
                <a:avLst/>
                <a:gdLst>
                  <a:gd name="T0" fmla="*/ 19 w 127"/>
                  <a:gd name="T1" fmla="*/ 17 h 279"/>
                  <a:gd name="T2" fmla="*/ 0 w 127"/>
                  <a:gd name="T3" fmla="*/ 279 h 279"/>
                  <a:gd name="T4" fmla="*/ 97 w 127"/>
                  <a:gd name="T5" fmla="*/ 250 h 279"/>
                  <a:gd name="T6" fmla="*/ 79 w 127"/>
                  <a:gd name="T7" fmla="*/ 167 h 279"/>
                  <a:gd name="T8" fmla="*/ 120 w 127"/>
                  <a:gd name="T9" fmla="*/ 145 h 279"/>
                  <a:gd name="T10" fmla="*/ 111 w 127"/>
                  <a:gd name="T11" fmla="*/ 95 h 279"/>
                  <a:gd name="T12" fmla="*/ 127 w 127"/>
                  <a:gd name="T13" fmla="*/ 81 h 279"/>
                  <a:gd name="T14" fmla="*/ 122 w 127"/>
                  <a:gd name="T15" fmla="*/ 0 h 279"/>
                  <a:gd name="T16" fmla="*/ 19 w 127"/>
                  <a:gd name="T17" fmla="*/ 17 h 279"/>
                  <a:gd name="T18" fmla="*/ 19 w 127"/>
                  <a:gd name="T19" fmla="*/ 17 h 27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7"/>
                  <a:gd name="T31" fmla="*/ 0 h 279"/>
                  <a:gd name="T32" fmla="*/ 127 w 127"/>
                  <a:gd name="T33" fmla="*/ 279 h 27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7" h="279">
                    <a:moveTo>
                      <a:pt x="19" y="17"/>
                    </a:moveTo>
                    <a:lnTo>
                      <a:pt x="0" y="279"/>
                    </a:lnTo>
                    <a:lnTo>
                      <a:pt x="97" y="250"/>
                    </a:lnTo>
                    <a:lnTo>
                      <a:pt x="79" y="167"/>
                    </a:lnTo>
                    <a:lnTo>
                      <a:pt x="120" y="145"/>
                    </a:lnTo>
                    <a:lnTo>
                      <a:pt x="111" y="95"/>
                    </a:lnTo>
                    <a:lnTo>
                      <a:pt x="127" y="81"/>
                    </a:lnTo>
                    <a:lnTo>
                      <a:pt x="122" y="0"/>
                    </a:lnTo>
                    <a:lnTo>
                      <a:pt x="19" y="17"/>
                    </a:lnTo>
                    <a:close/>
                  </a:path>
                </a:pathLst>
              </a:custGeom>
              <a:solidFill>
                <a:srgbClr val="DEC9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07" name="Freeform 66"/>
              <p:cNvSpPr>
                <a:spLocks/>
              </p:cNvSpPr>
              <p:nvPr/>
            </p:nvSpPr>
            <p:spPr bwMode="ltGray">
              <a:xfrm>
                <a:off x="2637" y="2972"/>
                <a:ext cx="121" cy="94"/>
              </a:xfrm>
              <a:custGeom>
                <a:avLst/>
                <a:gdLst>
                  <a:gd name="T0" fmla="*/ 25 w 121"/>
                  <a:gd name="T1" fmla="*/ 14 h 94"/>
                  <a:gd name="T2" fmla="*/ 2 w 121"/>
                  <a:gd name="T3" fmla="*/ 46 h 94"/>
                  <a:gd name="T4" fmla="*/ 20 w 121"/>
                  <a:gd name="T5" fmla="*/ 51 h 94"/>
                  <a:gd name="T6" fmla="*/ 0 w 121"/>
                  <a:gd name="T7" fmla="*/ 90 h 94"/>
                  <a:gd name="T8" fmla="*/ 73 w 121"/>
                  <a:gd name="T9" fmla="*/ 94 h 94"/>
                  <a:gd name="T10" fmla="*/ 114 w 121"/>
                  <a:gd name="T11" fmla="*/ 71 h 94"/>
                  <a:gd name="T12" fmla="*/ 121 w 121"/>
                  <a:gd name="T13" fmla="*/ 25 h 94"/>
                  <a:gd name="T14" fmla="*/ 71 w 121"/>
                  <a:gd name="T15" fmla="*/ 0 h 94"/>
                  <a:gd name="T16" fmla="*/ 25 w 121"/>
                  <a:gd name="T17" fmla="*/ 14 h 94"/>
                  <a:gd name="T18" fmla="*/ 25 w 121"/>
                  <a:gd name="T19" fmla="*/ 14 h 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1"/>
                  <a:gd name="T31" fmla="*/ 0 h 94"/>
                  <a:gd name="T32" fmla="*/ 121 w 121"/>
                  <a:gd name="T33" fmla="*/ 94 h 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1" h="94">
                    <a:moveTo>
                      <a:pt x="25" y="14"/>
                    </a:moveTo>
                    <a:lnTo>
                      <a:pt x="2" y="46"/>
                    </a:lnTo>
                    <a:lnTo>
                      <a:pt x="20" y="51"/>
                    </a:lnTo>
                    <a:lnTo>
                      <a:pt x="0" y="90"/>
                    </a:lnTo>
                    <a:lnTo>
                      <a:pt x="73" y="94"/>
                    </a:lnTo>
                    <a:lnTo>
                      <a:pt x="114" y="71"/>
                    </a:lnTo>
                    <a:lnTo>
                      <a:pt x="121" y="25"/>
                    </a:lnTo>
                    <a:lnTo>
                      <a:pt x="71" y="0"/>
                    </a:lnTo>
                    <a:lnTo>
                      <a:pt x="25" y="14"/>
                    </a:lnTo>
                    <a:close/>
                  </a:path>
                </a:pathLst>
              </a:custGeom>
              <a:solidFill>
                <a:srgbClr val="CC80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08" name="Freeform 67"/>
              <p:cNvSpPr>
                <a:spLocks/>
              </p:cNvSpPr>
              <p:nvPr/>
            </p:nvSpPr>
            <p:spPr bwMode="ltGray">
              <a:xfrm>
                <a:off x="2431" y="2999"/>
                <a:ext cx="56" cy="81"/>
              </a:xfrm>
              <a:custGeom>
                <a:avLst/>
                <a:gdLst>
                  <a:gd name="T0" fmla="*/ 0 w 56"/>
                  <a:gd name="T1" fmla="*/ 56 h 81"/>
                  <a:gd name="T2" fmla="*/ 0 w 56"/>
                  <a:gd name="T3" fmla="*/ 19 h 81"/>
                  <a:gd name="T4" fmla="*/ 17 w 56"/>
                  <a:gd name="T5" fmla="*/ 1 h 81"/>
                  <a:gd name="T6" fmla="*/ 53 w 56"/>
                  <a:gd name="T7" fmla="*/ 0 h 81"/>
                  <a:gd name="T8" fmla="*/ 33 w 56"/>
                  <a:gd name="T9" fmla="*/ 10 h 81"/>
                  <a:gd name="T10" fmla="*/ 56 w 56"/>
                  <a:gd name="T11" fmla="*/ 17 h 81"/>
                  <a:gd name="T12" fmla="*/ 53 w 56"/>
                  <a:gd name="T13" fmla="*/ 26 h 81"/>
                  <a:gd name="T14" fmla="*/ 35 w 56"/>
                  <a:gd name="T15" fmla="*/ 24 h 81"/>
                  <a:gd name="T16" fmla="*/ 46 w 56"/>
                  <a:gd name="T17" fmla="*/ 35 h 81"/>
                  <a:gd name="T18" fmla="*/ 28 w 56"/>
                  <a:gd name="T19" fmla="*/ 37 h 81"/>
                  <a:gd name="T20" fmla="*/ 32 w 56"/>
                  <a:gd name="T21" fmla="*/ 61 h 81"/>
                  <a:gd name="T22" fmla="*/ 14 w 56"/>
                  <a:gd name="T23" fmla="*/ 81 h 81"/>
                  <a:gd name="T24" fmla="*/ 0 w 56"/>
                  <a:gd name="T25" fmla="*/ 56 h 81"/>
                  <a:gd name="T26" fmla="*/ 0 w 56"/>
                  <a:gd name="T27" fmla="*/ 56 h 8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6"/>
                  <a:gd name="T43" fmla="*/ 0 h 81"/>
                  <a:gd name="T44" fmla="*/ 56 w 56"/>
                  <a:gd name="T45" fmla="*/ 81 h 81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6" h="81">
                    <a:moveTo>
                      <a:pt x="0" y="56"/>
                    </a:moveTo>
                    <a:lnTo>
                      <a:pt x="0" y="19"/>
                    </a:lnTo>
                    <a:lnTo>
                      <a:pt x="17" y="1"/>
                    </a:lnTo>
                    <a:lnTo>
                      <a:pt x="53" y="0"/>
                    </a:lnTo>
                    <a:lnTo>
                      <a:pt x="33" y="10"/>
                    </a:lnTo>
                    <a:lnTo>
                      <a:pt x="56" y="17"/>
                    </a:lnTo>
                    <a:lnTo>
                      <a:pt x="53" y="26"/>
                    </a:lnTo>
                    <a:lnTo>
                      <a:pt x="35" y="24"/>
                    </a:lnTo>
                    <a:lnTo>
                      <a:pt x="46" y="35"/>
                    </a:lnTo>
                    <a:lnTo>
                      <a:pt x="28" y="37"/>
                    </a:lnTo>
                    <a:lnTo>
                      <a:pt x="32" y="61"/>
                    </a:lnTo>
                    <a:lnTo>
                      <a:pt x="14" y="81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rgbClr val="CC80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09" name="Freeform 68"/>
              <p:cNvSpPr>
                <a:spLocks/>
              </p:cNvSpPr>
              <p:nvPr/>
            </p:nvSpPr>
            <p:spPr bwMode="ltGray">
              <a:xfrm>
                <a:off x="2307" y="3062"/>
                <a:ext cx="147" cy="150"/>
              </a:xfrm>
              <a:custGeom>
                <a:avLst/>
                <a:gdLst>
                  <a:gd name="T0" fmla="*/ 12 w 147"/>
                  <a:gd name="T1" fmla="*/ 150 h 150"/>
                  <a:gd name="T2" fmla="*/ 14 w 147"/>
                  <a:gd name="T3" fmla="*/ 147 h 150"/>
                  <a:gd name="T4" fmla="*/ 27 w 147"/>
                  <a:gd name="T5" fmla="*/ 140 h 150"/>
                  <a:gd name="T6" fmla="*/ 35 w 147"/>
                  <a:gd name="T7" fmla="*/ 133 h 150"/>
                  <a:gd name="T8" fmla="*/ 44 w 147"/>
                  <a:gd name="T9" fmla="*/ 127 h 150"/>
                  <a:gd name="T10" fmla="*/ 55 w 147"/>
                  <a:gd name="T11" fmla="*/ 119 h 150"/>
                  <a:gd name="T12" fmla="*/ 67 w 147"/>
                  <a:gd name="T13" fmla="*/ 110 h 150"/>
                  <a:gd name="T14" fmla="*/ 76 w 147"/>
                  <a:gd name="T15" fmla="*/ 99 h 150"/>
                  <a:gd name="T16" fmla="*/ 88 w 147"/>
                  <a:gd name="T17" fmla="*/ 90 h 150"/>
                  <a:gd name="T18" fmla="*/ 101 w 147"/>
                  <a:gd name="T19" fmla="*/ 76 h 150"/>
                  <a:gd name="T20" fmla="*/ 111 w 147"/>
                  <a:gd name="T21" fmla="*/ 64 h 150"/>
                  <a:gd name="T22" fmla="*/ 120 w 147"/>
                  <a:gd name="T23" fmla="*/ 51 h 150"/>
                  <a:gd name="T24" fmla="*/ 131 w 147"/>
                  <a:gd name="T25" fmla="*/ 37 h 150"/>
                  <a:gd name="T26" fmla="*/ 140 w 147"/>
                  <a:gd name="T27" fmla="*/ 21 h 150"/>
                  <a:gd name="T28" fmla="*/ 147 w 147"/>
                  <a:gd name="T29" fmla="*/ 7 h 150"/>
                  <a:gd name="T30" fmla="*/ 133 w 147"/>
                  <a:gd name="T31" fmla="*/ 0 h 150"/>
                  <a:gd name="T32" fmla="*/ 69 w 147"/>
                  <a:gd name="T33" fmla="*/ 34 h 150"/>
                  <a:gd name="T34" fmla="*/ 0 w 147"/>
                  <a:gd name="T35" fmla="*/ 96 h 150"/>
                  <a:gd name="T36" fmla="*/ 12 w 147"/>
                  <a:gd name="T37" fmla="*/ 150 h 150"/>
                  <a:gd name="T38" fmla="*/ 12 w 147"/>
                  <a:gd name="T39" fmla="*/ 150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47"/>
                  <a:gd name="T61" fmla="*/ 0 h 150"/>
                  <a:gd name="T62" fmla="*/ 147 w 147"/>
                  <a:gd name="T63" fmla="*/ 150 h 150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47" h="150">
                    <a:moveTo>
                      <a:pt x="12" y="150"/>
                    </a:moveTo>
                    <a:lnTo>
                      <a:pt x="14" y="147"/>
                    </a:lnTo>
                    <a:lnTo>
                      <a:pt x="27" y="140"/>
                    </a:lnTo>
                    <a:lnTo>
                      <a:pt x="35" y="133"/>
                    </a:lnTo>
                    <a:lnTo>
                      <a:pt x="44" y="127"/>
                    </a:lnTo>
                    <a:lnTo>
                      <a:pt x="55" y="119"/>
                    </a:lnTo>
                    <a:lnTo>
                      <a:pt x="67" y="110"/>
                    </a:lnTo>
                    <a:lnTo>
                      <a:pt x="76" y="99"/>
                    </a:lnTo>
                    <a:lnTo>
                      <a:pt x="88" y="90"/>
                    </a:lnTo>
                    <a:lnTo>
                      <a:pt x="101" y="76"/>
                    </a:lnTo>
                    <a:lnTo>
                      <a:pt x="111" y="64"/>
                    </a:lnTo>
                    <a:lnTo>
                      <a:pt x="120" y="51"/>
                    </a:lnTo>
                    <a:lnTo>
                      <a:pt x="131" y="37"/>
                    </a:lnTo>
                    <a:lnTo>
                      <a:pt x="140" y="21"/>
                    </a:lnTo>
                    <a:lnTo>
                      <a:pt x="147" y="7"/>
                    </a:lnTo>
                    <a:lnTo>
                      <a:pt x="133" y="0"/>
                    </a:lnTo>
                    <a:lnTo>
                      <a:pt x="69" y="34"/>
                    </a:lnTo>
                    <a:lnTo>
                      <a:pt x="0" y="96"/>
                    </a:lnTo>
                    <a:lnTo>
                      <a:pt x="12" y="150"/>
                    </a:lnTo>
                    <a:close/>
                  </a:path>
                </a:pathLst>
              </a:custGeom>
              <a:solidFill>
                <a:srgbClr val="BDC9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10" name="Freeform 69"/>
              <p:cNvSpPr>
                <a:spLocks/>
              </p:cNvSpPr>
              <p:nvPr/>
            </p:nvSpPr>
            <p:spPr bwMode="ltGray">
              <a:xfrm>
                <a:off x="2238" y="3048"/>
                <a:ext cx="207" cy="118"/>
              </a:xfrm>
              <a:custGeom>
                <a:avLst/>
                <a:gdLst>
                  <a:gd name="T0" fmla="*/ 0 w 207"/>
                  <a:gd name="T1" fmla="*/ 85 h 118"/>
                  <a:gd name="T2" fmla="*/ 87 w 207"/>
                  <a:gd name="T3" fmla="*/ 69 h 118"/>
                  <a:gd name="T4" fmla="*/ 191 w 207"/>
                  <a:gd name="T5" fmla="*/ 0 h 118"/>
                  <a:gd name="T6" fmla="*/ 207 w 207"/>
                  <a:gd name="T7" fmla="*/ 14 h 118"/>
                  <a:gd name="T8" fmla="*/ 149 w 207"/>
                  <a:gd name="T9" fmla="*/ 53 h 118"/>
                  <a:gd name="T10" fmla="*/ 149 w 207"/>
                  <a:gd name="T11" fmla="*/ 69 h 118"/>
                  <a:gd name="T12" fmla="*/ 69 w 207"/>
                  <a:gd name="T13" fmla="*/ 118 h 118"/>
                  <a:gd name="T14" fmla="*/ 0 w 207"/>
                  <a:gd name="T15" fmla="*/ 85 h 118"/>
                  <a:gd name="T16" fmla="*/ 0 w 207"/>
                  <a:gd name="T17" fmla="*/ 85 h 1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07"/>
                  <a:gd name="T28" fmla="*/ 0 h 118"/>
                  <a:gd name="T29" fmla="*/ 207 w 207"/>
                  <a:gd name="T30" fmla="*/ 118 h 1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07" h="118">
                    <a:moveTo>
                      <a:pt x="0" y="85"/>
                    </a:moveTo>
                    <a:lnTo>
                      <a:pt x="87" y="69"/>
                    </a:lnTo>
                    <a:lnTo>
                      <a:pt x="191" y="0"/>
                    </a:lnTo>
                    <a:lnTo>
                      <a:pt x="207" y="14"/>
                    </a:lnTo>
                    <a:lnTo>
                      <a:pt x="149" y="53"/>
                    </a:lnTo>
                    <a:lnTo>
                      <a:pt x="149" y="69"/>
                    </a:lnTo>
                    <a:lnTo>
                      <a:pt x="69" y="118"/>
                    </a:lnTo>
                    <a:lnTo>
                      <a:pt x="0" y="85"/>
                    </a:lnTo>
                    <a:close/>
                  </a:path>
                </a:pathLst>
              </a:custGeom>
              <a:solidFill>
                <a:srgbClr val="96AB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11" name="Freeform 70"/>
              <p:cNvSpPr>
                <a:spLocks/>
              </p:cNvSpPr>
              <p:nvPr/>
            </p:nvSpPr>
            <p:spPr bwMode="ltGray">
              <a:xfrm>
                <a:off x="1738" y="3412"/>
                <a:ext cx="352" cy="519"/>
              </a:xfrm>
              <a:custGeom>
                <a:avLst/>
                <a:gdLst>
                  <a:gd name="T0" fmla="*/ 249 w 352"/>
                  <a:gd name="T1" fmla="*/ 0 h 519"/>
                  <a:gd name="T2" fmla="*/ 235 w 352"/>
                  <a:gd name="T3" fmla="*/ 97 h 519"/>
                  <a:gd name="T4" fmla="*/ 179 w 352"/>
                  <a:gd name="T5" fmla="*/ 339 h 519"/>
                  <a:gd name="T6" fmla="*/ 0 w 352"/>
                  <a:gd name="T7" fmla="*/ 519 h 519"/>
                  <a:gd name="T8" fmla="*/ 122 w 352"/>
                  <a:gd name="T9" fmla="*/ 500 h 519"/>
                  <a:gd name="T10" fmla="*/ 285 w 352"/>
                  <a:gd name="T11" fmla="*/ 420 h 519"/>
                  <a:gd name="T12" fmla="*/ 352 w 352"/>
                  <a:gd name="T13" fmla="*/ 256 h 519"/>
                  <a:gd name="T14" fmla="*/ 334 w 352"/>
                  <a:gd name="T15" fmla="*/ 9 h 519"/>
                  <a:gd name="T16" fmla="*/ 249 w 352"/>
                  <a:gd name="T17" fmla="*/ 0 h 519"/>
                  <a:gd name="T18" fmla="*/ 249 w 352"/>
                  <a:gd name="T19" fmla="*/ 0 h 51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52"/>
                  <a:gd name="T31" fmla="*/ 0 h 519"/>
                  <a:gd name="T32" fmla="*/ 352 w 352"/>
                  <a:gd name="T33" fmla="*/ 519 h 51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52" h="519">
                    <a:moveTo>
                      <a:pt x="249" y="0"/>
                    </a:moveTo>
                    <a:lnTo>
                      <a:pt x="235" y="97"/>
                    </a:lnTo>
                    <a:lnTo>
                      <a:pt x="179" y="339"/>
                    </a:lnTo>
                    <a:lnTo>
                      <a:pt x="0" y="519"/>
                    </a:lnTo>
                    <a:lnTo>
                      <a:pt x="122" y="500"/>
                    </a:lnTo>
                    <a:lnTo>
                      <a:pt x="285" y="420"/>
                    </a:lnTo>
                    <a:lnTo>
                      <a:pt x="352" y="256"/>
                    </a:lnTo>
                    <a:lnTo>
                      <a:pt x="334" y="9"/>
                    </a:lnTo>
                    <a:lnTo>
                      <a:pt x="249" y="0"/>
                    </a:lnTo>
                    <a:close/>
                  </a:path>
                </a:pathLst>
              </a:custGeom>
              <a:solidFill>
                <a:srgbClr val="96AB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12" name="Freeform 71"/>
              <p:cNvSpPr>
                <a:spLocks/>
              </p:cNvSpPr>
              <p:nvPr/>
            </p:nvSpPr>
            <p:spPr bwMode="ltGray">
              <a:xfrm>
                <a:off x="1855" y="3398"/>
                <a:ext cx="270" cy="514"/>
              </a:xfrm>
              <a:custGeom>
                <a:avLst/>
                <a:gdLst>
                  <a:gd name="T0" fmla="*/ 270 w 270"/>
                  <a:gd name="T1" fmla="*/ 145 h 514"/>
                  <a:gd name="T2" fmla="*/ 268 w 270"/>
                  <a:gd name="T3" fmla="*/ 145 h 514"/>
                  <a:gd name="T4" fmla="*/ 268 w 270"/>
                  <a:gd name="T5" fmla="*/ 150 h 514"/>
                  <a:gd name="T6" fmla="*/ 268 w 270"/>
                  <a:gd name="T7" fmla="*/ 155 h 514"/>
                  <a:gd name="T8" fmla="*/ 268 w 270"/>
                  <a:gd name="T9" fmla="*/ 164 h 514"/>
                  <a:gd name="T10" fmla="*/ 267 w 270"/>
                  <a:gd name="T11" fmla="*/ 173 h 514"/>
                  <a:gd name="T12" fmla="*/ 267 w 270"/>
                  <a:gd name="T13" fmla="*/ 185 h 514"/>
                  <a:gd name="T14" fmla="*/ 267 w 270"/>
                  <a:gd name="T15" fmla="*/ 191 h 514"/>
                  <a:gd name="T16" fmla="*/ 267 w 270"/>
                  <a:gd name="T17" fmla="*/ 198 h 514"/>
                  <a:gd name="T18" fmla="*/ 267 w 270"/>
                  <a:gd name="T19" fmla="*/ 207 h 514"/>
                  <a:gd name="T20" fmla="*/ 267 w 270"/>
                  <a:gd name="T21" fmla="*/ 214 h 514"/>
                  <a:gd name="T22" fmla="*/ 265 w 270"/>
                  <a:gd name="T23" fmla="*/ 221 h 514"/>
                  <a:gd name="T24" fmla="*/ 263 w 270"/>
                  <a:gd name="T25" fmla="*/ 228 h 514"/>
                  <a:gd name="T26" fmla="*/ 261 w 270"/>
                  <a:gd name="T27" fmla="*/ 237 h 514"/>
                  <a:gd name="T28" fmla="*/ 261 w 270"/>
                  <a:gd name="T29" fmla="*/ 245 h 514"/>
                  <a:gd name="T30" fmla="*/ 261 w 270"/>
                  <a:gd name="T31" fmla="*/ 252 h 514"/>
                  <a:gd name="T32" fmla="*/ 259 w 270"/>
                  <a:gd name="T33" fmla="*/ 261 h 514"/>
                  <a:gd name="T34" fmla="*/ 258 w 270"/>
                  <a:gd name="T35" fmla="*/ 270 h 514"/>
                  <a:gd name="T36" fmla="*/ 258 w 270"/>
                  <a:gd name="T37" fmla="*/ 279 h 514"/>
                  <a:gd name="T38" fmla="*/ 254 w 270"/>
                  <a:gd name="T39" fmla="*/ 288 h 514"/>
                  <a:gd name="T40" fmla="*/ 254 w 270"/>
                  <a:gd name="T41" fmla="*/ 297 h 514"/>
                  <a:gd name="T42" fmla="*/ 252 w 270"/>
                  <a:gd name="T43" fmla="*/ 304 h 514"/>
                  <a:gd name="T44" fmla="*/ 251 w 270"/>
                  <a:gd name="T45" fmla="*/ 314 h 514"/>
                  <a:gd name="T46" fmla="*/ 247 w 270"/>
                  <a:gd name="T47" fmla="*/ 323 h 514"/>
                  <a:gd name="T48" fmla="*/ 247 w 270"/>
                  <a:gd name="T49" fmla="*/ 330 h 514"/>
                  <a:gd name="T50" fmla="*/ 245 w 270"/>
                  <a:gd name="T51" fmla="*/ 339 h 514"/>
                  <a:gd name="T52" fmla="*/ 244 w 270"/>
                  <a:gd name="T53" fmla="*/ 348 h 514"/>
                  <a:gd name="T54" fmla="*/ 236 w 270"/>
                  <a:gd name="T55" fmla="*/ 362 h 514"/>
                  <a:gd name="T56" fmla="*/ 229 w 270"/>
                  <a:gd name="T57" fmla="*/ 378 h 514"/>
                  <a:gd name="T58" fmla="*/ 222 w 270"/>
                  <a:gd name="T59" fmla="*/ 392 h 514"/>
                  <a:gd name="T60" fmla="*/ 213 w 270"/>
                  <a:gd name="T61" fmla="*/ 406 h 514"/>
                  <a:gd name="T62" fmla="*/ 203 w 270"/>
                  <a:gd name="T63" fmla="*/ 419 h 514"/>
                  <a:gd name="T64" fmla="*/ 194 w 270"/>
                  <a:gd name="T65" fmla="*/ 431 h 514"/>
                  <a:gd name="T66" fmla="*/ 183 w 270"/>
                  <a:gd name="T67" fmla="*/ 443 h 514"/>
                  <a:gd name="T68" fmla="*/ 175 w 270"/>
                  <a:gd name="T69" fmla="*/ 454 h 514"/>
                  <a:gd name="T70" fmla="*/ 166 w 270"/>
                  <a:gd name="T71" fmla="*/ 463 h 514"/>
                  <a:gd name="T72" fmla="*/ 155 w 270"/>
                  <a:gd name="T73" fmla="*/ 470 h 514"/>
                  <a:gd name="T74" fmla="*/ 146 w 270"/>
                  <a:gd name="T75" fmla="*/ 477 h 514"/>
                  <a:gd name="T76" fmla="*/ 141 w 270"/>
                  <a:gd name="T77" fmla="*/ 484 h 514"/>
                  <a:gd name="T78" fmla="*/ 130 w 270"/>
                  <a:gd name="T79" fmla="*/ 491 h 514"/>
                  <a:gd name="T80" fmla="*/ 127 w 270"/>
                  <a:gd name="T81" fmla="*/ 496 h 514"/>
                  <a:gd name="T82" fmla="*/ 0 w 270"/>
                  <a:gd name="T83" fmla="*/ 514 h 514"/>
                  <a:gd name="T84" fmla="*/ 155 w 270"/>
                  <a:gd name="T85" fmla="*/ 406 h 514"/>
                  <a:gd name="T86" fmla="*/ 127 w 270"/>
                  <a:gd name="T87" fmla="*/ 387 h 514"/>
                  <a:gd name="T88" fmla="*/ 189 w 270"/>
                  <a:gd name="T89" fmla="*/ 260 h 514"/>
                  <a:gd name="T90" fmla="*/ 168 w 270"/>
                  <a:gd name="T91" fmla="*/ 199 h 514"/>
                  <a:gd name="T92" fmla="*/ 192 w 270"/>
                  <a:gd name="T93" fmla="*/ 0 h 514"/>
                  <a:gd name="T94" fmla="*/ 270 w 270"/>
                  <a:gd name="T95" fmla="*/ 145 h 514"/>
                  <a:gd name="T96" fmla="*/ 270 w 270"/>
                  <a:gd name="T97" fmla="*/ 145 h 514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270"/>
                  <a:gd name="T148" fmla="*/ 0 h 514"/>
                  <a:gd name="T149" fmla="*/ 270 w 270"/>
                  <a:gd name="T150" fmla="*/ 514 h 514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270" h="514">
                    <a:moveTo>
                      <a:pt x="270" y="145"/>
                    </a:moveTo>
                    <a:lnTo>
                      <a:pt x="268" y="145"/>
                    </a:lnTo>
                    <a:lnTo>
                      <a:pt x="268" y="150"/>
                    </a:lnTo>
                    <a:lnTo>
                      <a:pt x="268" y="155"/>
                    </a:lnTo>
                    <a:lnTo>
                      <a:pt x="268" y="164"/>
                    </a:lnTo>
                    <a:lnTo>
                      <a:pt x="267" y="173"/>
                    </a:lnTo>
                    <a:lnTo>
                      <a:pt x="267" y="185"/>
                    </a:lnTo>
                    <a:lnTo>
                      <a:pt x="267" y="191"/>
                    </a:lnTo>
                    <a:lnTo>
                      <a:pt x="267" y="198"/>
                    </a:lnTo>
                    <a:lnTo>
                      <a:pt x="267" y="207"/>
                    </a:lnTo>
                    <a:lnTo>
                      <a:pt x="267" y="214"/>
                    </a:lnTo>
                    <a:lnTo>
                      <a:pt x="265" y="221"/>
                    </a:lnTo>
                    <a:lnTo>
                      <a:pt x="263" y="228"/>
                    </a:lnTo>
                    <a:lnTo>
                      <a:pt x="261" y="237"/>
                    </a:lnTo>
                    <a:lnTo>
                      <a:pt x="261" y="245"/>
                    </a:lnTo>
                    <a:lnTo>
                      <a:pt x="261" y="252"/>
                    </a:lnTo>
                    <a:lnTo>
                      <a:pt x="259" y="261"/>
                    </a:lnTo>
                    <a:lnTo>
                      <a:pt x="258" y="270"/>
                    </a:lnTo>
                    <a:lnTo>
                      <a:pt x="258" y="279"/>
                    </a:lnTo>
                    <a:lnTo>
                      <a:pt x="254" y="288"/>
                    </a:lnTo>
                    <a:lnTo>
                      <a:pt x="254" y="297"/>
                    </a:lnTo>
                    <a:lnTo>
                      <a:pt x="252" y="304"/>
                    </a:lnTo>
                    <a:lnTo>
                      <a:pt x="251" y="314"/>
                    </a:lnTo>
                    <a:lnTo>
                      <a:pt x="247" y="323"/>
                    </a:lnTo>
                    <a:lnTo>
                      <a:pt x="247" y="330"/>
                    </a:lnTo>
                    <a:lnTo>
                      <a:pt x="245" y="339"/>
                    </a:lnTo>
                    <a:lnTo>
                      <a:pt x="244" y="348"/>
                    </a:lnTo>
                    <a:lnTo>
                      <a:pt x="236" y="362"/>
                    </a:lnTo>
                    <a:lnTo>
                      <a:pt x="229" y="378"/>
                    </a:lnTo>
                    <a:lnTo>
                      <a:pt x="222" y="392"/>
                    </a:lnTo>
                    <a:lnTo>
                      <a:pt x="213" y="406"/>
                    </a:lnTo>
                    <a:lnTo>
                      <a:pt x="203" y="419"/>
                    </a:lnTo>
                    <a:lnTo>
                      <a:pt x="194" y="431"/>
                    </a:lnTo>
                    <a:lnTo>
                      <a:pt x="183" y="443"/>
                    </a:lnTo>
                    <a:lnTo>
                      <a:pt x="175" y="454"/>
                    </a:lnTo>
                    <a:lnTo>
                      <a:pt x="166" y="463"/>
                    </a:lnTo>
                    <a:lnTo>
                      <a:pt x="155" y="470"/>
                    </a:lnTo>
                    <a:lnTo>
                      <a:pt x="146" y="477"/>
                    </a:lnTo>
                    <a:lnTo>
                      <a:pt x="141" y="484"/>
                    </a:lnTo>
                    <a:lnTo>
                      <a:pt x="130" y="491"/>
                    </a:lnTo>
                    <a:lnTo>
                      <a:pt x="127" y="496"/>
                    </a:lnTo>
                    <a:lnTo>
                      <a:pt x="0" y="514"/>
                    </a:lnTo>
                    <a:lnTo>
                      <a:pt x="155" y="406"/>
                    </a:lnTo>
                    <a:lnTo>
                      <a:pt x="127" y="387"/>
                    </a:lnTo>
                    <a:lnTo>
                      <a:pt x="189" y="260"/>
                    </a:lnTo>
                    <a:lnTo>
                      <a:pt x="168" y="199"/>
                    </a:lnTo>
                    <a:lnTo>
                      <a:pt x="192" y="0"/>
                    </a:lnTo>
                    <a:lnTo>
                      <a:pt x="270" y="145"/>
                    </a:lnTo>
                    <a:close/>
                  </a:path>
                </a:pathLst>
              </a:custGeom>
              <a:solidFill>
                <a:srgbClr val="BDC9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13" name="Freeform 72"/>
              <p:cNvSpPr>
                <a:spLocks/>
              </p:cNvSpPr>
              <p:nvPr/>
            </p:nvSpPr>
            <p:spPr bwMode="ltGray">
              <a:xfrm>
                <a:off x="2049" y="3421"/>
                <a:ext cx="322" cy="394"/>
              </a:xfrm>
              <a:custGeom>
                <a:avLst/>
                <a:gdLst>
                  <a:gd name="T0" fmla="*/ 12 w 322"/>
                  <a:gd name="T1" fmla="*/ 5 h 394"/>
                  <a:gd name="T2" fmla="*/ 0 w 322"/>
                  <a:gd name="T3" fmla="*/ 79 h 394"/>
                  <a:gd name="T4" fmla="*/ 210 w 322"/>
                  <a:gd name="T5" fmla="*/ 265 h 394"/>
                  <a:gd name="T6" fmla="*/ 170 w 322"/>
                  <a:gd name="T7" fmla="*/ 394 h 394"/>
                  <a:gd name="T8" fmla="*/ 290 w 322"/>
                  <a:gd name="T9" fmla="*/ 392 h 394"/>
                  <a:gd name="T10" fmla="*/ 322 w 322"/>
                  <a:gd name="T11" fmla="*/ 304 h 394"/>
                  <a:gd name="T12" fmla="*/ 283 w 322"/>
                  <a:gd name="T13" fmla="*/ 127 h 394"/>
                  <a:gd name="T14" fmla="*/ 108 w 322"/>
                  <a:gd name="T15" fmla="*/ 0 h 394"/>
                  <a:gd name="T16" fmla="*/ 12 w 322"/>
                  <a:gd name="T17" fmla="*/ 5 h 394"/>
                  <a:gd name="T18" fmla="*/ 12 w 322"/>
                  <a:gd name="T19" fmla="*/ 5 h 3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22"/>
                  <a:gd name="T31" fmla="*/ 0 h 394"/>
                  <a:gd name="T32" fmla="*/ 322 w 322"/>
                  <a:gd name="T33" fmla="*/ 394 h 3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22" h="394">
                    <a:moveTo>
                      <a:pt x="12" y="5"/>
                    </a:moveTo>
                    <a:lnTo>
                      <a:pt x="0" y="79"/>
                    </a:lnTo>
                    <a:lnTo>
                      <a:pt x="210" y="265"/>
                    </a:lnTo>
                    <a:lnTo>
                      <a:pt x="170" y="394"/>
                    </a:lnTo>
                    <a:lnTo>
                      <a:pt x="290" y="392"/>
                    </a:lnTo>
                    <a:lnTo>
                      <a:pt x="322" y="304"/>
                    </a:lnTo>
                    <a:lnTo>
                      <a:pt x="283" y="127"/>
                    </a:lnTo>
                    <a:lnTo>
                      <a:pt x="108" y="0"/>
                    </a:lnTo>
                    <a:lnTo>
                      <a:pt x="12" y="5"/>
                    </a:lnTo>
                    <a:close/>
                  </a:path>
                </a:pathLst>
              </a:custGeom>
              <a:solidFill>
                <a:srgbClr val="96AB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14" name="Freeform 73"/>
              <p:cNvSpPr>
                <a:spLocks/>
              </p:cNvSpPr>
              <p:nvPr/>
            </p:nvSpPr>
            <p:spPr bwMode="ltGray">
              <a:xfrm>
                <a:off x="2139" y="3421"/>
                <a:ext cx="271" cy="392"/>
              </a:xfrm>
              <a:custGeom>
                <a:avLst/>
                <a:gdLst>
                  <a:gd name="T0" fmla="*/ 66 w 271"/>
                  <a:gd name="T1" fmla="*/ 5 h 392"/>
                  <a:gd name="T2" fmla="*/ 73 w 271"/>
                  <a:gd name="T3" fmla="*/ 7 h 392"/>
                  <a:gd name="T4" fmla="*/ 80 w 271"/>
                  <a:gd name="T5" fmla="*/ 12 h 392"/>
                  <a:gd name="T6" fmla="*/ 90 w 271"/>
                  <a:gd name="T7" fmla="*/ 19 h 392"/>
                  <a:gd name="T8" fmla="*/ 103 w 271"/>
                  <a:gd name="T9" fmla="*/ 26 h 392"/>
                  <a:gd name="T10" fmla="*/ 117 w 271"/>
                  <a:gd name="T11" fmla="*/ 37 h 392"/>
                  <a:gd name="T12" fmla="*/ 124 w 271"/>
                  <a:gd name="T13" fmla="*/ 42 h 392"/>
                  <a:gd name="T14" fmla="*/ 133 w 271"/>
                  <a:gd name="T15" fmla="*/ 49 h 392"/>
                  <a:gd name="T16" fmla="*/ 142 w 271"/>
                  <a:gd name="T17" fmla="*/ 55 h 392"/>
                  <a:gd name="T18" fmla="*/ 149 w 271"/>
                  <a:gd name="T19" fmla="*/ 62 h 392"/>
                  <a:gd name="T20" fmla="*/ 156 w 271"/>
                  <a:gd name="T21" fmla="*/ 67 h 392"/>
                  <a:gd name="T22" fmla="*/ 165 w 271"/>
                  <a:gd name="T23" fmla="*/ 74 h 392"/>
                  <a:gd name="T24" fmla="*/ 172 w 271"/>
                  <a:gd name="T25" fmla="*/ 79 h 392"/>
                  <a:gd name="T26" fmla="*/ 180 w 271"/>
                  <a:gd name="T27" fmla="*/ 88 h 392"/>
                  <a:gd name="T28" fmla="*/ 186 w 271"/>
                  <a:gd name="T29" fmla="*/ 95 h 392"/>
                  <a:gd name="T30" fmla="*/ 195 w 271"/>
                  <a:gd name="T31" fmla="*/ 101 h 392"/>
                  <a:gd name="T32" fmla="*/ 202 w 271"/>
                  <a:gd name="T33" fmla="*/ 109 h 392"/>
                  <a:gd name="T34" fmla="*/ 210 w 271"/>
                  <a:gd name="T35" fmla="*/ 118 h 392"/>
                  <a:gd name="T36" fmla="*/ 216 w 271"/>
                  <a:gd name="T37" fmla="*/ 125 h 392"/>
                  <a:gd name="T38" fmla="*/ 223 w 271"/>
                  <a:gd name="T39" fmla="*/ 132 h 392"/>
                  <a:gd name="T40" fmla="*/ 228 w 271"/>
                  <a:gd name="T41" fmla="*/ 141 h 392"/>
                  <a:gd name="T42" fmla="*/ 233 w 271"/>
                  <a:gd name="T43" fmla="*/ 150 h 392"/>
                  <a:gd name="T44" fmla="*/ 237 w 271"/>
                  <a:gd name="T45" fmla="*/ 159 h 392"/>
                  <a:gd name="T46" fmla="*/ 242 w 271"/>
                  <a:gd name="T47" fmla="*/ 166 h 392"/>
                  <a:gd name="T48" fmla="*/ 246 w 271"/>
                  <a:gd name="T49" fmla="*/ 175 h 392"/>
                  <a:gd name="T50" fmla="*/ 249 w 271"/>
                  <a:gd name="T51" fmla="*/ 184 h 392"/>
                  <a:gd name="T52" fmla="*/ 251 w 271"/>
                  <a:gd name="T53" fmla="*/ 191 h 392"/>
                  <a:gd name="T54" fmla="*/ 253 w 271"/>
                  <a:gd name="T55" fmla="*/ 198 h 392"/>
                  <a:gd name="T56" fmla="*/ 255 w 271"/>
                  <a:gd name="T57" fmla="*/ 207 h 392"/>
                  <a:gd name="T58" fmla="*/ 256 w 271"/>
                  <a:gd name="T59" fmla="*/ 215 h 392"/>
                  <a:gd name="T60" fmla="*/ 258 w 271"/>
                  <a:gd name="T61" fmla="*/ 222 h 392"/>
                  <a:gd name="T62" fmla="*/ 260 w 271"/>
                  <a:gd name="T63" fmla="*/ 233 h 392"/>
                  <a:gd name="T64" fmla="*/ 262 w 271"/>
                  <a:gd name="T65" fmla="*/ 242 h 392"/>
                  <a:gd name="T66" fmla="*/ 263 w 271"/>
                  <a:gd name="T67" fmla="*/ 251 h 392"/>
                  <a:gd name="T68" fmla="*/ 263 w 271"/>
                  <a:gd name="T69" fmla="*/ 259 h 392"/>
                  <a:gd name="T70" fmla="*/ 265 w 271"/>
                  <a:gd name="T71" fmla="*/ 268 h 392"/>
                  <a:gd name="T72" fmla="*/ 265 w 271"/>
                  <a:gd name="T73" fmla="*/ 275 h 392"/>
                  <a:gd name="T74" fmla="*/ 267 w 271"/>
                  <a:gd name="T75" fmla="*/ 286 h 392"/>
                  <a:gd name="T76" fmla="*/ 267 w 271"/>
                  <a:gd name="T77" fmla="*/ 293 h 392"/>
                  <a:gd name="T78" fmla="*/ 269 w 271"/>
                  <a:gd name="T79" fmla="*/ 302 h 392"/>
                  <a:gd name="T80" fmla="*/ 269 w 271"/>
                  <a:gd name="T81" fmla="*/ 311 h 392"/>
                  <a:gd name="T82" fmla="*/ 269 w 271"/>
                  <a:gd name="T83" fmla="*/ 320 h 392"/>
                  <a:gd name="T84" fmla="*/ 269 w 271"/>
                  <a:gd name="T85" fmla="*/ 332 h 392"/>
                  <a:gd name="T86" fmla="*/ 269 w 271"/>
                  <a:gd name="T87" fmla="*/ 346 h 392"/>
                  <a:gd name="T88" fmla="*/ 269 w 271"/>
                  <a:gd name="T89" fmla="*/ 358 h 392"/>
                  <a:gd name="T90" fmla="*/ 271 w 271"/>
                  <a:gd name="T91" fmla="*/ 369 h 392"/>
                  <a:gd name="T92" fmla="*/ 271 w 271"/>
                  <a:gd name="T93" fmla="*/ 376 h 392"/>
                  <a:gd name="T94" fmla="*/ 271 w 271"/>
                  <a:gd name="T95" fmla="*/ 383 h 392"/>
                  <a:gd name="T96" fmla="*/ 271 w 271"/>
                  <a:gd name="T97" fmla="*/ 388 h 392"/>
                  <a:gd name="T98" fmla="*/ 271 w 271"/>
                  <a:gd name="T99" fmla="*/ 390 h 392"/>
                  <a:gd name="T100" fmla="*/ 182 w 271"/>
                  <a:gd name="T101" fmla="*/ 392 h 392"/>
                  <a:gd name="T102" fmla="*/ 207 w 271"/>
                  <a:gd name="T103" fmla="*/ 297 h 392"/>
                  <a:gd name="T104" fmla="*/ 168 w 271"/>
                  <a:gd name="T105" fmla="*/ 268 h 392"/>
                  <a:gd name="T106" fmla="*/ 173 w 271"/>
                  <a:gd name="T107" fmla="*/ 136 h 392"/>
                  <a:gd name="T108" fmla="*/ 55 w 271"/>
                  <a:gd name="T109" fmla="*/ 76 h 392"/>
                  <a:gd name="T110" fmla="*/ 0 w 271"/>
                  <a:gd name="T111" fmla="*/ 0 h 392"/>
                  <a:gd name="T112" fmla="*/ 66 w 271"/>
                  <a:gd name="T113" fmla="*/ 5 h 392"/>
                  <a:gd name="T114" fmla="*/ 66 w 271"/>
                  <a:gd name="T115" fmla="*/ 5 h 392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271"/>
                  <a:gd name="T175" fmla="*/ 0 h 392"/>
                  <a:gd name="T176" fmla="*/ 271 w 271"/>
                  <a:gd name="T177" fmla="*/ 392 h 392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271" h="392">
                    <a:moveTo>
                      <a:pt x="66" y="5"/>
                    </a:moveTo>
                    <a:lnTo>
                      <a:pt x="73" y="7"/>
                    </a:lnTo>
                    <a:lnTo>
                      <a:pt x="80" y="12"/>
                    </a:lnTo>
                    <a:lnTo>
                      <a:pt x="90" y="19"/>
                    </a:lnTo>
                    <a:lnTo>
                      <a:pt x="103" y="26"/>
                    </a:lnTo>
                    <a:lnTo>
                      <a:pt x="117" y="37"/>
                    </a:lnTo>
                    <a:lnTo>
                      <a:pt x="124" y="42"/>
                    </a:lnTo>
                    <a:lnTo>
                      <a:pt x="133" y="49"/>
                    </a:lnTo>
                    <a:lnTo>
                      <a:pt x="142" y="55"/>
                    </a:lnTo>
                    <a:lnTo>
                      <a:pt x="149" y="62"/>
                    </a:lnTo>
                    <a:lnTo>
                      <a:pt x="156" y="67"/>
                    </a:lnTo>
                    <a:lnTo>
                      <a:pt x="165" y="74"/>
                    </a:lnTo>
                    <a:lnTo>
                      <a:pt x="172" y="79"/>
                    </a:lnTo>
                    <a:lnTo>
                      <a:pt x="180" y="88"/>
                    </a:lnTo>
                    <a:lnTo>
                      <a:pt x="186" y="95"/>
                    </a:lnTo>
                    <a:lnTo>
                      <a:pt x="195" y="101"/>
                    </a:lnTo>
                    <a:lnTo>
                      <a:pt x="202" y="109"/>
                    </a:lnTo>
                    <a:lnTo>
                      <a:pt x="210" y="118"/>
                    </a:lnTo>
                    <a:lnTo>
                      <a:pt x="216" y="125"/>
                    </a:lnTo>
                    <a:lnTo>
                      <a:pt x="223" y="132"/>
                    </a:lnTo>
                    <a:lnTo>
                      <a:pt x="228" y="141"/>
                    </a:lnTo>
                    <a:lnTo>
                      <a:pt x="233" y="150"/>
                    </a:lnTo>
                    <a:lnTo>
                      <a:pt x="237" y="159"/>
                    </a:lnTo>
                    <a:lnTo>
                      <a:pt x="242" y="166"/>
                    </a:lnTo>
                    <a:lnTo>
                      <a:pt x="246" y="175"/>
                    </a:lnTo>
                    <a:lnTo>
                      <a:pt x="249" y="184"/>
                    </a:lnTo>
                    <a:lnTo>
                      <a:pt x="251" y="191"/>
                    </a:lnTo>
                    <a:lnTo>
                      <a:pt x="253" y="198"/>
                    </a:lnTo>
                    <a:lnTo>
                      <a:pt x="255" y="207"/>
                    </a:lnTo>
                    <a:lnTo>
                      <a:pt x="256" y="215"/>
                    </a:lnTo>
                    <a:lnTo>
                      <a:pt x="258" y="222"/>
                    </a:lnTo>
                    <a:lnTo>
                      <a:pt x="260" y="233"/>
                    </a:lnTo>
                    <a:lnTo>
                      <a:pt x="262" y="242"/>
                    </a:lnTo>
                    <a:lnTo>
                      <a:pt x="263" y="251"/>
                    </a:lnTo>
                    <a:lnTo>
                      <a:pt x="263" y="259"/>
                    </a:lnTo>
                    <a:lnTo>
                      <a:pt x="265" y="268"/>
                    </a:lnTo>
                    <a:lnTo>
                      <a:pt x="265" y="275"/>
                    </a:lnTo>
                    <a:lnTo>
                      <a:pt x="267" y="286"/>
                    </a:lnTo>
                    <a:lnTo>
                      <a:pt x="267" y="293"/>
                    </a:lnTo>
                    <a:lnTo>
                      <a:pt x="269" y="302"/>
                    </a:lnTo>
                    <a:lnTo>
                      <a:pt x="269" y="311"/>
                    </a:lnTo>
                    <a:lnTo>
                      <a:pt x="269" y="320"/>
                    </a:lnTo>
                    <a:lnTo>
                      <a:pt x="269" y="332"/>
                    </a:lnTo>
                    <a:lnTo>
                      <a:pt x="269" y="346"/>
                    </a:lnTo>
                    <a:lnTo>
                      <a:pt x="269" y="358"/>
                    </a:lnTo>
                    <a:lnTo>
                      <a:pt x="271" y="369"/>
                    </a:lnTo>
                    <a:lnTo>
                      <a:pt x="271" y="376"/>
                    </a:lnTo>
                    <a:lnTo>
                      <a:pt x="271" y="383"/>
                    </a:lnTo>
                    <a:lnTo>
                      <a:pt x="271" y="388"/>
                    </a:lnTo>
                    <a:lnTo>
                      <a:pt x="271" y="390"/>
                    </a:lnTo>
                    <a:lnTo>
                      <a:pt x="182" y="392"/>
                    </a:lnTo>
                    <a:lnTo>
                      <a:pt x="207" y="297"/>
                    </a:lnTo>
                    <a:lnTo>
                      <a:pt x="168" y="268"/>
                    </a:lnTo>
                    <a:lnTo>
                      <a:pt x="173" y="136"/>
                    </a:lnTo>
                    <a:lnTo>
                      <a:pt x="55" y="76"/>
                    </a:lnTo>
                    <a:lnTo>
                      <a:pt x="0" y="0"/>
                    </a:lnTo>
                    <a:lnTo>
                      <a:pt x="66" y="5"/>
                    </a:lnTo>
                    <a:close/>
                  </a:path>
                </a:pathLst>
              </a:custGeom>
              <a:solidFill>
                <a:srgbClr val="BDC9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15" name="Freeform 74"/>
              <p:cNvSpPr>
                <a:spLocks/>
              </p:cNvSpPr>
              <p:nvPr/>
            </p:nvSpPr>
            <p:spPr bwMode="ltGray">
              <a:xfrm>
                <a:off x="2120" y="2992"/>
                <a:ext cx="136" cy="118"/>
              </a:xfrm>
              <a:custGeom>
                <a:avLst/>
                <a:gdLst>
                  <a:gd name="T0" fmla="*/ 108 w 136"/>
                  <a:gd name="T1" fmla="*/ 19 h 118"/>
                  <a:gd name="T2" fmla="*/ 132 w 136"/>
                  <a:gd name="T3" fmla="*/ 56 h 118"/>
                  <a:gd name="T4" fmla="*/ 116 w 136"/>
                  <a:gd name="T5" fmla="*/ 56 h 118"/>
                  <a:gd name="T6" fmla="*/ 136 w 136"/>
                  <a:gd name="T7" fmla="*/ 104 h 118"/>
                  <a:gd name="T8" fmla="*/ 79 w 136"/>
                  <a:gd name="T9" fmla="*/ 118 h 118"/>
                  <a:gd name="T10" fmla="*/ 9 w 136"/>
                  <a:gd name="T11" fmla="*/ 104 h 118"/>
                  <a:gd name="T12" fmla="*/ 0 w 136"/>
                  <a:gd name="T13" fmla="*/ 31 h 118"/>
                  <a:gd name="T14" fmla="*/ 47 w 136"/>
                  <a:gd name="T15" fmla="*/ 0 h 118"/>
                  <a:gd name="T16" fmla="*/ 108 w 136"/>
                  <a:gd name="T17" fmla="*/ 19 h 118"/>
                  <a:gd name="T18" fmla="*/ 108 w 136"/>
                  <a:gd name="T19" fmla="*/ 19 h 1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36"/>
                  <a:gd name="T31" fmla="*/ 0 h 118"/>
                  <a:gd name="T32" fmla="*/ 136 w 136"/>
                  <a:gd name="T33" fmla="*/ 118 h 1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36" h="118">
                    <a:moveTo>
                      <a:pt x="108" y="19"/>
                    </a:moveTo>
                    <a:lnTo>
                      <a:pt x="132" y="56"/>
                    </a:lnTo>
                    <a:lnTo>
                      <a:pt x="116" y="56"/>
                    </a:lnTo>
                    <a:lnTo>
                      <a:pt x="136" y="104"/>
                    </a:lnTo>
                    <a:lnTo>
                      <a:pt x="79" y="118"/>
                    </a:lnTo>
                    <a:lnTo>
                      <a:pt x="9" y="104"/>
                    </a:lnTo>
                    <a:lnTo>
                      <a:pt x="0" y="31"/>
                    </a:lnTo>
                    <a:lnTo>
                      <a:pt x="47" y="0"/>
                    </a:lnTo>
                    <a:lnTo>
                      <a:pt x="108" y="19"/>
                    </a:lnTo>
                    <a:close/>
                  </a:path>
                </a:pathLst>
              </a:custGeom>
              <a:solidFill>
                <a:srgbClr val="D9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16" name="Freeform 75"/>
              <p:cNvSpPr>
                <a:spLocks/>
              </p:cNvSpPr>
              <p:nvPr/>
            </p:nvSpPr>
            <p:spPr bwMode="ltGray">
              <a:xfrm>
                <a:off x="1982" y="3087"/>
                <a:ext cx="208" cy="362"/>
              </a:xfrm>
              <a:custGeom>
                <a:avLst/>
                <a:gdLst>
                  <a:gd name="T0" fmla="*/ 104 w 208"/>
                  <a:gd name="T1" fmla="*/ 362 h 362"/>
                  <a:gd name="T2" fmla="*/ 0 w 208"/>
                  <a:gd name="T3" fmla="*/ 329 h 362"/>
                  <a:gd name="T4" fmla="*/ 28 w 208"/>
                  <a:gd name="T5" fmla="*/ 19 h 362"/>
                  <a:gd name="T6" fmla="*/ 85 w 208"/>
                  <a:gd name="T7" fmla="*/ 0 h 362"/>
                  <a:gd name="T8" fmla="*/ 208 w 208"/>
                  <a:gd name="T9" fmla="*/ 14 h 362"/>
                  <a:gd name="T10" fmla="*/ 208 w 208"/>
                  <a:gd name="T11" fmla="*/ 178 h 362"/>
                  <a:gd name="T12" fmla="*/ 161 w 208"/>
                  <a:gd name="T13" fmla="*/ 334 h 362"/>
                  <a:gd name="T14" fmla="*/ 104 w 208"/>
                  <a:gd name="T15" fmla="*/ 362 h 362"/>
                  <a:gd name="T16" fmla="*/ 104 w 208"/>
                  <a:gd name="T17" fmla="*/ 362 h 36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08"/>
                  <a:gd name="T28" fmla="*/ 0 h 362"/>
                  <a:gd name="T29" fmla="*/ 208 w 208"/>
                  <a:gd name="T30" fmla="*/ 362 h 36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08" h="362">
                    <a:moveTo>
                      <a:pt x="104" y="362"/>
                    </a:moveTo>
                    <a:lnTo>
                      <a:pt x="0" y="329"/>
                    </a:lnTo>
                    <a:lnTo>
                      <a:pt x="28" y="19"/>
                    </a:lnTo>
                    <a:lnTo>
                      <a:pt x="85" y="0"/>
                    </a:lnTo>
                    <a:lnTo>
                      <a:pt x="208" y="14"/>
                    </a:lnTo>
                    <a:lnTo>
                      <a:pt x="208" y="178"/>
                    </a:lnTo>
                    <a:lnTo>
                      <a:pt x="161" y="334"/>
                    </a:lnTo>
                    <a:lnTo>
                      <a:pt x="104" y="362"/>
                    </a:lnTo>
                    <a:close/>
                  </a:path>
                </a:pathLst>
              </a:custGeom>
              <a:solidFill>
                <a:srgbClr val="96AB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17" name="Freeform 76"/>
              <p:cNvSpPr>
                <a:spLocks/>
              </p:cNvSpPr>
              <p:nvPr/>
            </p:nvSpPr>
            <p:spPr bwMode="ltGray">
              <a:xfrm>
                <a:off x="2086" y="3103"/>
                <a:ext cx="230" cy="346"/>
              </a:xfrm>
              <a:custGeom>
                <a:avLst/>
                <a:gdLst>
                  <a:gd name="T0" fmla="*/ 195 w 230"/>
                  <a:gd name="T1" fmla="*/ 194 h 346"/>
                  <a:gd name="T2" fmla="*/ 138 w 230"/>
                  <a:gd name="T3" fmla="*/ 334 h 346"/>
                  <a:gd name="T4" fmla="*/ 0 w 230"/>
                  <a:gd name="T5" fmla="*/ 346 h 346"/>
                  <a:gd name="T6" fmla="*/ 51 w 230"/>
                  <a:gd name="T7" fmla="*/ 279 h 346"/>
                  <a:gd name="T8" fmla="*/ 11 w 230"/>
                  <a:gd name="T9" fmla="*/ 228 h 346"/>
                  <a:gd name="T10" fmla="*/ 76 w 230"/>
                  <a:gd name="T11" fmla="*/ 92 h 346"/>
                  <a:gd name="T12" fmla="*/ 66 w 230"/>
                  <a:gd name="T13" fmla="*/ 39 h 346"/>
                  <a:gd name="T14" fmla="*/ 103 w 230"/>
                  <a:gd name="T15" fmla="*/ 0 h 346"/>
                  <a:gd name="T16" fmla="*/ 230 w 230"/>
                  <a:gd name="T17" fmla="*/ 28 h 346"/>
                  <a:gd name="T18" fmla="*/ 195 w 230"/>
                  <a:gd name="T19" fmla="*/ 194 h 346"/>
                  <a:gd name="T20" fmla="*/ 195 w 230"/>
                  <a:gd name="T21" fmla="*/ 194 h 34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30"/>
                  <a:gd name="T34" fmla="*/ 0 h 346"/>
                  <a:gd name="T35" fmla="*/ 230 w 230"/>
                  <a:gd name="T36" fmla="*/ 346 h 34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30" h="346">
                    <a:moveTo>
                      <a:pt x="195" y="194"/>
                    </a:moveTo>
                    <a:lnTo>
                      <a:pt x="138" y="334"/>
                    </a:lnTo>
                    <a:lnTo>
                      <a:pt x="0" y="346"/>
                    </a:lnTo>
                    <a:lnTo>
                      <a:pt x="51" y="279"/>
                    </a:lnTo>
                    <a:lnTo>
                      <a:pt x="11" y="228"/>
                    </a:lnTo>
                    <a:lnTo>
                      <a:pt x="76" y="92"/>
                    </a:lnTo>
                    <a:lnTo>
                      <a:pt x="66" y="39"/>
                    </a:lnTo>
                    <a:lnTo>
                      <a:pt x="103" y="0"/>
                    </a:lnTo>
                    <a:lnTo>
                      <a:pt x="230" y="28"/>
                    </a:lnTo>
                    <a:lnTo>
                      <a:pt x="195" y="194"/>
                    </a:lnTo>
                    <a:close/>
                  </a:path>
                </a:pathLst>
              </a:custGeom>
              <a:solidFill>
                <a:srgbClr val="BDC9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18" name="Freeform 77"/>
              <p:cNvSpPr>
                <a:spLocks/>
              </p:cNvSpPr>
              <p:nvPr/>
            </p:nvSpPr>
            <p:spPr bwMode="ltGray">
              <a:xfrm>
                <a:off x="2226" y="3126"/>
                <a:ext cx="261" cy="300"/>
              </a:xfrm>
              <a:custGeom>
                <a:avLst/>
                <a:gdLst>
                  <a:gd name="T0" fmla="*/ 258 w 261"/>
                  <a:gd name="T1" fmla="*/ 258 h 300"/>
                  <a:gd name="T2" fmla="*/ 252 w 261"/>
                  <a:gd name="T3" fmla="*/ 261 h 300"/>
                  <a:gd name="T4" fmla="*/ 242 w 261"/>
                  <a:gd name="T5" fmla="*/ 268 h 300"/>
                  <a:gd name="T6" fmla="*/ 233 w 261"/>
                  <a:gd name="T7" fmla="*/ 272 h 300"/>
                  <a:gd name="T8" fmla="*/ 228 w 261"/>
                  <a:gd name="T9" fmla="*/ 277 h 300"/>
                  <a:gd name="T10" fmla="*/ 217 w 261"/>
                  <a:gd name="T11" fmla="*/ 281 h 300"/>
                  <a:gd name="T12" fmla="*/ 208 w 261"/>
                  <a:gd name="T13" fmla="*/ 288 h 300"/>
                  <a:gd name="T14" fmla="*/ 194 w 261"/>
                  <a:gd name="T15" fmla="*/ 291 h 300"/>
                  <a:gd name="T16" fmla="*/ 182 w 261"/>
                  <a:gd name="T17" fmla="*/ 295 h 300"/>
                  <a:gd name="T18" fmla="*/ 169 w 261"/>
                  <a:gd name="T19" fmla="*/ 298 h 300"/>
                  <a:gd name="T20" fmla="*/ 159 w 261"/>
                  <a:gd name="T21" fmla="*/ 300 h 300"/>
                  <a:gd name="T22" fmla="*/ 145 w 261"/>
                  <a:gd name="T23" fmla="*/ 300 h 300"/>
                  <a:gd name="T24" fmla="*/ 132 w 261"/>
                  <a:gd name="T25" fmla="*/ 300 h 300"/>
                  <a:gd name="T26" fmla="*/ 118 w 261"/>
                  <a:gd name="T27" fmla="*/ 295 h 300"/>
                  <a:gd name="T28" fmla="*/ 106 w 261"/>
                  <a:gd name="T29" fmla="*/ 291 h 300"/>
                  <a:gd name="T30" fmla="*/ 93 w 261"/>
                  <a:gd name="T31" fmla="*/ 281 h 300"/>
                  <a:gd name="T32" fmla="*/ 81 w 261"/>
                  <a:gd name="T33" fmla="*/ 274 h 300"/>
                  <a:gd name="T34" fmla="*/ 69 w 261"/>
                  <a:gd name="T35" fmla="*/ 263 h 300"/>
                  <a:gd name="T36" fmla="*/ 62 w 261"/>
                  <a:gd name="T37" fmla="*/ 252 h 300"/>
                  <a:gd name="T38" fmla="*/ 49 w 261"/>
                  <a:gd name="T39" fmla="*/ 240 h 300"/>
                  <a:gd name="T40" fmla="*/ 42 w 261"/>
                  <a:gd name="T41" fmla="*/ 228 h 300"/>
                  <a:gd name="T42" fmla="*/ 33 w 261"/>
                  <a:gd name="T43" fmla="*/ 215 h 300"/>
                  <a:gd name="T44" fmla="*/ 28 w 261"/>
                  <a:gd name="T45" fmla="*/ 205 h 300"/>
                  <a:gd name="T46" fmla="*/ 19 w 261"/>
                  <a:gd name="T47" fmla="*/ 192 h 300"/>
                  <a:gd name="T48" fmla="*/ 16 w 261"/>
                  <a:gd name="T49" fmla="*/ 180 h 300"/>
                  <a:gd name="T50" fmla="*/ 10 w 261"/>
                  <a:gd name="T51" fmla="*/ 169 h 300"/>
                  <a:gd name="T52" fmla="*/ 7 w 261"/>
                  <a:gd name="T53" fmla="*/ 161 h 300"/>
                  <a:gd name="T54" fmla="*/ 3 w 261"/>
                  <a:gd name="T55" fmla="*/ 154 h 300"/>
                  <a:gd name="T56" fmla="*/ 2 w 261"/>
                  <a:gd name="T57" fmla="*/ 146 h 300"/>
                  <a:gd name="T58" fmla="*/ 0 w 261"/>
                  <a:gd name="T59" fmla="*/ 143 h 300"/>
                  <a:gd name="T60" fmla="*/ 2 w 261"/>
                  <a:gd name="T61" fmla="*/ 69 h 300"/>
                  <a:gd name="T62" fmla="*/ 55 w 261"/>
                  <a:gd name="T63" fmla="*/ 0 h 300"/>
                  <a:gd name="T64" fmla="*/ 93 w 261"/>
                  <a:gd name="T65" fmla="*/ 72 h 300"/>
                  <a:gd name="T66" fmla="*/ 145 w 261"/>
                  <a:gd name="T67" fmla="*/ 219 h 300"/>
                  <a:gd name="T68" fmla="*/ 191 w 261"/>
                  <a:gd name="T69" fmla="*/ 219 h 300"/>
                  <a:gd name="T70" fmla="*/ 261 w 261"/>
                  <a:gd name="T71" fmla="*/ 228 h 300"/>
                  <a:gd name="T72" fmla="*/ 258 w 261"/>
                  <a:gd name="T73" fmla="*/ 258 h 300"/>
                  <a:gd name="T74" fmla="*/ 258 w 261"/>
                  <a:gd name="T75" fmla="*/ 258 h 30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61"/>
                  <a:gd name="T115" fmla="*/ 0 h 300"/>
                  <a:gd name="T116" fmla="*/ 261 w 261"/>
                  <a:gd name="T117" fmla="*/ 300 h 300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61" h="300">
                    <a:moveTo>
                      <a:pt x="258" y="258"/>
                    </a:moveTo>
                    <a:lnTo>
                      <a:pt x="252" y="261"/>
                    </a:lnTo>
                    <a:lnTo>
                      <a:pt x="242" y="268"/>
                    </a:lnTo>
                    <a:lnTo>
                      <a:pt x="233" y="272"/>
                    </a:lnTo>
                    <a:lnTo>
                      <a:pt x="228" y="277"/>
                    </a:lnTo>
                    <a:lnTo>
                      <a:pt x="217" y="281"/>
                    </a:lnTo>
                    <a:lnTo>
                      <a:pt x="208" y="288"/>
                    </a:lnTo>
                    <a:lnTo>
                      <a:pt x="194" y="291"/>
                    </a:lnTo>
                    <a:lnTo>
                      <a:pt x="182" y="295"/>
                    </a:lnTo>
                    <a:lnTo>
                      <a:pt x="169" y="298"/>
                    </a:lnTo>
                    <a:lnTo>
                      <a:pt x="159" y="300"/>
                    </a:lnTo>
                    <a:lnTo>
                      <a:pt x="145" y="300"/>
                    </a:lnTo>
                    <a:lnTo>
                      <a:pt x="132" y="300"/>
                    </a:lnTo>
                    <a:lnTo>
                      <a:pt x="118" y="295"/>
                    </a:lnTo>
                    <a:lnTo>
                      <a:pt x="106" y="291"/>
                    </a:lnTo>
                    <a:lnTo>
                      <a:pt x="93" y="281"/>
                    </a:lnTo>
                    <a:lnTo>
                      <a:pt x="81" y="274"/>
                    </a:lnTo>
                    <a:lnTo>
                      <a:pt x="69" y="263"/>
                    </a:lnTo>
                    <a:lnTo>
                      <a:pt x="62" y="252"/>
                    </a:lnTo>
                    <a:lnTo>
                      <a:pt x="49" y="240"/>
                    </a:lnTo>
                    <a:lnTo>
                      <a:pt x="42" y="228"/>
                    </a:lnTo>
                    <a:lnTo>
                      <a:pt x="33" y="215"/>
                    </a:lnTo>
                    <a:lnTo>
                      <a:pt x="28" y="205"/>
                    </a:lnTo>
                    <a:lnTo>
                      <a:pt x="19" y="192"/>
                    </a:lnTo>
                    <a:lnTo>
                      <a:pt x="16" y="180"/>
                    </a:lnTo>
                    <a:lnTo>
                      <a:pt x="10" y="169"/>
                    </a:lnTo>
                    <a:lnTo>
                      <a:pt x="7" y="161"/>
                    </a:lnTo>
                    <a:lnTo>
                      <a:pt x="3" y="154"/>
                    </a:lnTo>
                    <a:lnTo>
                      <a:pt x="2" y="146"/>
                    </a:lnTo>
                    <a:lnTo>
                      <a:pt x="0" y="143"/>
                    </a:lnTo>
                    <a:lnTo>
                      <a:pt x="2" y="69"/>
                    </a:lnTo>
                    <a:lnTo>
                      <a:pt x="55" y="0"/>
                    </a:lnTo>
                    <a:lnTo>
                      <a:pt x="93" y="72"/>
                    </a:lnTo>
                    <a:lnTo>
                      <a:pt x="145" y="219"/>
                    </a:lnTo>
                    <a:lnTo>
                      <a:pt x="191" y="219"/>
                    </a:lnTo>
                    <a:lnTo>
                      <a:pt x="261" y="228"/>
                    </a:lnTo>
                    <a:lnTo>
                      <a:pt x="258" y="258"/>
                    </a:lnTo>
                    <a:close/>
                  </a:path>
                </a:pathLst>
              </a:custGeom>
              <a:solidFill>
                <a:srgbClr val="96AB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19" name="Freeform 78"/>
              <p:cNvSpPr>
                <a:spLocks/>
              </p:cNvSpPr>
              <p:nvPr/>
            </p:nvSpPr>
            <p:spPr bwMode="ltGray">
              <a:xfrm>
                <a:off x="2501" y="3325"/>
                <a:ext cx="99" cy="64"/>
              </a:xfrm>
              <a:custGeom>
                <a:avLst/>
                <a:gdLst>
                  <a:gd name="T0" fmla="*/ 99 w 99"/>
                  <a:gd name="T1" fmla="*/ 30 h 64"/>
                  <a:gd name="T2" fmla="*/ 66 w 99"/>
                  <a:gd name="T3" fmla="*/ 48 h 64"/>
                  <a:gd name="T4" fmla="*/ 38 w 99"/>
                  <a:gd name="T5" fmla="*/ 64 h 64"/>
                  <a:gd name="T6" fmla="*/ 0 w 99"/>
                  <a:gd name="T7" fmla="*/ 11 h 64"/>
                  <a:gd name="T8" fmla="*/ 11 w 99"/>
                  <a:gd name="T9" fmla="*/ 2 h 64"/>
                  <a:gd name="T10" fmla="*/ 62 w 99"/>
                  <a:gd name="T11" fmla="*/ 6 h 64"/>
                  <a:gd name="T12" fmla="*/ 96 w 99"/>
                  <a:gd name="T13" fmla="*/ 0 h 64"/>
                  <a:gd name="T14" fmla="*/ 99 w 99"/>
                  <a:gd name="T15" fmla="*/ 30 h 64"/>
                  <a:gd name="T16" fmla="*/ 99 w 99"/>
                  <a:gd name="T17" fmla="*/ 30 h 6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9"/>
                  <a:gd name="T28" fmla="*/ 0 h 64"/>
                  <a:gd name="T29" fmla="*/ 99 w 99"/>
                  <a:gd name="T30" fmla="*/ 64 h 6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9" h="64">
                    <a:moveTo>
                      <a:pt x="99" y="30"/>
                    </a:moveTo>
                    <a:lnTo>
                      <a:pt x="66" y="48"/>
                    </a:lnTo>
                    <a:lnTo>
                      <a:pt x="38" y="64"/>
                    </a:lnTo>
                    <a:lnTo>
                      <a:pt x="0" y="11"/>
                    </a:lnTo>
                    <a:lnTo>
                      <a:pt x="11" y="2"/>
                    </a:lnTo>
                    <a:lnTo>
                      <a:pt x="62" y="6"/>
                    </a:lnTo>
                    <a:lnTo>
                      <a:pt x="96" y="0"/>
                    </a:lnTo>
                    <a:lnTo>
                      <a:pt x="99" y="30"/>
                    </a:lnTo>
                    <a:close/>
                  </a:path>
                </a:pathLst>
              </a:custGeom>
              <a:solidFill>
                <a:srgbClr val="B34D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20" name="Freeform 79"/>
              <p:cNvSpPr>
                <a:spLocks/>
              </p:cNvSpPr>
              <p:nvPr/>
            </p:nvSpPr>
            <p:spPr bwMode="ltGray">
              <a:xfrm>
                <a:off x="2477" y="3311"/>
                <a:ext cx="99" cy="82"/>
              </a:xfrm>
              <a:custGeom>
                <a:avLst/>
                <a:gdLst>
                  <a:gd name="T0" fmla="*/ 10 w 99"/>
                  <a:gd name="T1" fmla="*/ 22 h 82"/>
                  <a:gd name="T2" fmla="*/ 30 w 99"/>
                  <a:gd name="T3" fmla="*/ 0 h 82"/>
                  <a:gd name="T4" fmla="*/ 53 w 99"/>
                  <a:gd name="T5" fmla="*/ 13 h 82"/>
                  <a:gd name="T6" fmla="*/ 39 w 99"/>
                  <a:gd name="T7" fmla="*/ 20 h 82"/>
                  <a:gd name="T8" fmla="*/ 70 w 99"/>
                  <a:gd name="T9" fmla="*/ 34 h 82"/>
                  <a:gd name="T10" fmla="*/ 99 w 99"/>
                  <a:gd name="T11" fmla="*/ 53 h 82"/>
                  <a:gd name="T12" fmla="*/ 90 w 99"/>
                  <a:gd name="T13" fmla="*/ 59 h 82"/>
                  <a:gd name="T14" fmla="*/ 67 w 99"/>
                  <a:gd name="T15" fmla="*/ 44 h 82"/>
                  <a:gd name="T16" fmla="*/ 65 w 99"/>
                  <a:gd name="T17" fmla="*/ 57 h 82"/>
                  <a:gd name="T18" fmla="*/ 83 w 99"/>
                  <a:gd name="T19" fmla="*/ 66 h 82"/>
                  <a:gd name="T20" fmla="*/ 79 w 99"/>
                  <a:gd name="T21" fmla="*/ 73 h 82"/>
                  <a:gd name="T22" fmla="*/ 62 w 99"/>
                  <a:gd name="T23" fmla="*/ 67 h 82"/>
                  <a:gd name="T24" fmla="*/ 63 w 99"/>
                  <a:gd name="T25" fmla="*/ 78 h 82"/>
                  <a:gd name="T26" fmla="*/ 47 w 99"/>
                  <a:gd name="T27" fmla="*/ 76 h 82"/>
                  <a:gd name="T28" fmla="*/ 33 w 99"/>
                  <a:gd name="T29" fmla="*/ 82 h 82"/>
                  <a:gd name="T30" fmla="*/ 5 w 99"/>
                  <a:gd name="T31" fmla="*/ 80 h 82"/>
                  <a:gd name="T32" fmla="*/ 0 w 99"/>
                  <a:gd name="T33" fmla="*/ 27 h 82"/>
                  <a:gd name="T34" fmla="*/ 10 w 99"/>
                  <a:gd name="T35" fmla="*/ 22 h 82"/>
                  <a:gd name="T36" fmla="*/ 10 w 99"/>
                  <a:gd name="T37" fmla="*/ 22 h 8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9"/>
                  <a:gd name="T58" fmla="*/ 0 h 82"/>
                  <a:gd name="T59" fmla="*/ 99 w 99"/>
                  <a:gd name="T60" fmla="*/ 82 h 8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9" h="82">
                    <a:moveTo>
                      <a:pt x="10" y="22"/>
                    </a:moveTo>
                    <a:lnTo>
                      <a:pt x="30" y="0"/>
                    </a:lnTo>
                    <a:lnTo>
                      <a:pt x="53" y="13"/>
                    </a:lnTo>
                    <a:lnTo>
                      <a:pt x="39" y="20"/>
                    </a:lnTo>
                    <a:lnTo>
                      <a:pt x="70" y="34"/>
                    </a:lnTo>
                    <a:lnTo>
                      <a:pt x="99" y="53"/>
                    </a:lnTo>
                    <a:lnTo>
                      <a:pt x="90" y="59"/>
                    </a:lnTo>
                    <a:lnTo>
                      <a:pt x="67" y="44"/>
                    </a:lnTo>
                    <a:lnTo>
                      <a:pt x="65" y="57"/>
                    </a:lnTo>
                    <a:lnTo>
                      <a:pt x="83" y="66"/>
                    </a:lnTo>
                    <a:lnTo>
                      <a:pt x="79" y="73"/>
                    </a:lnTo>
                    <a:lnTo>
                      <a:pt x="62" y="67"/>
                    </a:lnTo>
                    <a:lnTo>
                      <a:pt x="63" y="78"/>
                    </a:lnTo>
                    <a:lnTo>
                      <a:pt x="47" y="76"/>
                    </a:lnTo>
                    <a:lnTo>
                      <a:pt x="33" y="82"/>
                    </a:lnTo>
                    <a:lnTo>
                      <a:pt x="5" y="80"/>
                    </a:lnTo>
                    <a:lnTo>
                      <a:pt x="0" y="27"/>
                    </a:lnTo>
                    <a:lnTo>
                      <a:pt x="10" y="22"/>
                    </a:lnTo>
                    <a:close/>
                  </a:path>
                </a:pathLst>
              </a:custGeom>
              <a:solidFill>
                <a:srgbClr val="CC80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21" name="Freeform 80"/>
              <p:cNvSpPr>
                <a:spLocks/>
              </p:cNvSpPr>
              <p:nvPr/>
            </p:nvSpPr>
            <p:spPr bwMode="ltGray">
              <a:xfrm>
                <a:off x="3330" y="2921"/>
                <a:ext cx="203" cy="164"/>
              </a:xfrm>
              <a:custGeom>
                <a:avLst/>
                <a:gdLst>
                  <a:gd name="T0" fmla="*/ 0 w 203"/>
                  <a:gd name="T1" fmla="*/ 88 h 164"/>
                  <a:gd name="T2" fmla="*/ 120 w 203"/>
                  <a:gd name="T3" fmla="*/ 111 h 164"/>
                  <a:gd name="T4" fmla="*/ 163 w 203"/>
                  <a:gd name="T5" fmla="*/ 164 h 164"/>
                  <a:gd name="T6" fmla="*/ 203 w 203"/>
                  <a:gd name="T7" fmla="*/ 155 h 164"/>
                  <a:gd name="T8" fmla="*/ 152 w 203"/>
                  <a:gd name="T9" fmla="*/ 58 h 164"/>
                  <a:gd name="T10" fmla="*/ 103 w 203"/>
                  <a:gd name="T11" fmla="*/ 21 h 164"/>
                  <a:gd name="T12" fmla="*/ 34 w 203"/>
                  <a:gd name="T13" fmla="*/ 0 h 164"/>
                  <a:gd name="T14" fmla="*/ 0 w 203"/>
                  <a:gd name="T15" fmla="*/ 88 h 164"/>
                  <a:gd name="T16" fmla="*/ 0 w 203"/>
                  <a:gd name="T17" fmla="*/ 88 h 16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03"/>
                  <a:gd name="T28" fmla="*/ 0 h 164"/>
                  <a:gd name="T29" fmla="*/ 203 w 203"/>
                  <a:gd name="T30" fmla="*/ 164 h 16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03" h="164">
                    <a:moveTo>
                      <a:pt x="0" y="88"/>
                    </a:moveTo>
                    <a:lnTo>
                      <a:pt x="120" y="111"/>
                    </a:lnTo>
                    <a:lnTo>
                      <a:pt x="163" y="164"/>
                    </a:lnTo>
                    <a:lnTo>
                      <a:pt x="203" y="155"/>
                    </a:lnTo>
                    <a:lnTo>
                      <a:pt x="152" y="58"/>
                    </a:lnTo>
                    <a:lnTo>
                      <a:pt x="103" y="21"/>
                    </a:lnTo>
                    <a:lnTo>
                      <a:pt x="34" y="0"/>
                    </a:lnTo>
                    <a:lnTo>
                      <a:pt x="0" y="88"/>
                    </a:lnTo>
                    <a:close/>
                  </a:path>
                </a:pathLst>
              </a:custGeom>
              <a:solidFill>
                <a:srgbClr val="8A96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22" name="Freeform 81"/>
              <p:cNvSpPr>
                <a:spLocks/>
              </p:cNvSpPr>
              <p:nvPr/>
            </p:nvSpPr>
            <p:spPr bwMode="ltGray">
              <a:xfrm>
                <a:off x="3337" y="2986"/>
                <a:ext cx="165" cy="103"/>
              </a:xfrm>
              <a:custGeom>
                <a:avLst/>
                <a:gdLst>
                  <a:gd name="T0" fmla="*/ 0 w 165"/>
                  <a:gd name="T1" fmla="*/ 34 h 103"/>
                  <a:gd name="T2" fmla="*/ 103 w 165"/>
                  <a:gd name="T3" fmla="*/ 53 h 103"/>
                  <a:gd name="T4" fmla="*/ 142 w 165"/>
                  <a:gd name="T5" fmla="*/ 103 h 103"/>
                  <a:gd name="T6" fmla="*/ 165 w 165"/>
                  <a:gd name="T7" fmla="*/ 99 h 103"/>
                  <a:gd name="T8" fmla="*/ 99 w 165"/>
                  <a:gd name="T9" fmla="*/ 25 h 103"/>
                  <a:gd name="T10" fmla="*/ 39 w 165"/>
                  <a:gd name="T11" fmla="*/ 25 h 103"/>
                  <a:gd name="T12" fmla="*/ 0 w 165"/>
                  <a:gd name="T13" fmla="*/ 0 h 103"/>
                  <a:gd name="T14" fmla="*/ 0 w 165"/>
                  <a:gd name="T15" fmla="*/ 34 h 103"/>
                  <a:gd name="T16" fmla="*/ 0 w 165"/>
                  <a:gd name="T17" fmla="*/ 34 h 10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5"/>
                  <a:gd name="T28" fmla="*/ 0 h 103"/>
                  <a:gd name="T29" fmla="*/ 165 w 165"/>
                  <a:gd name="T30" fmla="*/ 103 h 10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5" h="103">
                    <a:moveTo>
                      <a:pt x="0" y="34"/>
                    </a:moveTo>
                    <a:lnTo>
                      <a:pt x="103" y="53"/>
                    </a:lnTo>
                    <a:lnTo>
                      <a:pt x="142" y="103"/>
                    </a:lnTo>
                    <a:lnTo>
                      <a:pt x="165" y="99"/>
                    </a:lnTo>
                    <a:lnTo>
                      <a:pt x="99" y="25"/>
                    </a:lnTo>
                    <a:lnTo>
                      <a:pt x="39" y="25"/>
                    </a:lnTo>
                    <a:lnTo>
                      <a:pt x="0" y="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7578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23" name="Freeform 82"/>
              <p:cNvSpPr>
                <a:spLocks/>
              </p:cNvSpPr>
              <p:nvPr/>
            </p:nvSpPr>
            <p:spPr bwMode="ltGray">
              <a:xfrm>
                <a:off x="3351" y="2909"/>
                <a:ext cx="189" cy="173"/>
              </a:xfrm>
              <a:custGeom>
                <a:avLst/>
                <a:gdLst>
                  <a:gd name="T0" fmla="*/ 25 w 189"/>
                  <a:gd name="T1" fmla="*/ 0 h 173"/>
                  <a:gd name="T2" fmla="*/ 29 w 189"/>
                  <a:gd name="T3" fmla="*/ 0 h 173"/>
                  <a:gd name="T4" fmla="*/ 37 w 189"/>
                  <a:gd name="T5" fmla="*/ 5 h 173"/>
                  <a:gd name="T6" fmla="*/ 45 w 189"/>
                  <a:gd name="T7" fmla="*/ 7 h 173"/>
                  <a:gd name="T8" fmla="*/ 53 w 189"/>
                  <a:gd name="T9" fmla="*/ 8 h 173"/>
                  <a:gd name="T10" fmla="*/ 62 w 189"/>
                  <a:gd name="T11" fmla="*/ 12 h 173"/>
                  <a:gd name="T12" fmla="*/ 73 w 189"/>
                  <a:gd name="T13" fmla="*/ 17 h 173"/>
                  <a:gd name="T14" fmla="*/ 82 w 189"/>
                  <a:gd name="T15" fmla="*/ 21 h 173"/>
                  <a:gd name="T16" fmla="*/ 92 w 189"/>
                  <a:gd name="T17" fmla="*/ 24 h 173"/>
                  <a:gd name="T18" fmla="*/ 101 w 189"/>
                  <a:gd name="T19" fmla="*/ 31 h 173"/>
                  <a:gd name="T20" fmla="*/ 112 w 189"/>
                  <a:gd name="T21" fmla="*/ 37 h 173"/>
                  <a:gd name="T22" fmla="*/ 119 w 189"/>
                  <a:gd name="T23" fmla="*/ 42 h 173"/>
                  <a:gd name="T24" fmla="*/ 128 w 189"/>
                  <a:gd name="T25" fmla="*/ 49 h 173"/>
                  <a:gd name="T26" fmla="*/ 135 w 189"/>
                  <a:gd name="T27" fmla="*/ 54 h 173"/>
                  <a:gd name="T28" fmla="*/ 143 w 189"/>
                  <a:gd name="T29" fmla="*/ 63 h 173"/>
                  <a:gd name="T30" fmla="*/ 147 w 189"/>
                  <a:gd name="T31" fmla="*/ 68 h 173"/>
                  <a:gd name="T32" fmla="*/ 152 w 189"/>
                  <a:gd name="T33" fmla="*/ 76 h 173"/>
                  <a:gd name="T34" fmla="*/ 158 w 189"/>
                  <a:gd name="T35" fmla="*/ 83 h 173"/>
                  <a:gd name="T36" fmla="*/ 163 w 189"/>
                  <a:gd name="T37" fmla="*/ 91 h 173"/>
                  <a:gd name="T38" fmla="*/ 166 w 189"/>
                  <a:gd name="T39" fmla="*/ 100 h 173"/>
                  <a:gd name="T40" fmla="*/ 170 w 189"/>
                  <a:gd name="T41" fmla="*/ 107 h 173"/>
                  <a:gd name="T42" fmla="*/ 174 w 189"/>
                  <a:gd name="T43" fmla="*/ 116 h 173"/>
                  <a:gd name="T44" fmla="*/ 177 w 189"/>
                  <a:gd name="T45" fmla="*/ 127 h 173"/>
                  <a:gd name="T46" fmla="*/ 179 w 189"/>
                  <a:gd name="T47" fmla="*/ 134 h 173"/>
                  <a:gd name="T48" fmla="*/ 182 w 189"/>
                  <a:gd name="T49" fmla="*/ 141 h 173"/>
                  <a:gd name="T50" fmla="*/ 182 w 189"/>
                  <a:gd name="T51" fmla="*/ 146 h 173"/>
                  <a:gd name="T52" fmla="*/ 186 w 189"/>
                  <a:gd name="T53" fmla="*/ 153 h 173"/>
                  <a:gd name="T54" fmla="*/ 189 w 189"/>
                  <a:gd name="T55" fmla="*/ 162 h 173"/>
                  <a:gd name="T56" fmla="*/ 189 w 189"/>
                  <a:gd name="T57" fmla="*/ 166 h 173"/>
                  <a:gd name="T58" fmla="*/ 170 w 189"/>
                  <a:gd name="T59" fmla="*/ 173 h 173"/>
                  <a:gd name="T60" fmla="*/ 131 w 189"/>
                  <a:gd name="T61" fmla="*/ 97 h 173"/>
                  <a:gd name="T62" fmla="*/ 108 w 189"/>
                  <a:gd name="T63" fmla="*/ 88 h 173"/>
                  <a:gd name="T64" fmla="*/ 90 w 189"/>
                  <a:gd name="T65" fmla="*/ 53 h 173"/>
                  <a:gd name="T66" fmla="*/ 0 w 189"/>
                  <a:gd name="T67" fmla="*/ 21 h 173"/>
                  <a:gd name="T68" fmla="*/ 25 w 189"/>
                  <a:gd name="T69" fmla="*/ 0 h 173"/>
                  <a:gd name="T70" fmla="*/ 25 w 189"/>
                  <a:gd name="T71" fmla="*/ 0 h 173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89"/>
                  <a:gd name="T109" fmla="*/ 0 h 173"/>
                  <a:gd name="T110" fmla="*/ 189 w 189"/>
                  <a:gd name="T111" fmla="*/ 173 h 173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89" h="173">
                    <a:moveTo>
                      <a:pt x="25" y="0"/>
                    </a:moveTo>
                    <a:lnTo>
                      <a:pt x="29" y="0"/>
                    </a:lnTo>
                    <a:lnTo>
                      <a:pt x="37" y="5"/>
                    </a:lnTo>
                    <a:lnTo>
                      <a:pt x="45" y="7"/>
                    </a:lnTo>
                    <a:lnTo>
                      <a:pt x="53" y="8"/>
                    </a:lnTo>
                    <a:lnTo>
                      <a:pt x="62" y="12"/>
                    </a:lnTo>
                    <a:lnTo>
                      <a:pt x="73" y="17"/>
                    </a:lnTo>
                    <a:lnTo>
                      <a:pt x="82" y="21"/>
                    </a:lnTo>
                    <a:lnTo>
                      <a:pt x="92" y="24"/>
                    </a:lnTo>
                    <a:lnTo>
                      <a:pt x="101" y="31"/>
                    </a:lnTo>
                    <a:lnTo>
                      <a:pt x="112" y="37"/>
                    </a:lnTo>
                    <a:lnTo>
                      <a:pt x="119" y="42"/>
                    </a:lnTo>
                    <a:lnTo>
                      <a:pt x="128" y="49"/>
                    </a:lnTo>
                    <a:lnTo>
                      <a:pt x="135" y="54"/>
                    </a:lnTo>
                    <a:lnTo>
                      <a:pt x="143" y="63"/>
                    </a:lnTo>
                    <a:lnTo>
                      <a:pt x="147" y="68"/>
                    </a:lnTo>
                    <a:lnTo>
                      <a:pt x="152" y="76"/>
                    </a:lnTo>
                    <a:lnTo>
                      <a:pt x="158" y="83"/>
                    </a:lnTo>
                    <a:lnTo>
                      <a:pt x="163" y="91"/>
                    </a:lnTo>
                    <a:lnTo>
                      <a:pt x="166" y="100"/>
                    </a:lnTo>
                    <a:lnTo>
                      <a:pt x="170" y="107"/>
                    </a:lnTo>
                    <a:lnTo>
                      <a:pt x="174" y="116"/>
                    </a:lnTo>
                    <a:lnTo>
                      <a:pt x="177" y="127"/>
                    </a:lnTo>
                    <a:lnTo>
                      <a:pt x="179" y="134"/>
                    </a:lnTo>
                    <a:lnTo>
                      <a:pt x="182" y="141"/>
                    </a:lnTo>
                    <a:lnTo>
                      <a:pt x="182" y="146"/>
                    </a:lnTo>
                    <a:lnTo>
                      <a:pt x="186" y="153"/>
                    </a:lnTo>
                    <a:lnTo>
                      <a:pt x="189" y="162"/>
                    </a:lnTo>
                    <a:lnTo>
                      <a:pt x="189" y="166"/>
                    </a:lnTo>
                    <a:lnTo>
                      <a:pt x="170" y="173"/>
                    </a:lnTo>
                    <a:lnTo>
                      <a:pt x="131" y="97"/>
                    </a:lnTo>
                    <a:lnTo>
                      <a:pt x="108" y="88"/>
                    </a:lnTo>
                    <a:lnTo>
                      <a:pt x="90" y="53"/>
                    </a:lnTo>
                    <a:lnTo>
                      <a:pt x="0" y="21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9CB3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24" name="Freeform 83"/>
              <p:cNvSpPr>
                <a:spLocks/>
              </p:cNvSpPr>
              <p:nvPr/>
            </p:nvSpPr>
            <p:spPr bwMode="ltGray">
              <a:xfrm>
                <a:off x="3125" y="2859"/>
                <a:ext cx="209" cy="292"/>
              </a:xfrm>
              <a:custGeom>
                <a:avLst/>
                <a:gdLst>
                  <a:gd name="T0" fmla="*/ 37 w 209"/>
                  <a:gd name="T1" fmla="*/ 0 h 292"/>
                  <a:gd name="T2" fmla="*/ 104 w 209"/>
                  <a:gd name="T3" fmla="*/ 7 h 292"/>
                  <a:gd name="T4" fmla="*/ 209 w 209"/>
                  <a:gd name="T5" fmla="*/ 43 h 292"/>
                  <a:gd name="T6" fmla="*/ 182 w 209"/>
                  <a:gd name="T7" fmla="*/ 292 h 292"/>
                  <a:gd name="T8" fmla="*/ 39 w 209"/>
                  <a:gd name="T9" fmla="*/ 277 h 292"/>
                  <a:gd name="T10" fmla="*/ 0 w 209"/>
                  <a:gd name="T11" fmla="*/ 48 h 292"/>
                  <a:gd name="T12" fmla="*/ 37 w 209"/>
                  <a:gd name="T13" fmla="*/ 0 h 292"/>
                  <a:gd name="T14" fmla="*/ 37 w 209"/>
                  <a:gd name="T15" fmla="*/ 0 h 29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09"/>
                  <a:gd name="T25" fmla="*/ 0 h 292"/>
                  <a:gd name="T26" fmla="*/ 209 w 209"/>
                  <a:gd name="T27" fmla="*/ 292 h 29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09" h="292">
                    <a:moveTo>
                      <a:pt x="37" y="0"/>
                    </a:moveTo>
                    <a:lnTo>
                      <a:pt x="104" y="7"/>
                    </a:lnTo>
                    <a:lnTo>
                      <a:pt x="209" y="43"/>
                    </a:lnTo>
                    <a:lnTo>
                      <a:pt x="182" y="292"/>
                    </a:lnTo>
                    <a:lnTo>
                      <a:pt x="39" y="277"/>
                    </a:lnTo>
                    <a:lnTo>
                      <a:pt x="0" y="48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8A96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25" name="Freeform 84"/>
              <p:cNvSpPr>
                <a:spLocks/>
              </p:cNvSpPr>
              <p:nvPr/>
            </p:nvSpPr>
            <p:spPr bwMode="ltGray">
              <a:xfrm>
                <a:off x="3274" y="2893"/>
                <a:ext cx="102" cy="266"/>
              </a:xfrm>
              <a:custGeom>
                <a:avLst/>
                <a:gdLst>
                  <a:gd name="T0" fmla="*/ 102 w 102"/>
                  <a:gd name="T1" fmla="*/ 16 h 266"/>
                  <a:gd name="T2" fmla="*/ 56 w 102"/>
                  <a:gd name="T3" fmla="*/ 192 h 266"/>
                  <a:gd name="T4" fmla="*/ 51 w 102"/>
                  <a:gd name="T5" fmla="*/ 266 h 266"/>
                  <a:gd name="T6" fmla="*/ 0 w 102"/>
                  <a:gd name="T7" fmla="*/ 243 h 266"/>
                  <a:gd name="T8" fmla="*/ 26 w 102"/>
                  <a:gd name="T9" fmla="*/ 178 h 266"/>
                  <a:gd name="T10" fmla="*/ 12 w 102"/>
                  <a:gd name="T11" fmla="*/ 141 h 266"/>
                  <a:gd name="T12" fmla="*/ 38 w 102"/>
                  <a:gd name="T13" fmla="*/ 69 h 266"/>
                  <a:gd name="T14" fmla="*/ 40 w 102"/>
                  <a:gd name="T15" fmla="*/ 0 h 266"/>
                  <a:gd name="T16" fmla="*/ 102 w 102"/>
                  <a:gd name="T17" fmla="*/ 16 h 266"/>
                  <a:gd name="T18" fmla="*/ 102 w 102"/>
                  <a:gd name="T19" fmla="*/ 16 h 26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2"/>
                  <a:gd name="T31" fmla="*/ 0 h 266"/>
                  <a:gd name="T32" fmla="*/ 102 w 102"/>
                  <a:gd name="T33" fmla="*/ 266 h 26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2" h="266">
                    <a:moveTo>
                      <a:pt x="102" y="16"/>
                    </a:moveTo>
                    <a:lnTo>
                      <a:pt x="56" y="192"/>
                    </a:lnTo>
                    <a:lnTo>
                      <a:pt x="51" y="266"/>
                    </a:lnTo>
                    <a:lnTo>
                      <a:pt x="0" y="243"/>
                    </a:lnTo>
                    <a:lnTo>
                      <a:pt x="26" y="178"/>
                    </a:lnTo>
                    <a:lnTo>
                      <a:pt x="12" y="141"/>
                    </a:lnTo>
                    <a:lnTo>
                      <a:pt x="38" y="69"/>
                    </a:lnTo>
                    <a:lnTo>
                      <a:pt x="40" y="0"/>
                    </a:lnTo>
                    <a:lnTo>
                      <a:pt x="102" y="16"/>
                    </a:lnTo>
                    <a:close/>
                  </a:path>
                </a:pathLst>
              </a:custGeom>
              <a:solidFill>
                <a:srgbClr val="7578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26" name="Freeform 85"/>
              <p:cNvSpPr>
                <a:spLocks/>
              </p:cNvSpPr>
              <p:nvPr/>
            </p:nvSpPr>
            <p:spPr bwMode="ltGray">
              <a:xfrm>
                <a:off x="3083" y="2863"/>
                <a:ext cx="100" cy="189"/>
              </a:xfrm>
              <a:custGeom>
                <a:avLst/>
                <a:gdLst>
                  <a:gd name="T0" fmla="*/ 21 w 100"/>
                  <a:gd name="T1" fmla="*/ 189 h 189"/>
                  <a:gd name="T2" fmla="*/ 3 w 100"/>
                  <a:gd name="T3" fmla="*/ 104 h 189"/>
                  <a:gd name="T4" fmla="*/ 0 w 100"/>
                  <a:gd name="T5" fmla="*/ 1 h 189"/>
                  <a:gd name="T6" fmla="*/ 81 w 100"/>
                  <a:gd name="T7" fmla="*/ 0 h 189"/>
                  <a:gd name="T8" fmla="*/ 67 w 100"/>
                  <a:gd name="T9" fmla="*/ 67 h 189"/>
                  <a:gd name="T10" fmla="*/ 95 w 100"/>
                  <a:gd name="T11" fmla="*/ 81 h 189"/>
                  <a:gd name="T12" fmla="*/ 100 w 100"/>
                  <a:gd name="T13" fmla="*/ 183 h 189"/>
                  <a:gd name="T14" fmla="*/ 21 w 100"/>
                  <a:gd name="T15" fmla="*/ 189 h 189"/>
                  <a:gd name="T16" fmla="*/ 21 w 100"/>
                  <a:gd name="T17" fmla="*/ 189 h 18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0"/>
                  <a:gd name="T28" fmla="*/ 0 h 189"/>
                  <a:gd name="T29" fmla="*/ 100 w 100"/>
                  <a:gd name="T30" fmla="*/ 189 h 18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0" h="189">
                    <a:moveTo>
                      <a:pt x="21" y="189"/>
                    </a:moveTo>
                    <a:lnTo>
                      <a:pt x="3" y="104"/>
                    </a:lnTo>
                    <a:lnTo>
                      <a:pt x="0" y="1"/>
                    </a:lnTo>
                    <a:lnTo>
                      <a:pt x="81" y="0"/>
                    </a:lnTo>
                    <a:lnTo>
                      <a:pt x="67" y="67"/>
                    </a:lnTo>
                    <a:lnTo>
                      <a:pt x="95" y="81"/>
                    </a:lnTo>
                    <a:lnTo>
                      <a:pt x="100" y="183"/>
                    </a:lnTo>
                    <a:lnTo>
                      <a:pt x="21" y="189"/>
                    </a:lnTo>
                    <a:close/>
                  </a:path>
                </a:pathLst>
              </a:custGeom>
              <a:solidFill>
                <a:srgbClr val="9CB3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27" name="Freeform 86"/>
              <p:cNvSpPr>
                <a:spLocks/>
              </p:cNvSpPr>
              <p:nvPr/>
            </p:nvSpPr>
            <p:spPr bwMode="ltGray">
              <a:xfrm>
                <a:off x="2936" y="2882"/>
                <a:ext cx="168" cy="110"/>
              </a:xfrm>
              <a:custGeom>
                <a:avLst/>
                <a:gdLst>
                  <a:gd name="T0" fmla="*/ 161 w 168"/>
                  <a:gd name="T1" fmla="*/ 0 h 110"/>
                  <a:gd name="T2" fmla="*/ 168 w 168"/>
                  <a:gd name="T3" fmla="*/ 74 h 110"/>
                  <a:gd name="T4" fmla="*/ 99 w 168"/>
                  <a:gd name="T5" fmla="*/ 71 h 110"/>
                  <a:gd name="T6" fmla="*/ 65 w 168"/>
                  <a:gd name="T7" fmla="*/ 110 h 110"/>
                  <a:gd name="T8" fmla="*/ 0 w 168"/>
                  <a:gd name="T9" fmla="*/ 85 h 110"/>
                  <a:gd name="T10" fmla="*/ 20 w 168"/>
                  <a:gd name="T11" fmla="*/ 53 h 110"/>
                  <a:gd name="T12" fmla="*/ 57 w 168"/>
                  <a:gd name="T13" fmla="*/ 14 h 110"/>
                  <a:gd name="T14" fmla="*/ 161 w 168"/>
                  <a:gd name="T15" fmla="*/ 0 h 110"/>
                  <a:gd name="T16" fmla="*/ 161 w 168"/>
                  <a:gd name="T17" fmla="*/ 0 h 11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8"/>
                  <a:gd name="T28" fmla="*/ 0 h 110"/>
                  <a:gd name="T29" fmla="*/ 168 w 168"/>
                  <a:gd name="T30" fmla="*/ 110 h 11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8" h="110">
                    <a:moveTo>
                      <a:pt x="161" y="0"/>
                    </a:moveTo>
                    <a:lnTo>
                      <a:pt x="168" y="74"/>
                    </a:lnTo>
                    <a:lnTo>
                      <a:pt x="99" y="71"/>
                    </a:lnTo>
                    <a:lnTo>
                      <a:pt x="65" y="110"/>
                    </a:lnTo>
                    <a:lnTo>
                      <a:pt x="0" y="85"/>
                    </a:lnTo>
                    <a:lnTo>
                      <a:pt x="20" y="53"/>
                    </a:lnTo>
                    <a:lnTo>
                      <a:pt x="57" y="14"/>
                    </a:lnTo>
                    <a:lnTo>
                      <a:pt x="161" y="0"/>
                    </a:lnTo>
                    <a:close/>
                  </a:path>
                </a:pathLst>
              </a:custGeom>
              <a:solidFill>
                <a:srgbClr val="8A96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28" name="Freeform 87"/>
              <p:cNvSpPr>
                <a:spLocks/>
              </p:cNvSpPr>
              <p:nvPr/>
            </p:nvSpPr>
            <p:spPr bwMode="ltGray">
              <a:xfrm>
                <a:off x="2980" y="2933"/>
                <a:ext cx="126" cy="80"/>
              </a:xfrm>
              <a:custGeom>
                <a:avLst/>
                <a:gdLst>
                  <a:gd name="T0" fmla="*/ 126 w 126"/>
                  <a:gd name="T1" fmla="*/ 34 h 80"/>
                  <a:gd name="T2" fmla="*/ 55 w 126"/>
                  <a:gd name="T3" fmla="*/ 30 h 80"/>
                  <a:gd name="T4" fmla="*/ 16 w 126"/>
                  <a:gd name="T5" fmla="*/ 80 h 80"/>
                  <a:gd name="T6" fmla="*/ 0 w 126"/>
                  <a:gd name="T7" fmla="*/ 59 h 80"/>
                  <a:gd name="T8" fmla="*/ 30 w 126"/>
                  <a:gd name="T9" fmla="*/ 34 h 80"/>
                  <a:gd name="T10" fmla="*/ 60 w 126"/>
                  <a:gd name="T11" fmla="*/ 0 h 80"/>
                  <a:gd name="T12" fmla="*/ 83 w 126"/>
                  <a:gd name="T13" fmla="*/ 7 h 80"/>
                  <a:gd name="T14" fmla="*/ 126 w 126"/>
                  <a:gd name="T15" fmla="*/ 0 h 80"/>
                  <a:gd name="T16" fmla="*/ 126 w 126"/>
                  <a:gd name="T17" fmla="*/ 34 h 80"/>
                  <a:gd name="T18" fmla="*/ 126 w 126"/>
                  <a:gd name="T19" fmla="*/ 34 h 8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6"/>
                  <a:gd name="T31" fmla="*/ 0 h 80"/>
                  <a:gd name="T32" fmla="*/ 126 w 126"/>
                  <a:gd name="T33" fmla="*/ 80 h 8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6" h="80">
                    <a:moveTo>
                      <a:pt x="126" y="34"/>
                    </a:moveTo>
                    <a:lnTo>
                      <a:pt x="55" y="30"/>
                    </a:lnTo>
                    <a:lnTo>
                      <a:pt x="16" y="80"/>
                    </a:lnTo>
                    <a:lnTo>
                      <a:pt x="0" y="59"/>
                    </a:lnTo>
                    <a:lnTo>
                      <a:pt x="30" y="34"/>
                    </a:lnTo>
                    <a:lnTo>
                      <a:pt x="60" y="0"/>
                    </a:lnTo>
                    <a:lnTo>
                      <a:pt x="83" y="7"/>
                    </a:lnTo>
                    <a:lnTo>
                      <a:pt x="126" y="0"/>
                    </a:lnTo>
                    <a:lnTo>
                      <a:pt x="126" y="34"/>
                    </a:lnTo>
                    <a:close/>
                  </a:path>
                </a:pathLst>
              </a:custGeom>
              <a:solidFill>
                <a:srgbClr val="7578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29" name="Freeform 88"/>
              <p:cNvSpPr>
                <a:spLocks/>
              </p:cNvSpPr>
              <p:nvPr/>
            </p:nvSpPr>
            <p:spPr bwMode="ltGray">
              <a:xfrm>
                <a:off x="2929" y="2864"/>
                <a:ext cx="168" cy="152"/>
              </a:xfrm>
              <a:custGeom>
                <a:avLst/>
                <a:gdLst>
                  <a:gd name="T0" fmla="*/ 157 w 168"/>
                  <a:gd name="T1" fmla="*/ 2 h 152"/>
                  <a:gd name="T2" fmla="*/ 154 w 168"/>
                  <a:gd name="T3" fmla="*/ 0 h 152"/>
                  <a:gd name="T4" fmla="*/ 148 w 168"/>
                  <a:gd name="T5" fmla="*/ 0 h 152"/>
                  <a:gd name="T6" fmla="*/ 141 w 168"/>
                  <a:gd name="T7" fmla="*/ 0 h 152"/>
                  <a:gd name="T8" fmla="*/ 131 w 168"/>
                  <a:gd name="T9" fmla="*/ 4 h 152"/>
                  <a:gd name="T10" fmla="*/ 117 w 168"/>
                  <a:gd name="T11" fmla="*/ 4 h 152"/>
                  <a:gd name="T12" fmla="*/ 104 w 168"/>
                  <a:gd name="T13" fmla="*/ 7 h 152"/>
                  <a:gd name="T14" fmla="*/ 90 w 168"/>
                  <a:gd name="T15" fmla="*/ 13 h 152"/>
                  <a:gd name="T16" fmla="*/ 76 w 168"/>
                  <a:gd name="T17" fmla="*/ 20 h 152"/>
                  <a:gd name="T18" fmla="*/ 67 w 168"/>
                  <a:gd name="T19" fmla="*/ 22 h 152"/>
                  <a:gd name="T20" fmla="*/ 58 w 168"/>
                  <a:gd name="T21" fmla="*/ 25 h 152"/>
                  <a:gd name="T22" fmla="*/ 51 w 168"/>
                  <a:gd name="T23" fmla="*/ 30 h 152"/>
                  <a:gd name="T24" fmla="*/ 46 w 168"/>
                  <a:gd name="T25" fmla="*/ 36 h 152"/>
                  <a:gd name="T26" fmla="*/ 39 w 168"/>
                  <a:gd name="T27" fmla="*/ 39 h 152"/>
                  <a:gd name="T28" fmla="*/ 32 w 168"/>
                  <a:gd name="T29" fmla="*/ 46 h 152"/>
                  <a:gd name="T30" fmla="*/ 27 w 168"/>
                  <a:gd name="T31" fmla="*/ 53 h 152"/>
                  <a:gd name="T32" fmla="*/ 21 w 168"/>
                  <a:gd name="T33" fmla="*/ 62 h 152"/>
                  <a:gd name="T34" fmla="*/ 16 w 168"/>
                  <a:gd name="T35" fmla="*/ 69 h 152"/>
                  <a:gd name="T36" fmla="*/ 12 w 168"/>
                  <a:gd name="T37" fmla="*/ 78 h 152"/>
                  <a:gd name="T38" fmla="*/ 7 w 168"/>
                  <a:gd name="T39" fmla="*/ 89 h 152"/>
                  <a:gd name="T40" fmla="*/ 5 w 168"/>
                  <a:gd name="T41" fmla="*/ 101 h 152"/>
                  <a:gd name="T42" fmla="*/ 2 w 168"/>
                  <a:gd name="T43" fmla="*/ 110 h 152"/>
                  <a:gd name="T44" fmla="*/ 2 w 168"/>
                  <a:gd name="T45" fmla="*/ 124 h 152"/>
                  <a:gd name="T46" fmla="*/ 0 w 168"/>
                  <a:gd name="T47" fmla="*/ 136 h 152"/>
                  <a:gd name="T48" fmla="*/ 4 w 168"/>
                  <a:gd name="T49" fmla="*/ 152 h 152"/>
                  <a:gd name="T50" fmla="*/ 16 w 168"/>
                  <a:gd name="T51" fmla="*/ 147 h 152"/>
                  <a:gd name="T52" fmla="*/ 35 w 168"/>
                  <a:gd name="T53" fmla="*/ 75 h 152"/>
                  <a:gd name="T54" fmla="*/ 69 w 168"/>
                  <a:gd name="T55" fmla="*/ 60 h 152"/>
                  <a:gd name="T56" fmla="*/ 69 w 168"/>
                  <a:gd name="T57" fmla="*/ 38 h 152"/>
                  <a:gd name="T58" fmla="*/ 168 w 168"/>
                  <a:gd name="T59" fmla="*/ 22 h 152"/>
                  <a:gd name="T60" fmla="*/ 157 w 168"/>
                  <a:gd name="T61" fmla="*/ 2 h 152"/>
                  <a:gd name="T62" fmla="*/ 157 w 168"/>
                  <a:gd name="T63" fmla="*/ 2 h 152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68"/>
                  <a:gd name="T97" fmla="*/ 0 h 152"/>
                  <a:gd name="T98" fmla="*/ 168 w 168"/>
                  <a:gd name="T99" fmla="*/ 152 h 152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68" h="152">
                    <a:moveTo>
                      <a:pt x="157" y="2"/>
                    </a:moveTo>
                    <a:lnTo>
                      <a:pt x="154" y="0"/>
                    </a:lnTo>
                    <a:lnTo>
                      <a:pt x="148" y="0"/>
                    </a:lnTo>
                    <a:lnTo>
                      <a:pt x="141" y="0"/>
                    </a:lnTo>
                    <a:lnTo>
                      <a:pt x="131" y="4"/>
                    </a:lnTo>
                    <a:lnTo>
                      <a:pt x="117" y="4"/>
                    </a:lnTo>
                    <a:lnTo>
                      <a:pt x="104" y="7"/>
                    </a:lnTo>
                    <a:lnTo>
                      <a:pt x="90" y="13"/>
                    </a:lnTo>
                    <a:lnTo>
                      <a:pt x="76" y="20"/>
                    </a:lnTo>
                    <a:lnTo>
                      <a:pt x="67" y="22"/>
                    </a:lnTo>
                    <a:lnTo>
                      <a:pt x="58" y="25"/>
                    </a:lnTo>
                    <a:lnTo>
                      <a:pt x="51" y="30"/>
                    </a:lnTo>
                    <a:lnTo>
                      <a:pt x="46" y="36"/>
                    </a:lnTo>
                    <a:lnTo>
                      <a:pt x="39" y="39"/>
                    </a:lnTo>
                    <a:lnTo>
                      <a:pt x="32" y="46"/>
                    </a:lnTo>
                    <a:lnTo>
                      <a:pt x="27" y="53"/>
                    </a:lnTo>
                    <a:lnTo>
                      <a:pt x="21" y="62"/>
                    </a:lnTo>
                    <a:lnTo>
                      <a:pt x="16" y="69"/>
                    </a:lnTo>
                    <a:lnTo>
                      <a:pt x="12" y="78"/>
                    </a:lnTo>
                    <a:lnTo>
                      <a:pt x="7" y="89"/>
                    </a:lnTo>
                    <a:lnTo>
                      <a:pt x="5" y="101"/>
                    </a:lnTo>
                    <a:lnTo>
                      <a:pt x="2" y="110"/>
                    </a:lnTo>
                    <a:lnTo>
                      <a:pt x="2" y="124"/>
                    </a:lnTo>
                    <a:lnTo>
                      <a:pt x="0" y="136"/>
                    </a:lnTo>
                    <a:lnTo>
                      <a:pt x="4" y="152"/>
                    </a:lnTo>
                    <a:lnTo>
                      <a:pt x="16" y="147"/>
                    </a:lnTo>
                    <a:lnTo>
                      <a:pt x="35" y="75"/>
                    </a:lnTo>
                    <a:lnTo>
                      <a:pt x="69" y="60"/>
                    </a:lnTo>
                    <a:lnTo>
                      <a:pt x="69" y="38"/>
                    </a:lnTo>
                    <a:lnTo>
                      <a:pt x="168" y="22"/>
                    </a:lnTo>
                    <a:lnTo>
                      <a:pt x="157" y="2"/>
                    </a:lnTo>
                    <a:close/>
                  </a:path>
                </a:pathLst>
              </a:custGeom>
              <a:solidFill>
                <a:srgbClr val="9CB3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30" name="Freeform 89"/>
              <p:cNvSpPr>
                <a:spLocks/>
              </p:cNvSpPr>
              <p:nvPr/>
            </p:nvSpPr>
            <p:spPr bwMode="ltGray">
              <a:xfrm>
                <a:off x="3191" y="2859"/>
                <a:ext cx="83" cy="103"/>
              </a:xfrm>
              <a:custGeom>
                <a:avLst/>
                <a:gdLst>
                  <a:gd name="T0" fmla="*/ 0 w 83"/>
                  <a:gd name="T1" fmla="*/ 0 h 103"/>
                  <a:gd name="T2" fmla="*/ 45 w 83"/>
                  <a:gd name="T3" fmla="*/ 103 h 103"/>
                  <a:gd name="T4" fmla="*/ 83 w 83"/>
                  <a:gd name="T5" fmla="*/ 23 h 103"/>
                  <a:gd name="T6" fmla="*/ 0 w 83"/>
                  <a:gd name="T7" fmla="*/ 0 h 103"/>
                  <a:gd name="T8" fmla="*/ 0 w 83"/>
                  <a:gd name="T9" fmla="*/ 0 h 10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3"/>
                  <a:gd name="T16" fmla="*/ 0 h 103"/>
                  <a:gd name="T17" fmla="*/ 83 w 83"/>
                  <a:gd name="T18" fmla="*/ 103 h 10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3" h="103">
                    <a:moveTo>
                      <a:pt x="0" y="0"/>
                    </a:moveTo>
                    <a:lnTo>
                      <a:pt x="45" y="103"/>
                    </a:lnTo>
                    <a:lnTo>
                      <a:pt x="83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31" name="Freeform 90"/>
              <p:cNvSpPr>
                <a:spLocks/>
              </p:cNvSpPr>
              <p:nvPr/>
            </p:nvSpPr>
            <p:spPr bwMode="ltGray">
              <a:xfrm>
                <a:off x="3183" y="2797"/>
                <a:ext cx="126" cy="94"/>
              </a:xfrm>
              <a:custGeom>
                <a:avLst/>
                <a:gdLst>
                  <a:gd name="T0" fmla="*/ 91 w 126"/>
                  <a:gd name="T1" fmla="*/ 16 h 94"/>
                  <a:gd name="T2" fmla="*/ 117 w 126"/>
                  <a:gd name="T3" fmla="*/ 41 h 94"/>
                  <a:gd name="T4" fmla="*/ 101 w 126"/>
                  <a:gd name="T5" fmla="*/ 43 h 94"/>
                  <a:gd name="T6" fmla="*/ 126 w 126"/>
                  <a:gd name="T7" fmla="*/ 82 h 94"/>
                  <a:gd name="T8" fmla="*/ 59 w 126"/>
                  <a:gd name="T9" fmla="*/ 94 h 94"/>
                  <a:gd name="T10" fmla="*/ 0 w 126"/>
                  <a:gd name="T11" fmla="*/ 60 h 94"/>
                  <a:gd name="T12" fmla="*/ 0 w 126"/>
                  <a:gd name="T13" fmla="*/ 25 h 94"/>
                  <a:gd name="T14" fmla="*/ 46 w 126"/>
                  <a:gd name="T15" fmla="*/ 0 h 94"/>
                  <a:gd name="T16" fmla="*/ 91 w 126"/>
                  <a:gd name="T17" fmla="*/ 16 h 94"/>
                  <a:gd name="T18" fmla="*/ 91 w 126"/>
                  <a:gd name="T19" fmla="*/ 16 h 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6"/>
                  <a:gd name="T31" fmla="*/ 0 h 94"/>
                  <a:gd name="T32" fmla="*/ 126 w 126"/>
                  <a:gd name="T33" fmla="*/ 94 h 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6" h="94">
                    <a:moveTo>
                      <a:pt x="91" y="16"/>
                    </a:moveTo>
                    <a:lnTo>
                      <a:pt x="117" y="41"/>
                    </a:lnTo>
                    <a:lnTo>
                      <a:pt x="101" y="43"/>
                    </a:lnTo>
                    <a:lnTo>
                      <a:pt x="126" y="82"/>
                    </a:lnTo>
                    <a:lnTo>
                      <a:pt x="59" y="94"/>
                    </a:lnTo>
                    <a:lnTo>
                      <a:pt x="0" y="60"/>
                    </a:lnTo>
                    <a:lnTo>
                      <a:pt x="0" y="25"/>
                    </a:lnTo>
                    <a:lnTo>
                      <a:pt x="46" y="0"/>
                    </a:lnTo>
                    <a:lnTo>
                      <a:pt x="91" y="16"/>
                    </a:lnTo>
                    <a:close/>
                  </a:path>
                </a:pathLst>
              </a:custGeom>
              <a:solidFill>
                <a:srgbClr val="D9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32" name="Freeform 91"/>
              <p:cNvSpPr>
                <a:spLocks/>
              </p:cNvSpPr>
              <p:nvPr/>
            </p:nvSpPr>
            <p:spPr bwMode="ltGray">
              <a:xfrm>
                <a:off x="2987" y="3590"/>
                <a:ext cx="128" cy="158"/>
              </a:xfrm>
              <a:custGeom>
                <a:avLst/>
                <a:gdLst>
                  <a:gd name="T0" fmla="*/ 108 w 128"/>
                  <a:gd name="T1" fmla="*/ 0 h 158"/>
                  <a:gd name="T2" fmla="*/ 128 w 128"/>
                  <a:gd name="T3" fmla="*/ 133 h 158"/>
                  <a:gd name="T4" fmla="*/ 0 w 128"/>
                  <a:gd name="T5" fmla="*/ 158 h 158"/>
                  <a:gd name="T6" fmla="*/ 6 w 128"/>
                  <a:gd name="T7" fmla="*/ 108 h 158"/>
                  <a:gd name="T8" fmla="*/ 108 w 128"/>
                  <a:gd name="T9" fmla="*/ 0 h 158"/>
                  <a:gd name="T10" fmla="*/ 108 w 128"/>
                  <a:gd name="T11" fmla="*/ 0 h 15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8"/>
                  <a:gd name="T19" fmla="*/ 0 h 158"/>
                  <a:gd name="T20" fmla="*/ 128 w 128"/>
                  <a:gd name="T21" fmla="*/ 158 h 15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8" h="158">
                    <a:moveTo>
                      <a:pt x="108" y="0"/>
                    </a:moveTo>
                    <a:lnTo>
                      <a:pt x="128" y="133"/>
                    </a:lnTo>
                    <a:lnTo>
                      <a:pt x="0" y="158"/>
                    </a:lnTo>
                    <a:lnTo>
                      <a:pt x="6" y="108"/>
                    </a:lnTo>
                    <a:lnTo>
                      <a:pt x="108" y="0"/>
                    </a:lnTo>
                    <a:close/>
                  </a:path>
                </a:pathLst>
              </a:custGeom>
              <a:solidFill>
                <a:srgbClr val="EB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33" name="Freeform 92"/>
              <p:cNvSpPr>
                <a:spLocks/>
              </p:cNvSpPr>
              <p:nvPr/>
            </p:nvSpPr>
            <p:spPr bwMode="ltGray">
              <a:xfrm>
                <a:off x="2742" y="3449"/>
                <a:ext cx="238" cy="345"/>
              </a:xfrm>
              <a:custGeom>
                <a:avLst/>
                <a:gdLst>
                  <a:gd name="T0" fmla="*/ 238 w 238"/>
                  <a:gd name="T1" fmla="*/ 60 h 345"/>
                  <a:gd name="T2" fmla="*/ 175 w 238"/>
                  <a:gd name="T3" fmla="*/ 80 h 345"/>
                  <a:gd name="T4" fmla="*/ 81 w 238"/>
                  <a:gd name="T5" fmla="*/ 260 h 345"/>
                  <a:gd name="T6" fmla="*/ 77 w 238"/>
                  <a:gd name="T7" fmla="*/ 316 h 345"/>
                  <a:gd name="T8" fmla="*/ 44 w 238"/>
                  <a:gd name="T9" fmla="*/ 339 h 345"/>
                  <a:gd name="T10" fmla="*/ 24 w 238"/>
                  <a:gd name="T11" fmla="*/ 345 h 345"/>
                  <a:gd name="T12" fmla="*/ 0 w 238"/>
                  <a:gd name="T13" fmla="*/ 272 h 345"/>
                  <a:gd name="T14" fmla="*/ 62 w 238"/>
                  <a:gd name="T15" fmla="*/ 138 h 345"/>
                  <a:gd name="T16" fmla="*/ 148 w 238"/>
                  <a:gd name="T17" fmla="*/ 16 h 345"/>
                  <a:gd name="T18" fmla="*/ 219 w 238"/>
                  <a:gd name="T19" fmla="*/ 0 h 345"/>
                  <a:gd name="T20" fmla="*/ 238 w 238"/>
                  <a:gd name="T21" fmla="*/ 60 h 345"/>
                  <a:gd name="T22" fmla="*/ 238 w 238"/>
                  <a:gd name="T23" fmla="*/ 60 h 34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38"/>
                  <a:gd name="T37" fmla="*/ 0 h 345"/>
                  <a:gd name="T38" fmla="*/ 238 w 238"/>
                  <a:gd name="T39" fmla="*/ 345 h 345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38" h="345">
                    <a:moveTo>
                      <a:pt x="238" y="60"/>
                    </a:moveTo>
                    <a:lnTo>
                      <a:pt x="175" y="80"/>
                    </a:lnTo>
                    <a:lnTo>
                      <a:pt x="81" y="260"/>
                    </a:lnTo>
                    <a:lnTo>
                      <a:pt x="77" y="316"/>
                    </a:lnTo>
                    <a:lnTo>
                      <a:pt x="44" y="339"/>
                    </a:lnTo>
                    <a:lnTo>
                      <a:pt x="24" y="345"/>
                    </a:lnTo>
                    <a:lnTo>
                      <a:pt x="0" y="272"/>
                    </a:lnTo>
                    <a:lnTo>
                      <a:pt x="62" y="138"/>
                    </a:lnTo>
                    <a:lnTo>
                      <a:pt x="148" y="16"/>
                    </a:lnTo>
                    <a:lnTo>
                      <a:pt x="219" y="0"/>
                    </a:lnTo>
                    <a:lnTo>
                      <a:pt x="238" y="60"/>
                    </a:lnTo>
                    <a:close/>
                  </a:path>
                </a:pathLst>
              </a:custGeom>
              <a:solidFill>
                <a:srgbClr val="D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34" name="Freeform 93"/>
              <p:cNvSpPr>
                <a:spLocks/>
              </p:cNvSpPr>
              <p:nvPr/>
            </p:nvSpPr>
            <p:spPr bwMode="ltGray">
              <a:xfrm>
                <a:off x="2705" y="3486"/>
                <a:ext cx="175" cy="311"/>
              </a:xfrm>
              <a:custGeom>
                <a:avLst/>
                <a:gdLst>
                  <a:gd name="T0" fmla="*/ 175 w 175"/>
                  <a:gd name="T1" fmla="*/ 0 h 311"/>
                  <a:gd name="T2" fmla="*/ 145 w 175"/>
                  <a:gd name="T3" fmla="*/ 94 h 311"/>
                  <a:gd name="T4" fmla="*/ 114 w 175"/>
                  <a:gd name="T5" fmla="*/ 106 h 311"/>
                  <a:gd name="T6" fmla="*/ 61 w 175"/>
                  <a:gd name="T7" fmla="*/ 228 h 311"/>
                  <a:gd name="T8" fmla="*/ 76 w 175"/>
                  <a:gd name="T9" fmla="*/ 237 h 311"/>
                  <a:gd name="T10" fmla="*/ 61 w 175"/>
                  <a:gd name="T11" fmla="*/ 304 h 311"/>
                  <a:gd name="T12" fmla="*/ 33 w 175"/>
                  <a:gd name="T13" fmla="*/ 311 h 311"/>
                  <a:gd name="T14" fmla="*/ 0 w 175"/>
                  <a:gd name="T15" fmla="*/ 256 h 311"/>
                  <a:gd name="T16" fmla="*/ 16 w 175"/>
                  <a:gd name="T17" fmla="*/ 163 h 311"/>
                  <a:gd name="T18" fmla="*/ 118 w 175"/>
                  <a:gd name="T19" fmla="*/ 20 h 311"/>
                  <a:gd name="T20" fmla="*/ 175 w 175"/>
                  <a:gd name="T21" fmla="*/ 0 h 311"/>
                  <a:gd name="T22" fmla="*/ 175 w 175"/>
                  <a:gd name="T23" fmla="*/ 0 h 3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75"/>
                  <a:gd name="T37" fmla="*/ 0 h 311"/>
                  <a:gd name="T38" fmla="*/ 175 w 175"/>
                  <a:gd name="T39" fmla="*/ 311 h 311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75" h="311">
                    <a:moveTo>
                      <a:pt x="175" y="0"/>
                    </a:moveTo>
                    <a:lnTo>
                      <a:pt x="145" y="94"/>
                    </a:lnTo>
                    <a:lnTo>
                      <a:pt x="114" y="106"/>
                    </a:lnTo>
                    <a:lnTo>
                      <a:pt x="61" y="228"/>
                    </a:lnTo>
                    <a:lnTo>
                      <a:pt x="76" y="237"/>
                    </a:lnTo>
                    <a:lnTo>
                      <a:pt x="61" y="304"/>
                    </a:lnTo>
                    <a:lnTo>
                      <a:pt x="33" y="311"/>
                    </a:lnTo>
                    <a:lnTo>
                      <a:pt x="0" y="256"/>
                    </a:lnTo>
                    <a:lnTo>
                      <a:pt x="16" y="163"/>
                    </a:lnTo>
                    <a:lnTo>
                      <a:pt x="118" y="20"/>
                    </a:lnTo>
                    <a:lnTo>
                      <a:pt x="175" y="0"/>
                    </a:lnTo>
                    <a:close/>
                  </a:path>
                </a:pathLst>
              </a:custGeom>
              <a:solidFill>
                <a:srgbClr val="EB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35" name="Freeform 94"/>
              <p:cNvSpPr>
                <a:spLocks/>
              </p:cNvSpPr>
              <p:nvPr/>
            </p:nvSpPr>
            <p:spPr bwMode="ltGray">
              <a:xfrm>
                <a:off x="2675" y="3477"/>
                <a:ext cx="185" cy="324"/>
              </a:xfrm>
              <a:custGeom>
                <a:avLst/>
                <a:gdLst>
                  <a:gd name="T0" fmla="*/ 146 w 185"/>
                  <a:gd name="T1" fmla="*/ 6 h 324"/>
                  <a:gd name="T2" fmla="*/ 144 w 185"/>
                  <a:gd name="T3" fmla="*/ 6 h 324"/>
                  <a:gd name="T4" fmla="*/ 141 w 185"/>
                  <a:gd name="T5" fmla="*/ 11 h 324"/>
                  <a:gd name="T6" fmla="*/ 132 w 185"/>
                  <a:gd name="T7" fmla="*/ 18 h 324"/>
                  <a:gd name="T8" fmla="*/ 122 w 185"/>
                  <a:gd name="T9" fmla="*/ 29 h 324"/>
                  <a:gd name="T10" fmla="*/ 114 w 185"/>
                  <a:gd name="T11" fmla="*/ 34 h 324"/>
                  <a:gd name="T12" fmla="*/ 109 w 185"/>
                  <a:gd name="T13" fmla="*/ 41 h 324"/>
                  <a:gd name="T14" fmla="*/ 102 w 185"/>
                  <a:gd name="T15" fmla="*/ 50 h 324"/>
                  <a:gd name="T16" fmla="*/ 97 w 185"/>
                  <a:gd name="T17" fmla="*/ 59 h 324"/>
                  <a:gd name="T18" fmla="*/ 90 w 185"/>
                  <a:gd name="T19" fmla="*/ 66 h 324"/>
                  <a:gd name="T20" fmla="*/ 83 w 185"/>
                  <a:gd name="T21" fmla="*/ 76 h 324"/>
                  <a:gd name="T22" fmla="*/ 77 w 185"/>
                  <a:gd name="T23" fmla="*/ 85 h 324"/>
                  <a:gd name="T24" fmla="*/ 70 w 185"/>
                  <a:gd name="T25" fmla="*/ 98 h 324"/>
                  <a:gd name="T26" fmla="*/ 61 w 185"/>
                  <a:gd name="T27" fmla="*/ 108 h 324"/>
                  <a:gd name="T28" fmla="*/ 54 w 185"/>
                  <a:gd name="T29" fmla="*/ 119 h 324"/>
                  <a:gd name="T30" fmla="*/ 47 w 185"/>
                  <a:gd name="T31" fmla="*/ 131 h 324"/>
                  <a:gd name="T32" fmla="*/ 42 w 185"/>
                  <a:gd name="T33" fmla="*/ 143 h 324"/>
                  <a:gd name="T34" fmla="*/ 33 w 185"/>
                  <a:gd name="T35" fmla="*/ 156 h 324"/>
                  <a:gd name="T36" fmla="*/ 28 w 185"/>
                  <a:gd name="T37" fmla="*/ 170 h 324"/>
                  <a:gd name="T38" fmla="*/ 23 w 185"/>
                  <a:gd name="T39" fmla="*/ 184 h 324"/>
                  <a:gd name="T40" fmla="*/ 19 w 185"/>
                  <a:gd name="T41" fmla="*/ 198 h 324"/>
                  <a:gd name="T42" fmla="*/ 14 w 185"/>
                  <a:gd name="T43" fmla="*/ 212 h 324"/>
                  <a:gd name="T44" fmla="*/ 8 w 185"/>
                  <a:gd name="T45" fmla="*/ 226 h 324"/>
                  <a:gd name="T46" fmla="*/ 7 w 185"/>
                  <a:gd name="T47" fmla="*/ 234 h 324"/>
                  <a:gd name="T48" fmla="*/ 7 w 185"/>
                  <a:gd name="T49" fmla="*/ 242 h 324"/>
                  <a:gd name="T50" fmla="*/ 3 w 185"/>
                  <a:gd name="T51" fmla="*/ 251 h 324"/>
                  <a:gd name="T52" fmla="*/ 3 w 185"/>
                  <a:gd name="T53" fmla="*/ 258 h 324"/>
                  <a:gd name="T54" fmla="*/ 1 w 185"/>
                  <a:gd name="T55" fmla="*/ 265 h 324"/>
                  <a:gd name="T56" fmla="*/ 0 w 185"/>
                  <a:gd name="T57" fmla="*/ 274 h 324"/>
                  <a:gd name="T58" fmla="*/ 0 w 185"/>
                  <a:gd name="T59" fmla="*/ 281 h 324"/>
                  <a:gd name="T60" fmla="*/ 0 w 185"/>
                  <a:gd name="T61" fmla="*/ 290 h 324"/>
                  <a:gd name="T62" fmla="*/ 0 w 185"/>
                  <a:gd name="T63" fmla="*/ 299 h 324"/>
                  <a:gd name="T64" fmla="*/ 0 w 185"/>
                  <a:gd name="T65" fmla="*/ 308 h 324"/>
                  <a:gd name="T66" fmla="*/ 0 w 185"/>
                  <a:gd name="T67" fmla="*/ 315 h 324"/>
                  <a:gd name="T68" fmla="*/ 1 w 185"/>
                  <a:gd name="T69" fmla="*/ 324 h 324"/>
                  <a:gd name="T70" fmla="*/ 63 w 185"/>
                  <a:gd name="T71" fmla="*/ 320 h 324"/>
                  <a:gd name="T72" fmla="*/ 58 w 185"/>
                  <a:gd name="T73" fmla="*/ 193 h 324"/>
                  <a:gd name="T74" fmla="*/ 104 w 185"/>
                  <a:gd name="T75" fmla="*/ 161 h 324"/>
                  <a:gd name="T76" fmla="*/ 104 w 185"/>
                  <a:gd name="T77" fmla="*/ 136 h 324"/>
                  <a:gd name="T78" fmla="*/ 185 w 185"/>
                  <a:gd name="T79" fmla="*/ 0 h 324"/>
                  <a:gd name="T80" fmla="*/ 146 w 185"/>
                  <a:gd name="T81" fmla="*/ 6 h 324"/>
                  <a:gd name="T82" fmla="*/ 146 w 185"/>
                  <a:gd name="T83" fmla="*/ 6 h 32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85"/>
                  <a:gd name="T127" fmla="*/ 0 h 324"/>
                  <a:gd name="T128" fmla="*/ 185 w 185"/>
                  <a:gd name="T129" fmla="*/ 324 h 324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85" h="324">
                    <a:moveTo>
                      <a:pt x="146" y="6"/>
                    </a:moveTo>
                    <a:lnTo>
                      <a:pt x="144" y="6"/>
                    </a:lnTo>
                    <a:lnTo>
                      <a:pt x="141" y="11"/>
                    </a:lnTo>
                    <a:lnTo>
                      <a:pt x="132" y="18"/>
                    </a:lnTo>
                    <a:lnTo>
                      <a:pt x="122" y="29"/>
                    </a:lnTo>
                    <a:lnTo>
                      <a:pt x="114" y="34"/>
                    </a:lnTo>
                    <a:lnTo>
                      <a:pt x="109" y="41"/>
                    </a:lnTo>
                    <a:lnTo>
                      <a:pt x="102" y="50"/>
                    </a:lnTo>
                    <a:lnTo>
                      <a:pt x="97" y="59"/>
                    </a:lnTo>
                    <a:lnTo>
                      <a:pt x="90" y="66"/>
                    </a:lnTo>
                    <a:lnTo>
                      <a:pt x="83" y="76"/>
                    </a:lnTo>
                    <a:lnTo>
                      <a:pt x="77" y="85"/>
                    </a:lnTo>
                    <a:lnTo>
                      <a:pt x="70" y="98"/>
                    </a:lnTo>
                    <a:lnTo>
                      <a:pt x="61" y="108"/>
                    </a:lnTo>
                    <a:lnTo>
                      <a:pt x="54" y="119"/>
                    </a:lnTo>
                    <a:lnTo>
                      <a:pt x="47" y="131"/>
                    </a:lnTo>
                    <a:lnTo>
                      <a:pt x="42" y="143"/>
                    </a:lnTo>
                    <a:lnTo>
                      <a:pt x="33" y="156"/>
                    </a:lnTo>
                    <a:lnTo>
                      <a:pt x="28" y="170"/>
                    </a:lnTo>
                    <a:lnTo>
                      <a:pt x="23" y="184"/>
                    </a:lnTo>
                    <a:lnTo>
                      <a:pt x="19" y="198"/>
                    </a:lnTo>
                    <a:lnTo>
                      <a:pt x="14" y="212"/>
                    </a:lnTo>
                    <a:lnTo>
                      <a:pt x="8" y="226"/>
                    </a:lnTo>
                    <a:lnTo>
                      <a:pt x="7" y="234"/>
                    </a:lnTo>
                    <a:lnTo>
                      <a:pt x="7" y="242"/>
                    </a:lnTo>
                    <a:lnTo>
                      <a:pt x="3" y="251"/>
                    </a:lnTo>
                    <a:lnTo>
                      <a:pt x="3" y="258"/>
                    </a:lnTo>
                    <a:lnTo>
                      <a:pt x="1" y="265"/>
                    </a:lnTo>
                    <a:lnTo>
                      <a:pt x="0" y="274"/>
                    </a:lnTo>
                    <a:lnTo>
                      <a:pt x="0" y="281"/>
                    </a:lnTo>
                    <a:lnTo>
                      <a:pt x="0" y="290"/>
                    </a:lnTo>
                    <a:lnTo>
                      <a:pt x="0" y="299"/>
                    </a:lnTo>
                    <a:lnTo>
                      <a:pt x="0" y="308"/>
                    </a:lnTo>
                    <a:lnTo>
                      <a:pt x="0" y="315"/>
                    </a:lnTo>
                    <a:lnTo>
                      <a:pt x="1" y="324"/>
                    </a:lnTo>
                    <a:lnTo>
                      <a:pt x="63" y="320"/>
                    </a:lnTo>
                    <a:lnTo>
                      <a:pt x="58" y="193"/>
                    </a:lnTo>
                    <a:lnTo>
                      <a:pt x="104" y="161"/>
                    </a:lnTo>
                    <a:lnTo>
                      <a:pt x="104" y="136"/>
                    </a:lnTo>
                    <a:lnTo>
                      <a:pt x="185" y="0"/>
                    </a:lnTo>
                    <a:lnTo>
                      <a:pt x="146" y="6"/>
                    </a:lnTo>
                    <a:close/>
                  </a:path>
                </a:pathLst>
              </a:custGeom>
              <a:solidFill>
                <a:srgbClr val="FF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36" name="Freeform 95"/>
              <p:cNvSpPr>
                <a:spLocks/>
              </p:cNvSpPr>
              <p:nvPr/>
            </p:nvSpPr>
            <p:spPr bwMode="ltGray">
              <a:xfrm>
                <a:off x="3053" y="3036"/>
                <a:ext cx="113" cy="88"/>
              </a:xfrm>
              <a:custGeom>
                <a:avLst/>
                <a:gdLst>
                  <a:gd name="T0" fmla="*/ 21 w 113"/>
                  <a:gd name="T1" fmla="*/ 0 h 88"/>
                  <a:gd name="T2" fmla="*/ 86 w 113"/>
                  <a:gd name="T3" fmla="*/ 0 h 88"/>
                  <a:gd name="T4" fmla="*/ 113 w 113"/>
                  <a:gd name="T5" fmla="*/ 88 h 88"/>
                  <a:gd name="T6" fmla="*/ 5 w 113"/>
                  <a:gd name="T7" fmla="*/ 86 h 88"/>
                  <a:gd name="T8" fmla="*/ 0 w 113"/>
                  <a:gd name="T9" fmla="*/ 37 h 88"/>
                  <a:gd name="T10" fmla="*/ 21 w 113"/>
                  <a:gd name="T11" fmla="*/ 0 h 88"/>
                  <a:gd name="T12" fmla="*/ 21 w 113"/>
                  <a:gd name="T13" fmla="*/ 0 h 8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3"/>
                  <a:gd name="T22" fmla="*/ 0 h 88"/>
                  <a:gd name="T23" fmla="*/ 113 w 113"/>
                  <a:gd name="T24" fmla="*/ 88 h 8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3" h="88">
                    <a:moveTo>
                      <a:pt x="21" y="0"/>
                    </a:moveTo>
                    <a:lnTo>
                      <a:pt x="86" y="0"/>
                    </a:lnTo>
                    <a:lnTo>
                      <a:pt x="113" y="88"/>
                    </a:lnTo>
                    <a:lnTo>
                      <a:pt x="5" y="86"/>
                    </a:lnTo>
                    <a:lnTo>
                      <a:pt x="0" y="37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D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37" name="Freeform 96"/>
              <p:cNvSpPr>
                <a:spLocks/>
              </p:cNvSpPr>
              <p:nvPr/>
            </p:nvSpPr>
            <p:spPr bwMode="ltGray">
              <a:xfrm>
                <a:off x="2885" y="3034"/>
                <a:ext cx="208" cy="136"/>
              </a:xfrm>
              <a:custGeom>
                <a:avLst/>
                <a:gdLst>
                  <a:gd name="T0" fmla="*/ 7 w 208"/>
                  <a:gd name="T1" fmla="*/ 39 h 136"/>
                  <a:gd name="T2" fmla="*/ 48 w 208"/>
                  <a:gd name="T3" fmla="*/ 32 h 136"/>
                  <a:gd name="T4" fmla="*/ 147 w 208"/>
                  <a:gd name="T5" fmla="*/ 0 h 136"/>
                  <a:gd name="T6" fmla="*/ 187 w 208"/>
                  <a:gd name="T7" fmla="*/ 0 h 136"/>
                  <a:gd name="T8" fmla="*/ 182 w 208"/>
                  <a:gd name="T9" fmla="*/ 41 h 136"/>
                  <a:gd name="T10" fmla="*/ 208 w 208"/>
                  <a:gd name="T11" fmla="*/ 88 h 136"/>
                  <a:gd name="T12" fmla="*/ 32 w 208"/>
                  <a:gd name="T13" fmla="*/ 136 h 136"/>
                  <a:gd name="T14" fmla="*/ 0 w 208"/>
                  <a:gd name="T15" fmla="*/ 85 h 136"/>
                  <a:gd name="T16" fmla="*/ 7 w 208"/>
                  <a:gd name="T17" fmla="*/ 39 h 136"/>
                  <a:gd name="T18" fmla="*/ 7 w 208"/>
                  <a:gd name="T19" fmla="*/ 39 h 1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08"/>
                  <a:gd name="T31" fmla="*/ 0 h 136"/>
                  <a:gd name="T32" fmla="*/ 208 w 208"/>
                  <a:gd name="T33" fmla="*/ 136 h 1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08" h="136">
                    <a:moveTo>
                      <a:pt x="7" y="39"/>
                    </a:moveTo>
                    <a:lnTo>
                      <a:pt x="48" y="32"/>
                    </a:lnTo>
                    <a:lnTo>
                      <a:pt x="147" y="0"/>
                    </a:lnTo>
                    <a:lnTo>
                      <a:pt x="187" y="0"/>
                    </a:lnTo>
                    <a:lnTo>
                      <a:pt x="182" y="41"/>
                    </a:lnTo>
                    <a:lnTo>
                      <a:pt x="208" y="88"/>
                    </a:lnTo>
                    <a:lnTo>
                      <a:pt x="32" y="136"/>
                    </a:lnTo>
                    <a:lnTo>
                      <a:pt x="0" y="85"/>
                    </a:lnTo>
                    <a:lnTo>
                      <a:pt x="7" y="39"/>
                    </a:lnTo>
                    <a:close/>
                  </a:path>
                </a:pathLst>
              </a:custGeom>
              <a:solidFill>
                <a:srgbClr val="EB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38" name="Freeform 97"/>
              <p:cNvSpPr>
                <a:spLocks/>
              </p:cNvSpPr>
              <p:nvPr/>
            </p:nvSpPr>
            <p:spPr bwMode="ltGray">
              <a:xfrm>
                <a:off x="2816" y="3073"/>
                <a:ext cx="115" cy="136"/>
              </a:xfrm>
              <a:custGeom>
                <a:avLst/>
                <a:gdLst>
                  <a:gd name="T0" fmla="*/ 0 w 115"/>
                  <a:gd name="T1" fmla="*/ 21 h 136"/>
                  <a:gd name="T2" fmla="*/ 74 w 115"/>
                  <a:gd name="T3" fmla="*/ 0 h 136"/>
                  <a:gd name="T4" fmla="*/ 78 w 115"/>
                  <a:gd name="T5" fmla="*/ 46 h 136"/>
                  <a:gd name="T6" fmla="*/ 115 w 115"/>
                  <a:gd name="T7" fmla="*/ 71 h 136"/>
                  <a:gd name="T8" fmla="*/ 41 w 115"/>
                  <a:gd name="T9" fmla="*/ 136 h 136"/>
                  <a:gd name="T10" fmla="*/ 0 w 115"/>
                  <a:gd name="T11" fmla="*/ 21 h 136"/>
                  <a:gd name="T12" fmla="*/ 0 w 115"/>
                  <a:gd name="T13" fmla="*/ 21 h 1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5"/>
                  <a:gd name="T22" fmla="*/ 0 h 136"/>
                  <a:gd name="T23" fmla="*/ 115 w 115"/>
                  <a:gd name="T24" fmla="*/ 136 h 1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5" h="136">
                    <a:moveTo>
                      <a:pt x="0" y="21"/>
                    </a:moveTo>
                    <a:lnTo>
                      <a:pt x="74" y="0"/>
                    </a:lnTo>
                    <a:lnTo>
                      <a:pt x="78" y="46"/>
                    </a:lnTo>
                    <a:lnTo>
                      <a:pt x="115" y="71"/>
                    </a:lnTo>
                    <a:lnTo>
                      <a:pt x="41" y="136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FF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39" name="Freeform 98"/>
              <p:cNvSpPr>
                <a:spLocks/>
              </p:cNvSpPr>
              <p:nvPr/>
            </p:nvSpPr>
            <p:spPr bwMode="ltGray">
              <a:xfrm>
                <a:off x="2597" y="3181"/>
                <a:ext cx="267" cy="182"/>
              </a:xfrm>
              <a:custGeom>
                <a:avLst/>
                <a:gdLst>
                  <a:gd name="T0" fmla="*/ 2 w 267"/>
                  <a:gd name="T1" fmla="*/ 166 h 182"/>
                  <a:gd name="T2" fmla="*/ 0 w 267"/>
                  <a:gd name="T3" fmla="*/ 182 h 182"/>
                  <a:gd name="T4" fmla="*/ 2 w 267"/>
                  <a:gd name="T5" fmla="*/ 182 h 182"/>
                  <a:gd name="T6" fmla="*/ 7 w 267"/>
                  <a:gd name="T7" fmla="*/ 180 h 182"/>
                  <a:gd name="T8" fmla="*/ 14 w 267"/>
                  <a:gd name="T9" fmla="*/ 176 h 182"/>
                  <a:gd name="T10" fmla="*/ 28 w 267"/>
                  <a:gd name="T11" fmla="*/ 174 h 182"/>
                  <a:gd name="T12" fmla="*/ 33 w 267"/>
                  <a:gd name="T13" fmla="*/ 173 h 182"/>
                  <a:gd name="T14" fmla="*/ 42 w 267"/>
                  <a:gd name="T15" fmla="*/ 171 h 182"/>
                  <a:gd name="T16" fmla="*/ 51 w 267"/>
                  <a:gd name="T17" fmla="*/ 169 h 182"/>
                  <a:gd name="T18" fmla="*/ 60 w 267"/>
                  <a:gd name="T19" fmla="*/ 167 h 182"/>
                  <a:gd name="T20" fmla="*/ 67 w 267"/>
                  <a:gd name="T21" fmla="*/ 162 h 182"/>
                  <a:gd name="T22" fmla="*/ 78 w 267"/>
                  <a:gd name="T23" fmla="*/ 162 h 182"/>
                  <a:gd name="T24" fmla="*/ 88 w 267"/>
                  <a:gd name="T25" fmla="*/ 157 h 182"/>
                  <a:gd name="T26" fmla="*/ 99 w 267"/>
                  <a:gd name="T27" fmla="*/ 157 h 182"/>
                  <a:gd name="T28" fmla="*/ 108 w 267"/>
                  <a:gd name="T29" fmla="*/ 152 h 182"/>
                  <a:gd name="T30" fmla="*/ 118 w 267"/>
                  <a:gd name="T31" fmla="*/ 148 h 182"/>
                  <a:gd name="T32" fmla="*/ 129 w 267"/>
                  <a:gd name="T33" fmla="*/ 143 h 182"/>
                  <a:gd name="T34" fmla="*/ 141 w 267"/>
                  <a:gd name="T35" fmla="*/ 141 h 182"/>
                  <a:gd name="T36" fmla="*/ 150 w 267"/>
                  <a:gd name="T37" fmla="*/ 136 h 182"/>
                  <a:gd name="T38" fmla="*/ 161 w 267"/>
                  <a:gd name="T39" fmla="*/ 130 h 182"/>
                  <a:gd name="T40" fmla="*/ 173 w 267"/>
                  <a:gd name="T41" fmla="*/ 127 h 182"/>
                  <a:gd name="T42" fmla="*/ 184 w 267"/>
                  <a:gd name="T43" fmla="*/ 123 h 182"/>
                  <a:gd name="T44" fmla="*/ 192 w 267"/>
                  <a:gd name="T45" fmla="*/ 116 h 182"/>
                  <a:gd name="T46" fmla="*/ 203 w 267"/>
                  <a:gd name="T47" fmla="*/ 111 h 182"/>
                  <a:gd name="T48" fmla="*/ 212 w 267"/>
                  <a:gd name="T49" fmla="*/ 104 h 182"/>
                  <a:gd name="T50" fmla="*/ 222 w 267"/>
                  <a:gd name="T51" fmla="*/ 99 h 182"/>
                  <a:gd name="T52" fmla="*/ 231 w 267"/>
                  <a:gd name="T53" fmla="*/ 91 h 182"/>
                  <a:gd name="T54" fmla="*/ 240 w 267"/>
                  <a:gd name="T55" fmla="*/ 86 h 182"/>
                  <a:gd name="T56" fmla="*/ 249 w 267"/>
                  <a:gd name="T57" fmla="*/ 79 h 182"/>
                  <a:gd name="T58" fmla="*/ 258 w 267"/>
                  <a:gd name="T59" fmla="*/ 72 h 182"/>
                  <a:gd name="T60" fmla="*/ 267 w 267"/>
                  <a:gd name="T61" fmla="*/ 0 h 182"/>
                  <a:gd name="T62" fmla="*/ 192 w 267"/>
                  <a:gd name="T63" fmla="*/ 23 h 182"/>
                  <a:gd name="T64" fmla="*/ 2 w 267"/>
                  <a:gd name="T65" fmla="*/ 166 h 182"/>
                  <a:gd name="T66" fmla="*/ 2 w 267"/>
                  <a:gd name="T67" fmla="*/ 166 h 18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267"/>
                  <a:gd name="T103" fmla="*/ 0 h 182"/>
                  <a:gd name="T104" fmla="*/ 267 w 267"/>
                  <a:gd name="T105" fmla="*/ 182 h 182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267" h="182">
                    <a:moveTo>
                      <a:pt x="2" y="166"/>
                    </a:moveTo>
                    <a:lnTo>
                      <a:pt x="0" y="182"/>
                    </a:lnTo>
                    <a:lnTo>
                      <a:pt x="2" y="182"/>
                    </a:lnTo>
                    <a:lnTo>
                      <a:pt x="7" y="180"/>
                    </a:lnTo>
                    <a:lnTo>
                      <a:pt x="14" y="176"/>
                    </a:lnTo>
                    <a:lnTo>
                      <a:pt x="28" y="174"/>
                    </a:lnTo>
                    <a:lnTo>
                      <a:pt x="33" y="173"/>
                    </a:lnTo>
                    <a:lnTo>
                      <a:pt x="42" y="171"/>
                    </a:lnTo>
                    <a:lnTo>
                      <a:pt x="51" y="169"/>
                    </a:lnTo>
                    <a:lnTo>
                      <a:pt x="60" y="167"/>
                    </a:lnTo>
                    <a:lnTo>
                      <a:pt x="67" y="162"/>
                    </a:lnTo>
                    <a:lnTo>
                      <a:pt x="78" y="162"/>
                    </a:lnTo>
                    <a:lnTo>
                      <a:pt x="88" y="157"/>
                    </a:lnTo>
                    <a:lnTo>
                      <a:pt x="99" y="157"/>
                    </a:lnTo>
                    <a:lnTo>
                      <a:pt x="108" y="152"/>
                    </a:lnTo>
                    <a:lnTo>
                      <a:pt x="118" y="148"/>
                    </a:lnTo>
                    <a:lnTo>
                      <a:pt x="129" y="143"/>
                    </a:lnTo>
                    <a:lnTo>
                      <a:pt x="141" y="141"/>
                    </a:lnTo>
                    <a:lnTo>
                      <a:pt x="150" y="136"/>
                    </a:lnTo>
                    <a:lnTo>
                      <a:pt x="161" y="130"/>
                    </a:lnTo>
                    <a:lnTo>
                      <a:pt x="173" y="127"/>
                    </a:lnTo>
                    <a:lnTo>
                      <a:pt x="184" y="123"/>
                    </a:lnTo>
                    <a:lnTo>
                      <a:pt x="192" y="116"/>
                    </a:lnTo>
                    <a:lnTo>
                      <a:pt x="203" y="111"/>
                    </a:lnTo>
                    <a:lnTo>
                      <a:pt x="212" y="104"/>
                    </a:lnTo>
                    <a:lnTo>
                      <a:pt x="222" y="99"/>
                    </a:lnTo>
                    <a:lnTo>
                      <a:pt x="231" y="91"/>
                    </a:lnTo>
                    <a:lnTo>
                      <a:pt x="240" y="86"/>
                    </a:lnTo>
                    <a:lnTo>
                      <a:pt x="249" y="79"/>
                    </a:lnTo>
                    <a:lnTo>
                      <a:pt x="258" y="72"/>
                    </a:lnTo>
                    <a:lnTo>
                      <a:pt x="267" y="0"/>
                    </a:lnTo>
                    <a:lnTo>
                      <a:pt x="192" y="23"/>
                    </a:lnTo>
                    <a:lnTo>
                      <a:pt x="2" y="166"/>
                    </a:lnTo>
                    <a:close/>
                  </a:path>
                </a:pathLst>
              </a:custGeom>
              <a:solidFill>
                <a:srgbClr val="D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40" name="Freeform 99"/>
              <p:cNvSpPr>
                <a:spLocks/>
              </p:cNvSpPr>
              <p:nvPr/>
            </p:nvSpPr>
            <p:spPr bwMode="ltGray">
              <a:xfrm>
                <a:off x="2590" y="3099"/>
                <a:ext cx="279" cy="251"/>
              </a:xfrm>
              <a:custGeom>
                <a:avLst/>
                <a:gdLst>
                  <a:gd name="T0" fmla="*/ 0 w 279"/>
                  <a:gd name="T1" fmla="*/ 232 h 251"/>
                  <a:gd name="T2" fmla="*/ 9 w 279"/>
                  <a:gd name="T3" fmla="*/ 251 h 251"/>
                  <a:gd name="T4" fmla="*/ 111 w 279"/>
                  <a:gd name="T5" fmla="*/ 209 h 251"/>
                  <a:gd name="T6" fmla="*/ 131 w 279"/>
                  <a:gd name="T7" fmla="*/ 188 h 251"/>
                  <a:gd name="T8" fmla="*/ 162 w 279"/>
                  <a:gd name="T9" fmla="*/ 184 h 251"/>
                  <a:gd name="T10" fmla="*/ 275 w 279"/>
                  <a:gd name="T11" fmla="*/ 85 h 251"/>
                  <a:gd name="T12" fmla="*/ 279 w 279"/>
                  <a:gd name="T13" fmla="*/ 34 h 251"/>
                  <a:gd name="T14" fmla="*/ 258 w 279"/>
                  <a:gd name="T15" fmla="*/ 0 h 251"/>
                  <a:gd name="T16" fmla="*/ 194 w 279"/>
                  <a:gd name="T17" fmla="*/ 52 h 251"/>
                  <a:gd name="T18" fmla="*/ 146 w 279"/>
                  <a:gd name="T19" fmla="*/ 119 h 251"/>
                  <a:gd name="T20" fmla="*/ 109 w 279"/>
                  <a:gd name="T21" fmla="*/ 156 h 251"/>
                  <a:gd name="T22" fmla="*/ 14 w 279"/>
                  <a:gd name="T23" fmla="*/ 212 h 251"/>
                  <a:gd name="T24" fmla="*/ 0 w 279"/>
                  <a:gd name="T25" fmla="*/ 232 h 251"/>
                  <a:gd name="T26" fmla="*/ 0 w 279"/>
                  <a:gd name="T27" fmla="*/ 232 h 25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79"/>
                  <a:gd name="T43" fmla="*/ 0 h 251"/>
                  <a:gd name="T44" fmla="*/ 279 w 279"/>
                  <a:gd name="T45" fmla="*/ 251 h 251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79" h="251">
                    <a:moveTo>
                      <a:pt x="0" y="232"/>
                    </a:moveTo>
                    <a:lnTo>
                      <a:pt x="9" y="251"/>
                    </a:lnTo>
                    <a:lnTo>
                      <a:pt x="111" y="209"/>
                    </a:lnTo>
                    <a:lnTo>
                      <a:pt x="131" y="188"/>
                    </a:lnTo>
                    <a:lnTo>
                      <a:pt x="162" y="184"/>
                    </a:lnTo>
                    <a:lnTo>
                      <a:pt x="275" y="85"/>
                    </a:lnTo>
                    <a:lnTo>
                      <a:pt x="279" y="34"/>
                    </a:lnTo>
                    <a:lnTo>
                      <a:pt x="258" y="0"/>
                    </a:lnTo>
                    <a:lnTo>
                      <a:pt x="194" y="52"/>
                    </a:lnTo>
                    <a:lnTo>
                      <a:pt x="146" y="119"/>
                    </a:lnTo>
                    <a:lnTo>
                      <a:pt x="109" y="156"/>
                    </a:lnTo>
                    <a:lnTo>
                      <a:pt x="14" y="212"/>
                    </a:lnTo>
                    <a:lnTo>
                      <a:pt x="0" y="232"/>
                    </a:lnTo>
                    <a:close/>
                  </a:path>
                </a:pathLst>
              </a:custGeom>
              <a:solidFill>
                <a:srgbClr val="EB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41" name="Freeform 100"/>
              <p:cNvSpPr>
                <a:spLocks/>
              </p:cNvSpPr>
              <p:nvPr/>
            </p:nvSpPr>
            <p:spPr bwMode="ltGray">
              <a:xfrm>
                <a:off x="2924" y="3032"/>
                <a:ext cx="111" cy="99"/>
              </a:xfrm>
              <a:custGeom>
                <a:avLst/>
                <a:gdLst>
                  <a:gd name="T0" fmla="*/ 0 w 111"/>
                  <a:gd name="T1" fmla="*/ 30 h 99"/>
                  <a:gd name="T2" fmla="*/ 56 w 111"/>
                  <a:gd name="T3" fmla="*/ 99 h 99"/>
                  <a:gd name="T4" fmla="*/ 100 w 111"/>
                  <a:gd name="T5" fmla="*/ 92 h 99"/>
                  <a:gd name="T6" fmla="*/ 111 w 111"/>
                  <a:gd name="T7" fmla="*/ 0 h 99"/>
                  <a:gd name="T8" fmla="*/ 0 w 111"/>
                  <a:gd name="T9" fmla="*/ 30 h 99"/>
                  <a:gd name="T10" fmla="*/ 0 w 111"/>
                  <a:gd name="T11" fmla="*/ 30 h 9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1"/>
                  <a:gd name="T19" fmla="*/ 0 h 99"/>
                  <a:gd name="T20" fmla="*/ 111 w 111"/>
                  <a:gd name="T21" fmla="*/ 99 h 9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1" h="99">
                    <a:moveTo>
                      <a:pt x="0" y="30"/>
                    </a:moveTo>
                    <a:lnTo>
                      <a:pt x="56" y="99"/>
                    </a:lnTo>
                    <a:lnTo>
                      <a:pt x="100" y="92"/>
                    </a:lnTo>
                    <a:lnTo>
                      <a:pt x="111" y="0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42" name="Freeform 101"/>
              <p:cNvSpPr>
                <a:spLocks/>
              </p:cNvSpPr>
              <p:nvPr/>
            </p:nvSpPr>
            <p:spPr bwMode="ltGray">
              <a:xfrm>
                <a:off x="2968" y="3057"/>
                <a:ext cx="48" cy="72"/>
              </a:xfrm>
              <a:custGeom>
                <a:avLst/>
                <a:gdLst>
                  <a:gd name="T0" fmla="*/ 0 w 48"/>
                  <a:gd name="T1" fmla="*/ 19 h 72"/>
                  <a:gd name="T2" fmla="*/ 12 w 48"/>
                  <a:gd name="T3" fmla="*/ 34 h 72"/>
                  <a:gd name="T4" fmla="*/ 12 w 48"/>
                  <a:gd name="T5" fmla="*/ 72 h 72"/>
                  <a:gd name="T6" fmla="*/ 48 w 48"/>
                  <a:gd name="T7" fmla="*/ 62 h 72"/>
                  <a:gd name="T8" fmla="*/ 28 w 48"/>
                  <a:gd name="T9" fmla="*/ 28 h 72"/>
                  <a:gd name="T10" fmla="*/ 33 w 48"/>
                  <a:gd name="T11" fmla="*/ 9 h 72"/>
                  <a:gd name="T12" fmla="*/ 5 w 48"/>
                  <a:gd name="T13" fmla="*/ 0 h 72"/>
                  <a:gd name="T14" fmla="*/ 0 w 48"/>
                  <a:gd name="T15" fmla="*/ 19 h 72"/>
                  <a:gd name="T16" fmla="*/ 0 w 48"/>
                  <a:gd name="T17" fmla="*/ 19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8"/>
                  <a:gd name="T28" fmla="*/ 0 h 72"/>
                  <a:gd name="T29" fmla="*/ 48 w 48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8" h="72">
                    <a:moveTo>
                      <a:pt x="0" y="19"/>
                    </a:moveTo>
                    <a:lnTo>
                      <a:pt x="12" y="34"/>
                    </a:lnTo>
                    <a:lnTo>
                      <a:pt x="12" y="72"/>
                    </a:lnTo>
                    <a:lnTo>
                      <a:pt x="48" y="62"/>
                    </a:lnTo>
                    <a:lnTo>
                      <a:pt x="28" y="28"/>
                    </a:lnTo>
                    <a:lnTo>
                      <a:pt x="33" y="9"/>
                    </a:lnTo>
                    <a:lnTo>
                      <a:pt x="5" y="0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rgbClr val="AD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43" name="Freeform 102"/>
              <p:cNvSpPr>
                <a:spLocks/>
              </p:cNvSpPr>
              <p:nvPr/>
            </p:nvSpPr>
            <p:spPr bwMode="ltGray">
              <a:xfrm>
                <a:off x="2929" y="3015"/>
                <a:ext cx="108" cy="67"/>
              </a:xfrm>
              <a:custGeom>
                <a:avLst/>
                <a:gdLst>
                  <a:gd name="T0" fmla="*/ 0 w 108"/>
                  <a:gd name="T1" fmla="*/ 51 h 67"/>
                  <a:gd name="T2" fmla="*/ 39 w 108"/>
                  <a:gd name="T3" fmla="*/ 67 h 67"/>
                  <a:gd name="T4" fmla="*/ 51 w 108"/>
                  <a:gd name="T5" fmla="*/ 51 h 67"/>
                  <a:gd name="T6" fmla="*/ 81 w 108"/>
                  <a:gd name="T7" fmla="*/ 58 h 67"/>
                  <a:gd name="T8" fmla="*/ 108 w 108"/>
                  <a:gd name="T9" fmla="*/ 17 h 67"/>
                  <a:gd name="T10" fmla="*/ 95 w 108"/>
                  <a:gd name="T11" fmla="*/ 0 h 67"/>
                  <a:gd name="T12" fmla="*/ 0 w 108"/>
                  <a:gd name="T13" fmla="*/ 51 h 67"/>
                  <a:gd name="T14" fmla="*/ 0 w 108"/>
                  <a:gd name="T15" fmla="*/ 51 h 6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08"/>
                  <a:gd name="T25" fmla="*/ 0 h 67"/>
                  <a:gd name="T26" fmla="*/ 108 w 108"/>
                  <a:gd name="T27" fmla="*/ 67 h 6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08" h="67">
                    <a:moveTo>
                      <a:pt x="0" y="51"/>
                    </a:moveTo>
                    <a:lnTo>
                      <a:pt x="39" y="67"/>
                    </a:lnTo>
                    <a:lnTo>
                      <a:pt x="51" y="51"/>
                    </a:lnTo>
                    <a:lnTo>
                      <a:pt x="81" y="58"/>
                    </a:lnTo>
                    <a:lnTo>
                      <a:pt x="108" y="17"/>
                    </a:lnTo>
                    <a:lnTo>
                      <a:pt x="95" y="0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44" name="Freeform 103"/>
              <p:cNvSpPr>
                <a:spLocks/>
              </p:cNvSpPr>
              <p:nvPr/>
            </p:nvSpPr>
            <p:spPr bwMode="ltGray">
              <a:xfrm>
                <a:off x="2911" y="2958"/>
                <a:ext cx="121" cy="110"/>
              </a:xfrm>
              <a:custGeom>
                <a:avLst/>
                <a:gdLst>
                  <a:gd name="T0" fmla="*/ 20 w 121"/>
                  <a:gd name="T1" fmla="*/ 14 h 110"/>
                  <a:gd name="T2" fmla="*/ 2 w 121"/>
                  <a:gd name="T3" fmla="*/ 53 h 110"/>
                  <a:gd name="T4" fmla="*/ 16 w 121"/>
                  <a:gd name="T5" fmla="*/ 53 h 110"/>
                  <a:gd name="T6" fmla="*/ 0 w 121"/>
                  <a:gd name="T7" fmla="*/ 110 h 110"/>
                  <a:gd name="T8" fmla="*/ 68 w 121"/>
                  <a:gd name="T9" fmla="*/ 104 h 110"/>
                  <a:gd name="T10" fmla="*/ 121 w 121"/>
                  <a:gd name="T11" fmla="*/ 65 h 110"/>
                  <a:gd name="T12" fmla="*/ 119 w 121"/>
                  <a:gd name="T13" fmla="*/ 34 h 110"/>
                  <a:gd name="T14" fmla="*/ 62 w 121"/>
                  <a:gd name="T15" fmla="*/ 0 h 110"/>
                  <a:gd name="T16" fmla="*/ 20 w 121"/>
                  <a:gd name="T17" fmla="*/ 14 h 110"/>
                  <a:gd name="T18" fmla="*/ 20 w 121"/>
                  <a:gd name="T19" fmla="*/ 14 h 11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1"/>
                  <a:gd name="T31" fmla="*/ 0 h 110"/>
                  <a:gd name="T32" fmla="*/ 121 w 121"/>
                  <a:gd name="T33" fmla="*/ 110 h 11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1" h="110">
                    <a:moveTo>
                      <a:pt x="20" y="14"/>
                    </a:moveTo>
                    <a:lnTo>
                      <a:pt x="2" y="53"/>
                    </a:lnTo>
                    <a:lnTo>
                      <a:pt x="16" y="53"/>
                    </a:lnTo>
                    <a:lnTo>
                      <a:pt x="0" y="110"/>
                    </a:lnTo>
                    <a:lnTo>
                      <a:pt x="68" y="104"/>
                    </a:lnTo>
                    <a:lnTo>
                      <a:pt x="121" y="65"/>
                    </a:lnTo>
                    <a:lnTo>
                      <a:pt x="119" y="34"/>
                    </a:lnTo>
                    <a:lnTo>
                      <a:pt x="62" y="0"/>
                    </a:lnTo>
                    <a:lnTo>
                      <a:pt x="20" y="14"/>
                    </a:lnTo>
                    <a:close/>
                  </a:path>
                </a:pathLst>
              </a:custGeom>
              <a:solidFill>
                <a:srgbClr val="CC80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45" name="Freeform 104"/>
              <p:cNvSpPr>
                <a:spLocks/>
              </p:cNvSpPr>
              <p:nvPr/>
            </p:nvSpPr>
            <p:spPr bwMode="ltGray">
              <a:xfrm>
                <a:off x="3507" y="3534"/>
                <a:ext cx="67" cy="113"/>
              </a:xfrm>
              <a:custGeom>
                <a:avLst/>
                <a:gdLst>
                  <a:gd name="T0" fmla="*/ 37 w 67"/>
                  <a:gd name="T1" fmla="*/ 0 h 113"/>
                  <a:gd name="T2" fmla="*/ 0 w 67"/>
                  <a:gd name="T3" fmla="*/ 113 h 113"/>
                  <a:gd name="T4" fmla="*/ 56 w 67"/>
                  <a:gd name="T5" fmla="*/ 102 h 113"/>
                  <a:gd name="T6" fmla="*/ 67 w 67"/>
                  <a:gd name="T7" fmla="*/ 65 h 113"/>
                  <a:gd name="T8" fmla="*/ 37 w 67"/>
                  <a:gd name="T9" fmla="*/ 0 h 113"/>
                  <a:gd name="T10" fmla="*/ 37 w 67"/>
                  <a:gd name="T11" fmla="*/ 0 h 11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113"/>
                  <a:gd name="T20" fmla="*/ 67 w 67"/>
                  <a:gd name="T21" fmla="*/ 113 h 11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113">
                    <a:moveTo>
                      <a:pt x="37" y="0"/>
                    </a:moveTo>
                    <a:lnTo>
                      <a:pt x="0" y="113"/>
                    </a:lnTo>
                    <a:lnTo>
                      <a:pt x="56" y="102"/>
                    </a:lnTo>
                    <a:lnTo>
                      <a:pt x="67" y="65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7A94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46" name="Freeform 105"/>
              <p:cNvSpPr>
                <a:spLocks/>
              </p:cNvSpPr>
              <p:nvPr/>
            </p:nvSpPr>
            <p:spPr bwMode="ltGray">
              <a:xfrm>
                <a:off x="3473" y="3502"/>
                <a:ext cx="74" cy="156"/>
              </a:xfrm>
              <a:custGeom>
                <a:avLst/>
                <a:gdLst>
                  <a:gd name="T0" fmla="*/ 74 w 74"/>
                  <a:gd name="T1" fmla="*/ 46 h 156"/>
                  <a:gd name="T2" fmla="*/ 55 w 74"/>
                  <a:gd name="T3" fmla="*/ 110 h 156"/>
                  <a:gd name="T4" fmla="*/ 55 w 74"/>
                  <a:gd name="T5" fmla="*/ 122 h 156"/>
                  <a:gd name="T6" fmla="*/ 39 w 74"/>
                  <a:gd name="T7" fmla="*/ 145 h 156"/>
                  <a:gd name="T8" fmla="*/ 0 w 74"/>
                  <a:gd name="T9" fmla="*/ 156 h 156"/>
                  <a:gd name="T10" fmla="*/ 4 w 74"/>
                  <a:gd name="T11" fmla="*/ 131 h 156"/>
                  <a:gd name="T12" fmla="*/ 37 w 74"/>
                  <a:gd name="T13" fmla="*/ 46 h 156"/>
                  <a:gd name="T14" fmla="*/ 55 w 74"/>
                  <a:gd name="T15" fmla="*/ 0 h 156"/>
                  <a:gd name="T16" fmla="*/ 74 w 74"/>
                  <a:gd name="T17" fmla="*/ 46 h 156"/>
                  <a:gd name="T18" fmla="*/ 74 w 74"/>
                  <a:gd name="T19" fmla="*/ 46 h 15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4"/>
                  <a:gd name="T31" fmla="*/ 0 h 156"/>
                  <a:gd name="T32" fmla="*/ 74 w 74"/>
                  <a:gd name="T33" fmla="*/ 156 h 15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4" h="156">
                    <a:moveTo>
                      <a:pt x="74" y="46"/>
                    </a:moveTo>
                    <a:lnTo>
                      <a:pt x="55" y="110"/>
                    </a:lnTo>
                    <a:lnTo>
                      <a:pt x="55" y="122"/>
                    </a:lnTo>
                    <a:lnTo>
                      <a:pt x="39" y="145"/>
                    </a:lnTo>
                    <a:lnTo>
                      <a:pt x="0" y="156"/>
                    </a:lnTo>
                    <a:lnTo>
                      <a:pt x="4" y="131"/>
                    </a:lnTo>
                    <a:lnTo>
                      <a:pt x="37" y="46"/>
                    </a:lnTo>
                    <a:lnTo>
                      <a:pt x="55" y="0"/>
                    </a:lnTo>
                    <a:lnTo>
                      <a:pt x="74" y="46"/>
                    </a:lnTo>
                    <a:close/>
                  </a:path>
                </a:pathLst>
              </a:custGeom>
              <a:solidFill>
                <a:srgbClr val="6380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47" name="Freeform 106"/>
              <p:cNvSpPr>
                <a:spLocks/>
              </p:cNvSpPr>
              <p:nvPr/>
            </p:nvSpPr>
            <p:spPr bwMode="ltGray">
              <a:xfrm>
                <a:off x="3422" y="3481"/>
                <a:ext cx="118" cy="182"/>
              </a:xfrm>
              <a:custGeom>
                <a:avLst/>
                <a:gdLst>
                  <a:gd name="T0" fmla="*/ 99 w 118"/>
                  <a:gd name="T1" fmla="*/ 0 h 182"/>
                  <a:gd name="T2" fmla="*/ 57 w 118"/>
                  <a:gd name="T3" fmla="*/ 124 h 182"/>
                  <a:gd name="T4" fmla="*/ 0 w 118"/>
                  <a:gd name="T5" fmla="*/ 182 h 182"/>
                  <a:gd name="T6" fmla="*/ 51 w 118"/>
                  <a:gd name="T7" fmla="*/ 173 h 182"/>
                  <a:gd name="T8" fmla="*/ 92 w 118"/>
                  <a:gd name="T9" fmla="*/ 111 h 182"/>
                  <a:gd name="T10" fmla="*/ 87 w 118"/>
                  <a:gd name="T11" fmla="*/ 92 h 182"/>
                  <a:gd name="T12" fmla="*/ 118 w 118"/>
                  <a:gd name="T13" fmla="*/ 35 h 182"/>
                  <a:gd name="T14" fmla="*/ 99 w 118"/>
                  <a:gd name="T15" fmla="*/ 0 h 182"/>
                  <a:gd name="T16" fmla="*/ 99 w 118"/>
                  <a:gd name="T17" fmla="*/ 0 h 18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8"/>
                  <a:gd name="T28" fmla="*/ 0 h 182"/>
                  <a:gd name="T29" fmla="*/ 118 w 118"/>
                  <a:gd name="T30" fmla="*/ 182 h 18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8" h="182">
                    <a:moveTo>
                      <a:pt x="99" y="0"/>
                    </a:moveTo>
                    <a:lnTo>
                      <a:pt x="57" y="124"/>
                    </a:lnTo>
                    <a:lnTo>
                      <a:pt x="0" y="182"/>
                    </a:lnTo>
                    <a:lnTo>
                      <a:pt x="51" y="173"/>
                    </a:lnTo>
                    <a:lnTo>
                      <a:pt x="92" y="111"/>
                    </a:lnTo>
                    <a:lnTo>
                      <a:pt x="87" y="92"/>
                    </a:lnTo>
                    <a:lnTo>
                      <a:pt x="118" y="35"/>
                    </a:lnTo>
                    <a:lnTo>
                      <a:pt x="99" y="0"/>
                    </a:lnTo>
                    <a:close/>
                  </a:path>
                </a:pathLst>
              </a:custGeom>
              <a:solidFill>
                <a:srgbClr val="2E4F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48" name="Freeform 107"/>
              <p:cNvSpPr>
                <a:spLocks/>
              </p:cNvSpPr>
              <p:nvPr/>
            </p:nvSpPr>
            <p:spPr bwMode="ltGray">
              <a:xfrm>
                <a:off x="3583" y="3370"/>
                <a:ext cx="109" cy="120"/>
              </a:xfrm>
              <a:custGeom>
                <a:avLst/>
                <a:gdLst>
                  <a:gd name="T0" fmla="*/ 109 w 109"/>
                  <a:gd name="T1" fmla="*/ 0 h 120"/>
                  <a:gd name="T2" fmla="*/ 74 w 109"/>
                  <a:gd name="T3" fmla="*/ 120 h 120"/>
                  <a:gd name="T4" fmla="*/ 0 w 109"/>
                  <a:gd name="T5" fmla="*/ 37 h 120"/>
                  <a:gd name="T6" fmla="*/ 109 w 109"/>
                  <a:gd name="T7" fmla="*/ 0 h 120"/>
                  <a:gd name="T8" fmla="*/ 109 w 109"/>
                  <a:gd name="T9" fmla="*/ 0 h 1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9"/>
                  <a:gd name="T16" fmla="*/ 0 h 120"/>
                  <a:gd name="T17" fmla="*/ 109 w 109"/>
                  <a:gd name="T18" fmla="*/ 120 h 1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9" h="120">
                    <a:moveTo>
                      <a:pt x="109" y="0"/>
                    </a:moveTo>
                    <a:lnTo>
                      <a:pt x="74" y="120"/>
                    </a:lnTo>
                    <a:lnTo>
                      <a:pt x="0" y="37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rgbClr val="6380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49" name="Freeform 108"/>
              <p:cNvSpPr>
                <a:spLocks/>
              </p:cNvSpPr>
              <p:nvPr/>
            </p:nvSpPr>
            <p:spPr bwMode="ltGray">
              <a:xfrm>
                <a:off x="3514" y="3421"/>
                <a:ext cx="124" cy="212"/>
              </a:xfrm>
              <a:custGeom>
                <a:avLst/>
                <a:gdLst>
                  <a:gd name="T0" fmla="*/ 0 w 124"/>
                  <a:gd name="T1" fmla="*/ 5 h 212"/>
                  <a:gd name="T2" fmla="*/ 51 w 124"/>
                  <a:gd name="T3" fmla="*/ 157 h 212"/>
                  <a:gd name="T4" fmla="*/ 71 w 124"/>
                  <a:gd name="T5" fmla="*/ 212 h 212"/>
                  <a:gd name="T6" fmla="*/ 122 w 124"/>
                  <a:gd name="T7" fmla="*/ 203 h 212"/>
                  <a:gd name="T8" fmla="*/ 124 w 124"/>
                  <a:gd name="T9" fmla="*/ 115 h 212"/>
                  <a:gd name="T10" fmla="*/ 55 w 124"/>
                  <a:gd name="T11" fmla="*/ 0 h 212"/>
                  <a:gd name="T12" fmla="*/ 0 w 124"/>
                  <a:gd name="T13" fmla="*/ 5 h 212"/>
                  <a:gd name="T14" fmla="*/ 0 w 124"/>
                  <a:gd name="T15" fmla="*/ 5 h 21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24"/>
                  <a:gd name="T25" fmla="*/ 0 h 212"/>
                  <a:gd name="T26" fmla="*/ 124 w 124"/>
                  <a:gd name="T27" fmla="*/ 212 h 21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24" h="212">
                    <a:moveTo>
                      <a:pt x="0" y="5"/>
                    </a:moveTo>
                    <a:lnTo>
                      <a:pt x="51" y="157"/>
                    </a:lnTo>
                    <a:lnTo>
                      <a:pt x="71" y="212"/>
                    </a:lnTo>
                    <a:lnTo>
                      <a:pt x="122" y="203"/>
                    </a:lnTo>
                    <a:lnTo>
                      <a:pt x="124" y="115"/>
                    </a:lnTo>
                    <a:lnTo>
                      <a:pt x="55" y="0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4A69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50" name="Freeform 109"/>
              <p:cNvSpPr>
                <a:spLocks/>
              </p:cNvSpPr>
              <p:nvPr/>
            </p:nvSpPr>
            <p:spPr bwMode="ltGray">
              <a:xfrm>
                <a:off x="3477" y="3407"/>
                <a:ext cx="116" cy="229"/>
              </a:xfrm>
              <a:custGeom>
                <a:avLst/>
                <a:gdLst>
                  <a:gd name="T0" fmla="*/ 0 w 116"/>
                  <a:gd name="T1" fmla="*/ 7 h 229"/>
                  <a:gd name="T2" fmla="*/ 88 w 116"/>
                  <a:gd name="T3" fmla="*/ 192 h 229"/>
                  <a:gd name="T4" fmla="*/ 83 w 116"/>
                  <a:gd name="T5" fmla="*/ 229 h 229"/>
                  <a:gd name="T6" fmla="*/ 116 w 116"/>
                  <a:gd name="T7" fmla="*/ 224 h 229"/>
                  <a:gd name="T8" fmla="*/ 101 w 116"/>
                  <a:gd name="T9" fmla="*/ 141 h 229"/>
                  <a:gd name="T10" fmla="*/ 76 w 116"/>
                  <a:gd name="T11" fmla="*/ 123 h 229"/>
                  <a:gd name="T12" fmla="*/ 76 w 116"/>
                  <a:gd name="T13" fmla="*/ 77 h 229"/>
                  <a:gd name="T14" fmla="*/ 40 w 116"/>
                  <a:gd name="T15" fmla="*/ 0 h 229"/>
                  <a:gd name="T16" fmla="*/ 0 w 116"/>
                  <a:gd name="T17" fmla="*/ 7 h 229"/>
                  <a:gd name="T18" fmla="*/ 0 w 116"/>
                  <a:gd name="T19" fmla="*/ 7 h 2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16"/>
                  <a:gd name="T31" fmla="*/ 0 h 229"/>
                  <a:gd name="T32" fmla="*/ 116 w 116"/>
                  <a:gd name="T33" fmla="*/ 229 h 22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16" h="229">
                    <a:moveTo>
                      <a:pt x="0" y="7"/>
                    </a:moveTo>
                    <a:lnTo>
                      <a:pt x="88" y="192"/>
                    </a:lnTo>
                    <a:lnTo>
                      <a:pt x="83" y="229"/>
                    </a:lnTo>
                    <a:lnTo>
                      <a:pt x="116" y="224"/>
                    </a:lnTo>
                    <a:lnTo>
                      <a:pt x="101" y="141"/>
                    </a:lnTo>
                    <a:lnTo>
                      <a:pt x="76" y="123"/>
                    </a:lnTo>
                    <a:lnTo>
                      <a:pt x="76" y="77"/>
                    </a:lnTo>
                    <a:lnTo>
                      <a:pt x="40" y="0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2E4F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51" name="Freeform 110"/>
              <p:cNvSpPr>
                <a:spLocks/>
              </p:cNvSpPr>
              <p:nvPr/>
            </p:nvSpPr>
            <p:spPr bwMode="ltGray">
              <a:xfrm>
                <a:off x="3560" y="3396"/>
                <a:ext cx="120" cy="228"/>
              </a:xfrm>
              <a:custGeom>
                <a:avLst/>
                <a:gdLst>
                  <a:gd name="T0" fmla="*/ 0 w 120"/>
                  <a:gd name="T1" fmla="*/ 25 h 228"/>
                  <a:gd name="T2" fmla="*/ 56 w 120"/>
                  <a:gd name="T3" fmla="*/ 143 h 228"/>
                  <a:gd name="T4" fmla="*/ 48 w 120"/>
                  <a:gd name="T5" fmla="*/ 163 h 228"/>
                  <a:gd name="T6" fmla="*/ 74 w 120"/>
                  <a:gd name="T7" fmla="*/ 228 h 228"/>
                  <a:gd name="T8" fmla="*/ 116 w 120"/>
                  <a:gd name="T9" fmla="*/ 219 h 228"/>
                  <a:gd name="T10" fmla="*/ 120 w 120"/>
                  <a:gd name="T11" fmla="*/ 127 h 228"/>
                  <a:gd name="T12" fmla="*/ 32 w 120"/>
                  <a:gd name="T13" fmla="*/ 0 h 228"/>
                  <a:gd name="T14" fmla="*/ 0 w 120"/>
                  <a:gd name="T15" fmla="*/ 25 h 228"/>
                  <a:gd name="T16" fmla="*/ 0 w 120"/>
                  <a:gd name="T17" fmla="*/ 25 h 22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0"/>
                  <a:gd name="T28" fmla="*/ 0 h 228"/>
                  <a:gd name="T29" fmla="*/ 120 w 120"/>
                  <a:gd name="T30" fmla="*/ 228 h 22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0" h="228">
                    <a:moveTo>
                      <a:pt x="0" y="25"/>
                    </a:moveTo>
                    <a:lnTo>
                      <a:pt x="56" y="143"/>
                    </a:lnTo>
                    <a:lnTo>
                      <a:pt x="48" y="163"/>
                    </a:lnTo>
                    <a:lnTo>
                      <a:pt x="74" y="228"/>
                    </a:lnTo>
                    <a:lnTo>
                      <a:pt x="116" y="219"/>
                    </a:lnTo>
                    <a:lnTo>
                      <a:pt x="120" y="127"/>
                    </a:lnTo>
                    <a:lnTo>
                      <a:pt x="32" y="0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6380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52" name="Freeform 111"/>
              <p:cNvSpPr>
                <a:spLocks/>
              </p:cNvSpPr>
              <p:nvPr/>
            </p:nvSpPr>
            <p:spPr bwMode="ltGray">
              <a:xfrm>
                <a:off x="3578" y="3394"/>
                <a:ext cx="136" cy="225"/>
              </a:xfrm>
              <a:custGeom>
                <a:avLst/>
                <a:gdLst>
                  <a:gd name="T0" fmla="*/ 24 w 136"/>
                  <a:gd name="T1" fmla="*/ 0 h 225"/>
                  <a:gd name="T2" fmla="*/ 26 w 136"/>
                  <a:gd name="T3" fmla="*/ 4 h 225"/>
                  <a:gd name="T4" fmla="*/ 31 w 136"/>
                  <a:gd name="T5" fmla="*/ 7 h 225"/>
                  <a:gd name="T6" fmla="*/ 38 w 136"/>
                  <a:gd name="T7" fmla="*/ 16 h 225"/>
                  <a:gd name="T8" fmla="*/ 45 w 136"/>
                  <a:gd name="T9" fmla="*/ 25 h 225"/>
                  <a:gd name="T10" fmla="*/ 54 w 136"/>
                  <a:gd name="T11" fmla="*/ 36 h 225"/>
                  <a:gd name="T12" fmla="*/ 65 w 136"/>
                  <a:gd name="T13" fmla="*/ 48 h 225"/>
                  <a:gd name="T14" fmla="*/ 76 w 136"/>
                  <a:gd name="T15" fmla="*/ 64 h 225"/>
                  <a:gd name="T16" fmla="*/ 79 w 136"/>
                  <a:gd name="T17" fmla="*/ 71 h 225"/>
                  <a:gd name="T18" fmla="*/ 84 w 136"/>
                  <a:gd name="T19" fmla="*/ 78 h 225"/>
                  <a:gd name="T20" fmla="*/ 90 w 136"/>
                  <a:gd name="T21" fmla="*/ 85 h 225"/>
                  <a:gd name="T22" fmla="*/ 95 w 136"/>
                  <a:gd name="T23" fmla="*/ 96 h 225"/>
                  <a:gd name="T24" fmla="*/ 98 w 136"/>
                  <a:gd name="T25" fmla="*/ 103 h 225"/>
                  <a:gd name="T26" fmla="*/ 104 w 136"/>
                  <a:gd name="T27" fmla="*/ 112 h 225"/>
                  <a:gd name="T28" fmla="*/ 109 w 136"/>
                  <a:gd name="T29" fmla="*/ 122 h 225"/>
                  <a:gd name="T30" fmla="*/ 114 w 136"/>
                  <a:gd name="T31" fmla="*/ 133 h 225"/>
                  <a:gd name="T32" fmla="*/ 116 w 136"/>
                  <a:gd name="T33" fmla="*/ 142 h 225"/>
                  <a:gd name="T34" fmla="*/ 121 w 136"/>
                  <a:gd name="T35" fmla="*/ 150 h 225"/>
                  <a:gd name="T36" fmla="*/ 123 w 136"/>
                  <a:gd name="T37" fmla="*/ 159 h 225"/>
                  <a:gd name="T38" fmla="*/ 129 w 136"/>
                  <a:gd name="T39" fmla="*/ 172 h 225"/>
                  <a:gd name="T40" fmla="*/ 129 w 136"/>
                  <a:gd name="T41" fmla="*/ 181 h 225"/>
                  <a:gd name="T42" fmla="*/ 132 w 136"/>
                  <a:gd name="T43" fmla="*/ 193 h 225"/>
                  <a:gd name="T44" fmla="*/ 134 w 136"/>
                  <a:gd name="T45" fmla="*/ 203 h 225"/>
                  <a:gd name="T46" fmla="*/ 136 w 136"/>
                  <a:gd name="T47" fmla="*/ 216 h 225"/>
                  <a:gd name="T48" fmla="*/ 90 w 136"/>
                  <a:gd name="T49" fmla="*/ 225 h 225"/>
                  <a:gd name="T50" fmla="*/ 90 w 136"/>
                  <a:gd name="T51" fmla="*/ 131 h 225"/>
                  <a:gd name="T52" fmla="*/ 60 w 136"/>
                  <a:gd name="T53" fmla="*/ 103 h 225"/>
                  <a:gd name="T54" fmla="*/ 53 w 136"/>
                  <a:gd name="T55" fmla="*/ 75 h 225"/>
                  <a:gd name="T56" fmla="*/ 0 w 136"/>
                  <a:gd name="T57" fmla="*/ 22 h 225"/>
                  <a:gd name="T58" fmla="*/ 24 w 136"/>
                  <a:gd name="T59" fmla="*/ 0 h 225"/>
                  <a:gd name="T60" fmla="*/ 24 w 136"/>
                  <a:gd name="T61" fmla="*/ 0 h 225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36"/>
                  <a:gd name="T94" fmla="*/ 0 h 225"/>
                  <a:gd name="T95" fmla="*/ 136 w 136"/>
                  <a:gd name="T96" fmla="*/ 225 h 225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36" h="225">
                    <a:moveTo>
                      <a:pt x="24" y="0"/>
                    </a:moveTo>
                    <a:lnTo>
                      <a:pt x="26" y="4"/>
                    </a:lnTo>
                    <a:lnTo>
                      <a:pt x="31" y="7"/>
                    </a:lnTo>
                    <a:lnTo>
                      <a:pt x="38" y="16"/>
                    </a:lnTo>
                    <a:lnTo>
                      <a:pt x="45" y="25"/>
                    </a:lnTo>
                    <a:lnTo>
                      <a:pt x="54" y="36"/>
                    </a:lnTo>
                    <a:lnTo>
                      <a:pt x="65" y="48"/>
                    </a:lnTo>
                    <a:lnTo>
                      <a:pt x="76" y="64"/>
                    </a:lnTo>
                    <a:lnTo>
                      <a:pt x="79" y="71"/>
                    </a:lnTo>
                    <a:lnTo>
                      <a:pt x="84" y="78"/>
                    </a:lnTo>
                    <a:lnTo>
                      <a:pt x="90" y="85"/>
                    </a:lnTo>
                    <a:lnTo>
                      <a:pt x="95" y="96"/>
                    </a:lnTo>
                    <a:lnTo>
                      <a:pt x="98" y="103"/>
                    </a:lnTo>
                    <a:lnTo>
                      <a:pt x="104" y="112"/>
                    </a:lnTo>
                    <a:lnTo>
                      <a:pt x="109" y="122"/>
                    </a:lnTo>
                    <a:lnTo>
                      <a:pt x="114" y="133"/>
                    </a:lnTo>
                    <a:lnTo>
                      <a:pt x="116" y="142"/>
                    </a:lnTo>
                    <a:lnTo>
                      <a:pt x="121" y="150"/>
                    </a:lnTo>
                    <a:lnTo>
                      <a:pt x="123" y="159"/>
                    </a:lnTo>
                    <a:lnTo>
                      <a:pt x="129" y="172"/>
                    </a:lnTo>
                    <a:lnTo>
                      <a:pt x="129" y="181"/>
                    </a:lnTo>
                    <a:lnTo>
                      <a:pt x="132" y="193"/>
                    </a:lnTo>
                    <a:lnTo>
                      <a:pt x="134" y="203"/>
                    </a:lnTo>
                    <a:lnTo>
                      <a:pt x="136" y="216"/>
                    </a:lnTo>
                    <a:lnTo>
                      <a:pt x="90" y="225"/>
                    </a:lnTo>
                    <a:lnTo>
                      <a:pt x="90" y="131"/>
                    </a:lnTo>
                    <a:lnTo>
                      <a:pt x="60" y="103"/>
                    </a:lnTo>
                    <a:lnTo>
                      <a:pt x="53" y="75"/>
                    </a:lnTo>
                    <a:lnTo>
                      <a:pt x="0" y="22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7A94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53" name="Freeform 112"/>
              <p:cNvSpPr>
                <a:spLocks/>
              </p:cNvSpPr>
              <p:nvPr/>
            </p:nvSpPr>
            <p:spPr bwMode="ltGray">
              <a:xfrm>
                <a:off x="3738" y="3110"/>
                <a:ext cx="90" cy="83"/>
              </a:xfrm>
              <a:custGeom>
                <a:avLst/>
                <a:gdLst>
                  <a:gd name="T0" fmla="*/ 18 w 90"/>
                  <a:gd name="T1" fmla="*/ 0 h 83"/>
                  <a:gd name="T2" fmla="*/ 80 w 90"/>
                  <a:gd name="T3" fmla="*/ 41 h 83"/>
                  <a:gd name="T4" fmla="*/ 90 w 90"/>
                  <a:gd name="T5" fmla="*/ 69 h 83"/>
                  <a:gd name="T6" fmla="*/ 76 w 90"/>
                  <a:gd name="T7" fmla="*/ 83 h 83"/>
                  <a:gd name="T8" fmla="*/ 0 w 90"/>
                  <a:gd name="T9" fmla="*/ 53 h 83"/>
                  <a:gd name="T10" fmla="*/ 18 w 90"/>
                  <a:gd name="T11" fmla="*/ 0 h 83"/>
                  <a:gd name="T12" fmla="*/ 18 w 90"/>
                  <a:gd name="T13" fmla="*/ 0 h 8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90"/>
                  <a:gd name="T22" fmla="*/ 0 h 83"/>
                  <a:gd name="T23" fmla="*/ 90 w 90"/>
                  <a:gd name="T24" fmla="*/ 83 h 8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90" h="83">
                    <a:moveTo>
                      <a:pt x="18" y="0"/>
                    </a:moveTo>
                    <a:lnTo>
                      <a:pt x="80" y="41"/>
                    </a:lnTo>
                    <a:lnTo>
                      <a:pt x="90" y="69"/>
                    </a:lnTo>
                    <a:lnTo>
                      <a:pt x="76" y="83"/>
                    </a:lnTo>
                    <a:lnTo>
                      <a:pt x="0" y="53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6380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54" name="Freeform 113"/>
              <p:cNvSpPr>
                <a:spLocks/>
              </p:cNvSpPr>
              <p:nvPr/>
            </p:nvSpPr>
            <p:spPr bwMode="ltGray">
              <a:xfrm>
                <a:off x="3735" y="3158"/>
                <a:ext cx="79" cy="54"/>
              </a:xfrm>
              <a:custGeom>
                <a:avLst/>
                <a:gdLst>
                  <a:gd name="T0" fmla="*/ 5 w 79"/>
                  <a:gd name="T1" fmla="*/ 0 h 54"/>
                  <a:gd name="T2" fmla="*/ 42 w 79"/>
                  <a:gd name="T3" fmla="*/ 0 h 54"/>
                  <a:gd name="T4" fmla="*/ 79 w 79"/>
                  <a:gd name="T5" fmla="*/ 31 h 54"/>
                  <a:gd name="T6" fmla="*/ 67 w 79"/>
                  <a:gd name="T7" fmla="*/ 54 h 54"/>
                  <a:gd name="T8" fmla="*/ 0 w 79"/>
                  <a:gd name="T9" fmla="*/ 42 h 54"/>
                  <a:gd name="T10" fmla="*/ 5 w 79"/>
                  <a:gd name="T11" fmla="*/ 0 h 54"/>
                  <a:gd name="T12" fmla="*/ 5 w 79"/>
                  <a:gd name="T13" fmla="*/ 0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9"/>
                  <a:gd name="T22" fmla="*/ 0 h 54"/>
                  <a:gd name="T23" fmla="*/ 79 w 79"/>
                  <a:gd name="T24" fmla="*/ 54 h 5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9" h="54">
                    <a:moveTo>
                      <a:pt x="5" y="0"/>
                    </a:moveTo>
                    <a:lnTo>
                      <a:pt x="42" y="0"/>
                    </a:lnTo>
                    <a:lnTo>
                      <a:pt x="79" y="31"/>
                    </a:lnTo>
                    <a:lnTo>
                      <a:pt x="67" y="54"/>
                    </a:lnTo>
                    <a:lnTo>
                      <a:pt x="0" y="42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4A69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55" name="Freeform 114"/>
              <p:cNvSpPr>
                <a:spLocks/>
              </p:cNvSpPr>
              <p:nvPr/>
            </p:nvSpPr>
            <p:spPr bwMode="ltGray">
              <a:xfrm>
                <a:off x="3729" y="3189"/>
                <a:ext cx="76" cy="34"/>
              </a:xfrm>
              <a:custGeom>
                <a:avLst/>
                <a:gdLst>
                  <a:gd name="T0" fmla="*/ 0 w 76"/>
                  <a:gd name="T1" fmla="*/ 23 h 34"/>
                  <a:gd name="T2" fmla="*/ 71 w 76"/>
                  <a:gd name="T3" fmla="*/ 34 h 34"/>
                  <a:gd name="T4" fmla="*/ 76 w 76"/>
                  <a:gd name="T5" fmla="*/ 13 h 34"/>
                  <a:gd name="T6" fmla="*/ 43 w 76"/>
                  <a:gd name="T7" fmla="*/ 0 h 34"/>
                  <a:gd name="T8" fmla="*/ 34 w 76"/>
                  <a:gd name="T9" fmla="*/ 8 h 34"/>
                  <a:gd name="T10" fmla="*/ 9 w 76"/>
                  <a:gd name="T11" fmla="*/ 0 h 34"/>
                  <a:gd name="T12" fmla="*/ 0 w 76"/>
                  <a:gd name="T13" fmla="*/ 23 h 34"/>
                  <a:gd name="T14" fmla="*/ 0 w 76"/>
                  <a:gd name="T15" fmla="*/ 23 h 3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6"/>
                  <a:gd name="T25" fmla="*/ 0 h 34"/>
                  <a:gd name="T26" fmla="*/ 76 w 76"/>
                  <a:gd name="T27" fmla="*/ 34 h 3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6" h="34">
                    <a:moveTo>
                      <a:pt x="0" y="23"/>
                    </a:moveTo>
                    <a:lnTo>
                      <a:pt x="71" y="34"/>
                    </a:lnTo>
                    <a:lnTo>
                      <a:pt x="76" y="13"/>
                    </a:lnTo>
                    <a:lnTo>
                      <a:pt x="43" y="0"/>
                    </a:lnTo>
                    <a:lnTo>
                      <a:pt x="34" y="8"/>
                    </a:lnTo>
                    <a:lnTo>
                      <a:pt x="9" y="0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2E4F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56" name="Freeform 115"/>
              <p:cNvSpPr>
                <a:spLocks/>
              </p:cNvSpPr>
              <p:nvPr/>
            </p:nvSpPr>
            <p:spPr bwMode="ltGray">
              <a:xfrm>
                <a:off x="3749" y="3099"/>
                <a:ext cx="83" cy="75"/>
              </a:xfrm>
              <a:custGeom>
                <a:avLst/>
                <a:gdLst>
                  <a:gd name="T0" fmla="*/ 18 w 83"/>
                  <a:gd name="T1" fmla="*/ 0 h 75"/>
                  <a:gd name="T2" fmla="*/ 74 w 83"/>
                  <a:gd name="T3" fmla="*/ 48 h 75"/>
                  <a:gd name="T4" fmla="*/ 83 w 83"/>
                  <a:gd name="T5" fmla="*/ 75 h 75"/>
                  <a:gd name="T6" fmla="*/ 37 w 83"/>
                  <a:gd name="T7" fmla="*/ 34 h 75"/>
                  <a:gd name="T8" fmla="*/ 26 w 83"/>
                  <a:gd name="T9" fmla="*/ 39 h 75"/>
                  <a:gd name="T10" fmla="*/ 0 w 83"/>
                  <a:gd name="T11" fmla="*/ 14 h 75"/>
                  <a:gd name="T12" fmla="*/ 18 w 83"/>
                  <a:gd name="T13" fmla="*/ 0 h 75"/>
                  <a:gd name="T14" fmla="*/ 18 w 83"/>
                  <a:gd name="T15" fmla="*/ 0 h 7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3"/>
                  <a:gd name="T25" fmla="*/ 0 h 75"/>
                  <a:gd name="T26" fmla="*/ 83 w 83"/>
                  <a:gd name="T27" fmla="*/ 75 h 7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3" h="75">
                    <a:moveTo>
                      <a:pt x="18" y="0"/>
                    </a:moveTo>
                    <a:lnTo>
                      <a:pt x="74" y="48"/>
                    </a:lnTo>
                    <a:lnTo>
                      <a:pt x="83" y="75"/>
                    </a:lnTo>
                    <a:lnTo>
                      <a:pt x="37" y="34"/>
                    </a:lnTo>
                    <a:lnTo>
                      <a:pt x="26" y="39"/>
                    </a:lnTo>
                    <a:lnTo>
                      <a:pt x="0" y="1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7A94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57" name="Freeform 116"/>
              <p:cNvSpPr>
                <a:spLocks/>
              </p:cNvSpPr>
              <p:nvPr/>
            </p:nvSpPr>
            <p:spPr bwMode="ltGray">
              <a:xfrm>
                <a:off x="3639" y="3075"/>
                <a:ext cx="128" cy="332"/>
              </a:xfrm>
              <a:custGeom>
                <a:avLst/>
                <a:gdLst>
                  <a:gd name="T0" fmla="*/ 76 w 128"/>
                  <a:gd name="T1" fmla="*/ 0 h 332"/>
                  <a:gd name="T2" fmla="*/ 128 w 128"/>
                  <a:gd name="T3" fmla="*/ 24 h 332"/>
                  <a:gd name="T4" fmla="*/ 90 w 128"/>
                  <a:gd name="T5" fmla="*/ 160 h 332"/>
                  <a:gd name="T6" fmla="*/ 52 w 128"/>
                  <a:gd name="T7" fmla="*/ 236 h 332"/>
                  <a:gd name="T8" fmla="*/ 59 w 128"/>
                  <a:gd name="T9" fmla="*/ 293 h 332"/>
                  <a:gd name="T10" fmla="*/ 39 w 128"/>
                  <a:gd name="T11" fmla="*/ 332 h 332"/>
                  <a:gd name="T12" fmla="*/ 0 w 128"/>
                  <a:gd name="T13" fmla="*/ 247 h 332"/>
                  <a:gd name="T14" fmla="*/ 37 w 128"/>
                  <a:gd name="T15" fmla="*/ 58 h 332"/>
                  <a:gd name="T16" fmla="*/ 76 w 128"/>
                  <a:gd name="T17" fmla="*/ 0 h 332"/>
                  <a:gd name="T18" fmla="*/ 76 w 128"/>
                  <a:gd name="T19" fmla="*/ 0 h 33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8"/>
                  <a:gd name="T31" fmla="*/ 0 h 332"/>
                  <a:gd name="T32" fmla="*/ 128 w 128"/>
                  <a:gd name="T33" fmla="*/ 332 h 33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8" h="332">
                    <a:moveTo>
                      <a:pt x="76" y="0"/>
                    </a:moveTo>
                    <a:lnTo>
                      <a:pt x="128" y="24"/>
                    </a:lnTo>
                    <a:lnTo>
                      <a:pt x="90" y="160"/>
                    </a:lnTo>
                    <a:lnTo>
                      <a:pt x="52" y="236"/>
                    </a:lnTo>
                    <a:lnTo>
                      <a:pt x="59" y="293"/>
                    </a:lnTo>
                    <a:lnTo>
                      <a:pt x="39" y="332"/>
                    </a:lnTo>
                    <a:lnTo>
                      <a:pt x="0" y="247"/>
                    </a:lnTo>
                    <a:lnTo>
                      <a:pt x="37" y="58"/>
                    </a:lnTo>
                    <a:lnTo>
                      <a:pt x="76" y="0"/>
                    </a:lnTo>
                    <a:close/>
                  </a:path>
                </a:pathLst>
              </a:custGeom>
              <a:solidFill>
                <a:srgbClr val="2E4F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58" name="Freeform 117"/>
              <p:cNvSpPr>
                <a:spLocks/>
              </p:cNvSpPr>
              <p:nvPr/>
            </p:nvSpPr>
            <p:spPr bwMode="ltGray">
              <a:xfrm>
                <a:off x="3602" y="3062"/>
                <a:ext cx="113" cy="359"/>
              </a:xfrm>
              <a:custGeom>
                <a:avLst/>
                <a:gdLst>
                  <a:gd name="T0" fmla="*/ 66 w 113"/>
                  <a:gd name="T1" fmla="*/ 0 h 359"/>
                  <a:gd name="T2" fmla="*/ 113 w 113"/>
                  <a:gd name="T3" fmla="*/ 14 h 359"/>
                  <a:gd name="T4" fmla="*/ 103 w 113"/>
                  <a:gd name="T5" fmla="*/ 115 h 359"/>
                  <a:gd name="T6" fmla="*/ 80 w 113"/>
                  <a:gd name="T7" fmla="*/ 154 h 359"/>
                  <a:gd name="T8" fmla="*/ 90 w 113"/>
                  <a:gd name="T9" fmla="*/ 166 h 359"/>
                  <a:gd name="T10" fmla="*/ 69 w 113"/>
                  <a:gd name="T11" fmla="*/ 232 h 359"/>
                  <a:gd name="T12" fmla="*/ 78 w 113"/>
                  <a:gd name="T13" fmla="*/ 274 h 359"/>
                  <a:gd name="T14" fmla="*/ 76 w 113"/>
                  <a:gd name="T15" fmla="*/ 345 h 359"/>
                  <a:gd name="T16" fmla="*/ 48 w 113"/>
                  <a:gd name="T17" fmla="*/ 359 h 359"/>
                  <a:gd name="T18" fmla="*/ 0 w 113"/>
                  <a:gd name="T19" fmla="*/ 285 h 359"/>
                  <a:gd name="T20" fmla="*/ 36 w 113"/>
                  <a:gd name="T21" fmla="*/ 64 h 359"/>
                  <a:gd name="T22" fmla="*/ 66 w 113"/>
                  <a:gd name="T23" fmla="*/ 0 h 359"/>
                  <a:gd name="T24" fmla="*/ 66 w 113"/>
                  <a:gd name="T25" fmla="*/ 0 h 35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13"/>
                  <a:gd name="T40" fmla="*/ 0 h 359"/>
                  <a:gd name="T41" fmla="*/ 113 w 113"/>
                  <a:gd name="T42" fmla="*/ 359 h 35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13" h="359">
                    <a:moveTo>
                      <a:pt x="66" y="0"/>
                    </a:moveTo>
                    <a:lnTo>
                      <a:pt x="113" y="14"/>
                    </a:lnTo>
                    <a:lnTo>
                      <a:pt x="103" y="115"/>
                    </a:lnTo>
                    <a:lnTo>
                      <a:pt x="80" y="154"/>
                    </a:lnTo>
                    <a:lnTo>
                      <a:pt x="90" y="166"/>
                    </a:lnTo>
                    <a:lnTo>
                      <a:pt x="69" y="232"/>
                    </a:lnTo>
                    <a:lnTo>
                      <a:pt x="78" y="274"/>
                    </a:lnTo>
                    <a:lnTo>
                      <a:pt x="76" y="345"/>
                    </a:lnTo>
                    <a:lnTo>
                      <a:pt x="48" y="359"/>
                    </a:lnTo>
                    <a:lnTo>
                      <a:pt x="0" y="285"/>
                    </a:lnTo>
                    <a:lnTo>
                      <a:pt x="36" y="64"/>
                    </a:lnTo>
                    <a:lnTo>
                      <a:pt x="66" y="0"/>
                    </a:lnTo>
                    <a:close/>
                  </a:path>
                </a:pathLst>
              </a:custGeom>
              <a:solidFill>
                <a:srgbClr val="4A69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59" name="Freeform 118"/>
              <p:cNvSpPr>
                <a:spLocks/>
              </p:cNvSpPr>
              <p:nvPr/>
            </p:nvSpPr>
            <p:spPr bwMode="ltGray">
              <a:xfrm>
                <a:off x="3763" y="2995"/>
                <a:ext cx="21" cy="35"/>
              </a:xfrm>
              <a:custGeom>
                <a:avLst/>
                <a:gdLst>
                  <a:gd name="T0" fmla="*/ 19 w 21"/>
                  <a:gd name="T1" fmla="*/ 35 h 35"/>
                  <a:gd name="T2" fmla="*/ 21 w 21"/>
                  <a:gd name="T3" fmla="*/ 5 h 35"/>
                  <a:gd name="T4" fmla="*/ 0 w 21"/>
                  <a:gd name="T5" fmla="*/ 0 h 35"/>
                  <a:gd name="T6" fmla="*/ 0 w 21"/>
                  <a:gd name="T7" fmla="*/ 11 h 35"/>
                  <a:gd name="T8" fmla="*/ 19 w 21"/>
                  <a:gd name="T9" fmla="*/ 35 h 35"/>
                  <a:gd name="T10" fmla="*/ 19 w 21"/>
                  <a:gd name="T11" fmla="*/ 35 h 3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1"/>
                  <a:gd name="T19" fmla="*/ 0 h 35"/>
                  <a:gd name="T20" fmla="*/ 21 w 21"/>
                  <a:gd name="T21" fmla="*/ 35 h 3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" h="35">
                    <a:moveTo>
                      <a:pt x="19" y="35"/>
                    </a:moveTo>
                    <a:lnTo>
                      <a:pt x="21" y="5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19" y="35"/>
                    </a:lnTo>
                    <a:close/>
                  </a:path>
                </a:pathLst>
              </a:custGeom>
              <a:solidFill>
                <a:srgbClr val="B34D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60" name="Freeform 119"/>
              <p:cNvSpPr>
                <a:spLocks/>
              </p:cNvSpPr>
              <p:nvPr/>
            </p:nvSpPr>
            <p:spPr bwMode="ltGray">
              <a:xfrm>
                <a:off x="3701" y="2955"/>
                <a:ext cx="74" cy="121"/>
              </a:xfrm>
              <a:custGeom>
                <a:avLst/>
                <a:gdLst>
                  <a:gd name="T0" fmla="*/ 53 w 74"/>
                  <a:gd name="T1" fmla="*/ 88 h 121"/>
                  <a:gd name="T2" fmla="*/ 37 w 74"/>
                  <a:gd name="T3" fmla="*/ 113 h 121"/>
                  <a:gd name="T4" fmla="*/ 27 w 74"/>
                  <a:gd name="T5" fmla="*/ 118 h 121"/>
                  <a:gd name="T6" fmla="*/ 13 w 74"/>
                  <a:gd name="T7" fmla="*/ 121 h 121"/>
                  <a:gd name="T8" fmla="*/ 4 w 74"/>
                  <a:gd name="T9" fmla="*/ 118 h 121"/>
                  <a:gd name="T10" fmla="*/ 0 w 74"/>
                  <a:gd name="T11" fmla="*/ 100 h 121"/>
                  <a:gd name="T12" fmla="*/ 13 w 74"/>
                  <a:gd name="T13" fmla="*/ 88 h 121"/>
                  <a:gd name="T14" fmla="*/ 23 w 74"/>
                  <a:gd name="T15" fmla="*/ 93 h 121"/>
                  <a:gd name="T16" fmla="*/ 53 w 74"/>
                  <a:gd name="T17" fmla="*/ 37 h 121"/>
                  <a:gd name="T18" fmla="*/ 51 w 74"/>
                  <a:gd name="T19" fmla="*/ 31 h 121"/>
                  <a:gd name="T20" fmla="*/ 46 w 74"/>
                  <a:gd name="T21" fmla="*/ 31 h 121"/>
                  <a:gd name="T22" fmla="*/ 43 w 74"/>
                  <a:gd name="T23" fmla="*/ 21 h 121"/>
                  <a:gd name="T24" fmla="*/ 46 w 74"/>
                  <a:gd name="T25" fmla="*/ 7 h 121"/>
                  <a:gd name="T26" fmla="*/ 53 w 74"/>
                  <a:gd name="T27" fmla="*/ 0 h 121"/>
                  <a:gd name="T28" fmla="*/ 71 w 74"/>
                  <a:gd name="T29" fmla="*/ 12 h 121"/>
                  <a:gd name="T30" fmla="*/ 74 w 74"/>
                  <a:gd name="T31" fmla="*/ 24 h 121"/>
                  <a:gd name="T32" fmla="*/ 67 w 74"/>
                  <a:gd name="T33" fmla="*/ 51 h 121"/>
                  <a:gd name="T34" fmla="*/ 53 w 74"/>
                  <a:gd name="T35" fmla="*/ 88 h 121"/>
                  <a:gd name="T36" fmla="*/ 53 w 74"/>
                  <a:gd name="T37" fmla="*/ 88 h 12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4"/>
                  <a:gd name="T58" fmla="*/ 0 h 121"/>
                  <a:gd name="T59" fmla="*/ 74 w 74"/>
                  <a:gd name="T60" fmla="*/ 121 h 121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4" h="121">
                    <a:moveTo>
                      <a:pt x="53" y="88"/>
                    </a:moveTo>
                    <a:lnTo>
                      <a:pt x="37" y="113"/>
                    </a:lnTo>
                    <a:lnTo>
                      <a:pt x="27" y="118"/>
                    </a:lnTo>
                    <a:lnTo>
                      <a:pt x="13" y="121"/>
                    </a:lnTo>
                    <a:lnTo>
                      <a:pt x="4" y="118"/>
                    </a:lnTo>
                    <a:lnTo>
                      <a:pt x="0" y="100"/>
                    </a:lnTo>
                    <a:lnTo>
                      <a:pt x="13" y="88"/>
                    </a:lnTo>
                    <a:lnTo>
                      <a:pt x="23" y="93"/>
                    </a:lnTo>
                    <a:lnTo>
                      <a:pt x="53" y="37"/>
                    </a:lnTo>
                    <a:lnTo>
                      <a:pt x="51" y="31"/>
                    </a:lnTo>
                    <a:lnTo>
                      <a:pt x="46" y="31"/>
                    </a:lnTo>
                    <a:lnTo>
                      <a:pt x="43" y="21"/>
                    </a:lnTo>
                    <a:lnTo>
                      <a:pt x="46" y="7"/>
                    </a:lnTo>
                    <a:lnTo>
                      <a:pt x="53" y="0"/>
                    </a:lnTo>
                    <a:lnTo>
                      <a:pt x="71" y="12"/>
                    </a:lnTo>
                    <a:lnTo>
                      <a:pt x="74" y="24"/>
                    </a:lnTo>
                    <a:lnTo>
                      <a:pt x="67" y="51"/>
                    </a:lnTo>
                    <a:lnTo>
                      <a:pt x="53" y="88"/>
                    </a:lnTo>
                    <a:close/>
                  </a:path>
                </a:pathLst>
              </a:cu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61" name="Freeform 120"/>
              <p:cNvSpPr>
                <a:spLocks/>
              </p:cNvSpPr>
              <p:nvPr/>
            </p:nvSpPr>
            <p:spPr bwMode="ltGray">
              <a:xfrm>
                <a:off x="3724" y="2992"/>
                <a:ext cx="51" cy="56"/>
              </a:xfrm>
              <a:custGeom>
                <a:avLst/>
                <a:gdLst>
                  <a:gd name="T0" fmla="*/ 51 w 51"/>
                  <a:gd name="T1" fmla="*/ 8 h 56"/>
                  <a:gd name="T2" fmla="*/ 30 w 51"/>
                  <a:gd name="T3" fmla="*/ 0 h 56"/>
                  <a:gd name="T4" fmla="*/ 16 w 51"/>
                  <a:gd name="T5" fmla="*/ 0 h 56"/>
                  <a:gd name="T6" fmla="*/ 20 w 51"/>
                  <a:gd name="T7" fmla="*/ 12 h 56"/>
                  <a:gd name="T8" fmla="*/ 11 w 51"/>
                  <a:gd name="T9" fmla="*/ 14 h 56"/>
                  <a:gd name="T10" fmla="*/ 14 w 51"/>
                  <a:gd name="T11" fmla="*/ 19 h 56"/>
                  <a:gd name="T12" fmla="*/ 5 w 51"/>
                  <a:gd name="T13" fmla="*/ 28 h 56"/>
                  <a:gd name="T14" fmla="*/ 7 w 51"/>
                  <a:gd name="T15" fmla="*/ 33 h 56"/>
                  <a:gd name="T16" fmla="*/ 0 w 51"/>
                  <a:gd name="T17" fmla="*/ 38 h 56"/>
                  <a:gd name="T18" fmla="*/ 0 w 51"/>
                  <a:gd name="T19" fmla="*/ 51 h 56"/>
                  <a:gd name="T20" fmla="*/ 4 w 51"/>
                  <a:gd name="T21" fmla="*/ 54 h 56"/>
                  <a:gd name="T22" fmla="*/ 7 w 51"/>
                  <a:gd name="T23" fmla="*/ 44 h 56"/>
                  <a:gd name="T24" fmla="*/ 28 w 51"/>
                  <a:gd name="T25" fmla="*/ 56 h 56"/>
                  <a:gd name="T26" fmla="*/ 51 w 51"/>
                  <a:gd name="T27" fmla="*/ 8 h 56"/>
                  <a:gd name="T28" fmla="*/ 51 w 51"/>
                  <a:gd name="T29" fmla="*/ 8 h 5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51"/>
                  <a:gd name="T46" fmla="*/ 0 h 56"/>
                  <a:gd name="T47" fmla="*/ 51 w 51"/>
                  <a:gd name="T48" fmla="*/ 56 h 5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51" h="56">
                    <a:moveTo>
                      <a:pt x="51" y="8"/>
                    </a:moveTo>
                    <a:lnTo>
                      <a:pt x="30" y="0"/>
                    </a:lnTo>
                    <a:lnTo>
                      <a:pt x="16" y="0"/>
                    </a:lnTo>
                    <a:lnTo>
                      <a:pt x="20" y="12"/>
                    </a:lnTo>
                    <a:lnTo>
                      <a:pt x="11" y="14"/>
                    </a:lnTo>
                    <a:lnTo>
                      <a:pt x="14" y="19"/>
                    </a:lnTo>
                    <a:lnTo>
                      <a:pt x="5" y="28"/>
                    </a:lnTo>
                    <a:lnTo>
                      <a:pt x="7" y="33"/>
                    </a:lnTo>
                    <a:lnTo>
                      <a:pt x="0" y="38"/>
                    </a:lnTo>
                    <a:lnTo>
                      <a:pt x="0" y="51"/>
                    </a:lnTo>
                    <a:lnTo>
                      <a:pt x="4" y="54"/>
                    </a:lnTo>
                    <a:lnTo>
                      <a:pt x="7" y="44"/>
                    </a:lnTo>
                    <a:lnTo>
                      <a:pt x="28" y="56"/>
                    </a:lnTo>
                    <a:lnTo>
                      <a:pt x="51" y="8"/>
                    </a:lnTo>
                    <a:close/>
                  </a:path>
                </a:pathLst>
              </a:custGeom>
              <a:solidFill>
                <a:srgbClr val="BF66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62" name="Freeform 121"/>
              <p:cNvSpPr>
                <a:spLocks/>
              </p:cNvSpPr>
              <p:nvPr/>
            </p:nvSpPr>
            <p:spPr bwMode="ltGray">
              <a:xfrm>
                <a:off x="3744" y="3000"/>
                <a:ext cx="46" cy="69"/>
              </a:xfrm>
              <a:custGeom>
                <a:avLst/>
                <a:gdLst>
                  <a:gd name="T0" fmla="*/ 46 w 46"/>
                  <a:gd name="T1" fmla="*/ 38 h 69"/>
                  <a:gd name="T2" fmla="*/ 31 w 46"/>
                  <a:gd name="T3" fmla="*/ 0 h 69"/>
                  <a:gd name="T4" fmla="*/ 19 w 46"/>
                  <a:gd name="T5" fmla="*/ 11 h 69"/>
                  <a:gd name="T6" fmla="*/ 17 w 46"/>
                  <a:gd name="T7" fmla="*/ 9 h 69"/>
                  <a:gd name="T8" fmla="*/ 10 w 46"/>
                  <a:gd name="T9" fmla="*/ 18 h 69"/>
                  <a:gd name="T10" fmla="*/ 3 w 46"/>
                  <a:gd name="T11" fmla="*/ 23 h 69"/>
                  <a:gd name="T12" fmla="*/ 0 w 46"/>
                  <a:gd name="T13" fmla="*/ 34 h 69"/>
                  <a:gd name="T14" fmla="*/ 7 w 46"/>
                  <a:gd name="T15" fmla="*/ 57 h 69"/>
                  <a:gd name="T16" fmla="*/ 24 w 46"/>
                  <a:gd name="T17" fmla="*/ 69 h 69"/>
                  <a:gd name="T18" fmla="*/ 46 w 46"/>
                  <a:gd name="T19" fmla="*/ 38 h 69"/>
                  <a:gd name="T20" fmla="*/ 46 w 46"/>
                  <a:gd name="T21" fmla="*/ 38 h 6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6"/>
                  <a:gd name="T34" fmla="*/ 0 h 69"/>
                  <a:gd name="T35" fmla="*/ 46 w 46"/>
                  <a:gd name="T36" fmla="*/ 69 h 69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6" h="69">
                    <a:moveTo>
                      <a:pt x="46" y="38"/>
                    </a:moveTo>
                    <a:lnTo>
                      <a:pt x="31" y="0"/>
                    </a:lnTo>
                    <a:lnTo>
                      <a:pt x="19" y="11"/>
                    </a:lnTo>
                    <a:lnTo>
                      <a:pt x="17" y="9"/>
                    </a:lnTo>
                    <a:lnTo>
                      <a:pt x="10" y="18"/>
                    </a:lnTo>
                    <a:lnTo>
                      <a:pt x="3" y="23"/>
                    </a:lnTo>
                    <a:lnTo>
                      <a:pt x="0" y="34"/>
                    </a:lnTo>
                    <a:lnTo>
                      <a:pt x="7" y="57"/>
                    </a:lnTo>
                    <a:lnTo>
                      <a:pt x="24" y="69"/>
                    </a:lnTo>
                    <a:lnTo>
                      <a:pt x="46" y="38"/>
                    </a:lnTo>
                    <a:close/>
                  </a:path>
                </a:pathLst>
              </a:custGeom>
              <a:solidFill>
                <a:srgbClr val="CC80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63" name="Freeform 122"/>
              <p:cNvSpPr>
                <a:spLocks/>
              </p:cNvSpPr>
              <p:nvPr/>
            </p:nvSpPr>
            <p:spPr bwMode="ltGray">
              <a:xfrm>
                <a:off x="3767" y="3043"/>
                <a:ext cx="97" cy="127"/>
              </a:xfrm>
              <a:custGeom>
                <a:avLst/>
                <a:gdLst>
                  <a:gd name="T0" fmla="*/ 0 w 97"/>
                  <a:gd name="T1" fmla="*/ 9 h 127"/>
                  <a:gd name="T2" fmla="*/ 8 w 97"/>
                  <a:gd name="T3" fmla="*/ 0 h 127"/>
                  <a:gd name="T4" fmla="*/ 97 w 97"/>
                  <a:gd name="T5" fmla="*/ 90 h 127"/>
                  <a:gd name="T6" fmla="*/ 61 w 97"/>
                  <a:gd name="T7" fmla="*/ 127 h 127"/>
                  <a:gd name="T8" fmla="*/ 21 w 97"/>
                  <a:gd name="T9" fmla="*/ 63 h 127"/>
                  <a:gd name="T10" fmla="*/ 0 w 97"/>
                  <a:gd name="T11" fmla="*/ 19 h 127"/>
                  <a:gd name="T12" fmla="*/ 0 w 97"/>
                  <a:gd name="T13" fmla="*/ 9 h 127"/>
                  <a:gd name="T14" fmla="*/ 0 w 97"/>
                  <a:gd name="T15" fmla="*/ 9 h 12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7"/>
                  <a:gd name="T25" fmla="*/ 0 h 127"/>
                  <a:gd name="T26" fmla="*/ 97 w 97"/>
                  <a:gd name="T27" fmla="*/ 127 h 12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7" h="127">
                    <a:moveTo>
                      <a:pt x="0" y="9"/>
                    </a:moveTo>
                    <a:lnTo>
                      <a:pt x="8" y="0"/>
                    </a:lnTo>
                    <a:lnTo>
                      <a:pt x="97" y="90"/>
                    </a:lnTo>
                    <a:lnTo>
                      <a:pt x="61" y="127"/>
                    </a:lnTo>
                    <a:lnTo>
                      <a:pt x="21" y="63"/>
                    </a:lnTo>
                    <a:lnTo>
                      <a:pt x="0" y="19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4A69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64" name="Freeform 123"/>
              <p:cNvSpPr>
                <a:spLocks/>
              </p:cNvSpPr>
              <p:nvPr/>
            </p:nvSpPr>
            <p:spPr bwMode="ltGray">
              <a:xfrm>
                <a:off x="3761" y="3050"/>
                <a:ext cx="78" cy="134"/>
              </a:xfrm>
              <a:custGeom>
                <a:avLst/>
                <a:gdLst>
                  <a:gd name="T0" fmla="*/ 64 w 78"/>
                  <a:gd name="T1" fmla="*/ 134 h 134"/>
                  <a:gd name="T2" fmla="*/ 0 w 78"/>
                  <a:gd name="T3" fmla="*/ 12 h 134"/>
                  <a:gd name="T4" fmla="*/ 2 w 78"/>
                  <a:gd name="T5" fmla="*/ 0 h 134"/>
                  <a:gd name="T6" fmla="*/ 34 w 78"/>
                  <a:gd name="T7" fmla="*/ 63 h 134"/>
                  <a:gd name="T8" fmla="*/ 46 w 78"/>
                  <a:gd name="T9" fmla="*/ 60 h 134"/>
                  <a:gd name="T10" fmla="*/ 78 w 78"/>
                  <a:gd name="T11" fmla="*/ 120 h 134"/>
                  <a:gd name="T12" fmla="*/ 64 w 78"/>
                  <a:gd name="T13" fmla="*/ 134 h 134"/>
                  <a:gd name="T14" fmla="*/ 64 w 78"/>
                  <a:gd name="T15" fmla="*/ 134 h 13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8"/>
                  <a:gd name="T25" fmla="*/ 0 h 134"/>
                  <a:gd name="T26" fmla="*/ 78 w 78"/>
                  <a:gd name="T27" fmla="*/ 134 h 13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8" h="134">
                    <a:moveTo>
                      <a:pt x="64" y="134"/>
                    </a:moveTo>
                    <a:lnTo>
                      <a:pt x="0" y="12"/>
                    </a:lnTo>
                    <a:lnTo>
                      <a:pt x="2" y="0"/>
                    </a:lnTo>
                    <a:lnTo>
                      <a:pt x="34" y="63"/>
                    </a:lnTo>
                    <a:lnTo>
                      <a:pt x="46" y="60"/>
                    </a:lnTo>
                    <a:lnTo>
                      <a:pt x="78" y="120"/>
                    </a:lnTo>
                    <a:lnTo>
                      <a:pt x="64" y="134"/>
                    </a:lnTo>
                    <a:close/>
                  </a:path>
                </a:pathLst>
              </a:custGeom>
              <a:solidFill>
                <a:srgbClr val="2E4F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65" name="Freeform 124"/>
              <p:cNvSpPr>
                <a:spLocks/>
              </p:cNvSpPr>
              <p:nvPr/>
            </p:nvSpPr>
            <p:spPr bwMode="ltGray">
              <a:xfrm>
                <a:off x="3772" y="3039"/>
                <a:ext cx="102" cy="113"/>
              </a:xfrm>
              <a:custGeom>
                <a:avLst/>
                <a:gdLst>
                  <a:gd name="T0" fmla="*/ 0 w 102"/>
                  <a:gd name="T1" fmla="*/ 4 h 113"/>
                  <a:gd name="T2" fmla="*/ 23 w 102"/>
                  <a:gd name="T3" fmla="*/ 46 h 113"/>
                  <a:gd name="T4" fmla="*/ 62 w 102"/>
                  <a:gd name="T5" fmla="*/ 74 h 113"/>
                  <a:gd name="T6" fmla="*/ 60 w 102"/>
                  <a:gd name="T7" fmla="*/ 83 h 113"/>
                  <a:gd name="T8" fmla="*/ 85 w 102"/>
                  <a:gd name="T9" fmla="*/ 113 h 113"/>
                  <a:gd name="T10" fmla="*/ 102 w 102"/>
                  <a:gd name="T11" fmla="*/ 94 h 113"/>
                  <a:gd name="T12" fmla="*/ 74 w 102"/>
                  <a:gd name="T13" fmla="*/ 50 h 113"/>
                  <a:gd name="T14" fmla="*/ 5 w 102"/>
                  <a:gd name="T15" fmla="*/ 0 h 113"/>
                  <a:gd name="T16" fmla="*/ 0 w 102"/>
                  <a:gd name="T17" fmla="*/ 4 h 113"/>
                  <a:gd name="T18" fmla="*/ 0 w 102"/>
                  <a:gd name="T19" fmla="*/ 4 h 11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2"/>
                  <a:gd name="T31" fmla="*/ 0 h 113"/>
                  <a:gd name="T32" fmla="*/ 102 w 102"/>
                  <a:gd name="T33" fmla="*/ 113 h 11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2" h="113">
                    <a:moveTo>
                      <a:pt x="0" y="4"/>
                    </a:moveTo>
                    <a:lnTo>
                      <a:pt x="23" y="46"/>
                    </a:lnTo>
                    <a:lnTo>
                      <a:pt x="62" y="74"/>
                    </a:lnTo>
                    <a:lnTo>
                      <a:pt x="60" y="83"/>
                    </a:lnTo>
                    <a:lnTo>
                      <a:pt x="85" y="113"/>
                    </a:lnTo>
                    <a:lnTo>
                      <a:pt x="102" y="94"/>
                    </a:lnTo>
                    <a:lnTo>
                      <a:pt x="74" y="50"/>
                    </a:lnTo>
                    <a:lnTo>
                      <a:pt x="5" y="0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6380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66" name="Freeform 125"/>
              <p:cNvSpPr>
                <a:spLocks/>
              </p:cNvSpPr>
              <p:nvPr/>
            </p:nvSpPr>
            <p:spPr bwMode="ltGray">
              <a:xfrm>
                <a:off x="3777" y="3036"/>
                <a:ext cx="113" cy="115"/>
              </a:xfrm>
              <a:custGeom>
                <a:avLst/>
                <a:gdLst>
                  <a:gd name="T0" fmla="*/ 11 w 113"/>
                  <a:gd name="T1" fmla="*/ 0 h 115"/>
                  <a:gd name="T2" fmla="*/ 13 w 113"/>
                  <a:gd name="T3" fmla="*/ 2 h 115"/>
                  <a:gd name="T4" fmla="*/ 25 w 113"/>
                  <a:gd name="T5" fmla="*/ 9 h 115"/>
                  <a:gd name="T6" fmla="*/ 30 w 113"/>
                  <a:gd name="T7" fmla="*/ 14 h 115"/>
                  <a:gd name="T8" fmla="*/ 37 w 113"/>
                  <a:gd name="T9" fmla="*/ 19 h 115"/>
                  <a:gd name="T10" fmla="*/ 46 w 113"/>
                  <a:gd name="T11" fmla="*/ 26 h 115"/>
                  <a:gd name="T12" fmla="*/ 57 w 113"/>
                  <a:gd name="T13" fmla="*/ 35 h 115"/>
                  <a:gd name="T14" fmla="*/ 64 w 113"/>
                  <a:gd name="T15" fmla="*/ 42 h 115"/>
                  <a:gd name="T16" fmla="*/ 73 w 113"/>
                  <a:gd name="T17" fmla="*/ 51 h 115"/>
                  <a:gd name="T18" fmla="*/ 81 w 113"/>
                  <a:gd name="T19" fmla="*/ 60 h 115"/>
                  <a:gd name="T20" fmla="*/ 90 w 113"/>
                  <a:gd name="T21" fmla="*/ 70 h 115"/>
                  <a:gd name="T22" fmla="*/ 96 w 113"/>
                  <a:gd name="T23" fmla="*/ 77 h 115"/>
                  <a:gd name="T24" fmla="*/ 103 w 113"/>
                  <a:gd name="T25" fmla="*/ 88 h 115"/>
                  <a:gd name="T26" fmla="*/ 106 w 113"/>
                  <a:gd name="T27" fmla="*/ 97 h 115"/>
                  <a:gd name="T28" fmla="*/ 113 w 113"/>
                  <a:gd name="T29" fmla="*/ 108 h 115"/>
                  <a:gd name="T30" fmla="*/ 101 w 113"/>
                  <a:gd name="T31" fmla="*/ 115 h 115"/>
                  <a:gd name="T32" fmla="*/ 69 w 113"/>
                  <a:gd name="T33" fmla="*/ 58 h 115"/>
                  <a:gd name="T34" fmla="*/ 28 w 113"/>
                  <a:gd name="T35" fmla="*/ 33 h 115"/>
                  <a:gd name="T36" fmla="*/ 0 w 113"/>
                  <a:gd name="T37" fmla="*/ 7 h 115"/>
                  <a:gd name="T38" fmla="*/ 11 w 113"/>
                  <a:gd name="T39" fmla="*/ 0 h 115"/>
                  <a:gd name="T40" fmla="*/ 11 w 113"/>
                  <a:gd name="T41" fmla="*/ 0 h 11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13"/>
                  <a:gd name="T64" fmla="*/ 0 h 115"/>
                  <a:gd name="T65" fmla="*/ 113 w 113"/>
                  <a:gd name="T66" fmla="*/ 115 h 11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13" h="115">
                    <a:moveTo>
                      <a:pt x="11" y="0"/>
                    </a:moveTo>
                    <a:lnTo>
                      <a:pt x="13" y="2"/>
                    </a:lnTo>
                    <a:lnTo>
                      <a:pt x="25" y="9"/>
                    </a:lnTo>
                    <a:lnTo>
                      <a:pt x="30" y="14"/>
                    </a:lnTo>
                    <a:lnTo>
                      <a:pt x="37" y="19"/>
                    </a:lnTo>
                    <a:lnTo>
                      <a:pt x="46" y="26"/>
                    </a:lnTo>
                    <a:lnTo>
                      <a:pt x="57" y="35"/>
                    </a:lnTo>
                    <a:lnTo>
                      <a:pt x="64" y="42"/>
                    </a:lnTo>
                    <a:lnTo>
                      <a:pt x="73" y="51"/>
                    </a:lnTo>
                    <a:lnTo>
                      <a:pt x="81" y="60"/>
                    </a:lnTo>
                    <a:lnTo>
                      <a:pt x="90" y="70"/>
                    </a:lnTo>
                    <a:lnTo>
                      <a:pt x="96" y="77"/>
                    </a:lnTo>
                    <a:lnTo>
                      <a:pt x="103" y="88"/>
                    </a:lnTo>
                    <a:lnTo>
                      <a:pt x="106" y="97"/>
                    </a:lnTo>
                    <a:lnTo>
                      <a:pt x="113" y="108"/>
                    </a:lnTo>
                    <a:lnTo>
                      <a:pt x="101" y="115"/>
                    </a:lnTo>
                    <a:lnTo>
                      <a:pt x="69" y="58"/>
                    </a:lnTo>
                    <a:lnTo>
                      <a:pt x="28" y="33"/>
                    </a:lnTo>
                    <a:lnTo>
                      <a:pt x="0" y="7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7A94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67" name="Freeform 126"/>
              <p:cNvSpPr>
                <a:spLocks/>
              </p:cNvSpPr>
              <p:nvPr/>
            </p:nvSpPr>
            <p:spPr bwMode="ltGray">
              <a:xfrm>
                <a:off x="3509" y="3068"/>
                <a:ext cx="136" cy="381"/>
              </a:xfrm>
              <a:custGeom>
                <a:avLst/>
                <a:gdLst>
                  <a:gd name="T0" fmla="*/ 26 w 136"/>
                  <a:gd name="T1" fmla="*/ 0 h 381"/>
                  <a:gd name="T2" fmla="*/ 107 w 136"/>
                  <a:gd name="T3" fmla="*/ 0 h 381"/>
                  <a:gd name="T4" fmla="*/ 136 w 136"/>
                  <a:gd name="T5" fmla="*/ 102 h 381"/>
                  <a:gd name="T6" fmla="*/ 130 w 136"/>
                  <a:gd name="T7" fmla="*/ 187 h 381"/>
                  <a:gd name="T8" fmla="*/ 107 w 136"/>
                  <a:gd name="T9" fmla="*/ 293 h 381"/>
                  <a:gd name="T10" fmla="*/ 95 w 136"/>
                  <a:gd name="T11" fmla="*/ 362 h 381"/>
                  <a:gd name="T12" fmla="*/ 28 w 136"/>
                  <a:gd name="T13" fmla="*/ 381 h 381"/>
                  <a:gd name="T14" fmla="*/ 0 w 136"/>
                  <a:gd name="T15" fmla="*/ 150 h 381"/>
                  <a:gd name="T16" fmla="*/ 26 w 136"/>
                  <a:gd name="T17" fmla="*/ 0 h 381"/>
                  <a:gd name="T18" fmla="*/ 26 w 136"/>
                  <a:gd name="T19" fmla="*/ 0 h 38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36"/>
                  <a:gd name="T31" fmla="*/ 0 h 381"/>
                  <a:gd name="T32" fmla="*/ 136 w 136"/>
                  <a:gd name="T33" fmla="*/ 381 h 38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36" h="381">
                    <a:moveTo>
                      <a:pt x="26" y="0"/>
                    </a:moveTo>
                    <a:lnTo>
                      <a:pt x="107" y="0"/>
                    </a:lnTo>
                    <a:lnTo>
                      <a:pt x="136" y="102"/>
                    </a:lnTo>
                    <a:lnTo>
                      <a:pt x="130" y="187"/>
                    </a:lnTo>
                    <a:lnTo>
                      <a:pt x="107" y="293"/>
                    </a:lnTo>
                    <a:lnTo>
                      <a:pt x="95" y="362"/>
                    </a:lnTo>
                    <a:lnTo>
                      <a:pt x="28" y="381"/>
                    </a:lnTo>
                    <a:lnTo>
                      <a:pt x="0" y="150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6380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68" name="Freeform 127"/>
              <p:cNvSpPr>
                <a:spLocks/>
              </p:cNvSpPr>
              <p:nvPr/>
            </p:nvSpPr>
            <p:spPr bwMode="ltGray">
              <a:xfrm>
                <a:off x="3450" y="3066"/>
                <a:ext cx="120" cy="381"/>
              </a:xfrm>
              <a:custGeom>
                <a:avLst/>
                <a:gdLst>
                  <a:gd name="T0" fmla="*/ 23 w 120"/>
                  <a:gd name="T1" fmla="*/ 0 h 381"/>
                  <a:gd name="T2" fmla="*/ 87 w 120"/>
                  <a:gd name="T3" fmla="*/ 2 h 381"/>
                  <a:gd name="T4" fmla="*/ 120 w 120"/>
                  <a:gd name="T5" fmla="*/ 62 h 381"/>
                  <a:gd name="T6" fmla="*/ 101 w 120"/>
                  <a:gd name="T7" fmla="*/ 74 h 381"/>
                  <a:gd name="T8" fmla="*/ 117 w 120"/>
                  <a:gd name="T9" fmla="*/ 168 h 381"/>
                  <a:gd name="T10" fmla="*/ 87 w 120"/>
                  <a:gd name="T11" fmla="*/ 381 h 381"/>
                  <a:gd name="T12" fmla="*/ 0 w 120"/>
                  <a:gd name="T13" fmla="*/ 350 h 381"/>
                  <a:gd name="T14" fmla="*/ 23 w 120"/>
                  <a:gd name="T15" fmla="*/ 0 h 381"/>
                  <a:gd name="T16" fmla="*/ 23 w 120"/>
                  <a:gd name="T17" fmla="*/ 0 h 38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0"/>
                  <a:gd name="T28" fmla="*/ 0 h 381"/>
                  <a:gd name="T29" fmla="*/ 120 w 120"/>
                  <a:gd name="T30" fmla="*/ 381 h 38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0" h="381">
                    <a:moveTo>
                      <a:pt x="23" y="0"/>
                    </a:moveTo>
                    <a:lnTo>
                      <a:pt x="87" y="2"/>
                    </a:lnTo>
                    <a:lnTo>
                      <a:pt x="120" y="62"/>
                    </a:lnTo>
                    <a:lnTo>
                      <a:pt x="101" y="74"/>
                    </a:lnTo>
                    <a:lnTo>
                      <a:pt x="117" y="168"/>
                    </a:lnTo>
                    <a:lnTo>
                      <a:pt x="87" y="381"/>
                    </a:lnTo>
                    <a:lnTo>
                      <a:pt x="0" y="350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7A94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69" name="Freeform 128"/>
              <p:cNvSpPr>
                <a:spLocks/>
              </p:cNvSpPr>
              <p:nvPr/>
            </p:nvSpPr>
            <p:spPr bwMode="ltGray">
              <a:xfrm>
                <a:off x="3360" y="3195"/>
                <a:ext cx="279" cy="238"/>
              </a:xfrm>
              <a:custGeom>
                <a:avLst/>
                <a:gdLst>
                  <a:gd name="T0" fmla="*/ 0 w 279"/>
                  <a:gd name="T1" fmla="*/ 235 h 238"/>
                  <a:gd name="T2" fmla="*/ 16 w 279"/>
                  <a:gd name="T3" fmla="*/ 238 h 238"/>
                  <a:gd name="T4" fmla="*/ 279 w 279"/>
                  <a:gd name="T5" fmla="*/ 219 h 238"/>
                  <a:gd name="T6" fmla="*/ 265 w 279"/>
                  <a:gd name="T7" fmla="*/ 0 h 238"/>
                  <a:gd name="T8" fmla="*/ 205 w 279"/>
                  <a:gd name="T9" fmla="*/ 3 h 238"/>
                  <a:gd name="T10" fmla="*/ 0 w 279"/>
                  <a:gd name="T11" fmla="*/ 235 h 238"/>
                  <a:gd name="T12" fmla="*/ 0 w 279"/>
                  <a:gd name="T13" fmla="*/ 235 h 23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79"/>
                  <a:gd name="T22" fmla="*/ 0 h 238"/>
                  <a:gd name="T23" fmla="*/ 279 w 279"/>
                  <a:gd name="T24" fmla="*/ 238 h 23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79" h="238">
                    <a:moveTo>
                      <a:pt x="0" y="235"/>
                    </a:moveTo>
                    <a:lnTo>
                      <a:pt x="16" y="238"/>
                    </a:lnTo>
                    <a:lnTo>
                      <a:pt x="279" y="219"/>
                    </a:lnTo>
                    <a:lnTo>
                      <a:pt x="265" y="0"/>
                    </a:lnTo>
                    <a:lnTo>
                      <a:pt x="205" y="3"/>
                    </a:lnTo>
                    <a:lnTo>
                      <a:pt x="0" y="235"/>
                    </a:lnTo>
                    <a:close/>
                  </a:path>
                </a:pathLst>
              </a:custGeom>
              <a:solidFill>
                <a:srgbClr val="FFA6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70" name="Freeform 129"/>
              <p:cNvSpPr>
                <a:spLocks/>
              </p:cNvSpPr>
              <p:nvPr/>
            </p:nvSpPr>
            <p:spPr bwMode="ltGray">
              <a:xfrm>
                <a:off x="3337" y="3184"/>
                <a:ext cx="290" cy="247"/>
              </a:xfrm>
              <a:custGeom>
                <a:avLst/>
                <a:gdLst>
                  <a:gd name="T0" fmla="*/ 152 w 290"/>
                  <a:gd name="T1" fmla="*/ 11 h 247"/>
                  <a:gd name="T2" fmla="*/ 274 w 290"/>
                  <a:gd name="T3" fmla="*/ 0 h 247"/>
                  <a:gd name="T4" fmla="*/ 290 w 290"/>
                  <a:gd name="T5" fmla="*/ 223 h 247"/>
                  <a:gd name="T6" fmla="*/ 20 w 290"/>
                  <a:gd name="T7" fmla="*/ 247 h 247"/>
                  <a:gd name="T8" fmla="*/ 0 w 290"/>
                  <a:gd name="T9" fmla="*/ 81 h 247"/>
                  <a:gd name="T10" fmla="*/ 152 w 290"/>
                  <a:gd name="T11" fmla="*/ 11 h 247"/>
                  <a:gd name="T12" fmla="*/ 152 w 290"/>
                  <a:gd name="T13" fmla="*/ 11 h 24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90"/>
                  <a:gd name="T22" fmla="*/ 0 h 247"/>
                  <a:gd name="T23" fmla="*/ 290 w 290"/>
                  <a:gd name="T24" fmla="*/ 247 h 24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90" h="247">
                    <a:moveTo>
                      <a:pt x="152" y="11"/>
                    </a:moveTo>
                    <a:lnTo>
                      <a:pt x="274" y="0"/>
                    </a:lnTo>
                    <a:lnTo>
                      <a:pt x="290" y="223"/>
                    </a:lnTo>
                    <a:lnTo>
                      <a:pt x="20" y="247"/>
                    </a:lnTo>
                    <a:lnTo>
                      <a:pt x="0" y="81"/>
                    </a:lnTo>
                    <a:lnTo>
                      <a:pt x="152" y="11"/>
                    </a:lnTo>
                    <a:close/>
                  </a:path>
                </a:pathLst>
              </a:custGeom>
              <a:solidFill>
                <a:srgbClr val="FFCC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71" name="Freeform 130"/>
              <p:cNvSpPr>
                <a:spLocks/>
              </p:cNvSpPr>
              <p:nvPr/>
            </p:nvSpPr>
            <p:spPr bwMode="ltGray">
              <a:xfrm>
                <a:off x="3484" y="3375"/>
                <a:ext cx="79" cy="58"/>
              </a:xfrm>
              <a:custGeom>
                <a:avLst/>
                <a:gdLst>
                  <a:gd name="T0" fmla="*/ 26 w 79"/>
                  <a:gd name="T1" fmla="*/ 12 h 58"/>
                  <a:gd name="T2" fmla="*/ 42 w 79"/>
                  <a:gd name="T3" fmla="*/ 0 h 58"/>
                  <a:gd name="T4" fmla="*/ 69 w 79"/>
                  <a:gd name="T5" fmla="*/ 9 h 58"/>
                  <a:gd name="T6" fmla="*/ 79 w 79"/>
                  <a:gd name="T7" fmla="*/ 28 h 58"/>
                  <a:gd name="T8" fmla="*/ 69 w 79"/>
                  <a:gd name="T9" fmla="*/ 28 h 58"/>
                  <a:gd name="T10" fmla="*/ 56 w 79"/>
                  <a:gd name="T11" fmla="*/ 19 h 58"/>
                  <a:gd name="T12" fmla="*/ 56 w 79"/>
                  <a:gd name="T13" fmla="*/ 26 h 58"/>
                  <a:gd name="T14" fmla="*/ 65 w 79"/>
                  <a:gd name="T15" fmla="*/ 41 h 58"/>
                  <a:gd name="T16" fmla="*/ 65 w 79"/>
                  <a:gd name="T17" fmla="*/ 51 h 58"/>
                  <a:gd name="T18" fmla="*/ 53 w 79"/>
                  <a:gd name="T19" fmla="*/ 51 h 58"/>
                  <a:gd name="T20" fmla="*/ 49 w 79"/>
                  <a:gd name="T21" fmla="*/ 56 h 58"/>
                  <a:gd name="T22" fmla="*/ 42 w 79"/>
                  <a:gd name="T23" fmla="*/ 55 h 58"/>
                  <a:gd name="T24" fmla="*/ 33 w 79"/>
                  <a:gd name="T25" fmla="*/ 58 h 58"/>
                  <a:gd name="T26" fmla="*/ 28 w 79"/>
                  <a:gd name="T27" fmla="*/ 56 h 58"/>
                  <a:gd name="T28" fmla="*/ 19 w 79"/>
                  <a:gd name="T29" fmla="*/ 56 h 58"/>
                  <a:gd name="T30" fmla="*/ 0 w 79"/>
                  <a:gd name="T31" fmla="*/ 28 h 58"/>
                  <a:gd name="T32" fmla="*/ 26 w 79"/>
                  <a:gd name="T33" fmla="*/ 12 h 58"/>
                  <a:gd name="T34" fmla="*/ 26 w 79"/>
                  <a:gd name="T35" fmla="*/ 12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9"/>
                  <a:gd name="T55" fmla="*/ 0 h 58"/>
                  <a:gd name="T56" fmla="*/ 79 w 79"/>
                  <a:gd name="T57" fmla="*/ 58 h 58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9" h="58">
                    <a:moveTo>
                      <a:pt x="26" y="12"/>
                    </a:moveTo>
                    <a:lnTo>
                      <a:pt x="42" y="0"/>
                    </a:lnTo>
                    <a:lnTo>
                      <a:pt x="69" y="9"/>
                    </a:lnTo>
                    <a:lnTo>
                      <a:pt x="79" y="28"/>
                    </a:lnTo>
                    <a:lnTo>
                      <a:pt x="69" y="28"/>
                    </a:lnTo>
                    <a:lnTo>
                      <a:pt x="56" y="19"/>
                    </a:lnTo>
                    <a:lnTo>
                      <a:pt x="56" y="26"/>
                    </a:lnTo>
                    <a:lnTo>
                      <a:pt x="65" y="41"/>
                    </a:lnTo>
                    <a:lnTo>
                      <a:pt x="65" y="51"/>
                    </a:lnTo>
                    <a:lnTo>
                      <a:pt x="53" y="51"/>
                    </a:lnTo>
                    <a:lnTo>
                      <a:pt x="49" y="56"/>
                    </a:lnTo>
                    <a:lnTo>
                      <a:pt x="42" y="55"/>
                    </a:lnTo>
                    <a:lnTo>
                      <a:pt x="33" y="58"/>
                    </a:lnTo>
                    <a:lnTo>
                      <a:pt x="28" y="56"/>
                    </a:lnTo>
                    <a:lnTo>
                      <a:pt x="19" y="56"/>
                    </a:lnTo>
                    <a:lnTo>
                      <a:pt x="0" y="28"/>
                    </a:lnTo>
                    <a:lnTo>
                      <a:pt x="26" y="12"/>
                    </a:lnTo>
                    <a:close/>
                  </a:path>
                </a:pathLst>
              </a:custGeom>
              <a:solidFill>
                <a:srgbClr val="CC80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72" name="Freeform 131"/>
              <p:cNvSpPr>
                <a:spLocks/>
              </p:cNvSpPr>
              <p:nvPr/>
            </p:nvSpPr>
            <p:spPr bwMode="ltGray">
              <a:xfrm>
                <a:off x="3364" y="3080"/>
                <a:ext cx="148" cy="323"/>
              </a:xfrm>
              <a:custGeom>
                <a:avLst/>
                <a:gdLst>
                  <a:gd name="T0" fmla="*/ 134 w 148"/>
                  <a:gd name="T1" fmla="*/ 0 h 323"/>
                  <a:gd name="T2" fmla="*/ 148 w 148"/>
                  <a:gd name="T3" fmla="*/ 16 h 323"/>
                  <a:gd name="T4" fmla="*/ 63 w 148"/>
                  <a:gd name="T5" fmla="*/ 184 h 323"/>
                  <a:gd name="T6" fmla="*/ 81 w 148"/>
                  <a:gd name="T7" fmla="*/ 237 h 323"/>
                  <a:gd name="T8" fmla="*/ 143 w 148"/>
                  <a:gd name="T9" fmla="*/ 318 h 323"/>
                  <a:gd name="T10" fmla="*/ 138 w 148"/>
                  <a:gd name="T11" fmla="*/ 323 h 323"/>
                  <a:gd name="T12" fmla="*/ 77 w 148"/>
                  <a:gd name="T13" fmla="*/ 293 h 323"/>
                  <a:gd name="T14" fmla="*/ 37 w 148"/>
                  <a:gd name="T15" fmla="*/ 231 h 323"/>
                  <a:gd name="T16" fmla="*/ 0 w 148"/>
                  <a:gd name="T17" fmla="*/ 115 h 323"/>
                  <a:gd name="T18" fmla="*/ 23 w 148"/>
                  <a:gd name="T19" fmla="*/ 72 h 323"/>
                  <a:gd name="T20" fmla="*/ 69 w 148"/>
                  <a:gd name="T21" fmla="*/ 21 h 323"/>
                  <a:gd name="T22" fmla="*/ 134 w 148"/>
                  <a:gd name="T23" fmla="*/ 0 h 323"/>
                  <a:gd name="T24" fmla="*/ 134 w 148"/>
                  <a:gd name="T25" fmla="*/ 0 h 32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8"/>
                  <a:gd name="T40" fmla="*/ 0 h 323"/>
                  <a:gd name="T41" fmla="*/ 148 w 148"/>
                  <a:gd name="T42" fmla="*/ 323 h 32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8" h="323">
                    <a:moveTo>
                      <a:pt x="134" y="0"/>
                    </a:moveTo>
                    <a:lnTo>
                      <a:pt x="148" y="16"/>
                    </a:lnTo>
                    <a:lnTo>
                      <a:pt x="63" y="184"/>
                    </a:lnTo>
                    <a:lnTo>
                      <a:pt x="81" y="237"/>
                    </a:lnTo>
                    <a:lnTo>
                      <a:pt x="143" y="318"/>
                    </a:lnTo>
                    <a:lnTo>
                      <a:pt x="138" y="323"/>
                    </a:lnTo>
                    <a:lnTo>
                      <a:pt x="77" y="293"/>
                    </a:lnTo>
                    <a:lnTo>
                      <a:pt x="37" y="231"/>
                    </a:lnTo>
                    <a:lnTo>
                      <a:pt x="0" y="115"/>
                    </a:lnTo>
                    <a:lnTo>
                      <a:pt x="23" y="72"/>
                    </a:lnTo>
                    <a:lnTo>
                      <a:pt x="69" y="21"/>
                    </a:lnTo>
                    <a:lnTo>
                      <a:pt x="134" y="0"/>
                    </a:lnTo>
                    <a:close/>
                  </a:path>
                </a:pathLst>
              </a:custGeom>
              <a:solidFill>
                <a:srgbClr val="6380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73" name="Freeform 132"/>
              <p:cNvSpPr>
                <a:spLocks/>
              </p:cNvSpPr>
              <p:nvPr/>
            </p:nvSpPr>
            <p:spPr bwMode="ltGray">
              <a:xfrm>
                <a:off x="3403" y="3096"/>
                <a:ext cx="122" cy="305"/>
              </a:xfrm>
              <a:custGeom>
                <a:avLst/>
                <a:gdLst>
                  <a:gd name="T0" fmla="*/ 107 w 122"/>
                  <a:gd name="T1" fmla="*/ 0 h 305"/>
                  <a:gd name="T2" fmla="*/ 56 w 122"/>
                  <a:gd name="T3" fmla="*/ 26 h 305"/>
                  <a:gd name="T4" fmla="*/ 30 w 122"/>
                  <a:gd name="T5" fmla="*/ 81 h 305"/>
                  <a:gd name="T6" fmla="*/ 0 w 122"/>
                  <a:gd name="T7" fmla="*/ 122 h 305"/>
                  <a:gd name="T8" fmla="*/ 58 w 122"/>
                  <a:gd name="T9" fmla="*/ 268 h 305"/>
                  <a:gd name="T10" fmla="*/ 104 w 122"/>
                  <a:gd name="T11" fmla="*/ 305 h 305"/>
                  <a:gd name="T12" fmla="*/ 109 w 122"/>
                  <a:gd name="T13" fmla="*/ 297 h 305"/>
                  <a:gd name="T14" fmla="*/ 30 w 122"/>
                  <a:gd name="T15" fmla="*/ 176 h 305"/>
                  <a:gd name="T16" fmla="*/ 76 w 122"/>
                  <a:gd name="T17" fmla="*/ 106 h 305"/>
                  <a:gd name="T18" fmla="*/ 122 w 122"/>
                  <a:gd name="T19" fmla="*/ 33 h 305"/>
                  <a:gd name="T20" fmla="*/ 107 w 122"/>
                  <a:gd name="T21" fmla="*/ 0 h 305"/>
                  <a:gd name="T22" fmla="*/ 107 w 122"/>
                  <a:gd name="T23" fmla="*/ 0 h 30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22"/>
                  <a:gd name="T37" fmla="*/ 0 h 305"/>
                  <a:gd name="T38" fmla="*/ 122 w 122"/>
                  <a:gd name="T39" fmla="*/ 305 h 305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22" h="305">
                    <a:moveTo>
                      <a:pt x="107" y="0"/>
                    </a:moveTo>
                    <a:lnTo>
                      <a:pt x="56" y="26"/>
                    </a:lnTo>
                    <a:lnTo>
                      <a:pt x="30" y="81"/>
                    </a:lnTo>
                    <a:lnTo>
                      <a:pt x="0" y="122"/>
                    </a:lnTo>
                    <a:lnTo>
                      <a:pt x="58" y="268"/>
                    </a:lnTo>
                    <a:lnTo>
                      <a:pt x="104" y="305"/>
                    </a:lnTo>
                    <a:lnTo>
                      <a:pt x="109" y="297"/>
                    </a:lnTo>
                    <a:lnTo>
                      <a:pt x="30" y="176"/>
                    </a:lnTo>
                    <a:lnTo>
                      <a:pt x="76" y="106"/>
                    </a:lnTo>
                    <a:lnTo>
                      <a:pt x="122" y="33"/>
                    </a:ln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4A69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74" name="Freeform 133"/>
              <p:cNvSpPr>
                <a:spLocks/>
              </p:cNvSpPr>
              <p:nvPr/>
            </p:nvSpPr>
            <p:spPr bwMode="ltGray">
              <a:xfrm>
                <a:off x="3411" y="3129"/>
                <a:ext cx="114" cy="265"/>
              </a:xfrm>
              <a:custGeom>
                <a:avLst/>
                <a:gdLst>
                  <a:gd name="T0" fmla="*/ 106 w 114"/>
                  <a:gd name="T1" fmla="*/ 41 h 265"/>
                  <a:gd name="T2" fmla="*/ 29 w 114"/>
                  <a:gd name="T3" fmla="*/ 143 h 265"/>
                  <a:gd name="T4" fmla="*/ 103 w 114"/>
                  <a:gd name="T5" fmla="*/ 251 h 265"/>
                  <a:gd name="T6" fmla="*/ 101 w 114"/>
                  <a:gd name="T7" fmla="*/ 265 h 265"/>
                  <a:gd name="T8" fmla="*/ 69 w 114"/>
                  <a:gd name="T9" fmla="*/ 239 h 265"/>
                  <a:gd name="T10" fmla="*/ 0 w 114"/>
                  <a:gd name="T11" fmla="*/ 140 h 265"/>
                  <a:gd name="T12" fmla="*/ 48 w 114"/>
                  <a:gd name="T13" fmla="*/ 73 h 265"/>
                  <a:gd name="T14" fmla="*/ 48 w 114"/>
                  <a:gd name="T15" fmla="*/ 48 h 265"/>
                  <a:gd name="T16" fmla="*/ 114 w 114"/>
                  <a:gd name="T17" fmla="*/ 0 h 265"/>
                  <a:gd name="T18" fmla="*/ 106 w 114"/>
                  <a:gd name="T19" fmla="*/ 41 h 265"/>
                  <a:gd name="T20" fmla="*/ 106 w 114"/>
                  <a:gd name="T21" fmla="*/ 41 h 26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14"/>
                  <a:gd name="T34" fmla="*/ 0 h 265"/>
                  <a:gd name="T35" fmla="*/ 114 w 114"/>
                  <a:gd name="T36" fmla="*/ 265 h 265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14" h="265">
                    <a:moveTo>
                      <a:pt x="106" y="41"/>
                    </a:moveTo>
                    <a:lnTo>
                      <a:pt x="29" y="143"/>
                    </a:lnTo>
                    <a:lnTo>
                      <a:pt x="103" y="251"/>
                    </a:lnTo>
                    <a:lnTo>
                      <a:pt x="101" y="265"/>
                    </a:lnTo>
                    <a:lnTo>
                      <a:pt x="69" y="239"/>
                    </a:lnTo>
                    <a:lnTo>
                      <a:pt x="0" y="140"/>
                    </a:lnTo>
                    <a:lnTo>
                      <a:pt x="48" y="73"/>
                    </a:lnTo>
                    <a:lnTo>
                      <a:pt x="48" y="48"/>
                    </a:lnTo>
                    <a:lnTo>
                      <a:pt x="114" y="0"/>
                    </a:lnTo>
                    <a:lnTo>
                      <a:pt x="106" y="41"/>
                    </a:lnTo>
                    <a:close/>
                  </a:path>
                </a:pathLst>
              </a:custGeom>
              <a:solidFill>
                <a:srgbClr val="2E4F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75" name="Freeform 134"/>
              <p:cNvSpPr>
                <a:spLocks/>
              </p:cNvSpPr>
              <p:nvPr/>
            </p:nvSpPr>
            <p:spPr bwMode="ltGray">
              <a:xfrm>
                <a:off x="3585" y="3057"/>
                <a:ext cx="83" cy="155"/>
              </a:xfrm>
              <a:custGeom>
                <a:avLst/>
                <a:gdLst>
                  <a:gd name="T0" fmla="*/ 0 w 83"/>
                  <a:gd name="T1" fmla="*/ 14 h 155"/>
                  <a:gd name="T2" fmla="*/ 38 w 83"/>
                  <a:gd name="T3" fmla="*/ 95 h 155"/>
                  <a:gd name="T4" fmla="*/ 58 w 83"/>
                  <a:gd name="T5" fmla="*/ 155 h 155"/>
                  <a:gd name="T6" fmla="*/ 77 w 83"/>
                  <a:gd name="T7" fmla="*/ 72 h 155"/>
                  <a:gd name="T8" fmla="*/ 83 w 83"/>
                  <a:gd name="T9" fmla="*/ 0 h 155"/>
                  <a:gd name="T10" fmla="*/ 0 w 83"/>
                  <a:gd name="T11" fmla="*/ 14 h 155"/>
                  <a:gd name="T12" fmla="*/ 0 w 83"/>
                  <a:gd name="T13" fmla="*/ 14 h 15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3"/>
                  <a:gd name="T22" fmla="*/ 0 h 155"/>
                  <a:gd name="T23" fmla="*/ 83 w 83"/>
                  <a:gd name="T24" fmla="*/ 155 h 15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3" h="155">
                    <a:moveTo>
                      <a:pt x="0" y="14"/>
                    </a:moveTo>
                    <a:lnTo>
                      <a:pt x="38" y="95"/>
                    </a:lnTo>
                    <a:lnTo>
                      <a:pt x="58" y="155"/>
                    </a:lnTo>
                    <a:lnTo>
                      <a:pt x="77" y="72"/>
                    </a:lnTo>
                    <a:lnTo>
                      <a:pt x="83" y="0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76" name="Freeform 135"/>
              <p:cNvSpPr>
                <a:spLocks/>
              </p:cNvSpPr>
              <p:nvPr/>
            </p:nvSpPr>
            <p:spPr bwMode="ltGray">
              <a:xfrm>
                <a:off x="3616" y="3082"/>
                <a:ext cx="41" cy="136"/>
              </a:xfrm>
              <a:custGeom>
                <a:avLst/>
                <a:gdLst>
                  <a:gd name="T0" fmla="*/ 0 w 41"/>
                  <a:gd name="T1" fmla="*/ 9 h 136"/>
                  <a:gd name="T2" fmla="*/ 11 w 41"/>
                  <a:gd name="T3" fmla="*/ 26 h 136"/>
                  <a:gd name="T4" fmla="*/ 9 w 41"/>
                  <a:gd name="T5" fmla="*/ 79 h 136"/>
                  <a:gd name="T6" fmla="*/ 27 w 41"/>
                  <a:gd name="T7" fmla="*/ 136 h 136"/>
                  <a:gd name="T8" fmla="*/ 41 w 41"/>
                  <a:gd name="T9" fmla="*/ 74 h 136"/>
                  <a:gd name="T10" fmla="*/ 27 w 41"/>
                  <a:gd name="T11" fmla="*/ 24 h 136"/>
                  <a:gd name="T12" fmla="*/ 34 w 41"/>
                  <a:gd name="T13" fmla="*/ 12 h 136"/>
                  <a:gd name="T14" fmla="*/ 20 w 41"/>
                  <a:gd name="T15" fmla="*/ 0 h 136"/>
                  <a:gd name="T16" fmla="*/ 0 w 41"/>
                  <a:gd name="T17" fmla="*/ 9 h 136"/>
                  <a:gd name="T18" fmla="*/ 0 w 41"/>
                  <a:gd name="T19" fmla="*/ 9 h 1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1"/>
                  <a:gd name="T31" fmla="*/ 0 h 136"/>
                  <a:gd name="T32" fmla="*/ 41 w 41"/>
                  <a:gd name="T33" fmla="*/ 136 h 1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1" h="136">
                    <a:moveTo>
                      <a:pt x="0" y="9"/>
                    </a:moveTo>
                    <a:lnTo>
                      <a:pt x="11" y="26"/>
                    </a:lnTo>
                    <a:lnTo>
                      <a:pt x="9" y="79"/>
                    </a:lnTo>
                    <a:lnTo>
                      <a:pt x="27" y="136"/>
                    </a:lnTo>
                    <a:lnTo>
                      <a:pt x="41" y="74"/>
                    </a:lnTo>
                    <a:lnTo>
                      <a:pt x="27" y="24"/>
                    </a:lnTo>
                    <a:lnTo>
                      <a:pt x="34" y="12"/>
                    </a:lnTo>
                    <a:lnTo>
                      <a:pt x="20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8A8A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77" name="Freeform 136"/>
              <p:cNvSpPr>
                <a:spLocks/>
              </p:cNvSpPr>
              <p:nvPr/>
            </p:nvSpPr>
            <p:spPr bwMode="ltGray">
              <a:xfrm>
                <a:off x="3578" y="3055"/>
                <a:ext cx="98" cy="51"/>
              </a:xfrm>
              <a:custGeom>
                <a:avLst/>
                <a:gdLst>
                  <a:gd name="T0" fmla="*/ 0 w 98"/>
                  <a:gd name="T1" fmla="*/ 11 h 51"/>
                  <a:gd name="T2" fmla="*/ 37 w 98"/>
                  <a:gd name="T3" fmla="*/ 51 h 51"/>
                  <a:gd name="T4" fmla="*/ 53 w 98"/>
                  <a:gd name="T5" fmla="*/ 34 h 51"/>
                  <a:gd name="T6" fmla="*/ 79 w 98"/>
                  <a:gd name="T7" fmla="*/ 50 h 51"/>
                  <a:gd name="T8" fmla="*/ 98 w 98"/>
                  <a:gd name="T9" fmla="*/ 0 h 51"/>
                  <a:gd name="T10" fmla="*/ 0 w 98"/>
                  <a:gd name="T11" fmla="*/ 11 h 51"/>
                  <a:gd name="T12" fmla="*/ 0 w 98"/>
                  <a:gd name="T13" fmla="*/ 11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98"/>
                  <a:gd name="T22" fmla="*/ 0 h 51"/>
                  <a:gd name="T23" fmla="*/ 98 w 98"/>
                  <a:gd name="T24" fmla="*/ 51 h 5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98" h="51">
                    <a:moveTo>
                      <a:pt x="0" y="11"/>
                    </a:moveTo>
                    <a:lnTo>
                      <a:pt x="37" y="51"/>
                    </a:lnTo>
                    <a:lnTo>
                      <a:pt x="53" y="34"/>
                    </a:lnTo>
                    <a:lnTo>
                      <a:pt x="79" y="50"/>
                    </a:lnTo>
                    <a:lnTo>
                      <a:pt x="98" y="0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78" name="Freeform 137"/>
              <p:cNvSpPr>
                <a:spLocks/>
              </p:cNvSpPr>
              <p:nvPr/>
            </p:nvSpPr>
            <p:spPr bwMode="ltGray">
              <a:xfrm>
                <a:off x="3565" y="2983"/>
                <a:ext cx="134" cy="99"/>
              </a:xfrm>
              <a:custGeom>
                <a:avLst/>
                <a:gdLst>
                  <a:gd name="T0" fmla="*/ 28 w 134"/>
                  <a:gd name="T1" fmla="*/ 9 h 99"/>
                  <a:gd name="T2" fmla="*/ 5 w 134"/>
                  <a:gd name="T3" fmla="*/ 46 h 99"/>
                  <a:gd name="T4" fmla="*/ 23 w 134"/>
                  <a:gd name="T5" fmla="*/ 47 h 99"/>
                  <a:gd name="T6" fmla="*/ 0 w 134"/>
                  <a:gd name="T7" fmla="*/ 86 h 99"/>
                  <a:gd name="T8" fmla="*/ 66 w 134"/>
                  <a:gd name="T9" fmla="*/ 99 h 99"/>
                  <a:gd name="T10" fmla="*/ 122 w 134"/>
                  <a:gd name="T11" fmla="*/ 72 h 99"/>
                  <a:gd name="T12" fmla="*/ 134 w 134"/>
                  <a:gd name="T13" fmla="*/ 40 h 99"/>
                  <a:gd name="T14" fmla="*/ 103 w 134"/>
                  <a:gd name="T15" fmla="*/ 0 h 99"/>
                  <a:gd name="T16" fmla="*/ 28 w 134"/>
                  <a:gd name="T17" fmla="*/ 9 h 99"/>
                  <a:gd name="T18" fmla="*/ 28 w 134"/>
                  <a:gd name="T19" fmla="*/ 9 h 9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34"/>
                  <a:gd name="T31" fmla="*/ 0 h 99"/>
                  <a:gd name="T32" fmla="*/ 134 w 134"/>
                  <a:gd name="T33" fmla="*/ 99 h 9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34" h="99">
                    <a:moveTo>
                      <a:pt x="28" y="9"/>
                    </a:moveTo>
                    <a:lnTo>
                      <a:pt x="5" y="46"/>
                    </a:lnTo>
                    <a:lnTo>
                      <a:pt x="23" y="47"/>
                    </a:lnTo>
                    <a:lnTo>
                      <a:pt x="0" y="86"/>
                    </a:lnTo>
                    <a:lnTo>
                      <a:pt x="66" y="99"/>
                    </a:lnTo>
                    <a:lnTo>
                      <a:pt x="122" y="72"/>
                    </a:lnTo>
                    <a:lnTo>
                      <a:pt x="134" y="40"/>
                    </a:lnTo>
                    <a:lnTo>
                      <a:pt x="103" y="0"/>
                    </a:lnTo>
                    <a:lnTo>
                      <a:pt x="28" y="9"/>
                    </a:lnTo>
                    <a:close/>
                  </a:path>
                </a:pathLst>
              </a:custGeom>
              <a:solidFill>
                <a:srgbClr val="CC80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79" name="Freeform 138"/>
              <p:cNvSpPr>
                <a:spLocks/>
              </p:cNvSpPr>
              <p:nvPr/>
            </p:nvSpPr>
            <p:spPr bwMode="ltGray">
              <a:xfrm>
                <a:off x="2865" y="3152"/>
                <a:ext cx="136" cy="122"/>
              </a:xfrm>
              <a:custGeom>
                <a:avLst/>
                <a:gdLst>
                  <a:gd name="T0" fmla="*/ 131 w 136"/>
                  <a:gd name="T1" fmla="*/ 0 h 122"/>
                  <a:gd name="T2" fmla="*/ 136 w 136"/>
                  <a:gd name="T3" fmla="*/ 71 h 122"/>
                  <a:gd name="T4" fmla="*/ 110 w 136"/>
                  <a:gd name="T5" fmla="*/ 122 h 122"/>
                  <a:gd name="T6" fmla="*/ 0 w 136"/>
                  <a:gd name="T7" fmla="*/ 122 h 122"/>
                  <a:gd name="T8" fmla="*/ 6 w 136"/>
                  <a:gd name="T9" fmla="*/ 55 h 122"/>
                  <a:gd name="T10" fmla="*/ 131 w 136"/>
                  <a:gd name="T11" fmla="*/ 0 h 122"/>
                  <a:gd name="T12" fmla="*/ 131 w 136"/>
                  <a:gd name="T13" fmla="*/ 0 h 1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6"/>
                  <a:gd name="T22" fmla="*/ 0 h 122"/>
                  <a:gd name="T23" fmla="*/ 136 w 136"/>
                  <a:gd name="T24" fmla="*/ 122 h 1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6" h="122">
                    <a:moveTo>
                      <a:pt x="131" y="0"/>
                    </a:moveTo>
                    <a:lnTo>
                      <a:pt x="136" y="71"/>
                    </a:lnTo>
                    <a:lnTo>
                      <a:pt x="110" y="122"/>
                    </a:lnTo>
                    <a:lnTo>
                      <a:pt x="0" y="122"/>
                    </a:lnTo>
                    <a:lnTo>
                      <a:pt x="6" y="55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rgbClr val="8240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80" name="Freeform 139"/>
              <p:cNvSpPr>
                <a:spLocks/>
              </p:cNvSpPr>
              <p:nvPr/>
            </p:nvSpPr>
            <p:spPr bwMode="ltGray">
              <a:xfrm>
                <a:off x="2959" y="3223"/>
                <a:ext cx="41" cy="32"/>
              </a:xfrm>
              <a:custGeom>
                <a:avLst/>
                <a:gdLst>
                  <a:gd name="T0" fmla="*/ 41 w 41"/>
                  <a:gd name="T1" fmla="*/ 0 h 32"/>
                  <a:gd name="T2" fmla="*/ 9 w 41"/>
                  <a:gd name="T3" fmla="*/ 5 h 32"/>
                  <a:gd name="T4" fmla="*/ 0 w 41"/>
                  <a:gd name="T5" fmla="*/ 32 h 32"/>
                  <a:gd name="T6" fmla="*/ 41 w 41"/>
                  <a:gd name="T7" fmla="*/ 32 h 32"/>
                  <a:gd name="T8" fmla="*/ 41 w 41"/>
                  <a:gd name="T9" fmla="*/ 0 h 32"/>
                  <a:gd name="T10" fmla="*/ 41 w 41"/>
                  <a:gd name="T11" fmla="*/ 0 h 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2"/>
                  <a:gd name="T20" fmla="*/ 41 w 41"/>
                  <a:gd name="T21" fmla="*/ 32 h 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2">
                    <a:moveTo>
                      <a:pt x="41" y="0"/>
                    </a:moveTo>
                    <a:lnTo>
                      <a:pt x="9" y="5"/>
                    </a:lnTo>
                    <a:lnTo>
                      <a:pt x="0" y="32"/>
                    </a:lnTo>
                    <a:lnTo>
                      <a:pt x="41" y="32"/>
                    </a:lnTo>
                    <a:lnTo>
                      <a:pt x="41" y="0"/>
                    </a:lnTo>
                    <a:close/>
                  </a:path>
                </a:pathLst>
              </a:custGeom>
              <a:solidFill>
                <a:srgbClr val="6E2E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81" name="Freeform 140"/>
              <p:cNvSpPr>
                <a:spLocks/>
              </p:cNvSpPr>
              <p:nvPr/>
            </p:nvSpPr>
            <p:spPr bwMode="ltGray">
              <a:xfrm>
                <a:off x="2830" y="3145"/>
                <a:ext cx="173" cy="129"/>
              </a:xfrm>
              <a:custGeom>
                <a:avLst/>
                <a:gdLst>
                  <a:gd name="T0" fmla="*/ 170 w 173"/>
                  <a:gd name="T1" fmla="*/ 32 h 129"/>
                  <a:gd name="T2" fmla="*/ 95 w 173"/>
                  <a:gd name="T3" fmla="*/ 78 h 129"/>
                  <a:gd name="T4" fmla="*/ 69 w 173"/>
                  <a:gd name="T5" fmla="*/ 73 h 129"/>
                  <a:gd name="T6" fmla="*/ 41 w 173"/>
                  <a:gd name="T7" fmla="*/ 129 h 129"/>
                  <a:gd name="T8" fmla="*/ 0 w 173"/>
                  <a:gd name="T9" fmla="*/ 129 h 129"/>
                  <a:gd name="T10" fmla="*/ 11 w 173"/>
                  <a:gd name="T11" fmla="*/ 69 h 129"/>
                  <a:gd name="T12" fmla="*/ 87 w 173"/>
                  <a:gd name="T13" fmla="*/ 7 h 129"/>
                  <a:gd name="T14" fmla="*/ 173 w 173"/>
                  <a:gd name="T15" fmla="*/ 0 h 129"/>
                  <a:gd name="T16" fmla="*/ 170 w 173"/>
                  <a:gd name="T17" fmla="*/ 32 h 129"/>
                  <a:gd name="T18" fmla="*/ 170 w 173"/>
                  <a:gd name="T19" fmla="*/ 32 h 1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73"/>
                  <a:gd name="T31" fmla="*/ 0 h 129"/>
                  <a:gd name="T32" fmla="*/ 173 w 173"/>
                  <a:gd name="T33" fmla="*/ 129 h 12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73" h="129">
                    <a:moveTo>
                      <a:pt x="170" y="32"/>
                    </a:moveTo>
                    <a:lnTo>
                      <a:pt x="95" y="78"/>
                    </a:lnTo>
                    <a:lnTo>
                      <a:pt x="69" y="73"/>
                    </a:lnTo>
                    <a:lnTo>
                      <a:pt x="41" y="129"/>
                    </a:lnTo>
                    <a:lnTo>
                      <a:pt x="0" y="129"/>
                    </a:lnTo>
                    <a:lnTo>
                      <a:pt x="11" y="69"/>
                    </a:lnTo>
                    <a:lnTo>
                      <a:pt x="87" y="7"/>
                    </a:lnTo>
                    <a:lnTo>
                      <a:pt x="173" y="0"/>
                    </a:lnTo>
                    <a:lnTo>
                      <a:pt x="170" y="32"/>
                    </a:lnTo>
                    <a:close/>
                  </a:path>
                </a:pathLst>
              </a:custGeom>
              <a:solidFill>
                <a:srgbClr val="9454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82" name="Freeform 141"/>
              <p:cNvSpPr>
                <a:spLocks/>
              </p:cNvSpPr>
              <p:nvPr/>
            </p:nvSpPr>
            <p:spPr bwMode="ltGray">
              <a:xfrm>
                <a:off x="2807" y="3119"/>
                <a:ext cx="196" cy="183"/>
              </a:xfrm>
              <a:custGeom>
                <a:avLst/>
                <a:gdLst>
                  <a:gd name="T0" fmla="*/ 175 w 196"/>
                  <a:gd name="T1" fmla="*/ 0 h 183"/>
                  <a:gd name="T2" fmla="*/ 173 w 196"/>
                  <a:gd name="T3" fmla="*/ 0 h 183"/>
                  <a:gd name="T4" fmla="*/ 168 w 196"/>
                  <a:gd name="T5" fmla="*/ 2 h 183"/>
                  <a:gd name="T6" fmla="*/ 159 w 196"/>
                  <a:gd name="T7" fmla="*/ 3 h 183"/>
                  <a:gd name="T8" fmla="*/ 149 w 196"/>
                  <a:gd name="T9" fmla="*/ 7 h 183"/>
                  <a:gd name="T10" fmla="*/ 134 w 196"/>
                  <a:gd name="T11" fmla="*/ 12 h 183"/>
                  <a:gd name="T12" fmla="*/ 120 w 196"/>
                  <a:gd name="T13" fmla="*/ 17 h 183"/>
                  <a:gd name="T14" fmla="*/ 111 w 196"/>
                  <a:gd name="T15" fmla="*/ 21 h 183"/>
                  <a:gd name="T16" fmla="*/ 104 w 196"/>
                  <a:gd name="T17" fmla="*/ 26 h 183"/>
                  <a:gd name="T18" fmla="*/ 97 w 196"/>
                  <a:gd name="T19" fmla="*/ 30 h 183"/>
                  <a:gd name="T20" fmla="*/ 90 w 196"/>
                  <a:gd name="T21" fmla="*/ 35 h 183"/>
                  <a:gd name="T22" fmla="*/ 81 w 196"/>
                  <a:gd name="T23" fmla="*/ 39 h 183"/>
                  <a:gd name="T24" fmla="*/ 73 w 196"/>
                  <a:gd name="T25" fmla="*/ 46 h 183"/>
                  <a:gd name="T26" fmla="*/ 65 w 196"/>
                  <a:gd name="T27" fmla="*/ 51 h 183"/>
                  <a:gd name="T28" fmla="*/ 57 w 196"/>
                  <a:gd name="T29" fmla="*/ 58 h 183"/>
                  <a:gd name="T30" fmla="*/ 48 w 196"/>
                  <a:gd name="T31" fmla="*/ 65 h 183"/>
                  <a:gd name="T32" fmla="*/ 41 w 196"/>
                  <a:gd name="T33" fmla="*/ 72 h 183"/>
                  <a:gd name="T34" fmla="*/ 34 w 196"/>
                  <a:gd name="T35" fmla="*/ 81 h 183"/>
                  <a:gd name="T36" fmla="*/ 28 w 196"/>
                  <a:gd name="T37" fmla="*/ 90 h 183"/>
                  <a:gd name="T38" fmla="*/ 21 w 196"/>
                  <a:gd name="T39" fmla="*/ 99 h 183"/>
                  <a:gd name="T40" fmla="*/ 16 w 196"/>
                  <a:gd name="T41" fmla="*/ 109 h 183"/>
                  <a:gd name="T42" fmla="*/ 12 w 196"/>
                  <a:gd name="T43" fmla="*/ 120 h 183"/>
                  <a:gd name="T44" fmla="*/ 9 w 196"/>
                  <a:gd name="T45" fmla="*/ 132 h 183"/>
                  <a:gd name="T46" fmla="*/ 4 w 196"/>
                  <a:gd name="T47" fmla="*/ 143 h 183"/>
                  <a:gd name="T48" fmla="*/ 2 w 196"/>
                  <a:gd name="T49" fmla="*/ 155 h 183"/>
                  <a:gd name="T50" fmla="*/ 0 w 196"/>
                  <a:gd name="T51" fmla="*/ 168 h 183"/>
                  <a:gd name="T52" fmla="*/ 0 w 196"/>
                  <a:gd name="T53" fmla="*/ 183 h 183"/>
                  <a:gd name="T54" fmla="*/ 41 w 196"/>
                  <a:gd name="T55" fmla="*/ 161 h 183"/>
                  <a:gd name="T56" fmla="*/ 44 w 196"/>
                  <a:gd name="T57" fmla="*/ 100 h 183"/>
                  <a:gd name="T58" fmla="*/ 115 w 196"/>
                  <a:gd name="T59" fmla="*/ 65 h 183"/>
                  <a:gd name="T60" fmla="*/ 115 w 196"/>
                  <a:gd name="T61" fmla="*/ 46 h 183"/>
                  <a:gd name="T62" fmla="*/ 196 w 196"/>
                  <a:gd name="T63" fmla="*/ 39 h 183"/>
                  <a:gd name="T64" fmla="*/ 175 w 196"/>
                  <a:gd name="T65" fmla="*/ 0 h 183"/>
                  <a:gd name="T66" fmla="*/ 175 w 196"/>
                  <a:gd name="T67" fmla="*/ 0 h 18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96"/>
                  <a:gd name="T103" fmla="*/ 0 h 183"/>
                  <a:gd name="T104" fmla="*/ 196 w 196"/>
                  <a:gd name="T105" fmla="*/ 183 h 183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96" h="183">
                    <a:moveTo>
                      <a:pt x="175" y="0"/>
                    </a:moveTo>
                    <a:lnTo>
                      <a:pt x="173" y="0"/>
                    </a:lnTo>
                    <a:lnTo>
                      <a:pt x="168" y="2"/>
                    </a:lnTo>
                    <a:lnTo>
                      <a:pt x="159" y="3"/>
                    </a:lnTo>
                    <a:lnTo>
                      <a:pt x="149" y="7"/>
                    </a:lnTo>
                    <a:lnTo>
                      <a:pt x="134" y="12"/>
                    </a:lnTo>
                    <a:lnTo>
                      <a:pt x="120" y="17"/>
                    </a:lnTo>
                    <a:lnTo>
                      <a:pt x="111" y="21"/>
                    </a:lnTo>
                    <a:lnTo>
                      <a:pt x="104" y="26"/>
                    </a:lnTo>
                    <a:lnTo>
                      <a:pt x="97" y="30"/>
                    </a:lnTo>
                    <a:lnTo>
                      <a:pt x="90" y="35"/>
                    </a:lnTo>
                    <a:lnTo>
                      <a:pt x="81" y="39"/>
                    </a:lnTo>
                    <a:lnTo>
                      <a:pt x="73" y="46"/>
                    </a:lnTo>
                    <a:lnTo>
                      <a:pt x="65" y="51"/>
                    </a:lnTo>
                    <a:lnTo>
                      <a:pt x="57" y="58"/>
                    </a:lnTo>
                    <a:lnTo>
                      <a:pt x="48" y="65"/>
                    </a:lnTo>
                    <a:lnTo>
                      <a:pt x="41" y="72"/>
                    </a:lnTo>
                    <a:lnTo>
                      <a:pt x="34" y="81"/>
                    </a:lnTo>
                    <a:lnTo>
                      <a:pt x="28" y="90"/>
                    </a:lnTo>
                    <a:lnTo>
                      <a:pt x="21" y="99"/>
                    </a:lnTo>
                    <a:lnTo>
                      <a:pt x="16" y="109"/>
                    </a:lnTo>
                    <a:lnTo>
                      <a:pt x="12" y="120"/>
                    </a:lnTo>
                    <a:lnTo>
                      <a:pt x="9" y="132"/>
                    </a:lnTo>
                    <a:lnTo>
                      <a:pt x="4" y="143"/>
                    </a:lnTo>
                    <a:lnTo>
                      <a:pt x="2" y="155"/>
                    </a:lnTo>
                    <a:lnTo>
                      <a:pt x="0" y="168"/>
                    </a:lnTo>
                    <a:lnTo>
                      <a:pt x="0" y="183"/>
                    </a:lnTo>
                    <a:lnTo>
                      <a:pt x="41" y="161"/>
                    </a:lnTo>
                    <a:lnTo>
                      <a:pt x="44" y="100"/>
                    </a:lnTo>
                    <a:lnTo>
                      <a:pt x="115" y="65"/>
                    </a:lnTo>
                    <a:lnTo>
                      <a:pt x="115" y="46"/>
                    </a:lnTo>
                    <a:lnTo>
                      <a:pt x="196" y="39"/>
                    </a:lnTo>
                    <a:lnTo>
                      <a:pt x="175" y="0"/>
                    </a:lnTo>
                    <a:close/>
                  </a:path>
                </a:pathLst>
              </a:custGeom>
              <a:solidFill>
                <a:srgbClr val="A86E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83" name="Freeform 142"/>
              <p:cNvSpPr>
                <a:spLocks/>
              </p:cNvSpPr>
              <p:nvPr/>
            </p:nvSpPr>
            <p:spPr bwMode="ltGray">
              <a:xfrm>
                <a:off x="2793" y="3246"/>
                <a:ext cx="231" cy="274"/>
              </a:xfrm>
              <a:custGeom>
                <a:avLst/>
                <a:gdLst>
                  <a:gd name="T0" fmla="*/ 203 w 231"/>
                  <a:gd name="T1" fmla="*/ 0 h 274"/>
                  <a:gd name="T2" fmla="*/ 4 w 231"/>
                  <a:gd name="T3" fmla="*/ 21 h 274"/>
                  <a:gd name="T4" fmla="*/ 0 w 231"/>
                  <a:gd name="T5" fmla="*/ 260 h 274"/>
                  <a:gd name="T6" fmla="*/ 25 w 231"/>
                  <a:gd name="T7" fmla="*/ 274 h 274"/>
                  <a:gd name="T8" fmla="*/ 205 w 231"/>
                  <a:gd name="T9" fmla="*/ 224 h 274"/>
                  <a:gd name="T10" fmla="*/ 231 w 231"/>
                  <a:gd name="T11" fmla="*/ 109 h 274"/>
                  <a:gd name="T12" fmla="*/ 203 w 231"/>
                  <a:gd name="T13" fmla="*/ 0 h 274"/>
                  <a:gd name="T14" fmla="*/ 203 w 231"/>
                  <a:gd name="T15" fmla="*/ 0 h 27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31"/>
                  <a:gd name="T25" fmla="*/ 0 h 274"/>
                  <a:gd name="T26" fmla="*/ 231 w 231"/>
                  <a:gd name="T27" fmla="*/ 274 h 27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31" h="274">
                    <a:moveTo>
                      <a:pt x="203" y="0"/>
                    </a:moveTo>
                    <a:lnTo>
                      <a:pt x="4" y="21"/>
                    </a:lnTo>
                    <a:lnTo>
                      <a:pt x="0" y="260"/>
                    </a:lnTo>
                    <a:lnTo>
                      <a:pt x="25" y="274"/>
                    </a:lnTo>
                    <a:lnTo>
                      <a:pt x="205" y="224"/>
                    </a:lnTo>
                    <a:lnTo>
                      <a:pt x="231" y="109"/>
                    </a:lnTo>
                    <a:lnTo>
                      <a:pt x="203" y="0"/>
                    </a:lnTo>
                    <a:close/>
                  </a:path>
                </a:pathLst>
              </a:custGeom>
              <a:solidFill>
                <a:srgbClr val="B0C7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84" name="Freeform 143"/>
              <p:cNvSpPr>
                <a:spLocks/>
              </p:cNvSpPr>
              <p:nvPr/>
            </p:nvSpPr>
            <p:spPr bwMode="ltGray">
              <a:xfrm>
                <a:off x="2846" y="3470"/>
                <a:ext cx="198" cy="308"/>
              </a:xfrm>
              <a:custGeom>
                <a:avLst/>
                <a:gdLst>
                  <a:gd name="T0" fmla="*/ 198 w 198"/>
                  <a:gd name="T1" fmla="*/ 0 h 308"/>
                  <a:gd name="T2" fmla="*/ 178 w 198"/>
                  <a:gd name="T3" fmla="*/ 150 h 308"/>
                  <a:gd name="T4" fmla="*/ 71 w 198"/>
                  <a:gd name="T5" fmla="*/ 292 h 308"/>
                  <a:gd name="T6" fmla="*/ 0 w 198"/>
                  <a:gd name="T7" fmla="*/ 308 h 308"/>
                  <a:gd name="T8" fmla="*/ 71 w 198"/>
                  <a:gd name="T9" fmla="*/ 158 h 308"/>
                  <a:gd name="T10" fmla="*/ 141 w 198"/>
                  <a:gd name="T11" fmla="*/ 30 h 308"/>
                  <a:gd name="T12" fmla="*/ 198 w 198"/>
                  <a:gd name="T13" fmla="*/ 0 h 308"/>
                  <a:gd name="T14" fmla="*/ 198 w 198"/>
                  <a:gd name="T15" fmla="*/ 0 h 3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98"/>
                  <a:gd name="T25" fmla="*/ 0 h 308"/>
                  <a:gd name="T26" fmla="*/ 198 w 198"/>
                  <a:gd name="T27" fmla="*/ 308 h 30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98" h="308">
                    <a:moveTo>
                      <a:pt x="198" y="0"/>
                    </a:moveTo>
                    <a:lnTo>
                      <a:pt x="178" y="150"/>
                    </a:lnTo>
                    <a:lnTo>
                      <a:pt x="71" y="292"/>
                    </a:lnTo>
                    <a:lnTo>
                      <a:pt x="0" y="308"/>
                    </a:lnTo>
                    <a:lnTo>
                      <a:pt x="71" y="158"/>
                    </a:lnTo>
                    <a:lnTo>
                      <a:pt x="141" y="30"/>
                    </a:lnTo>
                    <a:lnTo>
                      <a:pt x="198" y="0"/>
                    </a:lnTo>
                    <a:close/>
                  </a:path>
                </a:pathLst>
              </a:custGeom>
              <a:solidFill>
                <a:srgbClr val="6E2E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85" name="Freeform 144"/>
              <p:cNvSpPr>
                <a:spLocks/>
              </p:cNvSpPr>
              <p:nvPr/>
            </p:nvSpPr>
            <p:spPr bwMode="ltGray">
              <a:xfrm>
                <a:off x="2925" y="3246"/>
                <a:ext cx="91" cy="244"/>
              </a:xfrm>
              <a:custGeom>
                <a:avLst/>
                <a:gdLst>
                  <a:gd name="T0" fmla="*/ 31 w 91"/>
                  <a:gd name="T1" fmla="*/ 5 h 244"/>
                  <a:gd name="T2" fmla="*/ 43 w 91"/>
                  <a:gd name="T3" fmla="*/ 23 h 244"/>
                  <a:gd name="T4" fmla="*/ 43 w 91"/>
                  <a:gd name="T5" fmla="*/ 147 h 244"/>
                  <a:gd name="T6" fmla="*/ 0 w 91"/>
                  <a:gd name="T7" fmla="*/ 244 h 244"/>
                  <a:gd name="T8" fmla="*/ 50 w 91"/>
                  <a:gd name="T9" fmla="*/ 231 h 244"/>
                  <a:gd name="T10" fmla="*/ 91 w 91"/>
                  <a:gd name="T11" fmla="*/ 148 h 244"/>
                  <a:gd name="T12" fmla="*/ 85 w 91"/>
                  <a:gd name="T13" fmla="*/ 19 h 244"/>
                  <a:gd name="T14" fmla="*/ 68 w 91"/>
                  <a:gd name="T15" fmla="*/ 0 h 244"/>
                  <a:gd name="T16" fmla="*/ 31 w 91"/>
                  <a:gd name="T17" fmla="*/ 5 h 244"/>
                  <a:gd name="T18" fmla="*/ 31 w 91"/>
                  <a:gd name="T19" fmla="*/ 5 h 24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91"/>
                  <a:gd name="T31" fmla="*/ 0 h 244"/>
                  <a:gd name="T32" fmla="*/ 91 w 91"/>
                  <a:gd name="T33" fmla="*/ 244 h 24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91" h="244">
                    <a:moveTo>
                      <a:pt x="31" y="5"/>
                    </a:moveTo>
                    <a:lnTo>
                      <a:pt x="43" y="23"/>
                    </a:lnTo>
                    <a:lnTo>
                      <a:pt x="43" y="147"/>
                    </a:lnTo>
                    <a:lnTo>
                      <a:pt x="0" y="244"/>
                    </a:lnTo>
                    <a:lnTo>
                      <a:pt x="50" y="231"/>
                    </a:lnTo>
                    <a:lnTo>
                      <a:pt x="91" y="148"/>
                    </a:lnTo>
                    <a:lnTo>
                      <a:pt x="85" y="19"/>
                    </a:lnTo>
                    <a:lnTo>
                      <a:pt x="68" y="0"/>
                    </a:lnTo>
                    <a:lnTo>
                      <a:pt x="31" y="5"/>
                    </a:lnTo>
                    <a:close/>
                  </a:path>
                </a:pathLst>
              </a:custGeom>
              <a:solidFill>
                <a:srgbClr val="8A96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86" name="Freeform 145"/>
              <p:cNvSpPr>
                <a:spLocks/>
              </p:cNvSpPr>
              <p:nvPr/>
            </p:nvSpPr>
            <p:spPr bwMode="ltGray">
              <a:xfrm>
                <a:off x="2802" y="3253"/>
                <a:ext cx="208" cy="247"/>
              </a:xfrm>
              <a:custGeom>
                <a:avLst/>
                <a:gdLst>
                  <a:gd name="T0" fmla="*/ 194 w 208"/>
                  <a:gd name="T1" fmla="*/ 0 h 247"/>
                  <a:gd name="T2" fmla="*/ 5 w 208"/>
                  <a:gd name="T3" fmla="*/ 21 h 247"/>
                  <a:gd name="T4" fmla="*/ 0 w 208"/>
                  <a:gd name="T5" fmla="*/ 244 h 247"/>
                  <a:gd name="T6" fmla="*/ 16 w 208"/>
                  <a:gd name="T7" fmla="*/ 247 h 247"/>
                  <a:gd name="T8" fmla="*/ 16 w 208"/>
                  <a:gd name="T9" fmla="*/ 30 h 247"/>
                  <a:gd name="T10" fmla="*/ 208 w 208"/>
                  <a:gd name="T11" fmla="*/ 11 h 247"/>
                  <a:gd name="T12" fmla="*/ 194 w 208"/>
                  <a:gd name="T13" fmla="*/ 0 h 247"/>
                  <a:gd name="T14" fmla="*/ 194 w 208"/>
                  <a:gd name="T15" fmla="*/ 0 h 24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08"/>
                  <a:gd name="T25" fmla="*/ 0 h 247"/>
                  <a:gd name="T26" fmla="*/ 208 w 208"/>
                  <a:gd name="T27" fmla="*/ 247 h 24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08" h="247">
                    <a:moveTo>
                      <a:pt x="194" y="0"/>
                    </a:moveTo>
                    <a:lnTo>
                      <a:pt x="5" y="21"/>
                    </a:lnTo>
                    <a:lnTo>
                      <a:pt x="0" y="244"/>
                    </a:lnTo>
                    <a:lnTo>
                      <a:pt x="16" y="247"/>
                    </a:lnTo>
                    <a:lnTo>
                      <a:pt x="16" y="30"/>
                    </a:lnTo>
                    <a:lnTo>
                      <a:pt x="208" y="11"/>
                    </a:lnTo>
                    <a:lnTo>
                      <a:pt x="194" y="0"/>
                    </a:lnTo>
                    <a:close/>
                  </a:path>
                </a:pathLst>
              </a:custGeom>
              <a:solidFill>
                <a:srgbClr val="EDE8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87" name="Freeform 146"/>
              <p:cNvSpPr>
                <a:spLocks/>
              </p:cNvSpPr>
              <p:nvPr/>
            </p:nvSpPr>
            <p:spPr bwMode="ltGray">
              <a:xfrm>
                <a:off x="2784" y="3477"/>
                <a:ext cx="216" cy="311"/>
              </a:xfrm>
              <a:custGeom>
                <a:avLst/>
                <a:gdLst>
                  <a:gd name="T0" fmla="*/ 196 w 216"/>
                  <a:gd name="T1" fmla="*/ 0 h 311"/>
                  <a:gd name="T2" fmla="*/ 85 w 216"/>
                  <a:gd name="T3" fmla="*/ 218 h 311"/>
                  <a:gd name="T4" fmla="*/ 0 w 216"/>
                  <a:gd name="T5" fmla="*/ 311 h 311"/>
                  <a:gd name="T6" fmla="*/ 71 w 216"/>
                  <a:gd name="T7" fmla="*/ 297 h 311"/>
                  <a:gd name="T8" fmla="*/ 138 w 216"/>
                  <a:gd name="T9" fmla="*/ 191 h 311"/>
                  <a:gd name="T10" fmla="*/ 133 w 216"/>
                  <a:gd name="T11" fmla="*/ 166 h 311"/>
                  <a:gd name="T12" fmla="*/ 189 w 216"/>
                  <a:gd name="T13" fmla="*/ 99 h 311"/>
                  <a:gd name="T14" fmla="*/ 216 w 216"/>
                  <a:gd name="T15" fmla="*/ 7 h 311"/>
                  <a:gd name="T16" fmla="*/ 196 w 216"/>
                  <a:gd name="T17" fmla="*/ 0 h 311"/>
                  <a:gd name="T18" fmla="*/ 196 w 216"/>
                  <a:gd name="T19" fmla="*/ 0 h 3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16"/>
                  <a:gd name="T31" fmla="*/ 0 h 311"/>
                  <a:gd name="T32" fmla="*/ 216 w 216"/>
                  <a:gd name="T33" fmla="*/ 311 h 31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16" h="311">
                    <a:moveTo>
                      <a:pt x="196" y="0"/>
                    </a:moveTo>
                    <a:lnTo>
                      <a:pt x="85" y="218"/>
                    </a:lnTo>
                    <a:lnTo>
                      <a:pt x="0" y="311"/>
                    </a:lnTo>
                    <a:lnTo>
                      <a:pt x="71" y="297"/>
                    </a:lnTo>
                    <a:lnTo>
                      <a:pt x="138" y="191"/>
                    </a:lnTo>
                    <a:lnTo>
                      <a:pt x="133" y="166"/>
                    </a:lnTo>
                    <a:lnTo>
                      <a:pt x="189" y="99"/>
                    </a:lnTo>
                    <a:lnTo>
                      <a:pt x="216" y="7"/>
                    </a:lnTo>
                    <a:lnTo>
                      <a:pt x="196" y="0"/>
                    </a:lnTo>
                    <a:close/>
                  </a:path>
                </a:pathLst>
              </a:custGeom>
              <a:solidFill>
                <a:srgbClr val="591F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88" name="Freeform 147"/>
              <p:cNvSpPr>
                <a:spLocks/>
              </p:cNvSpPr>
              <p:nvPr/>
            </p:nvSpPr>
            <p:spPr bwMode="ltGray">
              <a:xfrm>
                <a:off x="2883" y="3486"/>
                <a:ext cx="210" cy="285"/>
              </a:xfrm>
              <a:custGeom>
                <a:avLst/>
                <a:gdLst>
                  <a:gd name="T0" fmla="*/ 141 w 210"/>
                  <a:gd name="T1" fmla="*/ 28 h 285"/>
                  <a:gd name="T2" fmla="*/ 117 w 210"/>
                  <a:gd name="T3" fmla="*/ 126 h 285"/>
                  <a:gd name="T4" fmla="*/ 78 w 210"/>
                  <a:gd name="T5" fmla="*/ 138 h 285"/>
                  <a:gd name="T6" fmla="*/ 57 w 210"/>
                  <a:gd name="T7" fmla="*/ 217 h 285"/>
                  <a:gd name="T8" fmla="*/ 0 w 210"/>
                  <a:gd name="T9" fmla="*/ 285 h 285"/>
                  <a:gd name="T10" fmla="*/ 53 w 210"/>
                  <a:gd name="T11" fmla="*/ 272 h 285"/>
                  <a:gd name="T12" fmla="*/ 175 w 210"/>
                  <a:gd name="T13" fmla="*/ 177 h 285"/>
                  <a:gd name="T14" fmla="*/ 210 w 210"/>
                  <a:gd name="T15" fmla="*/ 0 h 285"/>
                  <a:gd name="T16" fmla="*/ 141 w 210"/>
                  <a:gd name="T17" fmla="*/ 28 h 285"/>
                  <a:gd name="T18" fmla="*/ 141 w 210"/>
                  <a:gd name="T19" fmla="*/ 28 h 28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10"/>
                  <a:gd name="T31" fmla="*/ 0 h 285"/>
                  <a:gd name="T32" fmla="*/ 210 w 210"/>
                  <a:gd name="T33" fmla="*/ 285 h 28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10" h="285">
                    <a:moveTo>
                      <a:pt x="141" y="28"/>
                    </a:moveTo>
                    <a:lnTo>
                      <a:pt x="117" y="126"/>
                    </a:lnTo>
                    <a:lnTo>
                      <a:pt x="78" y="138"/>
                    </a:lnTo>
                    <a:lnTo>
                      <a:pt x="57" y="217"/>
                    </a:lnTo>
                    <a:lnTo>
                      <a:pt x="0" y="285"/>
                    </a:lnTo>
                    <a:lnTo>
                      <a:pt x="53" y="272"/>
                    </a:lnTo>
                    <a:lnTo>
                      <a:pt x="175" y="177"/>
                    </a:lnTo>
                    <a:lnTo>
                      <a:pt x="210" y="0"/>
                    </a:lnTo>
                    <a:lnTo>
                      <a:pt x="141" y="28"/>
                    </a:lnTo>
                    <a:close/>
                  </a:path>
                </a:pathLst>
              </a:custGeom>
              <a:solidFill>
                <a:srgbClr val="8240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89" name="Freeform 148"/>
              <p:cNvSpPr>
                <a:spLocks/>
              </p:cNvSpPr>
              <p:nvPr/>
            </p:nvSpPr>
            <p:spPr bwMode="ltGray">
              <a:xfrm>
                <a:off x="2925" y="3465"/>
                <a:ext cx="198" cy="295"/>
              </a:xfrm>
              <a:custGeom>
                <a:avLst/>
                <a:gdLst>
                  <a:gd name="T0" fmla="*/ 198 w 198"/>
                  <a:gd name="T1" fmla="*/ 51 h 295"/>
                  <a:gd name="T2" fmla="*/ 197 w 198"/>
                  <a:gd name="T3" fmla="*/ 51 h 295"/>
                  <a:gd name="T4" fmla="*/ 195 w 198"/>
                  <a:gd name="T5" fmla="*/ 57 h 295"/>
                  <a:gd name="T6" fmla="*/ 193 w 198"/>
                  <a:gd name="T7" fmla="*/ 64 h 295"/>
                  <a:gd name="T8" fmla="*/ 191 w 198"/>
                  <a:gd name="T9" fmla="*/ 76 h 295"/>
                  <a:gd name="T10" fmla="*/ 188 w 198"/>
                  <a:gd name="T11" fmla="*/ 88 h 295"/>
                  <a:gd name="T12" fmla="*/ 182 w 198"/>
                  <a:gd name="T13" fmla="*/ 102 h 295"/>
                  <a:gd name="T14" fmla="*/ 181 w 198"/>
                  <a:gd name="T15" fmla="*/ 111 h 295"/>
                  <a:gd name="T16" fmla="*/ 177 w 198"/>
                  <a:gd name="T17" fmla="*/ 120 h 295"/>
                  <a:gd name="T18" fmla="*/ 175 w 198"/>
                  <a:gd name="T19" fmla="*/ 129 h 295"/>
                  <a:gd name="T20" fmla="*/ 172 w 198"/>
                  <a:gd name="T21" fmla="*/ 140 h 295"/>
                  <a:gd name="T22" fmla="*/ 167 w 198"/>
                  <a:gd name="T23" fmla="*/ 147 h 295"/>
                  <a:gd name="T24" fmla="*/ 163 w 198"/>
                  <a:gd name="T25" fmla="*/ 155 h 295"/>
                  <a:gd name="T26" fmla="*/ 158 w 198"/>
                  <a:gd name="T27" fmla="*/ 166 h 295"/>
                  <a:gd name="T28" fmla="*/ 154 w 198"/>
                  <a:gd name="T29" fmla="*/ 175 h 295"/>
                  <a:gd name="T30" fmla="*/ 147 w 198"/>
                  <a:gd name="T31" fmla="*/ 184 h 295"/>
                  <a:gd name="T32" fmla="*/ 142 w 198"/>
                  <a:gd name="T33" fmla="*/ 194 h 295"/>
                  <a:gd name="T34" fmla="*/ 137 w 198"/>
                  <a:gd name="T35" fmla="*/ 203 h 295"/>
                  <a:gd name="T36" fmla="*/ 131 w 198"/>
                  <a:gd name="T37" fmla="*/ 214 h 295"/>
                  <a:gd name="T38" fmla="*/ 124 w 198"/>
                  <a:gd name="T39" fmla="*/ 223 h 295"/>
                  <a:gd name="T40" fmla="*/ 117 w 198"/>
                  <a:gd name="T41" fmla="*/ 231 h 295"/>
                  <a:gd name="T42" fmla="*/ 108 w 198"/>
                  <a:gd name="T43" fmla="*/ 240 h 295"/>
                  <a:gd name="T44" fmla="*/ 101 w 198"/>
                  <a:gd name="T45" fmla="*/ 249 h 295"/>
                  <a:gd name="T46" fmla="*/ 92 w 198"/>
                  <a:gd name="T47" fmla="*/ 258 h 295"/>
                  <a:gd name="T48" fmla="*/ 84 w 198"/>
                  <a:gd name="T49" fmla="*/ 267 h 295"/>
                  <a:gd name="T50" fmla="*/ 75 w 198"/>
                  <a:gd name="T51" fmla="*/ 274 h 295"/>
                  <a:gd name="T52" fmla="*/ 64 w 198"/>
                  <a:gd name="T53" fmla="*/ 281 h 295"/>
                  <a:gd name="T54" fmla="*/ 0 w 198"/>
                  <a:gd name="T55" fmla="*/ 295 h 295"/>
                  <a:gd name="T56" fmla="*/ 75 w 198"/>
                  <a:gd name="T57" fmla="*/ 201 h 295"/>
                  <a:gd name="T58" fmla="*/ 112 w 198"/>
                  <a:gd name="T59" fmla="*/ 196 h 295"/>
                  <a:gd name="T60" fmla="*/ 114 w 198"/>
                  <a:gd name="T61" fmla="*/ 141 h 295"/>
                  <a:gd name="T62" fmla="*/ 175 w 198"/>
                  <a:gd name="T63" fmla="*/ 0 h 295"/>
                  <a:gd name="T64" fmla="*/ 195 w 198"/>
                  <a:gd name="T65" fmla="*/ 7 h 295"/>
                  <a:gd name="T66" fmla="*/ 198 w 198"/>
                  <a:gd name="T67" fmla="*/ 51 h 295"/>
                  <a:gd name="T68" fmla="*/ 198 w 198"/>
                  <a:gd name="T69" fmla="*/ 51 h 29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98"/>
                  <a:gd name="T106" fmla="*/ 0 h 295"/>
                  <a:gd name="T107" fmla="*/ 198 w 198"/>
                  <a:gd name="T108" fmla="*/ 295 h 295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98" h="295">
                    <a:moveTo>
                      <a:pt x="198" y="51"/>
                    </a:moveTo>
                    <a:lnTo>
                      <a:pt x="197" y="51"/>
                    </a:lnTo>
                    <a:lnTo>
                      <a:pt x="195" y="57"/>
                    </a:lnTo>
                    <a:lnTo>
                      <a:pt x="193" y="64"/>
                    </a:lnTo>
                    <a:lnTo>
                      <a:pt x="191" y="76"/>
                    </a:lnTo>
                    <a:lnTo>
                      <a:pt x="188" y="88"/>
                    </a:lnTo>
                    <a:lnTo>
                      <a:pt x="182" y="102"/>
                    </a:lnTo>
                    <a:lnTo>
                      <a:pt x="181" y="111"/>
                    </a:lnTo>
                    <a:lnTo>
                      <a:pt x="177" y="120"/>
                    </a:lnTo>
                    <a:lnTo>
                      <a:pt x="175" y="129"/>
                    </a:lnTo>
                    <a:lnTo>
                      <a:pt x="172" y="140"/>
                    </a:lnTo>
                    <a:lnTo>
                      <a:pt x="167" y="147"/>
                    </a:lnTo>
                    <a:lnTo>
                      <a:pt x="163" y="155"/>
                    </a:lnTo>
                    <a:lnTo>
                      <a:pt x="158" y="166"/>
                    </a:lnTo>
                    <a:lnTo>
                      <a:pt x="154" y="175"/>
                    </a:lnTo>
                    <a:lnTo>
                      <a:pt x="147" y="184"/>
                    </a:lnTo>
                    <a:lnTo>
                      <a:pt x="142" y="194"/>
                    </a:lnTo>
                    <a:lnTo>
                      <a:pt x="137" y="203"/>
                    </a:lnTo>
                    <a:lnTo>
                      <a:pt x="131" y="214"/>
                    </a:lnTo>
                    <a:lnTo>
                      <a:pt x="124" y="223"/>
                    </a:lnTo>
                    <a:lnTo>
                      <a:pt x="117" y="231"/>
                    </a:lnTo>
                    <a:lnTo>
                      <a:pt x="108" y="240"/>
                    </a:lnTo>
                    <a:lnTo>
                      <a:pt x="101" y="249"/>
                    </a:lnTo>
                    <a:lnTo>
                      <a:pt x="92" y="258"/>
                    </a:lnTo>
                    <a:lnTo>
                      <a:pt x="84" y="267"/>
                    </a:lnTo>
                    <a:lnTo>
                      <a:pt x="75" y="274"/>
                    </a:lnTo>
                    <a:lnTo>
                      <a:pt x="64" y="281"/>
                    </a:lnTo>
                    <a:lnTo>
                      <a:pt x="0" y="295"/>
                    </a:lnTo>
                    <a:lnTo>
                      <a:pt x="75" y="201"/>
                    </a:lnTo>
                    <a:lnTo>
                      <a:pt x="112" y="196"/>
                    </a:lnTo>
                    <a:lnTo>
                      <a:pt x="114" y="141"/>
                    </a:lnTo>
                    <a:lnTo>
                      <a:pt x="175" y="0"/>
                    </a:lnTo>
                    <a:lnTo>
                      <a:pt x="195" y="7"/>
                    </a:lnTo>
                    <a:lnTo>
                      <a:pt x="198" y="51"/>
                    </a:lnTo>
                    <a:close/>
                  </a:path>
                </a:pathLst>
              </a:custGeom>
              <a:solidFill>
                <a:srgbClr val="9454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90" name="Freeform 149"/>
              <p:cNvSpPr>
                <a:spLocks/>
              </p:cNvSpPr>
              <p:nvPr/>
            </p:nvSpPr>
            <p:spPr bwMode="ltGray">
              <a:xfrm>
                <a:off x="3150" y="3541"/>
                <a:ext cx="94" cy="168"/>
              </a:xfrm>
              <a:custGeom>
                <a:avLst/>
                <a:gdLst>
                  <a:gd name="T0" fmla="*/ 0 w 94"/>
                  <a:gd name="T1" fmla="*/ 0 h 168"/>
                  <a:gd name="T2" fmla="*/ 12 w 94"/>
                  <a:gd name="T3" fmla="*/ 113 h 168"/>
                  <a:gd name="T4" fmla="*/ 30 w 94"/>
                  <a:gd name="T5" fmla="*/ 168 h 168"/>
                  <a:gd name="T6" fmla="*/ 83 w 94"/>
                  <a:gd name="T7" fmla="*/ 159 h 168"/>
                  <a:gd name="T8" fmla="*/ 94 w 94"/>
                  <a:gd name="T9" fmla="*/ 102 h 168"/>
                  <a:gd name="T10" fmla="*/ 86 w 94"/>
                  <a:gd name="T11" fmla="*/ 12 h 168"/>
                  <a:gd name="T12" fmla="*/ 0 w 94"/>
                  <a:gd name="T13" fmla="*/ 0 h 168"/>
                  <a:gd name="T14" fmla="*/ 0 w 94"/>
                  <a:gd name="T15" fmla="*/ 0 h 16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4"/>
                  <a:gd name="T25" fmla="*/ 0 h 168"/>
                  <a:gd name="T26" fmla="*/ 94 w 94"/>
                  <a:gd name="T27" fmla="*/ 168 h 16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4" h="168">
                    <a:moveTo>
                      <a:pt x="0" y="0"/>
                    </a:moveTo>
                    <a:lnTo>
                      <a:pt x="12" y="113"/>
                    </a:lnTo>
                    <a:lnTo>
                      <a:pt x="30" y="168"/>
                    </a:lnTo>
                    <a:lnTo>
                      <a:pt x="83" y="159"/>
                    </a:lnTo>
                    <a:lnTo>
                      <a:pt x="94" y="102"/>
                    </a:lnTo>
                    <a:lnTo>
                      <a:pt x="86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E2E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91" name="Freeform 150"/>
              <p:cNvSpPr>
                <a:spLocks/>
              </p:cNvSpPr>
              <p:nvPr/>
            </p:nvSpPr>
            <p:spPr bwMode="ltGray">
              <a:xfrm>
                <a:off x="3134" y="3550"/>
                <a:ext cx="46" cy="169"/>
              </a:xfrm>
              <a:custGeom>
                <a:avLst/>
                <a:gdLst>
                  <a:gd name="T0" fmla="*/ 0 w 46"/>
                  <a:gd name="T1" fmla="*/ 0 h 169"/>
                  <a:gd name="T2" fmla="*/ 16 w 46"/>
                  <a:gd name="T3" fmla="*/ 92 h 169"/>
                  <a:gd name="T4" fmla="*/ 9 w 46"/>
                  <a:gd name="T5" fmla="*/ 169 h 169"/>
                  <a:gd name="T6" fmla="*/ 46 w 46"/>
                  <a:gd name="T7" fmla="*/ 159 h 169"/>
                  <a:gd name="T8" fmla="*/ 46 w 46"/>
                  <a:gd name="T9" fmla="*/ 69 h 169"/>
                  <a:gd name="T10" fmla="*/ 34 w 46"/>
                  <a:gd name="T11" fmla="*/ 56 h 169"/>
                  <a:gd name="T12" fmla="*/ 34 w 46"/>
                  <a:gd name="T13" fmla="*/ 0 h 169"/>
                  <a:gd name="T14" fmla="*/ 0 w 46"/>
                  <a:gd name="T15" fmla="*/ 0 h 169"/>
                  <a:gd name="T16" fmla="*/ 0 w 46"/>
                  <a:gd name="T17" fmla="*/ 0 h 16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6"/>
                  <a:gd name="T28" fmla="*/ 0 h 169"/>
                  <a:gd name="T29" fmla="*/ 46 w 46"/>
                  <a:gd name="T30" fmla="*/ 169 h 16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6" h="169">
                    <a:moveTo>
                      <a:pt x="0" y="0"/>
                    </a:moveTo>
                    <a:lnTo>
                      <a:pt x="16" y="92"/>
                    </a:lnTo>
                    <a:lnTo>
                      <a:pt x="9" y="169"/>
                    </a:lnTo>
                    <a:lnTo>
                      <a:pt x="46" y="159"/>
                    </a:lnTo>
                    <a:lnTo>
                      <a:pt x="46" y="69"/>
                    </a:lnTo>
                    <a:lnTo>
                      <a:pt x="34" y="56"/>
                    </a:lnTo>
                    <a:lnTo>
                      <a:pt x="3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1F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92" name="Freeform 151"/>
              <p:cNvSpPr>
                <a:spLocks/>
              </p:cNvSpPr>
              <p:nvPr/>
            </p:nvSpPr>
            <p:spPr bwMode="ltGray">
              <a:xfrm>
                <a:off x="3210" y="3534"/>
                <a:ext cx="88" cy="168"/>
              </a:xfrm>
              <a:custGeom>
                <a:avLst/>
                <a:gdLst>
                  <a:gd name="T0" fmla="*/ 0 w 88"/>
                  <a:gd name="T1" fmla="*/ 3 h 168"/>
                  <a:gd name="T2" fmla="*/ 18 w 88"/>
                  <a:gd name="T3" fmla="*/ 94 h 168"/>
                  <a:gd name="T4" fmla="*/ 4 w 88"/>
                  <a:gd name="T5" fmla="*/ 109 h 168"/>
                  <a:gd name="T6" fmla="*/ 12 w 88"/>
                  <a:gd name="T7" fmla="*/ 168 h 168"/>
                  <a:gd name="T8" fmla="*/ 69 w 88"/>
                  <a:gd name="T9" fmla="*/ 155 h 168"/>
                  <a:gd name="T10" fmla="*/ 88 w 88"/>
                  <a:gd name="T11" fmla="*/ 90 h 168"/>
                  <a:gd name="T12" fmla="*/ 53 w 88"/>
                  <a:gd name="T13" fmla="*/ 0 h 168"/>
                  <a:gd name="T14" fmla="*/ 0 w 88"/>
                  <a:gd name="T15" fmla="*/ 3 h 168"/>
                  <a:gd name="T16" fmla="*/ 0 w 88"/>
                  <a:gd name="T17" fmla="*/ 3 h 1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8"/>
                  <a:gd name="T28" fmla="*/ 0 h 168"/>
                  <a:gd name="T29" fmla="*/ 88 w 88"/>
                  <a:gd name="T30" fmla="*/ 168 h 16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8" h="168">
                    <a:moveTo>
                      <a:pt x="0" y="3"/>
                    </a:moveTo>
                    <a:lnTo>
                      <a:pt x="18" y="94"/>
                    </a:lnTo>
                    <a:lnTo>
                      <a:pt x="4" y="109"/>
                    </a:lnTo>
                    <a:lnTo>
                      <a:pt x="12" y="168"/>
                    </a:lnTo>
                    <a:lnTo>
                      <a:pt x="69" y="155"/>
                    </a:lnTo>
                    <a:lnTo>
                      <a:pt x="88" y="90"/>
                    </a:lnTo>
                    <a:lnTo>
                      <a:pt x="53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240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93" name="Freeform 152"/>
              <p:cNvSpPr>
                <a:spLocks/>
              </p:cNvSpPr>
              <p:nvPr/>
            </p:nvSpPr>
            <p:spPr bwMode="ltGray">
              <a:xfrm>
                <a:off x="3251" y="3507"/>
                <a:ext cx="67" cy="184"/>
              </a:xfrm>
              <a:custGeom>
                <a:avLst/>
                <a:gdLst>
                  <a:gd name="T0" fmla="*/ 35 w 67"/>
                  <a:gd name="T1" fmla="*/ 0 h 184"/>
                  <a:gd name="T2" fmla="*/ 35 w 67"/>
                  <a:gd name="T3" fmla="*/ 4 h 184"/>
                  <a:gd name="T4" fmla="*/ 37 w 67"/>
                  <a:gd name="T5" fmla="*/ 9 h 184"/>
                  <a:gd name="T6" fmla="*/ 40 w 67"/>
                  <a:gd name="T7" fmla="*/ 16 h 184"/>
                  <a:gd name="T8" fmla="*/ 40 w 67"/>
                  <a:gd name="T9" fmla="*/ 25 h 184"/>
                  <a:gd name="T10" fmla="*/ 44 w 67"/>
                  <a:gd name="T11" fmla="*/ 36 h 184"/>
                  <a:gd name="T12" fmla="*/ 47 w 67"/>
                  <a:gd name="T13" fmla="*/ 46 h 184"/>
                  <a:gd name="T14" fmla="*/ 51 w 67"/>
                  <a:gd name="T15" fmla="*/ 60 h 184"/>
                  <a:gd name="T16" fmla="*/ 54 w 67"/>
                  <a:gd name="T17" fmla="*/ 73 h 184"/>
                  <a:gd name="T18" fmla="*/ 56 w 67"/>
                  <a:gd name="T19" fmla="*/ 89 h 184"/>
                  <a:gd name="T20" fmla="*/ 56 w 67"/>
                  <a:gd name="T21" fmla="*/ 96 h 184"/>
                  <a:gd name="T22" fmla="*/ 60 w 67"/>
                  <a:gd name="T23" fmla="*/ 103 h 184"/>
                  <a:gd name="T24" fmla="*/ 60 w 67"/>
                  <a:gd name="T25" fmla="*/ 112 h 184"/>
                  <a:gd name="T26" fmla="*/ 61 w 67"/>
                  <a:gd name="T27" fmla="*/ 119 h 184"/>
                  <a:gd name="T28" fmla="*/ 63 w 67"/>
                  <a:gd name="T29" fmla="*/ 133 h 184"/>
                  <a:gd name="T30" fmla="*/ 65 w 67"/>
                  <a:gd name="T31" fmla="*/ 149 h 184"/>
                  <a:gd name="T32" fmla="*/ 65 w 67"/>
                  <a:gd name="T33" fmla="*/ 163 h 184"/>
                  <a:gd name="T34" fmla="*/ 67 w 67"/>
                  <a:gd name="T35" fmla="*/ 177 h 184"/>
                  <a:gd name="T36" fmla="*/ 26 w 67"/>
                  <a:gd name="T37" fmla="*/ 184 h 184"/>
                  <a:gd name="T38" fmla="*/ 35 w 67"/>
                  <a:gd name="T39" fmla="*/ 113 h 184"/>
                  <a:gd name="T40" fmla="*/ 16 w 67"/>
                  <a:gd name="T41" fmla="*/ 105 h 184"/>
                  <a:gd name="T42" fmla="*/ 0 w 67"/>
                  <a:gd name="T43" fmla="*/ 2 h 184"/>
                  <a:gd name="T44" fmla="*/ 35 w 67"/>
                  <a:gd name="T45" fmla="*/ 0 h 184"/>
                  <a:gd name="T46" fmla="*/ 35 w 67"/>
                  <a:gd name="T47" fmla="*/ 0 h 184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67"/>
                  <a:gd name="T73" fmla="*/ 0 h 184"/>
                  <a:gd name="T74" fmla="*/ 67 w 67"/>
                  <a:gd name="T75" fmla="*/ 184 h 184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67" h="184">
                    <a:moveTo>
                      <a:pt x="35" y="0"/>
                    </a:moveTo>
                    <a:lnTo>
                      <a:pt x="35" y="4"/>
                    </a:lnTo>
                    <a:lnTo>
                      <a:pt x="37" y="9"/>
                    </a:lnTo>
                    <a:lnTo>
                      <a:pt x="40" y="16"/>
                    </a:lnTo>
                    <a:lnTo>
                      <a:pt x="40" y="25"/>
                    </a:lnTo>
                    <a:lnTo>
                      <a:pt x="44" y="36"/>
                    </a:lnTo>
                    <a:lnTo>
                      <a:pt x="47" y="46"/>
                    </a:lnTo>
                    <a:lnTo>
                      <a:pt x="51" y="60"/>
                    </a:lnTo>
                    <a:lnTo>
                      <a:pt x="54" y="73"/>
                    </a:lnTo>
                    <a:lnTo>
                      <a:pt x="56" y="89"/>
                    </a:lnTo>
                    <a:lnTo>
                      <a:pt x="56" y="96"/>
                    </a:lnTo>
                    <a:lnTo>
                      <a:pt x="60" y="103"/>
                    </a:lnTo>
                    <a:lnTo>
                      <a:pt x="60" y="112"/>
                    </a:lnTo>
                    <a:lnTo>
                      <a:pt x="61" y="119"/>
                    </a:lnTo>
                    <a:lnTo>
                      <a:pt x="63" y="133"/>
                    </a:lnTo>
                    <a:lnTo>
                      <a:pt x="65" y="149"/>
                    </a:lnTo>
                    <a:lnTo>
                      <a:pt x="65" y="163"/>
                    </a:lnTo>
                    <a:lnTo>
                      <a:pt x="67" y="177"/>
                    </a:lnTo>
                    <a:lnTo>
                      <a:pt x="26" y="184"/>
                    </a:lnTo>
                    <a:lnTo>
                      <a:pt x="35" y="113"/>
                    </a:lnTo>
                    <a:lnTo>
                      <a:pt x="16" y="105"/>
                    </a:lnTo>
                    <a:lnTo>
                      <a:pt x="0" y="2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9454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94" name="Freeform 153"/>
              <p:cNvSpPr>
                <a:spLocks/>
              </p:cNvSpPr>
              <p:nvPr/>
            </p:nvSpPr>
            <p:spPr bwMode="ltGray">
              <a:xfrm>
                <a:off x="3125" y="3020"/>
                <a:ext cx="136" cy="102"/>
              </a:xfrm>
              <a:custGeom>
                <a:avLst/>
                <a:gdLst>
                  <a:gd name="T0" fmla="*/ 99 w 136"/>
                  <a:gd name="T1" fmla="*/ 9 h 102"/>
                  <a:gd name="T2" fmla="*/ 122 w 136"/>
                  <a:gd name="T3" fmla="*/ 42 h 102"/>
                  <a:gd name="T4" fmla="*/ 110 w 136"/>
                  <a:gd name="T5" fmla="*/ 42 h 102"/>
                  <a:gd name="T6" fmla="*/ 136 w 136"/>
                  <a:gd name="T7" fmla="*/ 85 h 102"/>
                  <a:gd name="T8" fmla="*/ 99 w 136"/>
                  <a:gd name="T9" fmla="*/ 102 h 102"/>
                  <a:gd name="T10" fmla="*/ 20 w 136"/>
                  <a:gd name="T11" fmla="*/ 93 h 102"/>
                  <a:gd name="T12" fmla="*/ 0 w 136"/>
                  <a:gd name="T13" fmla="*/ 46 h 102"/>
                  <a:gd name="T14" fmla="*/ 28 w 136"/>
                  <a:gd name="T15" fmla="*/ 0 h 102"/>
                  <a:gd name="T16" fmla="*/ 99 w 136"/>
                  <a:gd name="T17" fmla="*/ 9 h 102"/>
                  <a:gd name="T18" fmla="*/ 99 w 136"/>
                  <a:gd name="T19" fmla="*/ 9 h 10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36"/>
                  <a:gd name="T31" fmla="*/ 0 h 102"/>
                  <a:gd name="T32" fmla="*/ 136 w 136"/>
                  <a:gd name="T33" fmla="*/ 102 h 10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36" h="102">
                    <a:moveTo>
                      <a:pt x="99" y="9"/>
                    </a:moveTo>
                    <a:lnTo>
                      <a:pt x="122" y="42"/>
                    </a:lnTo>
                    <a:lnTo>
                      <a:pt x="110" y="42"/>
                    </a:lnTo>
                    <a:lnTo>
                      <a:pt x="136" y="85"/>
                    </a:lnTo>
                    <a:lnTo>
                      <a:pt x="99" y="102"/>
                    </a:lnTo>
                    <a:lnTo>
                      <a:pt x="20" y="93"/>
                    </a:lnTo>
                    <a:lnTo>
                      <a:pt x="0" y="46"/>
                    </a:lnTo>
                    <a:lnTo>
                      <a:pt x="28" y="0"/>
                    </a:lnTo>
                    <a:lnTo>
                      <a:pt x="99" y="9"/>
                    </a:lnTo>
                    <a:close/>
                  </a:path>
                </a:pathLst>
              </a:custGeom>
              <a:solidFill>
                <a:srgbClr val="CC80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95" name="Freeform 154"/>
              <p:cNvSpPr>
                <a:spLocks/>
              </p:cNvSpPr>
              <p:nvPr/>
            </p:nvSpPr>
            <p:spPr bwMode="ltGray">
              <a:xfrm>
                <a:off x="2956" y="3108"/>
                <a:ext cx="134" cy="428"/>
              </a:xfrm>
              <a:custGeom>
                <a:avLst/>
                <a:gdLst>
                  <a:gd name="T0" fmla="*/ 107 w 134"/>
                  <a:gd name="T1" fmla="*/ 0 h 428"/>
                  <a:gd name="T2" fmla="*/ 28 w 134"/>
                  <a:gd name="T3" fmla="*/ 11 h 428"/>
                  <a:gd name="T4" fmla="*/ 47 w 134"/>
                  <a:gd name="T5" fmla="*/ 285 h 428"/>
                  <a:gd name="T6" fmla="*/ 0 w 134"/>
                  <a:gd name="T7" fmla="*/ 376 h 428"/>
                  <a:gd name="T8" fmla="*/ 49 w 134"/>
                  <a:gd name="T9" fmla="*/ 428 h 428"/>
                  <a:gd name="T10" fmla="*/ 134 w 134"/>
                  <a:gd name="T11" fmla="*/ 293 h 428"/>
                  <a:gd name="T12" fmla="*/ 107 w 134"/>
                  <a:gd name="T13" fmla="*/ 0 h 428"/>
                  <a:gd name="T14" fmla="*/ 107 w 134"/>
                  <a:gd name="T15" fmla="*/ 0 h 42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4"/>
                  <a:gd name="T25" fmla="*/ 0 h 428"/>
                  <a:gd name="T26" fmla="*/ 134 w 134"/>
                  <a:gd name="T27" fmla="*/ 428 h 42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4" h="428">
                    <a:moveTo>
                      <a:pt x="107" y="0"/>
                    </a:moveTo>
                    <a:lnTo>
                      <a:pt x="28" y="11"/>
                    </a:lnTo>
                    <a:lnTo>
                      <a:pt x="47" y="285"/>
                    </a:lnTo>
                    <a:lnTo>
                      <a:pt x="0" y="376"/>
                    </a:lnTo>
                    <a:lnTo>
                      <a:pt x="49" y="428"/>
                    </a:lnTo>
                    <a:lnTo>
                      <a:pt x="134" y="293"/>
                    </a:ln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6E2E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96" name="Freeform 155"/>
              <p:cNvSpPr>
                <a:spLocks/>
              </p:cNvSpPr>
              <p:nvPr/>
            </p:nvSpPr>
            <p:spPr bwMode="ltGray">
              <a:xfrm>
                <a:off x="3003" y="3108"/>
                <a:ext cx="179" cy="436"/>
              </a:xfrm>
              <a:custGeom>
                <a:avLst/>
                <a:gdLst>
                  <a:gd name="T0" fmla="*/ 147 w 179"/>
                  <a:gd name="T1" fmla="*/ 5 h 436"/>
                  <a:gd name="T2" fmla="*/ 60 w 179"/>
                  <a:gd name="T3" fmla="*/ 0 h 436"/>
                  <a:gd name="T4" fmla="*/ 36 w 179"/>
                  <a:gd name="T5" fmla="*/ 172 h 436"/>
                  <a:gd name="T6" fmla="*/ 44 w 179"/>
                  <a:gd name="T7" fmla="*/ 200 h 436"/>
                  <a:gd name="T8" fmla="*/ 36 w 179"/>
                  <a:gd name="T9" fmla="*/ 255 h 436"/>
                  <a:gd name="T10" fmla="*/ 46 w 179"/>
                  <a:gd name="T11" fmla="*/ 265 h 436"/>
                  <a:gd name="T12" fmla="*/ 13 w 179"/>
                  <a:gd name="T13" fmla="*/ 336 h 436"/>
                  <a:gd name="T14" fmla="*/ 0 w 179"/>
                  <a:gd name="T15" fmla="*/ 429 h 436"/>
                  <a:gd name="T16" fmla="*/ 41 w 179"/>
                  <a:gd name="T17" fmla="*/ 436 h 436"/>
                  <a:gd name="T18" fmla="*/ 127 w 179"/>
                  <a:gd name="T19" fmla="*/ 352 h 436"/>
                  <a:gd name="T20" fmla="*/ 179 w 179"/>
                  <a:gd name="T21" fmla="*/ 76 h 436"/>
                  <a:gd name="T22" fmla="*/ 147 w 179"/>
                  <a:gd name="T23" fmla="*/ 5 h 436"/>
                  <a:gd name="T24" fmla="*/ 147 w 179"/>
                  <a:gd name="T25" fmla="*/ 5 h 4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9"/>
                  <a:gd name="T40" fmla="*/ 0 h 436"/>
                  <a:gd name="T41" fmla="*/ 179 w 179"/>
                  <a:gd name="T42" fmla="*/ 436 h 4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9" h="436">
                    <a:moveTo>
                      <a:pt x="147" y="5"/>
                    </a:moveTo>
                    <a:lnTo>
                      <a:pt x="60" y="0"/>
                    </a:lnTo>
                    <a:lnTo>
                      <a:pt x="36" y="172"/>
                    </a:lnTo>
                    <a:lnTo>
                      <a:pt x="44" y="200"/>
                    </a:lnTo>
                    <a:lnTo>
                      <a:pt x="36" y="255"/>
                    </a:lnTo>
                    <a:lnTo>
                      <a:pt x="46" y="265"/>
                    </a:lnTo>
                    <a:lnTo>
                      <a:pt x="13" y="336"/>
                    </a:lnTo>
                    <a:lnTo>
                      <a:pt x="0" y="429"/>
                    </a:lnTo>
                    <a:lnTo>
                      <a:pt x="41" y="436"/>
                    </a:lnTo>
                    <a:lnTo>
                      <a:pt x="127" y="352"/>
                    </a:lnTo>
                    <a:lnTo>
                      <a:pt x="179" y="76"/>
                    </a:lnTo>
                    <a:lnTo>
                      <a:pt x="147" y="5"/>
                    </a:lnTo>
                    <a:close/>
                  </a:path>
                </a:pathLst>
              </a:custGeom>
              <a:solidFill>
                <a:srgbClr val="8240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97" name="Freeform 156"/>
              <p:cNvSpPr>
                <a:spLocks/>
              </p:cNvSpPr>
              <p:nvPr/>
            </p:nvSpPr>
            <p:spPr bwMode="ltGray">
              <a:xfrm>
                <a:off x="3097" y="3113"/>
                <a:ext cx="184" cy="451"/>
              </a:xfrm>
              <a:custGeom>
                <a:avLst/>
                <a:gdLst>
                  <a:gd name="T0" fmla="*/ 161 w 184"/>
                  <a:gd name="T1" fmla="*/ 9 h 451"/>
                  <a:gd name="T2" fmla="*/ 53 w 184"/>
                  <a:gd name="T3" fmla="*/ 0 h 451"/>
                  <a:gd name="T4" fmla="*/ 42 w 184"/>
                  <a:gd name="T5" fmla="*/ 106 h 451"/>
                  <a:gd name="T6" fmla="*/ 10 w 184"/>
                  <a:gd name="T7" fmla="*/ 144 h 451"/>
                  <a:gd name="T8" fmla="*/ 0 w 184"/>
                  <a:gd name="T9" fmla="*/ 303 h 451"/>
                  <a:gd name="T10" fmla="*/ 23 w 184"/>
                  <a:gd name="T11" fmla="*/ 311 h 451"/>
                  <a:gd name="T12" fmla="*/ 7 w 184"/>
                  <a:gd name="T13" fmla="*/ 371 h 451"/>
                  <a:gd name="T14" fmla="*/ 26 w 184"/>
                  <a:gd name="T15" fmla="*/ 451 h 451"/>
                  <a:gd name="T16" fmla="*/ 155 w 184"/>
                  <a:gd name="T17" fmla="*/ 449 h 451"/>
                  <a:gd name="T18" fmla="*/ 184 w 184"/>
                  <a:gd name="T19" fmla="*/ 76 h 451"/>
                  <a:gd name="T20" fmla="*/ 161 w 184"/>
                  <a:gd name="T21" fmla="*/ 9 h 451"/>
                  <a:gd name="T22" fmla="*/ 161 w 184"/>
                  <a:gd name="T23" fmla="*/ 9 h 45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84"/>
                  <a:gd name="T37" fmla="*/ 0 h 451"/>
                  <a:gd name="T38" fmla="*/ 184 w 184"/>
                  <a:gd name="T39" fmla="*/ 451 h 451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84" h="451">
                    <a:moveTo>
                      <a:pt x="161" y="9"/>
                    </a:moveTo>
                    <a:lnTo>
                      <a:pt x="53" y="0"/>
                    </a:lnTo>
                    <a:lnTo>
                      <a:pt x="42" y="106"/>
                    </a:lnTo>
                    <a:lnTo>
                      <a:pt x="10" y="144"/>
                    </a:lnTo>
                    <a:lnTo>
                      <a:pt x="0" y="303"/>
                    </a:lnTo>
                    <a:lnTo>
                      <a:pt x="23" y="311"/>
                    </a:lnTo>
                    <a:lnTo>
                      <a:pt x="7" y="371"/>
                    </a:lnTo>
                    <a:lnTo>
                      <a:pt x="26" y="451"/>
                    </a:lnTo>
                    <a:lnTo>
                      <a:pt x="155" y="449"/>
                    </a:lnTo>
                    <a:lnTo>
                      <a:pt x="184" y="76"/>
                    </a:lnTo>
                    <a:lnTo>
                      <a:pt x="161" y="9"/>
                    </a:lnTo>
                    <a:close/>
                  </a:path>
                </a:pathLst>
              </a:custGeom>
              <a:solidFill>
                <a:srgbClr val="9454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98" name="Freeform 157"/>
              <p:cNvSpPr>
                <a:spLocks/>
              </p:cNvSpPr>
              <p:nvPr/>
            </p:nvSpPr>
            <p:spPr bwMode="ltGray">
              <a:xfrm>
                <a:off x="3692" y="3285"/>
                <a:ext cx="55" cy="26"/>
              </a:xfrm>
              <a:custGeom>
                <a:avLst/>
                <a:gdLst>
                  <a:gd name="T0" fmla="*/ 0 w 55"/>
                  <a:gd name="T1" fmla="*/ 14 h 26"/>
                  <a:gd name="T2" fmla="*/ 23 w 55"/>
                  <a:gd name="T3" fmla="*/ 0 h 26"/>
                  <a:gd name="T4" fmla="*/ 37 w 55"/>
                  <a:gd name="T5" fmla="*/ 0 h 26"/>
                  <a:gd name="T6" fmla="*/ 55 w 55"/>
                  <a:gd name="T7" fmla="*/ 5 h 26"/>
                  <a:gd name="T8" fmla="*/ 9 w 55"/>
                  <a:gd name="T9" fmla="*/ 26 h 26"/>
                  <a:gd name="T10" fmla="*/ 0 w 55"/>
                  <a:gd name="T11" fmla="*/ 14 h 26"/>
                  <a:gd name="T12" fmla="*/ 0 w 55"/>
                  <a:gd name="T13" fmla="*/ 14 h 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5"/>
                  <a:gd name="T22" fmla="*/ 0 h 26"/>
                  <a:gd name="T23" fmla="*/ 55 w 55"/>
                  <a:gd name="T24" fmla="*/ 26 h 2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5" h="26">
                    <a:moveTo>
                      <a:pt x="0" y="14"/>
                    </a:moveTo>
                    <a:lnTo>
                      <a:pt x="23" y="0"/>
                    </a:lnTo>
                    <a:lnTo>
                      <a:pt x="37" y="0"/>
                    </a:lnTo>
                    <a:lnTo>
                      <a:pt x="55" y="5"/>
                    </a:lnTo>
                    <a:lnTo>
                      <a:pt x="9" y="26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B34D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99" name="Freeform 158"/>
              <p:cNvSpPr>
                <a:spLocks/>
              </p:cNvSpPr>
              <p:nvPr/>
            </p:nvSpPr>
            <p:spPr bwMode="ltGray">
              <a:xfrm>
                <a:off x="4625" y="3006"/>
                <a:ext cx="45" cy="46"/>
              </a:xfrm>
              <a:custGeom>
                <a:avLst/>
                <a:gdLst>
                  <a:gd name="T0" fmla="*/ 30 w 45"/>
                  <a:gd name="T1" fmla="*/ 0 h 46"/>
                  <a:gd name="T2" fmla="*/ 45 w 45"/>
                  <a:gd name="T3" fmla="*/ 19 h 46"/>
                  <a:gd name="T4" fmla="*/ 30 w 45"/>
                  <a:gd name="T5" fmla="*/ 46 h 46"/>
                  <a:gd name="T6" fmla="*/ 11 w 45"/>
                  <a:gd name="T7" fmla="*/ 44 h 46"/>
                  <a:gd name="T8" fmla="*/ 11 w 45"/>
                  <a:gd name="T9" fmla="*/ 37 h 46"/>
                  <a:gd name="T10" fmla="*/ 23 w 45"/>
                  <a:gd name="T11" fmla="*/ 33 h 46"/>
                  <a:gd name="T12" fmla="*/ 0 w 45"/>
                  <a:gd name="T13" fmla="*/ 7 h 46"/>
                  <a:gd name="T14" fmla="*/ 30 w 45"/>
                  <a:gd name="T15" fmla="*/ 0 h 46"/>
                  <a:gd name="T16" fmla="*/ 30 w 45"/>
                  <a:gd name="T17" fmla="*/ 0 h 4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5"/>
                  <a:gd name="T28" fmla="*/ 0 h 46"/>
                  <a:gd name="T29" fmla="*/ 45 w 45"/>
                  <a:gd name="T30" fmla="*/ 46 h 4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5" h="46">
                    <a:moveTo>
                      <a:pt x="30" y="0"/>
                    </a:moveTo>
                    <a:lnTo>
                      <a:pt x="45" y="19"/>
                    </a:lnTo>
                    <a:lnTo>
                      <a:pt x="30" y="46"/>
                    </a:lnTo>
                    <a:lnTo>
                      <a:pt x="11" y="44"/>
                    </a:lnTo>
                    <a:lnTo>
                      <a:pt x="11" y="37"/>
                    </a:lnTo>
                    <a:lnTo>
                      <a:pt x="23" y="33"/>
                    </a:lnTo>
                    <a:lnTo>
                      <a:pt x="0" y="7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B34D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00" name="Freeform 159"/>
              <p:cNvSpPr>
                <a:spLocks/>
              </p:cNvSpPr>
              <p:nvPr/>
            </p:nvSpPr>
            <p:spPr bwMode="ltGray">
              <a:xfrm>
                <a:off x="4641" y="3032"/>
                <a:ext cx="14" cy="16"/>
              </a:xfrm>
              <a:custGeom>
                <a:avLst/>
                <a:gdLst>
                  <a:gd name="T0" fmla="*/ 9 w 14"/>
                  <a:gd name="T1" fmla="*/ 0 h 16"/>
                  <a:gd name="T2" fmla="*/ 14 w 14"/>
                  <a:gd name="T3" fmla="*/ 7 h 16"/>
                  <a:gd name="T4" fmla="*/ 6 w 14"/>
                  <a:gd name="T5" fmla="*/ 16 h 16"/>
                  <a:gd name="T6" fmla="*/ 0 w 14"/>
                  <a:gd name="T7" fmla="*/ 4 h 16"/>
                  <a:gd name="T8" fmla="*/ 9 w 14"/>
                  <a:gd name="T9" fmla="*/ 0 h 16"/>
                  <a:gd name="T10" fmla="*/ 9 w 14"/>
                  <a:gd name="T11" fmla="*/ 0 h 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4"/>
                  <a:gd name="T19" fmla="*/ 0 h 16"/>
                  <a:gd name="T20" fmla="*/ 14 w 14"/>
                  <a:gd name="T21" fmla="*/ 16 h 1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4" h="16">
                    <a:moveTo>
                      <a:pt x="9" y="0"/>
                    </a:moveTo>
                    <a:lnTo>
                      <a:pt x="14" y="7"/>
                    </a:lnTo>
                    <a:lnTo>
                      <a:pt x="6" y="16"/>
                    </a:lnTo>
                    <a:lnTo>
                      <a:pt x="0" y="4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BF66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01" name="Freeform 160"/>
              <p:cNvSpPr>
                <a:spLocks/>
              </p:cNvSpPr>
              <p:nvPr/>
            </p:nvSpPr>
            <p:spPr bwMode="ltGray">
              <a:xfrm>
                <a:off x="4590" y="2997"/>
                <a:ext cx="120" cy="42"/>
              </a:xfrm>
              <a:custGeom>
                <a:avLst/>
                <a:gdLst>
                  <a:gd name="T0" fmla="*/ 21 w 120"/>
                  <a:gd name="T1" fmla="*/ 0 h 42"/>
                  <a:gd name="T2" fmla="*/ 72 w 120"/>
                  <a:gd name="T3" fmla="*/ 3 h 42"/>
                  <a:gd name="T4" fmla="*/ 103 w 120"/>
                  <a:gd name="T5" fmla="*/ 3 h 42"/>
                  <a:gd name="T6" fmla="*/ 120 w 120"/>
                  <a:gd name="T7" fmla="*/ 7 h 42"/>
                  <a:gd name="T8" fmla="*/ 117 w 120"/>
                  <a:gd name="T9" fmla="*/ 14 h 42"/>
                  <a:gd name="T10" fmla="*/ 95 w 120"/>
                  <a:gd name="T11" fmla="*/ 12 h 42"/>
                  <a:gd name="T12" fmla="*/ 64 w 120"/>
                  <a:gd name="T13" fmla="*/ 14 h 42"/>
                  <a:gd name="T14" fmla="*/ 44 w 120"/>
                  <a:gd name="T15" fmla="*/ 21 h 42"/>
                  <a:gd name="T16" fmla="*/ 60 w 120"/>
                  <a:gd name="T17" fmla="*/ 35 h 42"/>
                  <a:gd name="T18" fmla="*/ 51 w 120"/>
                  <a:gd name="T19" fmla="*/ 42 h 42"/>
                  <a:gd name="T20" fmla="*/ 35 w 120"/>
                  <a:gd name="T21" fmla="*/ 37 h 42"/>
                  <a:gd name="T22" fmla="*/ 9 w 120"/>
                  <a:gd name="T23" fmla="*/ 39 h 42"/>
                  <a:gd name="T24" fmla="*/ 0 w 120"/>
                  <a:gd name="T25" fmla="*/ 7 h 42"/>
                  <a:gd name="T26" fmla="*/ 21 w 120"/>
                  <a:gd name="T27" fmla="*/ 0 h 42"/>
                  <a:gd name="T28" fmla="*/ 21 w 120"/>
                  <a:gd name="T29" fmla="*/ 0 h 4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20"/>
                  <a:gd name="T46" fmla="*/ 0 h 42"/>
                  <a:gd name="T47" fmla="*/ 120 w 120"/>
                  <a:gd name="T48" fmla="*/ 42 h 4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20" h="42">
                    <a:moveTo>
                      <a:pt x="21" y="0"/>
                    </a:moveTo>
                    <a:lnTo>
                      <a:pt x="72" y="3"/>
                    </a:lnTo>
                    <a:lnTo>
                      <a:pt x="103" y="3"/>
                    </a:lnTo>
                    <a:lnTo>
                      <a:pt x="120" y="7"/>
                    </a:lnTo>
                    <a:lnTo>
                      <a:pt x="117" y="14"/>
                    </a:lnTo>
                    <a:lnTo>
                      <a:pt x="95" y="12"/>
                    </a:lnTo>
                    <a:lnTo>
                      <a:pt x="64" y="14"/>
                    </a:lnTo>
                    <a:lnTo>
                      <a:pt x="44" y="21"/>
                    </a:lnTo>
                    <a:lnTo>
                      <a:pt x="60" y="35"/>
                    </a:lnTo>
                    <a:lnTo>
                      <a:pt x="51" y="42"/>
                    </a:lnTo>
                    <a:lnTo>
                      <a:pt x="35" y="37"/>
                    </a:lnTo>
                    <a:lnTo>
                      <a:pt x="9" y="39"/>
                    </a:lnTo>
                    <a:lnTo>
                      <a:pt x="0" y="7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CC80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02" name="Freeform 161"/>
              <p:cNvSpPr>
                <a:spLocks/>
              </p:cNvSpPr>
              <p:nvPr/>
            </p:nvSpPr>
            <p:spPr bwMode="ltGray">
              <a:xfrm>
                <a:off x="4191" y="2976"/>
                <a:ext cx="420" cy="106"/>
              </a:xfrm>
              <a:custGeom>
                <a:avLst/>
                <a:gdLst>
                  <a:gd name="T0" fmla="*/ 0 w 420"/>
                  <a:gd name="T1" fmla="*/ 58 h 106"/>
                  <a:gd name="T2" fmla="*/ 10 w 420"/>
                  <a:gd name="T3" fmla="*/ 106 h 106"/>
                  <a:gd name="T4" fmla="*/ 113 w 420"/>
                  <a:gd name="T5" fmla="*/ 106 h 106"/>
                  <a:gd name="T6" fmla="*/ 228 w 420"/>
                  <a:gd name="T7" fmla="*/ 49 h 106"/>
                  <a:gd name="T8" fmla="*/ 415 w 420"/>
                  <a:gd name="T9" fmla="*/ 39 h 106"/>
                  <a:gd name="T10" fmla="*/ 420 w 420"/>
                  <a:gd name="T11" fmla="*/ 24 h 106"/>
                  <a:gd name="T12" fmla="*/ 323 w 420"/>
                  <a:gd name="T13" fmla="*/ 0 h 106"/>
                  <a:gd name="T14" fmla="*/ 196 w 420"/>
                  <a:gd name="T15" fmla="*/ 0 h 106"/>
                  <a:gd name="T16" fmla="*/ 0 w 420"/>
                  <a:gd name="T17" fmla="*/ 58 h 106"/>
                  <a:gd name="T18" fmla="*/ 0 w 420"/>
                  <a:gd name="T19" fmla="*/ 58 h 10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20"/>
                  <a:gd name="T31" fmla="*/ 0 h 106"/>
                  <a:gd name="T32" fmla="*/ 420 w 420"/>
                  <a:gd name="T33" fmla="*/ 106 h 10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20" h="106">
                    <a:moveTo>
                      <a:pt x="0" y="58"/>
                    </a:moveTo>
                    <a:lnTo>
                      <a:pt x="10" y="106"/>
                    </a:lnTo>
                    <a:lnTo>
                      <a:pt x="113" y="106"/>
                    </a:lnTo>
                    <a:lnTo>
                      <a:pt x="228" y="49"/>
                    </a:lnTo>
                    <a:lnTo>
                      <a:pt x="415" y="39"/>
                    </a:lnTo>
                    <a:lnTo>
                      <a:pt x="420" y="24"/>
                    </a:lnTo>
                    <a:lnTo>
                      <a:pt x="323" y="0"/>
                    </a:lnTo>
                    <a:lnTo>
                      <a:pt x="196" y="0"/>
                    </a:lnTo>
                    <a:lnTo>
                      <a:pt x="0" y="58"/>
                    </a:lnTo>
                    <a:close/>
                  </a:path>
                </a:pathLst>
              </a:custGeom>
              <a:solidFill>
                <a:srgbClr val="667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03" name="Freeform 162"/>
              <p:cNvSpPr>
                <a:spLocks/>
              </p:cNvSpPr>
              <p:nvPr/>
            </p:nvSpPr>
            <p:spPr bwMode="ltGray">
              <a:xfrm>
                <a:off x="4196" y="3004"/>
                <a:ext cx="412" cy="148"/>
              </a:xfrm>
              <a:custGeom>
                <a:avLst/>
                <a:gdLst>
                  <a:gd name="T0" fmla="*/ 0 w 412"/>
                  <a:gd name="T1" fmla="*/ 67 h 148"/>
                  <a:gd name="T2" fmla="*/ 101 w 412"/>
                  <a:gd name="T3" fmla="*/ 58 h 148"/>
                  <a:gd name="T4" fmla="*/ 152 w 412"/>
                  <a:gd name="T5" fmla="*/ 12 h 148"/>
                  <a:gd name="T6" fmla="*/ 304 w 412"/>
                  <a:gd name="T7" fmla="*/ 0 h 148"/>
                  <a:gd name="T8" fmla="*/ 311 w 412"/>
                  <a:gd name="T9" fmla="*/ 9 h 148"/>
                  <a:gd name="T10" fmla="*/ 412 w 412"/>
                  <a:gd name="T11" fmla="*/ 11 h 148"/>
                  <a:gd name="T12" fmla="*/ 406 w 412"/>
                  <a:gd name="T13" fmla="*/ 28 h 148"/>
                  <a:gd name="T14" fmla="*/ 304 w 412"/>
                  <a:gd name="T15" fmla="*/ 35 h 148"/>
                  <a:gd name="T16" fmla="*/ 210 w 412"/>
                  <a:gd name="T17" fmla="*/ 42 h 148"/>
                  <a:gd name="T18" fmla="*/ 152 w 412"/>
                  <a:gd name="T19" fmla="*/ 78 h 148"/>
                  <a:gd name="T20" fmla="*/ 16 w 412"/>
                  <a:gd name="T21" fmla="*/ 148 h 148"/>
                  <a:gd name="T22" fmla="*/ 0 w 412"/>
                  <a:gd name="T23" fmla="*/ 67 h 148"/>
                  <a:gd name="T24" fmla="*/ 0 w 412"/>
                  <a:gd name="T25" fmla="*/ 67 h 14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12"/>
                  <a:gd name="T40" fmla="*/ 0 h 148"/>
                  <a:gd name="T41" fmla="*/ 412 w 412"/>
                  <a:gd name="T42" fmla="*/ 148 h 14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12" h="148">
                    <a:moveTo>
                      <a:pt x="0" y="67"/>
                    </a:moveTo>
                    <a:lnTo>
                      <a:pt x="101" y="58"/>
                    </a:lnTo>
                    <a:lnTo>
                      <a:pt x="152" y="12"/>
                    </a:lnTo>
                    <a:lnTo>
                      <a:pt x="304" y="0"/>
                    </a:lnTo>
                    <a:lnTo>
                      <a:pt x="311" y="9"/>
                    </a:lnTo>
                    <a:lnTo>
                      <a:pt x="412" y="11"/>
                    </a:lnTo>
                    <a:lnTo>
                      <a:pt x="406" y="28"/>
                    </a:lnTo>
                    <a:lnTo>
                      <a:pt x="304" y="35"/>
                    </a:lnTo>
                    <a:lnTo>
                      <a:pt x="210" y="42"/>
                    </a:lnTo>
                    <a:lnTo>
                      <a:pt x="152" y="78"/>
                    </a:lnTo>
                    <a:lnTo>
                      <a:pt x="16" y="148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525C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04" name="Freeform 163"/>
              <p:cNvSpPr>
                <a:spLocks/>
              </p:cNvSpPr>
              <p:nvPr/>
            </p:nvSpPr>
            <p:spPr bwMode="ltGray">
              <a:xfrm>
                <a:off x="4198" y="3023"/>
                <a:ext cx="410" cy="143"/>
              </a:xfrm>
              <a:custGeom>
                <a:avLst/>
                <a:gdLst>
                  <a:gd name="T0" fmla="*/ 14 w 410"/>
                  <a:gd name="T1" fmla="*/ 143 h 143"/>
                  <a:gd name="T2" fmla="*/ 210 w 410"/>
                  <a:gd name="T3" fmla="*/ 27 h 143"/>
                  <a:gd name="T4" fmla="*/ 410 w 410"/>
                  <a:gd name="T5" fmla="*/ 15 h 143"/>
                  <a:gd name="T6" fmla="*/ 408 w 410"/>
                  <a:gd name="T7" fmla="*/ 6 h 143"/>
                  <a:gd name="T8" fmla="*/ 328 w 410"/>
                  <a:gd name="T9" fmla="*/ 6 h 143"/>
                  <a:gd name="T10" fmla="*/ 305 w 410"/>
                  <a:gd name="T11" fmla="*/ 11 h 143"/>
                  <a:gd name="T12" fmla="*/ 251 w 410"/>
                  <a:gd name="T13" fmla="*/ 0 h 143"/>
                  <a:gd name="T14" fmla="*/ 136 w 410"/>
                  <a:gd name="T15" fmla="*/ 39 h 143"/>
                  <a:gd name="T16" fmla="*/ 138 w 410"/>
                  <a:gd name="T17" fmla="*/ 59 h 143"/>
                  <a:gd name="T18" fmla="*/ 49 w 410"/>
                  <a:gd name="T19" fmla="*/ 76 h 143"/>
                  <a:gd name="T20" fmla="*/ 0 w 410"/>
                  <a:gd name="T21" fmla="*/ 122 h 143"/>
                  <a:gd name="T22" fmla="*/ 14 w 410"/>
                  <a:gd name="T23" fmla="*/ 143 h 143"/>
                  <a:gd name="T24" fmla="*/ 14 w 410"/>
                  <a:gd name="T25" fmla="*/ 143 h 14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10"/>
                  <a:gd name="T40" fmla="*/ 0 h 143"/>
                  <a:gd name="T41" fmla="*/ 410 w 410"/>
                  <a:gd name="T42" fmla="*/ 143 h 14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10" h="143">
                    <a:moveTo>
                      <a:pt x="14" y="143"/>
                    </a:moveTo>
                    <a:lnTo>
                      <a:pt x="210" y="27"/>
                    </a:lnTo>
                    <a:lnTo>
                      <a:pt x="410" y="15"/>
                    </a:lnTo>
                    <a:lnTo>
                      <a:pt x="408" y="6"/>
                    </a:lnTo>
                    <a:lnTo>
                      <a:pt x="328" y="6"/>
                    </a:lnTo>
                    <a:lnTo>
                      <a:pt x="305" y="11"/>
                    </a:lnTo>
                    <a:lnTo>
                      <a:pt x="251" y="0"/>
                    </a:lnTo>
                    <a:lnTo>
                      <a:pt x="136" y="39"/>
                    </a:lnTo>
                    <a:lnTo>
                      <a:pt x="138" y="59"/>
                    </a:lnTo>
                    <a:lnTo>
                      <a:pt x="49" y="76"/>
                    </a:lnTo>
                    <a:lnTo>
                      <a:pt x="0" y="122"/>
                    </a:lnTo>
                    <a:lnTo>
                      <a:pt x="14" y="143"/>
                    </a:lnTo>
                    <a:close/>
                  </a:path>
                </a:pathLst>
              </a:custGeom>
              <a:solidFill>
                <a:srgbClr val="4047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05" name="Freeform 164"/>
              <p:cNvSpPr>
                <a:spLocks/>
              </p:cNvSpPr>
              <p:nvPr/>
            </p:nvSpPr>
            <p:spPr bwMode="ltGray">
              <a:xfrm>
                <a:off x="4184" y="2965"/>
                <a:ext cx="433" cy="85"/>
              </a:xfrm>
              <a:custGeom>
                <a:avLst/>
                <a:gdLst>
                  <a:gd name="T0" fmla="*/ 3 w 433"/>
                  <a:gd name="T1" fmla="*/ 55 h 85"/>
                  <a:gd name="T2" fmla="*/ 5 w 433"/>
                  <a:gd name="T3" fmla="*/ 51 h 85"/>
                  <a:gd name="T4" fmla="*/ 12 w 433"/>
                  <a:gd name="T5" fmla="*/ 50 h 85"/>
                  <a:gd name="T6" fmla="*/ 17 w 433"/>
                  <a:gd name="T7" fmla="*/ 46 h 85"/>
                  <a:gd name="T8" fmla="*/ 24 w 433"/>
                  <a:gd name="T9" fmla="*/ 44 h 85"/>
                  <a:gd name="T10" fmla="*/ 31 w 433"/>
                  <a:gd name="T11" fmla="*/ 41 h 85"/>
                  <a:gd name="T12" fmla="*/ 40 w 433"/>
                  <a:gd name="T13" fmla="*/ 39 h 85"/>
                  <a:gd name="T14" fmla="*/ 49 w 433"/>
                  <a:gd name="T15" fmla="*/ 35 h 85"/>
                  <a:gd name="T16" fmla="*/ 60 w 433"/>
                  <a:gd name="T17" fmla="*/ 34 h 85"/>
                  <a:gd name="T18" fmla="*/ 70 w 433"/>
                  <a:gd name="T19" fmla="*/ 28 h 85"/>
                  <a:gd name="T20" fmla="*/ 83 w 433"/>
                  <a:gd name="T21" fmla="*/ 27 h 85"/>
                  <a:gd name="T22" fmla="*/ 95 w 433"/>
                  <a:gd name="T23" fmla="*/ 21 h 85"/>
                  <a:gd name="T24" fmla="*/ 109 w 433"/>
                  <a:gd name="T25" fmla="*/ 18 h 85"/>
                  <a:gd name="T26" fmla="*/ 116 w 433"/>
                  <a:gd name="T27" fmla="*/ 16 h 85"/>
                  <a:gd name="T28" fmla="*/ 123 w 433"/>
                  <a:gd name="T29" fmla="*/ 14 h 85"/>
                  <a:gd name="T30" fmla="*/ 132 w 433"/>
                  <a:gd name="T31" fmla="*/ 14 h 85"/>
                  <a:gd name="T32" fmla="*/ 139 w 433"/>
                  <a:gd name="T33" fmla="*/ 14 h 85"/>
                  <a:gd name="T34" fmla="*/ 146 w 433"/>
                  <a:gd name="T35" fmla="*/ 11 h 85"/>
                  <a:gd name="T36" fmla="*/ 153 w 433"/>
                  <a:gd name="T37" fmla="*/ 9 h 85"/>
                  <a:gd name="T38" fmla="*/ 162 w 433"/>
                  <a:gd name="T39" fmla="*/ 7 h 85"/>
                  <a:gd name="T40" fmla="*/ 171 w 433"/>
                  <a:gd name="T41" fmla="*/ 7 h 85"/>
                  <a:gd name="T42" fmla="*/ 178 w 433"/>
                  <a:gd name="T43" fmla="*/ 5 h 85"/>
                  <a:gd name="T44" fmla="*/ 187 w 433"/>
                  <a:gd name="T45" fmla="*/ 4 h 85"/>
                  <a:gd name="T46" fmla="*/ 196 w 433"/>
                  <a:gd name="T47" fmla="*/ 2 h 85"/>
                  <a:gd name="T48" fmla="*/ 205 w 433"/>
                  <a:gd name="T49" fmla="*/ 2 h 85"/>
                  <a:gd name="T50" fmla="*/ 213 w 433"/>
                  <a:gd name="T51" fmla="*/ 2 h 85"/>
                  <a:gd name="T52" fmla="*/ 222 w 433"/>
                  <a:gd name="T53" fmla="*/ 2 h 85"/>
                  <a:gd name="T54" fmla="*/ 229 w 433"/>
                  <a:gd name="T55" fmla="*/ 0 h 85"/>
                  <a:gd name="T56" fmla="*/ 240 w 433"/>
                  <a:gd name="T57" fmla="*/ 0 h 85"/>
                  <a:gd name="T58" fmla="*/ 247 w 433"/>
                  <a:gd name="T59" fmla="*/ 0 h 85"/>
                  <a:gd name="T60" fmla="*/ 258 w 433"/>
                  <a:gd name="T61" fmla="*/ 0 h 85"/>
                  <a:gd name="T62" fmla="*/ 266 w 433"/>
                  <a:gd name="T63" fmla="*/ 0 h 85"/>
                  <a:gd name="T64" fmla="*/ 279 w 433"/>
                  <a:gd name="T65" fmla="*/ 2 h 85"/>
                  <a:gd name="T66" fmla="*/ 286 w 433"/>
                  <a:gd name="T67" fmla="*/ 2 h 85"/>
                  <a:gd name="T68" fmla="*/ 296 w 433"/>
                  <a:gd name="T69" fmla="*/ 2 h 85"/>
                  <a:gd name="T70" fmla="*/ 305 w 433"/>
                  <a:gd name="T71" fmla="*/ 2 h 85"/>
                  <a:gd name="T72" fmla="*/ 316 w 433"/>
                  <a:gd name="T73" fmla="*/ 4 h 85"/>
                  <a:gd name="T74" fmla="*/ 323 w 433"/>
                  <a:gd name="T75" fmla="*/ 4 h 85"/>
                  <a:gd name="T76" fmla="*/ 334 w 433"/>
                  <a:gd name="T77" fmla="*/ 5 h 85"/>
                  <a:gd name="T78" fmla="*/ 342 w 433"/>
                  <a:gd name="T79" fmla="*/ 7 h 85"/>
                  <a:gd name="T80" fmla="*/ 355 w 433"/>
                  <a:gd name="T81" fmla="*/ 9 h 85"/>
                  <a:gd name="T82" fmla="*/ 362 w 433"/>
                  <a:gd name="T83" fmla="*/ 11 h 85"/>
                  <a:gd name="T84" fmla="*/ 374 w 433"/>
                  <a:gd name="T85" fmla="*/ 14 h 85"/>
                  <a:gd name="T86" fmla="*/ 381 w 433"/>
                  <a:gd name="T87" fmla="*/ 14 h 85"/>
                  <a:gd name="T88" fmla="*/ 394 w 433"/>
                  <a:gd name="T89" fmla="*/ 18 h 85"/>
                  <a:gd name="T90" fmla="*/ 402 w 433"/>
                  <a:gd name="T91" fmla="*/ 21 h 85"/>
                  <a:gd name="T92" fmla="*/ 413 w 433"/>
                  <a:gd name="T93" fmla="*/ 23 h 85"/>
                  <a:gd name="T94" fmla="*/ 422 w 433"/>
                  <a:gd name="T95" fmla="*/ 27 h 85"/>
                  <a:gd name="T96" fmla="*/ 433 w 433"/>
                  <a:gd name="T97" fmla="*/ 32 h 85"/>
                  <a:gd name="T98" fmla="*/ 427 w 433"/>
                  <a:gd name="T99" fmla="*/ 39 h 85"/>
                  <a:gd name="T100" fmla="*/ 330 w 433"/>
                  <a:gd name="T101" fmla="*/ 16 h 85"/>
                  <a:gd name="T102" fmla="*/ 304 w 433"/>
                  <a:gd name="T103" fmla="*/ 25 h 85"/>
                  <a:gd name="T104" fmla="*/ 203 w 433"/>
                  <a:gd name="T105" fmla="*/ 18 h 85"/>
                  <a:gd name="T106" fmla="*/ 114 w 433"/>
                  <a:gd name="T107" fmla="*/ 44 h 85"/>
                  <a:gd name="T108" fmla="*/ 102 w 433"/>
                  <a:gd name="T109" fmla="*/ 55 h 85"/>
                  <a:gd name="T110" fmla="*/ 0 w 433"/>
                  <a:gd name="T111" fmla="*/ 85 h 85"/>
                  <a:gd name="T112" fmla="*/ 3 w 433"/>
                  <a:gd name="T113" fmla="*/ 55 h 85"/>
                  <a:gd name="T114" fmla="*/ 3 w 433"/>
                  <a:gd name="T115" fmla="*/ 55 h 85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433"/>
                  <a:gd name="T175" fmla="*/ 0 h 85"/>
                  <a:gd name="T176" fmla="*/ 433 w 433"/>
                  <a:gd name="T177" fmla="*/ 85 h 85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433" h="85">
                    <a:moveTo>
                      <a:pt x="3" y="55"/>
                    </a:moveTo>
                    <a:lnTo>
                      <a:pt x="5" y="51"/>
                    </a:lnTo>
                    <a:lnTo>
                      <a:pt x="12" y="50"/>
                    </a:lnTo>
                    <a:lnTo>
                      <a:pt x="17" y="46"/>
                    </a:lnTo>
                    <a:lnTo>
                      <a:pt x="24" y="44"/>
                    </a:lnTo>
                    <a:lnTo>
                      <a:pt x="31" y="41"/>
                    </a:lnTo>
                    <a:lnTo>
                      <a:pt x="40" y="39"/>
                    </a:lnTo>
                    <a:lnTo>
                      <a:pt x="49" y="35"/>
                    </a:lnTo>
                    <a:lnTo>
                      <a:pt x="60" y="34"/>
                    </a:lnTo>
                    <a:lnTo>
                      <a:pt x="70" y="28"/>
                    </a:lnTo>
                    <a:lnTo>
                      <a:pt x="83" y="27"/>
                    </a:lnTo>
                    <a:lnTo>
                      <a:pt x="95" y="21"/>
                    </a:lnTo>
                    <a:lnTo>
                      <a:pt x="109" y="18"/>
                    </a:lnTo>
                    <a:lnTo>
                      <a:pt x="116" y="16"/>
                    </a:lnTo>
                    <a:lnTo>
                      <a:pt x="123" y="14"/>
                    </a:lnTo>
                    <a:lnTo>
                      <a:pt x="132" y="14"/>
                    </a:lnTo>
                    <a:lnTo>
                      <a:pt x="139" y="14"/>
                    </a:lnTo>
                    <a:lnTo>
                      <a:pt x="146" y="11"/>
                    </a:lnTo>
                    <a:lnTo>
                      <a:pt x="153" y="9"/>
                    </a:lnTo>
                    <a:lnTo>
                      <a:pt x="162" y="7"/>
                    </a:lnTo>
                    <a:lnTo>
                      <a:pt x="171" y="7"/>
                    </a:lnTo>
                    <a:lnTo>
                      <a:pt x="178" y="5"/>
                    </a:lnTo>
                    <a:lnTo>
                      <a:pt x="187" y="4"/>
                    </a:lnTo>
                    <a:lnTo>
                      <a:pt x="196" y="2"/>
                    </a:lnTo>
                    <a:lnTo>
                      <a:pt x="205" y="2"/>
                    </a:lnTo>
                    <a:lnTo>
                      <a:pt x="213" y="2"/>
                    </a:lnTo>
                    <a:lnTo>
                      <a:pt x="222" y="2"/>
                    </a:lnTo>
                    <a:lnTo>
                      <a:pt x="229" y="0"/>
                    </a:lnTo>
                    <a:lnTo>
                      <a:pt x="240" y="0"/>
                    </a:lnTo>
                    <a:lnTo>
                      <a:pt x="247" y="0"/>
                    </a:lnTo>
                    <a:lnTo>
                      <a:pt x="258" y="0"/>
                    </a:lnTo>
                    <a:lnTo>
                      <a:pt x="266" y="0"/>
                    </a:lnTo>
                    <a:lnTo>
                      <a:pt x="279" y="2"/>
                    </a:lnTo>
                    <a:lnTo>
                      <a:pt x="286" y="2"/>
                    </a:lnTo>
                    <a:lnTo>
                      <a:pt x="296" y="2"/>
                    </a:lnTo>
                    <a:lnTo>
                      <a:pt x="305" y="2"/>
                    </a:lnTo>
                    <a:lnTo>
                      <a:pt x="316" y="4"/>
                    </a:lnTo>
                    <a:lnTo>
                      <a:pt x="323" y="4"/>
                    </a:lnTo>
                    <a:lnTo>
                      <a:pt x="334" y="5"/>
                    </a:lnTo>
                    <a:lnTo>
                      <a:pt x="342" y="7"/>
                    </a:lnTo>
                    <a:lnTo>
                      <a:pt x="355" y="9"/>
                    </a:lnTo>
                    <a:lnTo>
                      <a:pt x="362" y="11"/>
                    </a:lnTo>
                    <a:lnTo>
                      <a:pt x="374" y="14"/>
                    </a:lnTo>
                    <a:lnTo>
                      <a:pt x="381" y="14"/>
                    </a:lnTo>
                    <a:lnTo>
                      <a:pt x="394" y="18"/>
                    </a:lnTo>
                    <a:lnTo>
                      <a:pt x="402" y="21"/>
                    </a:lnTo>
                    <a:lnTo>
                      <a:pt x="413" y="23"/>
                    </a:lnTo>
                    <a:lnTo>
                      <a:pt x="422" y="27"/>
                    </a:lnTo>
                    <a:lnTo>
                      <a:pt x="433" y="32"/>
                    </a:lnTo>
                    <a:lnTo>
                      <a:pt x="427" y="39"/>
                    </a:lnTo>
                    <a:lnTo>
                      <a:pt x="330" y="16"/>
                    </a:lnTo>
                    <a:lnTo>
                      <a:pt x="304" y="25"/>
                    </a:lnTo>
                    <a:lnTo>
                      <a:pt x="203" y="18"/>
                    </a:lnTo>
                    <a:lnTo>
                      <a:pt x="114" y="44"/>
                    </a:lnTo>
                    <a:lnTo>
                      <a:pt x="102" y="55"/>
                    </a:lnTo>
                    <a:lnTo>
                      <a:pt x="0" y="85"/>
                    </a:lnTo>
                    <a:lnTo>
                      <a:pt x="3" y="55"/>
                    </a:lnTo>
                    <a:close/>
                  </a:path>
                </a:pathLst>
              </a:custGeom>
              <a:solidFill>
                <a:srgbClr val="7885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06" name="Freeform 165"/>
              <p:cNvSpPr>
                <a:spLocks/>
              </p:cNvSpPr>
              <p:nvPr/>
            </p:nvSpPr>
            <p:spPr bwMode="ltGray">
              <a:xfrm>
                <a:off x="4101" y="3345"/>
                <a:ext cx="104" cy="152"/>
              </a:xfrm>
              <a:custGeom>
                <a:avLst/>
                <a:gdLst>
                  <a:gd name="T0" fmla="*/ 0 w 104"/>
                  <a:gd name="T1" fmla="*/ 44 h 152"/>
                  <a:gd name="T2" fmla="*/ 24 w 104"/>
                  <a:gd name="T3" fmla="*/ 152 h 152"/>
                  <a:gd name="T4" fmla="*/ 76 w 104"/>
                  <a:gd name="T5" fmla="*/ 146 h 152"/>
                  <a:gd name="T6" fmla="*/ 88 w 104"/>
                  <a:gd name="T7" fmla="*/ 132 h 152"/>
                  <a:gd name="T8" fmla="*/ 104 w 104"/>
                  <a:gd name="T9" fmla="*/ 85 h 152"/>
                  <a:gd name="T10" fmla="*/ 86 w 104"/>
                  <a:gd name="T11" fmla="*/ 23 h 152"/>
                  <a:gd name="T12" fmla="*/ 12 w 104"/>
                  <a:gd name="T13" fmla="*/ 0 h 152"/>
                  <a:gd name="T14" fmla="*/ 0 w 104"/>
                  <a:gd name="T15" fmla="*/ 44 h 152"/>
                  <a:gd name="T16" fmla="*/ 0 w 104"/>
                  <a:gd name="T17" fmla="*/ 44 h 15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4"/>
                  <a:gd name="T28" fmla="*/ 0 h 152"/>
                  <a:gd name="T29" fmla="*/ 104 w 104"/>
                  <a:gd name="T30" fmla="*/ 152 h 15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4" h="152">
                    <a:moveTo>
                      <a:pt x="0" y="44"/>
                    </a:moveTo>
                    <a:lnTo>
                      <a:pt x="24" y="152"/>
                    </a:lnTo>
                    <a:lnTo>
                      <a:pt x="76" y="146"/>
                    </a:lnTo>
                    <a:lnTo>
                      <a:pt x="88" y="132"/>
                    </a:lnTo>
                    <a:lnTo>
                      <a:pt x="104" y="85"/>
                    </a:lnTo>
                    <a:lnTo>
                      <a:pt x="86" y="23"/>
                    </a:lnTo>
                    <a:lnTo>
                      <a:pt x="12" y="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2E33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07" name="Freeform 166"/>
              <p:cNvSpPr>
                <a:spLocks/>
              </p:cNvSpPr>
              <p:nvPr/>
            </p:nvSpPr>
            <p:spPr bwMode="ltGray">
              <a:xfrm>
                <a:off x="4173" y="3359"/>
                <a:ext cx="62" cy="122"/>
              </a:xfrm>
              <a:custGeom>
                <a:avLst/>
                <a:gdLst>
                  <a:gd name="T0" fmla="*/ 0 w 62"/>
                  <a:gd name="T1" fmla="*/ 23 h 122"/>
                  <a:gd name="T2" fmla="*/ 16 w 62"/>
                  <a:gd name="T3" fmla="*/ 67 h 122"/>
                  <a:gd name="T4" fmla="*/ 4 w 62"/>
                  <a:gd name="T5" fmla="*/ 81 h 122"/>
                  <a:gd name="T6" fmla="*/ 14 w 62"/>
                  <a:gd name="T7" fmla="*/ 122 h 122"/>
                  <a:gd name="T8" fmla="*/ 60 w 62"/>
                  <a:gd name="T9" fmla="*/ 78 h 122"/>
                  <a:gd name="T10" fmla="*/ 62 w 62"/>
                  <a:gd name="T11" fmla="*/ 32 h 122"/>
                  <a:gd name="T12" fmla="*/ 42 w 62"/>
                  <a:gd name="T13" fmla="*/ 0 h 122"/>
                  <a:gd name="T14" fmla="*/ 0 w 62"/>
                  <a:gd name="T15" fmla="*/ 23 h 122"/>
                  <a:gd name="T16" fmla="*/ 0 w 62"/>
                  <a:gd name="T17" fmla="*/ 23 h 12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2"/>
                  <a:gd name="T28" fmla="*/ 0 h 122"/>
                  <a:gd name="T29" fmla="*/ 62 w 62"/>
                  <a:gd name="T30" fmla="*/ 122 h 12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2" h="122">
                    <a:moveTo>
                      <a:pt x="0" y="23"/>
                    </a:moveTo>
                    <a:lnTo>
                      <a:pt x="16" y="67"/>
                    </a:lnTo>
                    <a:lnTo>
                      <a:pt x="4" y="81"/>
                    </a:lnTo>
                    <a:lnTo>
                      <a:pt x="14" y="122"/>
                    </a:lnTo>
                    <a:lnTo>
                      <a:pt x="60" y="78"/>
                    </a:lnTo>
                    <a:lnTo>
                      <a:pt x="62" y="32"/>
                    </a:lnTo>
                    <a:lnTo>
                      <a:pt x="42" y="0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4047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08" name="Freeform 167"/>
              <p:cNvSpPr>
                <a:spLocks/>
              </p:cNvSpPr>
              <p:nvPr/>
            </p:nvSpPr>
            <p:spPr bwMode="ltGray">
              <a:xfrm>
                <a:off x="4201" y="3336"/>
                <a:ext cx="60" cy="104"/>
              </a:xfrm>
              <a:custGeom>
                <a:avLst/>
                <a:gdLst>
                  <a:gd name="T0" fmla="*/ 23 w 60"/>
                  <a:gd name="T1" fmla="*/ 0 h 104"/>
                  <a:gd name="T2" fmla="*/ 60 w 60"/>
                  <a:gd name="T3" fmla="*/ 74 h 104"/>
                  <a:gd name="T4" fmla="*/ 29 w 60"/>
                  <a:gd name="T5" fmla="*/ 104 h 104"/>
                  <a:gd name="T6" fmla="*/ 27 w 60"/>
                  <a:gd name="T7" fmla="*/ 60 h 104"/>
                  <a:gd name="T8" fmla="*/ 9 w 60"/>
                  <a:gd name="T9" fmla="*/ 51 h 104"/>
                  <a:gd name="T10" fmla="*/ 0 w 60"/>
                  <a:gd name="T11" fmla="*/ 14 h 104"/>
                  <a:gd name="T12" fmla="*/ 23 w 60"/>
                  <a:gd name="T13" fmla="*/ 0 h 104"/>
                  <a:gd name="T14" fmla="*/ 23 w 60"/>
                  <a:gd name="T15" fmla="*/ 0 h 10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0"/>
                  <a:gd name="T25" fmla="*/ 0 h 104"/>
                  <a:gd name="T26" fmla="*/ 60 w 60"/>
                  <a:gd name="T27" fmla="*/ 104 h 10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" h="104">
                    <a:moveTo>
                      <a:pt x="23" y="0"/>
                    </a:moveTo>
                    <a:lnTo>
                      <a:pt x="60" y="74"/>
                    </a:lnTo>
                    <a:lnTo>
                      <a:pt x="29" y="104"/>
                    </a:lnTo>
                    <a:lnTo>
                      <a:pt x="27" y="60"/>
                    </a:lnTo>
                    <a:lnTo>
                      <a:pt x="9" y="51"/>
                    </a:lnTo>
                    <a:lnTo>
                      <a:pt x="0" y="14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525C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09" name="Freeform 168"/>
              <p:cNvSpPr>
                <a:spLocks/>
              </p:cNvSpPr>
              <p:nvPr/>
            </p:nvSpPr>
            <p:spPr bwMode="ltGray">
              <a:xfrm>
                <a:off x="3984" y="3398"/>
                <a:ext cx="90" cy="118"/>
              </a:xfrm>
              <a:custGeom>
                <a:avLst/>
                <a:gdLst>
                  <a:gd name="T0" fmla="*/ 87 w 90"/>
                  <a:gd name="T1" fmla="*/ 0 h 118"/>
                  <a:gd name="T2" fmla="*/ 90 w 90"/>
                  <a:gd name="T3" fmla="*/ 62 h 118"/>
                  <a:gd name="T4" fmla="*/ 65 w 90"/>
                  <a:gd name="T5" fmla="*/ 111 h 118"/>
                  <a:gd name="T6" fmla="*/ 18 w 90"/>
                  <a:gd name="T7" fmla="*/ 118 h 118"/>
                  <a:gd name="T8" fmla="*/ 0 w 90"/>
                  <a:gd name="T9" fmla="*/ 99 h 118"/>
                  <a:gd name="T10" fmla="*/ 0 w 90"/>
                  <a:gd name="T11" fmla="*/ 0 h 118"/>
                  <a:gd name="T12" fmla="*/ 87 w 90"/>
                  <a:gd name="T13" fmla="*/ 0 h 118"/>
                  <a:gd name="T14" fmla="*/ 87 w 90"/>
                  <a:gd name="T15" fmla="*/ 0 h 11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0"/>
                  <a:gd name="T25" fmla="*/ 0 h 118"/>
                  <a:gd name="T26" fmla="*/ 90 w 90"/>
                  <a:gd name="T27" fmla="*/ 118 h 11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0" h="118">
                    <a:moveTo>
                      <a:pt x="87" y="0"/>
                    </a:moveTo>
                    <a:lnTo>
                      <a:pt x="90" y="62"/>
                    </a:lnTo>
                    <a:lnTo>
                      <a:pt x="65" y="111"/>
                    </a:lnTo>
                    <a:lnTo>
                      <a:pt x="18" y="118"/>
                    </a:lnTo>
                    <a:lnTo>
                      <a:pt x="0" y="99"/>
                    </a:lnTo>
                    <a:lnTo>
                      <a:pt x="0" y="0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4047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10" name="Freeform 169"/>
              <p:cNvSpPr>
                <a:spLocks/>
              </p:cNvSpPr>
              <p:nvPr/>
            </p:nvSpPr>
            <p:spPr bwMode="ltGray">
              <a:xfrm>
                <a:off x="4040" y="3401"/>
                <a:ext cx="66" cy="108"/>
              </a:xfrm>
              <a:custGeom>
                <a:avLst/>
                <a:gdLst>
                  <a:gd name="T0" fmla="*/ 0 w 66"/>
                  <a:gd name="T1" fmla="*/ 0 h 108"/>
                  <a:gd name="T2" fmla="*/ 15 w 66"/>
                  <a:gd name="T3" fmla="*/ 59 h 108"/>
                  <a:gd name="T4" fmla="*/ 2 w 66"/>
                  <a:gd name="T5" fmla="*/ 69 h 108"/>
                  <a:gd name="T6" fmla="*/ 4 w 66"/>
                  <a:gd name="T7" fmla="*/ 108 h 108"/>
                  <a:gd name="T8" fmla="*/ 57 w 66"/>
                  <a:gd name="T9" fmla="*/ 101 h 108"/>
                  <a:gd name="T10" fmla="*/ 66 w 66"/>
                  <a:gd name="T11" fmla="*/ 64 h 108"/>
                  <a:gd name="T12" fmla="*/ 43 w 66"/>
                  <a:gd name="T13" fmla="*/ 6 h 108"/>
                  <a:gd name="T14" fmla="*/ 0 w 66"/>
                  <a:gd name="T15" fmla="*/ 0 h 108"/>
                  <a:gd name="T16" fmla="*/ 0 w 66"/>
                  <a:gd name="T17" fmla="*/ 0 h 10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6"/>
                  <a:gd name="T28" fmla="*/ 0 h 108"/>
                  <a:gd name="T29" fmla="*/ 66 w 66"/>
                  <a:gd name="T30" fmla="*/ 108 h 10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6" h="108">
                    <a:moveTo>
                      <a:pt x="0" y="0"/>
                    </a:moveTo>
                    <a:lnTo>
                      <a:pt x="15" y="59"/>
                    </a:lnTo>
                    <a:lnTo>
                      <a:pt x="2" y="69"/>
                    </a:lnTo>
                    <a:lnTo>
                      <a:pt x="4" y="108"/>
                    </a:lnTo>
                    <a:lnTo>
                      <a:pt x="57" y="101"/>
                    </a:lnTo>
                    <a:lnTo>
                      <a:pt x="66" y="64"/>
                    </a:lnTo>
                    <a:lnTo>
                      <a:pt x="43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25C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11" name="Freeform 170"/>
              <p:cNvSpPr>
                <a:spLocks/>
              </p:cNvSpPr>
              <p:nvPr/>
            </p:nvSpPr>
            <p:spPr bwMode="ltGray">
              <a:xfrm>
                <a:off x="4081" y="3368"/>
                <a:ext cx="51" cy="136"/>
              </a:xfrm>
              <a:custGeom>
                <a:avLst/>
                <a:gdLst>
                  <a:gd name="T0" fmla="*/ 20 w 51"/>
                  <a:gd name="T1" fmla="*/ 0 h 136"/>
                  <a:gd name="T2" fmla="*/ 21 w 51"/>
                  <a:gd name="T3" fmla="*/ 2 h 136"/>
                  <a:gd name="T4" fmla="*/ 25 w 51"/>
                  <a:gd name="T5" fmla="*/ 14 h 136"/>
                  <a:gd name="T6" fmla="*/ 28 w 51"/>
                  <a:gd name="T7" fmla="*/ 21 h 136"/>
                  <a:gd name="T8" fmla="*/ 32 w 51"/>
                  <a:gd name="T9" fmla="*/ 28 h 136"/>
                  <a:gd name="T10" fmla="*/ 37 w 51"/>
                  <a:gd name="T11" fmla="*/ 39 h 136"/>
                  <a:gd name="T12" fmla="*/ 41 w 51"/>
                  <a:gd name="T13" fmla="*/ 49 h 136"/>
                  <a:gd name="T14" fmla="*/ 44 w 51"/>
                  <a:gd name="T15" fmla="*/ 58 h 136"/>
                  <a:gd name="T16" fmla="*/ 46 w 51"/>
                  <a:gd name="T17" fmla="*/ 71 h 136"/>
                  <a:gd name="T18" fmla="*/ 48 w 51"/>
                  <a:gd name="T19" fmla="*/ 79 h 136"/>
                  <a:gd name="T20" fmla="*/ 51 w 51"/>
                  <a:gd name="T21" fmla="*/ 90 h 136"/>
                  <a:gd name="T22" fmla="*/ 51 w 51"/>
                  <a:gd name="T23" fmla="*/ 101 h 136"/>
                  <a:gd name="T24" fmla="*/ 51 w 51"/>
                  <a:gd name="T25" fmla="*/ 111 h 136"/>
                  <a:gd name="T26" fmla="*/ 51 w 51"/>
                  <a:gd name="T27" fmla="*/ 120 h 136"/>
                  <a:gd name="T28" fmla="*/ 50 w 51"/>
                  <a:gd name="T29" fmla="*/ 129 h 136"/>
                  <a:gd name="T30" fmla="*/ 11 w 51"/>
                  <a:gd name="T31" fmla="*/ 136 h 136"/>
                  <a:gd name="T32" fmla="*/ 12 w 51"/>
                  <a:gd name="T33" fmla="*/ 99 h 136"/>
                  <a:gd name="T34" fmla="*/ 0 w 51"/>
                  <a:gd name="T35" fmla="*/ 81 h 136"/>
                  <a:gd name="T36" fmla="*/ 0 w 51"/>
                  <a:gd name="T37" fmla="*/ 10 h 136"/>
                  <a:gd name="T38" fmla="*/ 20 w 51"/>
                  <a:gd name="T39" fmla="*/ 0 h 136"/>
                  <a:gd name="T40" fmla="*/ 20 w 51"/>
                  <a:gd name="T41" fmla="*/ 0 h 1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51"/>
                  <a:gd name="T64" fmla="*/ 0 h 136"/>
                  <a:gd name="T65" fmla="*/ 51 w 51"/>
                  <a:gd name="T66" fmla="*/ 136 h 1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51" h="136">
                    <a:moveTo>
                      <a:pt x="20" y="0"/>
                    </a:moveTo>
                    <a:lnTo>
                      <a:pt x="21" y="2"/>
                    </a:lnTo>
                    <a:lnTo>
                      <a:pt x="25" y="14"/>
                    </a:lnTo>
                    <a:lnTo>
                      <a:pt x="28" y="21"/>
                    </a:lnTo>
                    <a:lnTo>
                      <a:pt x="32" y="28"/>
                    </a:lnTo>
                    <a:lnTo>
                      <a:pt x="37" y="39"/>
                    </a:lnTo>
                    <a:lnTo>
                      <a:pt x="41" y="49"/>
                    </a:lnTo>
                    <a:lnTo>
                      <a:pt x="44" y="58"/>
                    </a:lnTo>
                    <a:lnTo>
                      <a:pt x="46" y="71"/>
                    </a:lnTo>
                    <a:lnTo>
                      <a:pt x="48" y="79"/>
                    </a:lnTo>
                    <a:lnTo>
                      <a:pt x="51" y="90"/>
                    </a:lnTo>
                    <a:lnTo>
                      <a:pt x="51" y="101"/>
                    </a:lnTo>
                    <a:lnTo>
                      <a:pt x="51" y="111"/>
                    </a:lnTo>
                    <a:lnTo>
                      <a:pt x="51" y="120"/>
                    </a:lnTo>
                    <a:lnTo>
                      <a:pt x="50" y="129"/>
                    </a:lnTo>
                    <a:lnTo>
                      <a:pt x="11" y="136"/>
                    </a:lnTo>
                    <a:lnTo>
                      <a:pt x="12" y="99"/>
                    </a:lnTo>
                    <a:lnTo>
                      <a:pt x="0" y="81"/>
                    </a:lnTo>
                    <a:lnTo>
                      <a:pt x="0" y="10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667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12" name="Freeform 171"/>
              <p:cNvSpPr>
                <a:spLocks/>
              </p:cNvSpPr>
              <p:nvPr/>
            </p:nvSpPr>
            <p:spPr bwMode="ltGray">
              <a:xfrm>
                <a:off x="3966" y="3393"/>
                <a:ext cx="37" cy="129"/>
              </a:xfrm>
              <a:custGeom>
                <a:avLst/>
                <a:gdLst>
                  <a:gd name="T0" fmla="*/ 0 w 37"/>
                  <a:gd name="T1" fmla="*/ 0 h 129"/>
                  <a:gd name="T2" fmla="*/ 0 w 37"/>
                  <a:gd name="T3" fmla="*/ 129 h 129"/>
                  <a:gd name="T4" fmla="*/ 37 w 37"/>
                  <a:gd name="T5" fmla="*/ 123 h 129"/>
                  <a:gd name="T6" fmla="*/ 29 w 37"/>
                  <a:gd name="T7" fmla="*/ 93 h 129"/>
                  <a:gd name="T8" fmla="*/ 32 w 37"/>
                  <a:gd name="T9" fmla="*/ 8 h 129"/>
                  <a:gd name="T10" fmla="*/ 0 w 37"/>
                  <a:gd name="T11" fmla="*/ 0 h 129"/>
                  <a:gd name="T12" fmla="*/ 0 w 37"/>
                  <a:gd name="T13" fmla="*/ 0 h 12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7"/>
                  <a:gd name="T22" fmla="*/ 0 h 129"/>
                  <a:gd name="T23" fmla="*/ 37 w 37"/>
                  <a:gd name="T24" fmla="*/ 129 h 12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7" h="129">
                    <a:moveTo>
                      <a:pt x="0" y="0"/>
                    </a:moveTo>
                    <a:lnTo>
                      <a:pt x="0" y="129"/>
                    </a:lnTo>
                    <a:lnTo>
                      <a:pt x="37" y="123"/>
                    </a:lnTo>
                    <a:lnTo>
                      <a:pt x="29" y="93"/>
                    </a:lnTo>
                    <a:lnTo>
                      <a:pt x="32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E33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13" name="Freeform 172"/>
              <p:cNvSpPr>
                <a:spLocks/>
              </p:cNvSpPr>
              <p:nvPr/>
            </p:nvSpPr>
            <p:spPr bwMode="ltGray">
              <a:xfrm>
                <a:off x="4106" y="3020"/>
                <a:ext cx="125" cy="364"/>
              </a:xfrm>
              <a:custGeom>
                <a:avLst/>
                <a:gdLst>
                  <a:gd name="T0" fmla="*/ 90 w 125"/>
                  <a:gd name="T1" fmla="*/ 364 h 364"/>
                  <a:gd name="T2" fmla="*/ 125 w 125"/>
                  <a:gd name="T3" fmla="*/ 320 h 364"/>
                  <a:gd name="T4" fmla="*/ 92 w 125"/>
                  <a:gd name="T5" fmla="*/ 260 h 364"/>
                  <a:gd name="T6" fmla="*/ 115 w 125"/>
                  <a:gd name="T7" fmla="*/ 132 h 364"/>
                  <a:gd name="T8" fmla="*/ 85 w 125"/>
                  <a:gd name="T9" fmla="*/ 0 h 364"/>
                  <a:gd name="T10" fmla="*/ 0 w 125"/>
                  <a:gd name="T11" fmla="*/ 14 h 364"/>
                  <a:gd name="T12" fmla="*/ 39 w 125"/>
                  <a:gd name="T13" fmla="*/ 311 h 364"/>
                  <a:gd name="T14" fmla="*/ 90 w 125"/>
                  <a:gd name="T15" fmla="*/ 364 h 364"/>
                  <a:gd name="T16" fmla="*/ 90 w 125"/>
                  <a:gd name="T17" fmla="*/ 364 h 36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5"/>
                  <a:gd name="T28" fmla="*/ 0 h 364"/>
                  <a:gd name="T29" fmla="*/ 125 w 125"/>
                  <a:gd name="T30" fmla="*/ 364 h 36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5" h="364">
                    <a:moveTo>
                      <a:pt x="90" y="364"/>
                    </a:moveTo>
                    <a:lnTo>
                      <a:pt x="125" y="320"/>
                    </a:lnTo>
                    <a:lnTo>
                      <a:pt x="92" y="260"/>
                    </a:lnTo>
                    <a:lnTo>
                      <a:pt x="115" y="132"/>
                    </a:lnTo>
                    <a:lnTo>
                      <a:pt x="85" y="0"/>
                    </a:lnTo>
                    <a:lnTo>
                      <a:pt x="0" y="14"/>
                    </a:lnTo>
                    <a:lnTo>
                      <a:pt x="39" y="311"/>
                    </a:lnTo>
                    <a:lnTo>
                      <a:pt x="90" y="364"/>
                    </a:lnTo>
                    <a:close/>
                  </a:path>
                </a:pathLst>
              </a:custGeom>
              <a:solidFill>
                <a:srgbClr val="7885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14" name="Freeform 173"/>
              <p:cNvSpPr>
                <a:spLocks/>
              </p:cNvSpPr>
              <p:nvPr/>
            </p:nvSpPr>
            <p:spPr bwMode="ltGray">
              <a:xfrm>
                <a:off x="4078" y="3039"/>
                <a:ext cx="118" cy="382"/>
              </a:xfrm>
              <a:custGeom>
                <a:avLst/>
                <a:gdLst>
                  <a:gd name="T0" fmla="*/ 30 w 118"/>
                  <a:gd name="T1" fmla="*/ 311 h 382"/>
                  <a:gd name="T2" fmla="*/ 86 w 118"/>
                  <a:gd name="T3" fmla="*/ 382 h 382"/>
                  <a:gd name="T4" fmla="*/ 118 w 118"/>
                  <a:gd name="T5" fmla="*/ 345 h 382"/>
                  <a:gd name="T6" fmla="*/ 79 w 118"/>
                  <a:gd name="T7" fmla="*/ 283 h 382"/>
                  <a:gd name="T8" fmla="*/ 90 w 118"/>
                  <a:gd name="T9" fmla="*/ 226 h 382"/>
                  <a:gd name="T10" fmla="*/ 70 w 118"/>
                  <a:gd name="T11" fmla="*/ 209 h 382"/>
                  <a:gd name="T12" fmla="*/ 91 w 118"/>
                  <a:gd name="T13" fmla="*/ 80 h 382"/>
                  <a:gd name="T14" fmla="*/ 58 w 118"/>
                  <a:gd name="T15" fmla="*/ 0 h 382"/>
                  <a:gd name="T16" fmla="*/ 0 w 118"/>
                  <a:gd name="T17" fmla="*/ 14 h 382"/>
                  <a:gd name="T18" fmla="*/ 0 w 118"/>
                  <a:gd name="T19" fmla="*/ 235 h 382"/>
                  <a:gd name="T20" fmla="*/ 30 w 118"/>
                  <a:gd name="T21" fmla="*/ 311 h 382"/>
                  <a:gd name="T22" fmla="*/ 30 w 118"/>
                  <a:gd name="T23" fmla="*/ 311 h 38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18"/>
                  <a:gd name="T37" fmla="*/ 0 h 382"/>
                  <a:gd name="T38" fmla="*/ 118 w 118"/>
                  <a:gd name="T39" fmla="*/ 382 h 38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18" h="382">
                    <a:moveTo>
                      <a:pt x="30" y="311"/>
                    </a:moveTo>
                    <a:lnTo>
                      <a:pt x="86" y="382"/>
                    </a:lnTo>
                    <a:lnTo>
                      <a:pt x="118" y="345"/>
                    </a:lnTo>
                    <a:lnTo>
                      <a:pt x="79" y="283"/>
                    </a:lnTo>
                    <a:lnTo>
                      <a:pt x="90" y="226"/>
                    </a:lnTo>
                    <a:lnTo>
                      <a:pt x="70" y="209"/>
                    </a:lnTo>
                    <a:lnTo>
                      <a:pt x="91" y="80"/>
                    </a:lnTo>
                    <a:lnTo>
                      <a:pt x="58" y="0"/>
                    </a:lnTo>
                    <a:lnTo>
                      <a:pt x="0" y="14"/>
                    </a:lnTo>
                    <a:lnTo>
                      <a:pt x="0" y="235"/>
                    </a:lnTo>
                    <a:lnTo>
                      <a:pt x="30" y="311"/>
                    </a:lnTo>
                    <a:close/>
                  </a:path>
                </a:pathLst>
              </a:custGeom>
              <a:solidFill>
                <a:srgbClr val="667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15" name="Freeform 174"/>
              <p:cNvSpPr>
                <a:spLocks/>
              </p:cNvSpPr>
              <p:nvPr/>
            </p:nvSpPr>
            <p:spPr bwMode="ltGray">
              <a:xfrm>
                <a:off x="3952" y="3068"/>
                <a:ext cx="161" cy="363"/>
              </a:xfrm>
              <a:custGeom>
                <a:avLst/>
                <a:gdLst>
                  <a:gd name="T0" fmla="*/ 0 w 161"/>
                  <a:gd name="T1" fmla="*/ 23 h 363"/>
                  <a:gd name="T2" fmla="*/ 76 w 161"/>
                  <a:gd name="T3" fmla="*/ 0 h 363"/>
                  <a:gd name="T4" fmla="*/ 140 w 161"/>
                  <a:gd name="T5" fmla="*/ 74 h 363"/>
                  <a:gd name="T6" fmla="*/ 161 w 161"/>
                  <a:gd name="T7" fmla="*/ 287 h 363"/>
                  <a:gd name="T8" fmla="*/ 150 w 161"/>
                  <a:gd name="T9" fmla="*/ 356 h 363"/>
                  <a:gd name="T10" fmla="*/ 90 w 161"/>
                  <a:gd name="T11" fmla="*/ 363 h 363"/>
                  <a:gd name="T12" fmla="*/ 5 w 161"/>
                  <a:gd name="T13" fmla="*/ 212 h 363"/>
                  <a:gd name="T14" fmla="*/ 0 w 161"/>
                  <a:gd name="T15" fmla="*/ 23 h 363"/>
                  <a:gd name="T16" fmla="*/ 0 w 161"/>
                  <a:gd name="T17" fmla="*/ 23 h 36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1"/>
                  <a:gd name="T28" fmla="*/ 0 h 363"/>
                  <a:gd name="T29" fmla="*/ 161 w 161"/>
                  <a:gd name="T30" fmla="*/ 363 h 36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1" h="363">
                    <a:moveTo>
                      <a:pt x="0" y="23"/>
                    </a:moveTo>
                    <a:lnTo>
                      <a:pt x="76" y="0"/>
                    </a:lnTo>
                    <a:lnTo>
                      <a:pt x="140" y="74"/>
                    </a:lnTo>
                    <a:lnTo>
                      <a:pt x="161" y="287"/>
                    </a:lnTo>
                    <a:lnTo>
                      <a:pt x="150" y="356"/>
                    </a:lnTo>
                    <a:lnTo>
                      <a:pt x="90" y="363"/>
                    </a:lnTo>
                    <a:lnTo>
                      <a:pt x="5" y="212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525C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16" name="Freeform 175"/>
              <p:cNvSpPr>
                <a:spLocks/>
              </p:cNvSpPr>
              <p:nvPr/>
            </p:nvSpPr>
            <p:spPr bwMode="ltGray">
              <a:xfrm>
                <a:off x="3889" y="3091"/>
                <a:ext cx="153" cy="342"/>
              </a:xfrm>
              <a:custGeom>
                <a:avLst/>
                <a:gdLst>
                  <a:gd name="T0" fmla="*/ 0 w 153"/>
                  <a:gd name="T1" fmla="*/ 28 h 342"/>
                  <a:gd name="T2" fmla="*/ 65 w 153"/>
                  <a:gd name="T3" fmla="*/ 0 h 342"/>
                  <a:gd name="T4" fmla="*/ 118 w 153"/>
                  <a:gd name="T5" fmla="*/ 93 h 342"/>
                  <a:gd name="T6" fmla="*/ 106 w 153"/>
                  <a:gd name="T7" fmla="*/ 111 h 342"/>
                  <a:gd name="T8" fmla="*/ 129 w 153"/>
                  <a:gd name="T9" fmla="*/ 203 h 342"/>
                  <a:gd name="T10" fmla="*/ 143 w 153"/>
                  <a:gd name="T11" fmla="*/ 208 h 342"/>
                  <a:gd name="T12" fmla="*/ 153 w 153"/>
                  <a:gd name="T13" fmla="*/ 342 h 342"/>
                  <a:gd name="T14" fmla="*/ 67 w 153"/>
                  <a:gd name="T15" fmla="*/ 310 h 342"/>
                  <a:gd name="T16" fmla="*/ 14 w 153"/>
                  <a:gd name="T17" fmla="*/ 146 h 342"/>
                  <a:gd name="T18" fmla="*/ 0 w 153"/>
                  <a:gd name="T19" fmla="*/ 28 h 342"/>
                  <a:gd name="T20" fmla="*/ 0 w 153"/>
                  <a:gd name="T21" fmla="*/ 28 h 34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53"/>
                  <a:gd name="T34" fmla="*/ 0 h 342"/>
                  <a:gd name="T35" fmla="*/ 153 w 153"/>
                  <a:gd name="T36" fmla="*/ 342 h 34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53" h="342">
                    <a:moveTo>
                      <a:pt x="0" y="28"/>
                    </a:moveTo>
                    <a:lnTo>
                      <a:pt x="65" y="0"/>
                    </a:lnTo>
                    <a:lnTo>
                      <a:pt x="118" y="93"/>
                    </a:lnTo>
                    <a:lnTo>
                      <a:pt x="106" y="111"/>
                    </a:lnTo>
                    <a:lnTo>
                      <a:pt x="129" y="203"/>
                    </a:lnTo>
                    <a:lnTo>
                      <a:pt x="143" y="208"/>
                    </a:lnTo>
                    <a:lnTo>
                      <a:pt x="153" y="342"/>
                    </a:lnTo>
                    <a:lnTo>
                      <a:pt x="67" y="310"/>
                    </a:lnTo>
                    <a:lnTo>
                      <a:pt x="14" y="146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4047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17" name="Freeform 176"/>
              <p:cNvSpPr>
                <a:spLocks/>
              </p:cNvSpPr>
              <p:nvPr/>
            </p:nvSpPr>
            <p:spPr bwMode="ltGray">
              <a:xfrm>
                <a:off x="3942" y="3433"/>
                <a:ext cx="47" cy="39"/>
              </a:xfrm>
              <a:custGeom>
                <a:avLst/>
                <a:gdLst>
                  <a:gd name="T0" fmla="*/ 30 w 47"/>
                  <a:gd name="T1" fmla="*/ 0 h 39"/>
                  <a:gd name="T2" fmla="*/ 47 w 47"/>
                  <a:gd name="T3" fmla="*/ 20 h 39"/>
                  <a:gd name="T4" fmla="*/ 44 w 47"/>
                  <a:gd name="T5" fmla="*/ 25 h 39"/>
                  <a:gd name="T6" fmla="*/ 26 w 47"/>
                  <a:gd name="T7" fmla="*/ 20 h 39"/>
                  <a:gd name="T8" fmla="*/ 30 w 47"/>
                  <a:gd name="T9" fmla="*/ 32 h 39"/>
                  <a:gd name="T10" fmla="*/ 26 w 47"/>
                  <a:gd name="T11" fmla="*/ 37 h 39"/>
                  <a:gd name="T12" fmla="*/ 17 w 47"/>
                  <a:gd name="T13" fmla="*/ 34 h 39"/>
                  <a:gd name="T14" fmla="*/ 17 w 47"/>
                  <a:gd name="T15" fmla="*/ 39 h 39"/>
                  <a:gd name="T16" fmla="*/ 0 w 47"/>
                  <a:gd name="T17" fmla="*/ 34 h 39"/>
                  <a:gd name="T18" fmla="*/ 3 w 47"/>
                  <a:gd name="T19" fmla="*/ 14 h 39"/>
                  <a:gd name="T20" fmla="*/ 30 w 47"/>
                  <a:gd name="T21" fmla="*/ 0 h 39"/>
                  <a:gd name="T22" fmla="*/ 30 w 47"/>
                  <a:gd name="T23" fmla="*/ 0 h 3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7"/>
                  <a:gd name="T37" fmla="*/ 0 h 39"/>
                  <a:gd name="T38" fmla="*/ 47 w 47"/>
                  <a:gd name="T39" fmla="*/ 39 h 3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7" h="39">
                    <a:moveTo>
                      <a:pt x="30" y="0"/>
                    </a:moveTo>
                    <a:lnTo>
                      <a:pt x="47" y="20"/>
                    </a:lnTo>
                    <a:lnTo>
                      <a:pt x="44" y="25"/>
                    </a:lnTo>
                    <a:lnTo>
                      <a:pt x="26" y="20"/>
                    </a:lnTo>
                    <a:lnTo>
                      <a:pt x="30" y="32"/>
                    </a:lnTo>
                    <a:lnTo>
                      <a:pt x="26" y="37"/>
                    </a:lnTo>
                    <a:lnTo>
                      <a:pt x="17" y="34"/>
                    </a:lnTo>
                    <a:lnTo>
                      <a:pt x="17" y="39"/>
                    </a:lnTo>
                    <a:lnTo>
                      <a:pt x="0" y="34"/>
                    </a:lnTo>
                    <a:lnTo>
                      <a:pt x="3" y="14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BF66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18" name="Freeform 177"/>
              <p:cNvSpPr>
                <a:spLocks/>
              </p:cNvSpPr>
              <p:nvPr/>
            </p:nvSpPr>
            <p:spPr bwMode="ltGray">
              <a:xfrm>
                <a:off x="3913" y="3407"/>
                <a:ext cx="57" cy="60"/>
              </a:xfrm>
              <a:custGeom>
                <a:avLst/>
                <a:gdLst>
                  <a:gd name="T0" fmla="*/ 23 w 57"/>
                  <a:gd name="T1" fmla="*/ 9 h 60"/>
                  <a:gd name="T2" fmla="*/ 39 w 57"/>
                  <a:gd name="T3" fmla="*/ 0 h 60"/>
                  <a:gd name="T4" fmla="*/ 55 w 57"/>
                  <a:gd name="T5" fmla="*/ 3 h 60"/>
                  <a:gd name="T6" fmla="*/ 57 w 57"/>
                  <a:gd name="T7" fmla="*/ 17 h 60"/>
                  <a:gd name="T8" fmla="*/ 48 w 57"/>
                  <a:gd name="T9" fmla="*/ 17 h 60"/>
                  <a:gd name="T10" fmla="*/ 44 w 57"/>
                  <a:gd name="T11" fmla="*/ 9 h 60"/>
                  <a:gd name="T12" fmla="*/ 39 w 57"/>
                  <a:gd name="T13" fmla="*/ 17 h 60"/>
                  <a:gd name="T14" fmla="*/ 57 w 57"/>
                  <a:gd name="T15" fmla="*/ 26 h 60"/>
                  <a:gd name="T16" fmla="*/ 57 w 57"/>
                  <a:gd name="T17" fmla="*/ 39 h 60"/>
                  <a:gd name="T18" fmla="*/ 48 w 57"/>
                  <a:gd name="T19" fmla="*/ 39 h 60"/>
                  <a:gd name="T20" fmla="*/ 48 w 57"/>
                  <a:gd name="T21" fmla="*/ 51 h 60"/>
                  <a:gd name="T22" fmla="*/ 41 w 57"/>
                  <a:gd name="T23" fmla="*/ 51 h 60"/>
                  <a:gd name="T24" fmla="*/ 39 w 57"/>
                  <a:gd name="T25" fmla="*/ 60 h 60"/>
                  <a:gd name="T26" fmla="*/ 29 w 57"/>
                  <a:gd name="T27" fmla="*/ 60 h 60"/>
                  <a:gd name="T28" fmla="*/ 9 w 57"/>
                  <a:gd name="T29" fmla="*/ 51 h 60"/>
                  <a:gd name="T30" fmla="*/ 0 w 57"/>
                  <a:gd name="T31" fmla="*/ 40 h 60"/>
                  <a:gd name="T32" fmla="*/ 11 w 57"/>
                  <a:gd name="T33" fmla="*/ 5 h 60"/>
                  <a:gd name="T34" fmla="*/ 23 w 57"/>
                  <a:gd name="T35" fmla="*/ 9 h 60"/>
                  <a:gd name="T36" fmla="*/ 23 w 57"/>
                  <a:gd name="T37" fmla="*/ 9 h 6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57"/>
                  <a:gd name="T58" fmla="*/ 0 h 60"/>
                  <a:gd name="T59" fmla="*/ 57 w 57"/>
                  <a:gd name="T60" fmla="*/ 60 h 6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57" h="60">
                    <a:moveTo>
                      <a:pt x="23" y="9"/>
                    </a:moveTo>
                    <a:lnTo>
                      <a:pt x="39" y="0"/>
                    </a:lnTo>
                    <a:lnTo>
                      <a:pt x="55" y="3"/>
                    </a:lnTo>
                    <a:lnTo>
                      <a:pt x="57" y="17"/>
                    </a:lnTo>
                    <a:lnTo>
                      <a:pt x="48" y="17"/>
                    </a:lnTo>
                    <a:lnTo>
                      <a:pt x="44" y="9"/>
                    </a:lnTo>
                    <a:lnTo>
                      <a:pt x="39" y="17"/>
                    </a:lnTo>
                    <a:lnTo>
                      <a:pt x="57" y="26"/>
                    </a:lnTo>
                    <a:lnTo>
                      <a:pt x="57" y="39"/>
                    </a:lnTo>
                    <a:lnTo>
                      <a:pt x="48" y="39"/>
                    </a:lnTo>
                    <a:lnTo>
                      <a:pt x="48" y="51"/>
                    </a:lnTo>
                    <a:lnTo>
                      <a:pt x="41" y="51"/>
                    </a:lnTo>
                    <a:lnTo>
                      <a:pt x="39" y="60"/>
                    </a:lnTo>
                    <a:lnTo>
                      <a:pt x="29" y="60"/>
                    </a:lnTo>
                    <a:lnTo>
                      <a:pt x="9" y="51"/>
                    </a:lnTo>
                    <a:lnTo>
                      <a:pt x="0" y="40"/>
                    </a:lnTo>
                    <a:lnTo>
                      <a:pt x="11" y="5"/>
                    </a:lnTo>
                    <a:lnTo>
                      <a:pt x="23" y="9"/>
                    </a:lnTo>
                    <a:close/>
                  </a:path>
                </a:pathLst>
              </a:custGeom>
              <a:solidFill>
                <a:srgbClr val="CC80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19" name="Freeform 178"/>
              <p:cNvSpPr>
                <a:spLocks/>
              </p:cNvSpPr>
              <p:nvPr/>
            </p:nvSpPr>
            <p:spPr bwMode="ltGray">
              <a:xfrm>
                <a:off x="3763" y="3129"/>
                <a:ext cx="173" cy="311"/>
              </a:xfrm>
              <a:custGeom>
                <a:avLst/>
                <a:gdLst>
                  <a:gd name="T0" fmla="*/ 173 w 173"/>
                  <a:gd name="T1" fmla="*/ 32 h 311"/>
                  <a:gd name="T2" fmla="*/ 154 w 173"/>
                  <a:gd name="T3" fmla="*/ 0 h 311"/>
                  <a:gd name="T4" fmla="*/ 88 w 173"/>
                  <a:gd name="T5" fmla="*/ 23 h 311"/>
                  <a:gd name="T6" fmla="*/ 12 w 173"/>
                  <a:gd name="T7" fmla="*/ 99 h 311"/>
                  <a:gd name="T8" fmla="*/ 0 w 173"/>
                  <a:gd name="T9" fmla="*/ 184 h 311"/>
                  <a:gd name="T10" fmla="*/ 18 w 173"/>
                  <a:gd name="T11" fmla="*/ 221 h 311"/>
                  <a:gd name="T12" fmla="*/ 76 w 173"/>
                  <a:gd name="T13" fmla="*/ 281 h 311"/>
                  <a:gd name="T14" fmla="*/ 161 w 173"/>
                  <a:gd name="T15" fmla="*/ 311 h 311"/>
                  <a:gd name="T16" fmla="*/ 164 w 173"/>
                  <a:gd name="T17" fmla="*/ 297 h 311"/>
                  <a:gd name="T18" fmla="*/ 64 w 173"/>
                  <a:gd name="T19" fmla="*/ 195 h 311"/>
                  <a:gd name="T20" fmla="*/ 173 w 173"/>
                  <a:gd name="T21" fmla="*/ 32 h 311"/>
                  <a:gd name="T22" fmla="*/ 173 w 173"/>
                  <a:gd name="T23" fmla="*/ 32 h 3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73"/>
                  <a:gd name="T37" fmla="*/ 0 h 311"/>
                  <a:gd name="T38" fmla="*/ 173 w 173"/>
                  <a:gd name="T39" fmla="*/ 311 h 311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73" h="311">
                    <a:moveTo>
                      <a:pt x="173" y="32"/>
                    </a:moveTo>
                    <a:lnTo>
                      <a:pt x="154" y="0"/>
                    </a:lnTo>
                    <a:lnTo>
                      <a:pt x="88" y="23"/>
                    </a:lnTo>
                    <a:lnTo>
                      <a:pt x="12" y="99"/>
                    </a:lnTo>
                    <a:lnTo>
                      <a:pt x="0" y="184"/>
                    </a:lnTo>
                    <a:lnTo>
                      <a:pt x="18" y="221"/>
                    </a:lnTo>
                    <a:lnTo>
                      <a:pt x="76" y="281"/>
                    </a:lnTo>
                    <a:lnTo>
                      <a:pt x="161" y="311"/>
                    </a:lnTo>
                    <a:lnTo>
                      <a:pt x="164" y="297"/>
                    </a:lnTo>
                    <a:lnTo>
                      <a:pt x="64" y="195"/>
                    </a:lnTo>
                    <a:lnTo>
                      <a:pt x="173" y="32"/>
                    </a:lnTo>
                    <a:close/>
                  </a:path>
                </a:pathLst>
              </a:custGeom>
              <a:solidFill>
                <a:srgbClr val="525C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20" name="Freeform 179"/>
              <p:cNvSpPr>
                <a:spLocks/>
              </p:cNvSpPr>
              <p:nvPr/>
            </p:nvSpPr>
            <p:spPr bwMode="ltGray">
              <a:xfrm>
                <a:off x="3802" y="3161"/>
                <a:ext cx="145" cy="270"/>
              </a:xfrm>
              <a:custGeom>
                <a:avLst/>
                <a:gdLst>
                  <a:gd name="T0" fmla="*/ 145 w 145"/>
                  <a:gd name="T1" fmla="*/ 37 h 270"/>
                  <a:gd name="T2" fmla="*/ 132 w 145"/>
                  <a:gd name="T3" fmla="*/ 0 h 270"/>
                  <a:gd name="T4" fmla="*/ 74 w 145"/>
                  <a:gd name="T5" fmla="*/ 32 h 270"/>
                  <a:gd name="T6" fmla="*/ 69 w 145"/>
                  <a:gd name="T7" fmla="*/ 57 h 270"/>
                  <a:gd name="T8" fmla="*/ 12 w 145"/>
                  <a:gd name="T9" fmla="*/ 104 h 270"/>
                  <a:gd name="T10" fmla="*/ 0 w 145"/>
                  <a:gd name="T11" fmla="*/ 156 h 270"/>
                  <a:gd name="T12" fmla="*/ 49 w 145"/>
                  <a:gd name="T13" fmla="*/ 228 h 270"/>
                  <a:gd name="T14" fmla="*/ 69 w 145"/>
                  <a:gd name="T15" fmla="*/ 230 h 270"/>
                  <a:gd name="T16" fmla="*/ 125 w 145"/>
                  <a:gd name="T17" fmla="*/ 270 h 270"/>
                  <a:gd name="T18" fmla="*/ 131 w 145"/>
                  <a:gd name="T19" fmla="*/ 255 h 270"/>
                  <a:gd name="T20" fmla="*/ 39 w 145"/>
                  <a:gd name="T21" fmla="*/ 164 h 270"/>
                  <a:gd name="T22" fmla="*/ 39 w 145"/>
                  <a:gd name="T23" fmla="*/ 152 h 270"/>
                  <a:gd name="T24" fmla="*/ 109 w 145"/>
                  <a:gd name="T25" fmla="*/ 99 h 270"/>
                  <a:gd name="T26" fmla="*/ 145 w 145"/>
                  <a:gd name="T27" fmla="*/ 37 h 270"/>
                  <a:gd name="T28" fmla="*/ 145 w 145"/>
                  <a:gd name="T29" fmla="*/ 37 h 27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5"/>
                  <a:gd name="T46" fmla="*/ 0 h 270"/>
                  <a:gd name="T47" fmla="*/ 145 w 145"/>
                  <a:gd name="T48" fmla="*/ 270 h 27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5" h="270">
                    <a:moveTo>
                      <a:pt x="145" y="37"/>
                    </a:moveTo>
                    <a:lnTo>
                      <a:pt x="132" y="0"/>
                    </a:lnTo>
                    <a:lnTo>
                      <a:pt x="74" y="32"/>
                    </a:lnTo>
                    <a:lnTo>
                      <a:pt x="69" y="57"/>
                    </a:lnTo>
                    <a:lnTo>
                      <a:pt x="12" y="104"/>
                    </a:lnTo>
                    <a:lnTo>
                      <a:pt x="0" y="156"/>
                    </a:lnTo>
                    <a:lnTo>
                      <a:pt x="49" y="228"/>
                    </a:lnTo>
                    <a:lnTo>
                      <a:pt x="69" y="230"/>
                    </a:lnTo>
                    <a:lnTo>
                      <a:pt x="125" y="270"/>
                    </a:lnTo>
                    <a:lnTo>
                      <a:pt x="131" y="255"/>
                    </a:lnTo>
                    <a:lnTo>
                      <a:pt x="39" y="164"/>
                    </a:lnTo>
                    <a:lnTo>
                      <a:pt x="39" y="152"/>
                    </a:lnTo>
                    <a:lnTo>
                      <a:pt x="109" y="99"/>
                    </a:lnTo>
                    <a:lnTo>
                      <a:pt x="145" y="37"/>
                    </a:lnTo>
                    <a:close/>
                  </a:path>
                </a:pathLst>
              </a:custGeom>
              <a:solidFill>
                <a:srgbClr val="667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21" name="Freeform 180"/>
              <p:cNvSpPr>
                <a:spLocks/>
              </p:cNvSpPr>
              <p:nvPr/>
            </p:nvSpPr>
            <p:spPr bwMode="ltGray">
              <a:xfrm>
                <a:off x="3834" y="3200"/>
                <a:ext cx="113" cy="221"/>
              </a:xfrm>
              <a:custGeom>
                <a:avLst/>
                <a:gdLst>
                  <a:gd name="T0" fmla="*/ 113 w 113"/>
                  <a:gd name="T1" fmla="*/ 41 h 221"/>
                  <a:gd name="T2" fmla="*/ 10 w 113"/>
                  <a:gd name="T3" fmla="*/ 122 h 221"/>
                  <a:gd name="T4" fmla="*/ 104 w 113"/>
                  <a:gd name="T5" fmla="*/ 212 h 221"/>
                  <a:gd name="T6" fmla="*/ 97 w 113"/>
                  <a:gd name="T7" fmla="*/ 221 h 221"/>
                  <a:gd name="T8" fmla="*/ 37 w 113"/>
                  <a:gd name="T9" fmla="*/ 175 h 221"/>
                  <a:gd name="T10" fmla="*/ 26 w 113"/>
                  <a:gd name="T11" fmla="*/ 150 h 221"/>
                  <a:gd name="T12" fmla="*/ 0 w 113"/>
                  <a:gd name="T13" fmla="*/ 145 h 221"/>
                  <a:gd name="T14" fmla="*/ 0 w 113"/>
                  <a:gd name="T15" fmla="*/ 97 h 221"/>
                  <a:gd name="T16" fmla="*/ 56 w 113"/>
                  <a:gd name="T17" fmla="*/ 71 h 221"/>
                  <a:gd name="T18" fmla="*/ 56 w 113"/>
                  <a:gd name="T19" fmla="*/ 48 h 221"/>
                  <a:gd name="T20" fmla="*/ 113 w 113"/>
                  <a:gd name="T21" fmla="*/ 0 h 221"/>
                  <a:gd name="T22" fmla="*/ 113 w 113"/>
                  <a:gd name="T23" fmla="*/ 41 h 221"/>
                  <a:gd name="T24" fmla="*/ 113 w 113"/>
                  <a:gd name="T25" fmla="*/ 41 h 22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13"/>
                  <a:gd name="T40" fmla="*/ 0 h 221"/>
                  <a:gd name="T41" fmla="*/ 113 w 113"/>
                  <a:gd name="T42" fmla="*/ 221 h 22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13" h="221">
                    <a:moveTo>
                      <a:pt x="113" y="41"/>
                    </a:moveTo>
                    <a:lnTo>
                      <a:pt x="10" y="122"/>
                    </a:lnTo>
                    <a:lnTo>
                      <a:pt x="104" y="212"/>
                    </a:lnTo>
                    <a:lnTo>
                      <a:pt x="97" y="221"/>
                    </a:lnTo>
                    <a:lnTo>
                      <a:pt x="37" y="175"/>
                    </a:lnTo>
                    <a:lnTo>
                      <a:pt x="26" y="150"/>
                    </a:lnTo>
                    <a:lnTo>
                      <a:pt x="0" y="145"/>
                    </a:lnTo>
                    <a:lnTo>
                      <a:pt x="0" y="97"/>
                    </a:lnTo>
                    <a:lnTo>
                      <a:pt x="56" y="71"/>
                    </a:lnTo>
                    <a:lnTo>
                      <a:pt x="56" y="48"/>
                    </a:lnTo>
                    <a:lnTo>
                      <a:pt x="113" y="0"/>
                    </a:lnTo>
                    <a:lnTo>
                      <a:pt x="113" y="41"/>
                    </a:lnTo>
                    <a:close/>
                  </a:path>
                </a:pathLst>
              </a:custGeom>
              <a:solidFill>
                <a:srgbClr val="7885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22" name="Freeform 181"/>
              <p:cNvSpPr>
                <a:spLocks/>
              </p:cNvSpPr>
              <p:nvPr/>
            </p:nvSpPr>
            <p:spPr bwMode="ltGray">
              <a:xfrm>
                <a:off x="4018" y="3069"/>
                <a:ext cx="90" cy="115"/>
              </a:xfrm>
              <a:custGeom>
                <a:avLst/>
                <a:gdLst>
                  <a:gd name="T0" fmla="*/ 0 w 90"/>
                  <a:gd name="T1" fmla="*/ 6 h 115"/>
                  <a:gd name="T2" fmla="*/ 75 w 90"/>
                  <a:gd name="T3" fmla="*/ 115 h 115"/>
                  <a:gd name="T4" fmla="*/ 90 w 90"/>
                  <a:gd name="T5" fmla="*/ 0 h 115"/>
                  <a:gd name="T6" fmla="*/ 0 w 90"/>
                  <a:gd name="T7" fmla="*/ 6 h 115"/>
                  <a:gd name="T8" fmla="*/ 0 w 90"/>
                  <a:gd name="T9" fmla="*/ 6 h 1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0"/>
                  <a:gd name="T16" fmla="*/ 0 h 115"/>
                  <a:gd name="T17" fmla="*/ 90 w 90"/>
                  <a:gd name="T18" fmla="*/ 115 h 1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0" h="115">
                    <a:moveTo>
                      <a:pt x="0" y="6"/>
                    </a:moveTo>
                    <a:lnTo>
                      <a:pt x="75" y="115"/>
                    </a:lnTo>
                    <a:lnTo>
                      <a:pt x="90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23" name="Freeform 182"/>
              <p:cNvSpPr>
                <a:spLocks/>
              </p:cNvSpPr>
              <p:nvPr/>
            </p:nvSpPr>
            <p:spPr bwMode="ltGray">
              <a:xfrm>
                <a:off x="4062" y="3085"/>
                <a:ext cx="39" cy="104"/>
              </a:xfrm>
              <a:custGeom>
                <a:avLst/>
                <a:gdLst>
                  <a:gd name="T0" fmla="*/ 0 w 39"/>
                  <a:gd name="T1" fmla="*/ 9 h 104"/>
                  <a:gd name="T2" fmla="*/ 12 w 39"/>
                  <a:gd name="T3" fmla="*/ 23 h 104"/>
                  <a:gd name="T4" fmla="*/ 12 w 39"/>
                  <a:gd name="T5" fmla="*/ 67 h 104"/>
                  <a:gd name="T6" fmla="*/ 35 w 39"/>
                  <a:gd name="T7" fmla="*/ 104 h 104"/>
                  <a:gd name="T8" fmla="*/ 39 w 39"/>
                  <a:gd name="T9" fmla="*/ 62 h 104"/>
                  <a:gd name="T10" fmla="*/ 23 w 39"/>
                  <a:gd name="T11" fmla="*/ 20 h 104"/>
                  <a:gd name="T12" fmla="*/ 26 w 39"/>
                  <a:gd name="T13" fmla="*/ 6 h 104"/>
                  <a:gd name="T14" fmla="*/ 9 w 39"/>
                  <a:gd name="T15" fmla="*/ 0 h 104"/>
                  <a:gd name="T16" fmla="*/ 0 w 39"/>
                  <a:gd name="T17" fmla="*/ 9 h 104"/>
                  <a:gd name="T18" fmla="*/ 0 w 39"/>
                  <a:gd name="T19" fmla="*/ 9 h 10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9"/>
                  <a:gd name="T31" fmla="*/ 0 h 104"/>
                  <a:gd name="T32" fmla="*/ 39 w 39"/>
                  <a:gd name="T33" fmla="*/ 104 h 10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9" h="104">
                    <a:moveTo>
                      <a:pt x="0" y="9"/>
                    </a:moveTo>
                    <a:lnTo>
                      <a:pt x="12" y="23"/>
                    </a:lnTo>
                    <a:lnTo>
                      <a:pt x="12" y="67"/>
                    </a:lnTo>
                    <a:lnTo>
                      <a:pt x="35" y="104"/>
                    </a:lnTo>
                    <a:lnTo>
                      <a:pt x="39" y="62"/>
                    </a:lnTo>
                    <a:lnTo>
                      <a:pt x="23" y="20"/>
                    </a:lnTo>
                    <a:lnTo>
                      <a:pt x="26" y="6"/>
                    </a:lnTo>
                    <a:lnTo>
                      <a:pt x="9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24" name="Freeform 183"/>
              <p:cNvSpPr>
                <a:spLocks/>
              </p:cNvSpPr>
              <p:nvPr/>
            </p:nvSpPr>
            <p:spPr bwMode="ltGray">
              <a:xfrm>
                <a:off x="4018" y="3057"/>
                <a:ext cx="98" cy="49"/>
              </a:xfrm>
              <a:custGeom>
                <a:avLst/>
                <a:gdLst>
                  <a:gd name="T0" fmla="*/ 5 w 98"/>
                  <a:gd name="T1" fmla="*/ 5 h 49"/>
                  <a:gd name="T2" fmla="*/ 0 w 98"/>
                  <a:gd name="T3" fmla="*/ 16 h 49"/>
                  <a:gd name="T4" fmla="*/ 40 w 98"/>
                  <a:gd name="T5" fmla="*/ 49 h 49"/>
                  <a:gd name="T6" fmla="*/ 53 w 98"/>
                  <a:gd name="T7" fmla="*/ 32 h 49"/>
                  <a:gd name="T8" fmla="*/ 81 w 98"/>
                  <a:gd name="T9" fmla="*/ 39 h 49"/>
                  <a:gd name="T10" fmla="*/ 98 w 98"/>
                  <a:gd name="T11" fmla="*/ 0 h 49"/>
                  <a:gd name="T12" fmla="*/ 5 w 98"/>
                  <a:gd name="T13" fmla="*/ 5 h 49"/>
                  <a:gd name="T14" fmla="*/ 5 w 98"/>
                  <a:gd name="T15" fmla="*/ 5 h 4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8"/>
                  <a:gd name="T25" fmla="*/ 0 h 49"/>
                  <a:gd name="T26" fmla="*/ 98 w 98"/>
                  <a:gd name="T27" fmla="*/ 49 h 4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8" h="49">
                    <a:moveTo>
                      <a:pt x="5" y="5"/>
                    </a:moveTo>
                    <a:lnTo>
                      <a:pt x="0" y="16"/>
                    </a:lnTo>
                    <a:lnTo>
                      <a:pt x="40" y="49"/>
                    </a:lnTo>
                    <a:lnTo>
                      <a:pt x="53" y="32"/>
                    </a:lnTo>
                    <a:lnTo>
                      <a:pt x="81" y="39"/>
                    </a:lnTo>
                    <a:lnTo>
                      <a:pt x="98" y="0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25" name="Freeform 184"/>
              <p:cNvSpPr>
                <a:spLocks/>
              </p:cNvSpPr>
              <p:nvPr/>
            </p:nvSpPr>
            <p:spPr bwMode="ltGray">
              <a:xfrm>
                <a:off x="3984" y="2979"/>
                <a:ext cx="155" cy="103"/>
              </a:xfrm>
              <a:custGeom>
                <a:avLst/>
                <a:gdLst>
                  <a:gd name="T0" fmla="*/ 71 w 155"/>
                  <a:gd name="T1" fmla="*/ 2 h 103"/>
                  <a:gd name="T2" fmla="*/ 37 w 155"/>
                  <a:gd name="T3" fmla="*/ 21 h 103"/>
                  <a:gd name="T4" fmla="*/ 46 w 155"/>
                  <a:gd name="T5" fmla="*/ 30 h 103"/>
                  <a:gd name="T6" fmla="*/ 0 w 155"/>
                  <a:gd name="T7" fmla="*/ 71 h 103"/>
                  <a:gd name="T8" fmla="*/ 90 w 155"/>
                  <a:gd name="T9" fmla="*/ 103 h 103"/>
                  <a:gd name="T10" fmla="*/ 138 w 155"/>
                  <a:gd name="T11" fmla="*/ 83 h 103"/>
                  <a:gd name="T12" fmla="*/ 155 w 155"/>
                  <a:gd name="T13" fmla="*/ 51 h 103"/>
                  <a:gd name="T14" fmla="*/ 108 w 155"/>
                  <a:gd name="T15" fmla="*/ 0 h 103"/>
                  <a:gd name="T16" fmla="*/ 71 w 155"/>
                  <a:gd name="T17" fmla="*/ 2 h 103"/>
                  <a:gd name="T18" fmla="*/ 71 w 155"/>
                  <a:gd name="T19" fmla="*/ 2 h 10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55"/>
                  <a:gd name="T31" fmla="*/ 0 h 103"/>
                  <a:gd name="T32" fmla="*/ 155 w 155"/>
                  <a:gd name="T33" fmla="*/ 103 h 10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55" h="103">
                    <a:moveTo>
                      <a:pt x="71" y="2"/>
                    </a:moveTo>
                    <a:lnTo>
                      <a:pt x="37" y="21"/>
                    </a:lnTo>
                    <a:lnTo>
                      <a:pt x="46" y="30"/>
                    </a:lnTo>
                    <a:lnTo>
                      <a:pt x="0" y="71"/>
                    </a:lnTo>
                    <a:lnTo>
                      <a:pt x="90" y="103"/>
                    </a:lnTo>
                    <a:lnTo>
                      <a:pt x="138" y="83"/>
                    </a:lnTo>
                    <a:lnTo>
                      <a:pt x="155" y="51"/>
                    </a:lnTo>
                    <a:lnTo>
                      <a:pt x="108" y="0"/>
                    </a:lnTo>
                    <a:lnTo>
                      <a:pt x="71" y="2"/>
                    </a:lnTo>
                    <a:close/>
                  </a:path>
                </a:pathLst>
              </a:custGeom>
              <a:solidFill>
                <a:srgbClr val="CC80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26" name="Freeform 185"/>
              <p:cNvSpPr>
                <a:spLocks/>
              </p:cNvSpPr>
              <p:nvPr/>
            </p:nvSpPr>
            <p:spPr bwMode="ltGray">
              <a:xfrm>
                <a:off x="4049" y="2967"/>
                <a:ext cx="101" cy="102"/>
              </a:xfrm>
              <a:custGeom>
                <a:avLst/>
                <a:gdLst>
                  <a:gd name="T0" fmla="*/ 0 w 101"/>
                  <a:gd name="T1" fmla="*/ 14 h 102"/>
                  <a:gd name="T2" fmla="*/ 53 w 101"/>
                  <a:gd name="T3" fmla="*/ 39 h 102"/>
                  <a:gd name="T4" fmla="*/ 57 w 101"/>
                  <a:gd name="T5" fmla="*/ 63 h 102"/>
                  <a:gd name="T6" fmla="*/ 59 w 101"/>
                  <a:gd name="T7" fmla="*/ 62 h 102"/>
                  <a:gd name="T8" fmla="*/ 67 w 101"/>
                  <a:gd name="T9" fmla="*/ 63 h 102"/>
                  <a:gd name="T10" fmla="*/ 75 w 101"/>
                  <a:gd name="T11" fmla="*/ 69 h 102"/>
                  <a:gd name="T12" fmla="*/ 76 w 101"/>
                  <a:gd name="T13" fmla="*/ 79 h 102"/>
                  <a:gd name="T14" fmla="*/ 69 w 101"/>
                  <a:gd name="T15" fmla="*/ 88 h 102"/>
                  <a:gd name="T16" fmla="*/ 64 w 101"/>
                  <a:gd name="T17" fmla="*/ 88 h 102"/>
                  <a:gd name="T18" fmla="*/ 57 w 101"/>
                  <a:gd name="T19" fmla="*/ 86 h 102"/>
                  <a:gd name="T20" fmla="*/ 57 w 101"/>
                  <a:gd name="T21" fmla="*/ 85 h 102"/>
                  <a:gd name="T22" fmla="*/ 66 w 101"/>
                  <a:gd name="T23" fmla="*/ 102 h 102"/>
                  <a:gd name="T24" fmla="*/ 71 w 101"/>
                  <a:gd name="T25" fmla="*/ 102 h 102"/>
                  <a:gd name="T26" fmla="*/ 83 w 101"/>
                  <a:gd name="T27" fmla="*/ 97 h 102"/>
                  <a:gd name="T28" fmla="*/ 89 w 101"/>
                  <a:gd name="T29" fmla="*/ 92 h 102"/>
                  <a:gd name="T30" fmla="*/ 94 w 101"/>
                  <a:gd name="T31" fmla="*/ 83 h 102"/>
                  <a:gd name="T32" fmla="*/ 96 w 101"/>
                  <a:gd name="T33" fmla="*/ 78 h 102"/>
                  <a:gd name="T34" fmla="*/ 97 w 101"/>
                  <a:gd name="T35" fmla="*/ 72 h 102"/>
                  <a:gd name="T36" fmla="*/ 99 w 101"/>
                  <a:gd name="T37" fmla="*/ 65 h 102"/>
                  <a:gd name="T38" fmla="*/ 101 w 101"/>
                  <a:gd name="T39" fmla="*/ 58 h 102"/>
                  <a:gd name="T40" fmla="*/ 101 w 101"/>
                  <a:gd name="T41" fmla="*/ 49 h 102"/>
                  <a:gd name="T42" fmla="*/ 99 w 101"/>
                  <a:gd name="T43" fmla="*/ 42 h 102"/>
                  <a:gd name="T44" fmla="*/ 96 w 101"/>
                  <a:gd name="T45" fmla="*/ 33 h 102"/>
                  <a:gd name="T46" fmla="*/ 96 w 101"/>
                  <a:gd name="T47" fmla="*/ 28 h 102"/>
                  <a:gd name="T48" fmla="*/ 87 w 101"/>
                  <a:gd name="T49" fmla="*/ 16 h 102"/>
                  <a:gd name="T50" fmla="*/ 76 w 101"/>
                  <a:gd name="T51" fmla="*/ 9 h 102"/>
                  <a:gd name="T52" fmla="*/ 71 w 101"/>
                  <a:gd name="T53" fmla="*/ 5 h 102"/>
                  <a:gd name="T54" fmla="*/ 64 w 101"/>
                  <a:gd name="T55" fmla="*/ 2 h 102"/>
                  <a:gd name="T56" fmla="*/ 55 w 101"/>
                  <a:gd name="T57" fmla="*/ 0 h 102"/>
                  <a:gd name="T58" fmla="*/ 48 w 101"/>
                  <a:gd name="T59" fmla="*/ 0 h 102"/>
                  <a:gd name="T60" fmla="*/ 39 w 101"/>
                  <a:gd name="T61" fmla="*/ 0 h 102"/>
                  <a:gd name="T62" fmla="*/ 32 w 101"/>
                  <a:gd name="T63" fmla="*/ 0 h 102"/>
                  <a:gd name="T64" fmla="*/ 23 w 101"/>
                  <a:gd name="T65" fmla="*/ 2 h 102"/>
                  <a:gd name="T66" fmla="*/ 14 w 101"/>
                  <a:gd name="T67" fmla="*/ 5 h 102"/>
                  <a:gd name="T68" fmla="*/ 0 w 101"/>
                  <a:gd name="T69" fmla="*/ 14 h 102"/>
                  <a:gd name="T70" fmla="*/ 0 w 101"/>
                  <a:gd name="T71" fmla="*/ 14 h 102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1"/>
                  <a:gd name="T109" fmla="*/ 0 h 102"/>
                  <a:gd name="T110" fmla="*/ 101 w 101"/>
                  <a:gd name="T111" fmla="*/ 102 h 102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1" h="102">
                    <a:moveTo>
                      <a:pt x="0" y="14"/>
                    </a:moveTo>
                    <a:lnTo>
                      <a:pt x="53" y="39"/>
                    </a:lnTo>
                    <a:lnTo>
                      <a:pt x="57" y="63"/>
                    </a:lnTo>
                    <a:lnTo>
                      <a:pt x="59" y="62"/>
                    </a:lnTo>
                    <a:lnTo>
                      <a:pt x="67" y="63"/>
                    </a:lnTo>
                    <a:lnTo>
                      <a:pt x="75" y="69"/>
                    </a:lnTo>
                    <a:lnTo>
                      <a:pt x="76" y="79"/>
                    </a:lnTo>
                    <a:lnTo>
                      <a:pt x="69" y="88"/>
                    </a:lnTo>
                    <a:lnTo>
                      <a:pt x="64" y="88"/>
                    </a:lnTo>
                    <a:lnTo>
                      <a:pt x="57" y="86"/>
                    </a:lnTo>
                    <a:lnTo>
                      <a:pt x="57" y="85"/>
                    </a:lnTo>
                    <a:lnTo>
                      <a:pt x="66" y="102"/>
                    </a:lnTo>
                    <a:lnTo>
                      <a:pt x="71" y="102"/>
                    </a:lnTo>
                    <a:lnTo>
                      <a:pt x="83" y="97"/>
                    </a:lnTo>
                    <a:lnTo>
                      <a:pt x="89" y="92"/>
                    </a:lnTo>
                    <a:lnTo>
                      <a:pt x="94" y="83"/>
                    </a:lnTo>
                    <a:lnTo>
                      <a:pt x="96" y="78"/>
                    </a:lnTo>
                    <a:lnTo>
                      <a:pt x="97" y="72"/>
                    </a:lnTo>
                    <a:lnTo>
                      <a:pt x="99" y="65"/>
                    </a:lnTo>
                    <a:lnTo>
                      <a:pt x="101" y="58"/>
                    </a:lnTo>
                    <a:lnTo>
                      <a:pt x="101" y="49"/>
                    </a:lnTo>
                    <a:lnTo>
                      <a:pt x="99" y="42"/>
                    </a:lnTo>
                    <a:lnTo>
                      <a:pt x="96" y="33"/>
                    </a:lnTo>
                    <a:lnTo>
                      <a:pt x="96" y="28"/>
                    </a:lnTo>
                    <a:lnTo>
                      <a:pt x="87" y="16"/>
                    </a:lnTo>
                    <a:lnTo>
                      <a:pt x="76" y="9"/>
                    </a:lnTo>
                    <a:lnTo>
                      <a:pt x="71" y="5"/>
                    </a:lnTo>
                    <a:lnTo>
                      <a:pt x="64" y="2"/>
                    </a:lnTo>
                    <a:lnTo>
                      <a:pt x="55" y="0"/>
                    </a:lnTo>
                    <a:lnTo>
                      <a:pt x="48" y="0"/>
                    </a:lnTo>
                    <a:lnTo>
                      <a:pt x="39" y="0"/>
                    </a:lnTo>
                    <a:lnTo>
                      <a:pt x="32" y="0"/>
                    </a:lnTo>
                    <a:lnTo>
                      <a:pt x="23" y="2"/>
                    </a:lnTo>
                    <a:lnTo>
                      <a:pt x="14" y="5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27" name="Freeform 186"/>
              <p:cNvSpPr>
                <a:spLocks/>
              </p:cNvSpPr>
              <p:nvPr/>
            </p:nvSpPr>
            <p:spPr bwMode="ltGray">
              <a:xfrm>
                <a:off x="4035" y="2990"/>
                <a:ext cx="53" cy="26"/>
              </a:xfrm>
              <a:custGeom>
                <a:avLst/>
                <a:gdLst>
                  <a:gd name="T0" fmla="*/ 7 w 53"/>
                  <a:gd name="T1" fmla="*/ 0 h 26"/>
                  <a:gd name="T2" fmla="*/ 53 w 53"/>
                  <a:gd name="T3" fmla="*/ 19 h 26"/>
                  <a:gd name="T4" fmla="*/ 39 w 53"/>
                  <a:gd name="T5" fmla="*/ 26 h 26"/>
                  <a:gd name="T6" fmla="*/ 0 w 53"/>
                  <a:gd name="T7" fmla="*/ 2 h 26"/>
                  <a:gd name="T8" fmla="*/ 7 w 53"/>
                  <a:gd name="T9" fmla="*/ 0 h 26"/>
                  <a:gd name="T10" fmla="*/ 7 w 53"/>
                  <a:gd name="T11" fmla="*/ 0 h 2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3"/>
                  <a:gd name="T19" fmla="*/ 0 h 26"/>
                  <a:gd name="T20" fmla="*/ 53 w 53"/>
                  <a:gd name="T21" fmla="*/ 26 h 2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3" h="26">
                    <a:moveTo>
                      <a:pt x="7" y="0"/>
                    </a:moveTo>
                    <a:lnTo>
                      <a:pt x="53" y="19"/>
                    </a:lnTo>
                    <a:lnTo>
                      <a:pt x="39" y="26"/>
                    </a:lnTo>
                    <a:lnTo>
                      <a:pt x="0" y="2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B34D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28" name="Freeform 187"/>
              <p:cNvSpPr>
                <a:spLocks/>
              </p:cNvSpPr>
              <p:nvPr/>
            </p:nvSpPr>
            <p:spPr bwMode="ltGray">
              <a:xfrm>
                <a:off x="4097" y="2976"/>
                <a:ext cx="48" cy="74"/>
              </a:xfrm>
              <a:custGeom>
                <a:avLst/>
                <a:gdLst>
                  <a:gd name="T0" fmla="*/ 0 w 48"/>
                  <a:gd name="T1" fmla="*/ 0 h 74"/>
                  <a:gd name="T2" fmla="*/ 25 w 48"/>
                  <a:gd name="T3" fmla="*/ 5 h 74"/>
                  <a:gd name="T4" fmla="*/ 44 w 48"/>
                  <a:gd name="T5" fmla="*/ 28 h 74"/>
                  <a:gd name="T6" fmla="*/ 48 w 48"/>
                  <a:gd name="T7" fmla="*/ 54 h 74"/>
                  <a:gd name="T8" fmla="*/ 41 w 48"/>
                  <a:gd name="T9" fmla="*/ 74 h 74"/>
                  <a:gd name="T10" fmla="*/ 37 w 48"/>
                  <a:gd name="T11" fmla="*/ 67 h 74"/>
                  <a:gd name="T12" fmla="*/ 42 w 48"/>
                  <a:gd name="T13" fmla="*/ 62 h 74"/>
                  <a:gd name="T14" fmla="*/ 37 w 48"/>
                  <a:gd name="T15" fmla="*/ 24 h 74"/>
                  <a:gd name="T16" fmla="*/ 28 w 48"/>
                  <a:gd name="T17" fmla="*/ 21 h 74"/>
                  <a:gd name="T18" fmla="*/ 21 w 48"/>
                  <a:gd name="T19" fmla="*/ 10 h 74"/>
                  <a:gd name="T20" fmla="*/ 0 w 48"/>
                  <a:gd name="T21" fmla="*/ 0 h 74"/>
                  <a:gd name="T22" fmla="*/ 0 w 48"/>
                  <a:gd name="T23" fmla="*/ 0 h 7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8"/>
                  <a:gd name="T37" fmla="*/ 0 h 74"/>
                  <a:gd name="T38" fmla="*/ 48 w 48"/>
                  <a:gd name="T39" fmla="*/ 74 h 7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8" h="74">
                    <a:moveTo>
                      <a:pt x="0" y="0"/>
                    </a:moveTo>
                    <a:lnTo>
                      <a:pt x="25" y="5"/>
                    </a:lnTo>
                    <a:lnTo>
                      <a:pt x="44" y="28"/>
                    </a:lnTo>
                    <a:lnTo>
                      <a:pt x="48" y="54"/>
                    </a:lnTo>
                    <a:lnTo>
                      <a:pt x="41" y="74"/>
                    </a:lnTo>
                    <a:lnTo>
                      <a:pt x="37" y="67"/>
                    </a:lnTo>
                    <a:lnTo>
                      <a:pt x="42" y="62"/>
                    </a:lnTo>
                    <a:lnTo>
                      <a:pt x="37" y="24"/>
                    </a:lnTo>
                    <a:lnTo>
                      <a:pt x="28" y="21"/>
                    </a:lnTo>
                    <a:lnTo>
                      <a:pt x="21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29" name="Freeform 188"/>
              <p:cNvSpPr>
                <a:spLocks/>
              </p:cNvSpPr>
              <p:nvPr/>
            </p:nvSpPr>
            <p:spPr bwMode="ltGray">
              <a:xfrm>
                <a:off x="4021" y="3030"/>
                <a:ext cx="72" cy="23"/>
              </a:xfrm>
              <a:custGeom>
                <a:avLst/>
                <a:gdLst>
                  <a:gd name="T0" fmla="*/ 71 w 72"/>
                  <a:gd name="T1" fmla="*/ 0 h 23"/>
                  <a:gd name="T2" fmla="*/ 41 w 72"/>
                  <a:gd name="T3" fmla="*/ 0 h 23"/>
                  <a:gd name="T4" fmla="*/ 44 w 72"/>
                  <a:gd name="T5" fmla="*/ 9 h 23"/>
                  <a:gd name="T6" fmla="*/ 0 w 72"/>
                  <a:gd name="T7" fmla="*/ 13 h 23"/>
                  <a:gd name="T8" fmla="*/ 5 w 72"/>
                  <a:gd name="T9" fmla="*/ 23 h 23"/>
                  <a:gd name="T10" fmla="*/ 72 w 72"/>
                  <a:gd name="T11" fmla="*/ 16 h 23"/>
                  <a:gd name="T12" fmla="*/ 71 w 72"/>
                  <a:gd name="T13" fmla="*/ 0 h 23"/>
                  <a:gd name="T14" fmla="*/ 71 w 72"/>
                  <a:gd name="T15" fmla="*/ 0 h 2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2"/>
                  <a:gd name="T25" fmla="*/ 0 h 23"/>
                  <a:gd name="T26" fmla="*/ 72 w 72"/>
                  <a:gd name="T27" fmla="*/ 23 h 2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2" h="23">
                    <a:moveTo>
                      <a:pt x="71" y="0"/>
                    </a:moveTo>
                    <a:lnTo>
                      <a:pt x="41" y="0"/>
                    </a:lnTo>
                    <a:lnTo>
                      <a:pt x="44" y="9"/>
                    </a:lnTo>
                    <a:lnTo>
                      <a:pt x="0" y="13"/>
                    </a:lnTo>
                    <a:lnTo>
                      <a:pt x="5" y="23"/>
                    </a:lnTo>
                    <a:lnTo>
                      <a:pt x="72" y="16"/>
                    </a:lnTo>
                    <a:lnTo>
                      <a:pt x="71" y="0"/>
                    </a:lnTo>
                    <a:close/>
                  </a:path>
                </a:pathLst>
              </a:custGeom>
              <a:solidFill>
                <a:srgbClr val="BF66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30" name="Freeform 189"/>
              <p:cNvSpPr>
                <a:spLocks/>
              </p:cNvSpPr>
              <p:nvPr/>
            </p:nvSpPr>
            <p:spPr bwMode="ltGray">
              <a:xfrm>
                <a:off x="3752" y="3117"/>
                <a:ext cx="175" cy="337"/>
              </a:xfrm>
              <a:custGeom>
                <a:avLst/>
                <a:gdLst>
                  <a:gd name="T0" fmla="*/ 138 w 175"/>
                  <a:gd name="T1" fmla="*/ 0 h 337"/>
                  <a:gd name="T2" fmla="*/ 135 w 175"/>
                  <a:gd name="T3" fmla="*/ 0 h 337"/>
                  <a:gd name="T4" fmla="*/ 131 w 175"/>
                  <a:gd name="T5" fmla="*/ 2 h 337"/>
                  <a:gd name="T6" fmla="*/ 122 w 175"/>
                  <a:gd name="T7" fmla="*/ 5 h 337"/>
                  <a:gd name="T8" fmla="*/ 114 w 175"/>
                  <a:gd name="T9" fmla="*/ 11 h 337"/>
                  <a:gd name="T10" fmla="*/ 103 w 175"/>
                  <a:gd name="T11" fmla="*/ 16 h 337"/>
                  <a:gd name="T12" fmla="*/ 92 w 175"/>
                  <a:gd name="T13" fmla="*/ 27 h 337"/>
                  <a:gd name="T14" fmla="*/ 80 w 175"/>
                  <a:gd name="T15" fmla="*/ 35 h 337"/>
                  <a:gd name="T16" fmla="*/ 68 w 175"/>
                  <a:gd name="T17" fmla="*/ 48 h 337"/>
                  <a:gd name="T18" fmla="*/ 53 w 175"/>
                  <a:gd name="T19" fmla="*/ 58 h 337"/>
                  <a:gd name="T20" fmla="*/ 41 w 175"/>
                  <a:gd name="T21" fmla="*/ 72 h 337"/>
                  <a:gd name="T22" fmla="*/ 34 w 175"/>
                  <a:gd name="T23" fmla="*/ 80 h 337"/>
                  <a:gd name="T24" fmla="*/ 29 w 175"/>
                  <a:gd name="T25" fmla="*/ 87 h 337"/>
                  <a:gd name="T26" fmla="*/ 23 w 175"/>
                  <a:gd name="T27" fmla="*/ 95 h 337"/>
                  <a:gd name="T28" fmla="*/ 20 w 175"/>
                  <a:gd name="T29" fmla="*/ 104 h 337"/>
                  <a:gd name="T30" fmla="*/ 15 w 175"/>
                  <a:gd name="T31" fmla="*/ 111 h 337"/>
                  <a:gd name="T32" fmla="*/ 11 w 175"/>
                  <a:gd name="T33" fmla="*/ 118 h 337"/>
                  <a:gd name="T34" fmla="*/ 8 w 175"/>
                  <a:gd name="T35" fmla="*/ 127 h 337"/>
                  <a:gd name="T36" fmla="*/ 4 w 175"/>
                  <a:gd name="T37" fmla="*/ 136 h 337"/>
                  <a:gd name="T38" fmla="*/ 2 w 175"/>
                  <a:gd name="T39" fmla="*/ 145 h 337"/>
                  <a:gd name="T40" fmla="*/ 0 w 175"/>
                  <a:gd name="T41" fmla="*/ 155 h 337"/>
                  <a:gd name="T42" fmla="*/ 0 w 175"/>
                  <a:gd name="T43" fmla="*/ 166 h 337"/>
                  <a:gd name="T44" fmla="*/ 2 w 175"/>
                  <a:gd name="T45" fmla="*/ 177 h 337"/>
                  <a:gd name="T46" fmla="*/ 2 w 175"/>
                  <a:gd name="T47" fmla="*/ 185 h 337"/>
                  <a:gd name="T48" fmla="*/ 4 w 175"/>
                  <a:gd name="T49" fmla="*/ 194 h 337"/>
                  <a:gd name="T50" fmla="*/ 6 w 175"/>
                  <a:gd name="T51" fmla="*/ 205 h 337"/>
                  <a:gd name="T52" fmla="*/ 11 w 175"/>
                  <a:gd name="T53" fmla="*/ 214 h 337"/>
                  <a:gd name="T54" fmla="*/ 13 w 175"/>
                  <a:gd name="T55" fmla="*/ 223 h 337"/>
                  <a:gd name="T56" fmla="*/ 16 w 175"/>
                  <a:gd name="T57" fmla="*/ 231 h 337"/>
                  <a:gd name="T58" fmla="*/ 23 w 175"/>
                  <a:gd name="T59" fmla="*/ 238 h 337"/>
                  <a:gd name="T60" fmla="*/ 30 w 175"/>
                  <a:gd name="T61" fmla="*/ 247 h 337"/>
                  <a:gd name="T62" fmla="*/ 43 w 175"/>
                  <a:gd name="T63" fmla="*/ 260 h 337"/>
                  <a:gd name="T64" fmla="*/ 55 w 175"/>
                  <a:gd name="T65" fmla="*/ 274 h 337"/>
                  <a:gd name="T66" fmla="*/ 62 w 175"/>
                  <a:gd name="T67" fmla="*/ 279 h 337"/>
                  <a:gd name="T68" fmla="*/ 69 w 175"/>
                  <a:gd name="T69" fmla="*/ 284 h 337"/>
                  <a:gd name="T70" fmla="*/ 78 w 175"/>
                  <a:gd name="T71" fmla="*/ 290 h 337"/>
                  <a:gd name="T72" fmla="*/ 87 w 175"/>
                  <a:gd name="T73" fmla="*/ 297 h 337"/>
                  <a:gd name="T74" fmla="*/ 99 w 175"/>
                  <a:gd name="T75" fmla="*/ 306 h 337"/>
                  <a:gd name="T76" fmla="*/ 115 w 175"/>
                  <a:gd name="T77" fmla="*/ 314 h 337"/>
                  <a:gd name="T78" fmla="*/ 128 w 175"/>
                  <a:gd name="T79" fmla="*/ 320 h 337"/>
                  <a:gd name="T80" fmla="*/ 140 w 175"/>
                  <a:gd name="T81" fmla="*/ 327 h 337"/>
                  <a:gd name="T82" fmla="*/ 151 w 175"/>
                  <a:gd name="T83" fmla="*/ 329 h 337"/>
                  <a:gd name="T84" fmla="*/ 158 w 175"/>
                  <a:gd name="T85" fmla="*/ 334 h 337"/>
                  <a:gd name="T86" fmla="*/ 163 w 175"/>
                  <a:gd name="T87" fmla="*/ 336 h 337"/>
                  <a:gd name="T88" fmla="*/ 167 w 175"/>
                  <a:gd name="T89" fmla="*/ 337 h 337"/>
                  <a:gd name="T90" fmla="*/ 175 w 175"/>
                  <a:gd name="T91" fmla="*/ 323 h 337"/>
                  <a:gd name="T92" fmla="*/ 85 w 175"/>
                  <a:gd name="T93" fmla="*/ 284 h 337"/>
                  <a:gd name="T94" fmla="*/ 43 w 175"/>
                  <a:gd name="T95" fmla="*/ 221 h 337"/>
                  <a:gd name="T96" fmla="*/ 25 w 175"/>
                  <a:gd name="T97" fmla="*/ 216 h 337"/>
                  <a:gd name="T98" fmla="*/ 25 w 175"/>
                  <a:gd name="T99" fmla="*/ 118 h 337"/>
                  <a:gd name="T100" fmla="*/ 73 w 175"/>
                  <a:gd name="T101" fmla="*/ 81 h 337"/>
                  <a:gd name="T102" fmla="*/ 75 w 175"/>
                  <a:gd name="T103" fmla="*/ 67 h 337"/>
                  <a:gd name="T104" fmla="*/ 165 w 175"/>
                  <a:gd name="T105" fmla="*/ 12 h 337"/>
                  <a:gd name="T106" fmla="*/ 138 w 175"/>
                  <a:gd name="T107" fmla="*/ 0 h 337"/>
                  <a:gd name="T108" fmla="*/ 138 w 175"/>
                  <a:gd name="T109" fmla="*/ 0 h 337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75"/>
                  <a:gd name="T166" fmla="*/ 0 h 337"/>
                  <a:gd name="T167" fmla="*/ 175 w 175"/>
                  <a:gd name="T168" fmla="*/ 337 h 337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75" h="337">
                    <a:moveTo>
                      <a:pt x="138" y="0"/>
                    </a:moveTo>
                    <a:lnTo>
                      <a:pt x="135" y="0"/>
                    </a:lnTo>
                    <a:lnTo>
                      <a:pt x="131" y="2"/>
                    </a:lnTo>
                    <a:lnTo>
                      <a:pt x="122" y="5"/>
                    </a:lnTo>
                    <a:lnTo>
                      <a:pt x="114" y="11"/>
                    </a:lnTo>
                    <a:lnTo>
                      <a:pt x="103" y="16"/>
                    </a:lnTo>
                    <a:lnTo>
                      <a:pt x="92" y="27"/>
                    </a:lnTo>
                    <a:lnTo>
                      <a:pt x="80" y="35"/>
                    </a:lnTo>
                    <a:lnTo>
                      <a:pt x="68" y="48"/>
                    </a:lnTo>
                    <a:lnTo>
                      <a:pt x="53" y="58"/>
                    </a:lnTo>
                    <a:lnTo>
                      <a:pt x="41" y="72"/>
                    </a:lnTo>
                    <a:lnTo>
                      <a:pt x="34" y="80"/>
                    </a:lnTo>
                    <a:lnTo>
                      <a:pt x="29" y="87"/>
                    </a:lnTo>
                    <a:lnTo>
                      <a:pt x="23" y="95"/>
                    </a:lnTo>
                    <a:lnTo>
                      <a:pt x="20" y="104"/>
                    </a:lnTo>
                    <a:lnTo>
                      <a:pt x="15" y="111"/>
                    </a:lnTo>
                    <a:lnTo>
                      <a:pt x="11" y="118"/>
                    </a:lnTo>
                    <a:lnTo>
                      <a:pt x="8" y="127"/>
                    </a:lnTo>
                    <a:lnTo>
                      <a:pt x="4" y="136"/>
                    </a:lnTo>
                    <a:lnTo>
                      <a:pt x="2" y="145"/>
                    </a:lnTo>
                    <a:lnTo>
                      <a:pt x="0" y="155"/>
                    </a:lnTo>
                    <a:lnTo>
                      <a:pt x="0" y="166"/>
                    </a:lnTo>
                    <a:lnTo>
                      <a:pt x="2" y="177"/>
                    </a:lnTo>
                    <a:lnTo>
                      <a:pt x="2" y="185"/>
                    </a:lnTo>
                    <a:lnTo>
                      <a:pt x="4" y="194"/>
                    </a:lnTo>
                    <a:lnTo>
                      <a:pt x="6" y="205"/>
                    </a:lnTo>
                    <a:lnTo>
                      <a:pt x="11" y="214"/>
                    </a:lnTo>
                    <a:lnTo>
                      <a:pt x="13" y="223"/>
                    </a:lnTo>
                    <a:lnTo>
                      <a:pt x="16" y="231"/>
                    </a:lnTo>
                    <a:lnTo>
                      <a:pt x="23" y="238"/>
                    </a:lnTo>
                    <a:lnTo>
                      <a:pt x="30" y="247"/>
                    </a:lnTo>
                    <a:lnTo>
                      <a:pt x="43" y="260"/>
                    </a:lnTo>
                    <a:lnTo>
                      <a:pt x="55" y="274"/>
                    </a:lnTo>
                    <a:lnTo>
                      <a:pt x="62" y="279"/>
                    </a:lnTo>
                    <a:lnTo>
                      <a:pt x="69" y="284"/>
                    </a:lnTo>
                    <a:lnTo>
                      <a:pt x="78" y="290"/>
                    </a:lnTo>
                    <a:lnTo>
                      <a:pt x="87" y="297"/>
                    </a:lnTo>
                    <a:lnTo>
                      <a:pt x="99" y="306"/>
                    </a:lnTo>
                    <a:lnTo>
                      <a:pt x="115" y="314"/>
                    </a:lnTo>
                    <a:lnTo>
                      <a:pt x="128" y="320"/>
                    </a:lnTo>
                    <a:lnTo>
                      <a:pt x="140" y="327"/>
                    </a:lnTo>
                    <a:lnTo>
                      <a:pt x="151" y="329"/>
                    </a:lnTo>
                    <a:lnTo>
                      <a:pt x="158" y="334"/>
                    </a:lnTo>
                    <a:lnTo>
                      <a:pt x="163" y="336"/>
                    </a:lnTo>
                    <a:lnTo>
                      <a:pt x="167" y="337"/>
                    </a:lnTo>
                    <a:lnTo>
                      <a:pt x="175" y="323"/>
                    </a:lnTo>
                    <a:lnTo>
                      <a:pt x="85" y="284"/>
                    </a:lnTo>
                    <a:lnTo>
                      <a:pt x="43" y="221"/>
                    </a:lnTo>
                    <a:lnTo>
                      <a:pt x="25" y="216"/>
                    </a:lnTo>
                    <a:lnTo>
                      <a:pt x="25" y="118"/>
                    </a:lnTo>
                    <a:lnTo>
                      <a:pt x="73" y="81"/>
                    </a:lnTo>
                    <a:lnTo>
                      <a:pt x="75" y="67"/>
                    </a:lnTo>
                    <a:lnTo>
                      <a:pt x="165" y="12"/>
                    </a:lnTo>
                    <a:lnTo>
                      <a:pt x="138" y="0"/>
                    </a:lnTo>
                    <a:close/>
                  </a:path>
                </a:pathLst>
              </a:custGeom>
              <a:solidFill>
                <a:srgbClr val="4047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31" name="Freeform 190"/>
              <p:cNvSpPr>
                <a:spLocks/>
              </p:cNvSpPr>
              <p:nvPr/>
            </p:nvSpPr>
            <p:spPr bwMode="ltGray">
              <a:xfrm>
                <a:off x="3191" y="3122"/>
                <a:ext cx="136" cy="442"/>
              </a:xfrm>
              <a:custGeom>
                <a:avLst/>
                <a:gdLst>
                  <a:gd name="T0" fmla="*/ 136 w 136"/>
                  <a:gd name="T1" fmla="*/ 172 h 442"/>
                  <a:gd name="T2" fmla="*/ 88 w 136"/>
                  <a:gd name="T3" fmla="*/ 345 h 442"/>
                  <a:gd name="T4" fmla="*/ 113 w 136"/>
                  <a:gd name="T5" fmla="*/ 417 h 442"/>
                  <a:gd name="T6" fmla="*/ 61 w 136"/>
                  <a:gd name="T7" fmla="*/ 442 h 442"/>
                  <a:gd name="T8" fmla="*/ 33 w 136"/>
                  <a:gd name="T9" fmla="*/ 311 h 442"/>
                  <a:gd name="T10" fmla="*/ 38 w 136"/>
                  <a:gd name="T11" fmla="*/ 251 h 442"/>
                  <a:gd name="T12" fmla="*/ 0 w 136"/>
                  <a:gd name="T13" fmla="*/ 177 h 442"/>
                  <a:gd name="T14" fmla="*/ 47 w 136"/>
                  <a:gd name="T15" fmla="*/ 90 h 442"/>
                  <a:gd name="T16" fmla="*/ 31 w 136"/>
                  <a:gd name="T17" fmla="*/ 67 h 442"/>
                  <a:gd name="T18" fmla="*/ 67 w 136"/>
                  <a:gd name="T19" fmla="*/ 0 h 442"/>
                  <a:gd name="T20" fmla="*/ 136 w 136"/>
                  <a:gd name="T21" fmla="*/ 14 h 442"/>
                  <a:gd name="T22" fmla="*/ 136 w 136"/>
                  <a:gd name="T23" fmla="*/ 172 h 442"/>
                  <a:gd name="T24" fmla="*/ 136 w 136"/>
                  <a:gd name="T25" fmla="*/ 172 h 44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36"/>
                  <a:gd name="T40" fmla="*/ 0 h 442"/>
                  <a:gd name="T41" fmla="*/ 136 w 136"/>
                  <a:gd name="T42" fmla="*/ 442 h 44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36" h="442">
                    <a:moveTo>
                      <a:pt x="136" y="172"/>
                    </a:moveTo>
                    <a:lnTo>
                      <a:pt x="88" y="345"/>
                    </a:lnTo>
                    <a:lnTo>
                      <a:pt x="113" y="417"/>
                    </a:lnTo>
                    <a:lnTo>
                      <a:pt x="61" y="442"/>
                    </a:lnTo>
                    <a:lnTo>
                      <a:pt x="33" y="311"/>
                    </a:lnTo>
                    <a:lnTo>
                      <a:pt x="38" y="251"/>
                    </a:lnTo>
                    <a:lnTo>
                      <a:pt x="0" y="177"/>
                    </a:lnTo>
                    <a:lnTo>
                      <a:pt x="47" y="90"/>
                    </a:lnTo>
                    <a:lnTo>
                      <a:pt x="31" y="67"/>
                    </a:lnTo>
                    <a:lnTo>
                      <a:pt x="67" y="0"/>
                    </a:lnTo>
                    <a:lnTo>
                      <a:pt x="136" y="14"/>
                    </a:lnTo>
                    <a:lnTo>
                      <a:pt x="136" y="172"/>
                    </a:lnTo>
                    <a:close/>
                  </a:path>
                </a:pathLst>
              </a:custGeom>
              <a:solidFill>
                <a:srgbClr val="A86E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32" name="Freeform 191"/>
              <p:cNvSpPr>
                <a:spLocks/>
              </p:cNvSpPr>
              <p:nvPr/>
            </p:nvSpPr>
            <p:spPr bwMode="ltGray">
              <a:xfrm>
                <a:off x="3731" y="3287"/>
                <a:ext cx="57" cy="63"/>
              </a:xfrm>
              <a:custGeom>
                <a:avLst/>
                <a:gdLst>
                  <a:gd name="T0" fmla="*/ 7 w 57"/>
                  <a:gd name="T1" fmla="*/ 3 h 63"/>
                  <a:gd name="T2" fmla="*/ 36 w 57"/>
                  <a:gd name="T3" fmla="*/ 0 h 63"/>
                  <a:gd name="T4" fmla="*/ 51 w 57"/>
                  <a:gd name="T5" fmla="*/ 5 h 63"/>
                  <a:gd name="T6" fmla="*/ 51 w 57"/>
                  <a:gd name="T7" fmla="*/ 12 h 63"/>
                  <a:gd name="T8" fmla="*/ 36 w 57"/>
                  <a:gd name="T9" fmla="*/ 10 h 63"/>
                  <a:gd name="T10" fmla="*/ 13 w 57"/>
                  <a:gd name="T11" fmla="*/ 12 h 63"/>
                  <a:gd name="T12" fmla="*/ 18 w 57"/>
                  <a:gd name="T13" fmla="*/ 15 h 63"/>
                  <a:gd name="T14" fmla="*/ 39 w 57"/>
                  <a:gd name="T15" fmla="*/ 17 h 63"/>
                  <a:gd name="T16" fmla="*/ 57 w 57"/>
                  <a:gd name="T17" fmla="*/ 21 h 63"/>
                  <a:gd name="T18" fmla="*/ 57 w 57"/>
                  <a:gd name="T19" fmla="*/ 26 h 63"/>
                  <a:gd name="T20" fmla="*/ 37 w 57"/>
                  <a:gd name="T21" fmla="*/ 24 h 63"/>
                  <a:gd name="T22" fmla="*/ 20 w 57"/>
                  <a:gd name="T23" fmla="*/ 24 h 63"/>
                  <a:gd name="T24" fmla="*/ 20 w 57"/>
                  <a:gd name="T25" fmla="*/ 31 h 63"/>
                  <a:gd name="T26" fmla="*/ 37 w 57"/>
                  <a:gd name="T27" fmla="*/ 33 h 63"/>
                  <a:gd name="T28" fmla="*/ 57 w 57"/>
                  <a:gd name="T29" fmla="*/ 38 h 63"/>
                  <a:gd name="T30" fmla="*/ 57 w 57"/>
                  <a:gd name="T31" fmla="*/ 46 h 63"/>
                  <a:gd name="T32" fmla="*/ 36 w 57"/>
                  <a:gd name="T33" fmla="*/ 44 h 63"/>
                  <a:gd name="T34" fmla="*/ 18 w 57"/>
                  <a:gd name="T35" fmla="*/ 40 h 63"/>
                  <a:gd name="T36" fmla="*/ 18 w 57"/>
                  <a:gd name="T37" fmla="*/ 46 h 63"/>
                  <a:gd name="T38" fmla="*/ 32 w 57"/>
                  <a:gd name="T39" fmla="*/ 53 h 63"/>
                  <a:gd name="T40" fmla="*/ 44 w 57"/>
                  <a:gd name="T41" fmla="*/ 60 h 63"/>
                  <a:gd name="T42" fmla="*/ 41 w 57"/>
                  <a:gd name="T43" fmla="*/ 63 h 63"/>
                  <a:gd name="T44" fmla="*/ 25 w 57"/>
                  <a:gd name="T45" fmla="*/ 56 h 63"/>
                  <a:gd name="T46" fmla="*/ 0 w 57"/>
                  <a:gd name="T47" fmla="*/ 49 h 63"/>
                  <a:gd name="T48" fmla="*/ 7 w 57"/>
                  <a:gd name="T49" fmla="*/ 3 h 63"/>
                  <a:gd name="T50" fmla="*/ 7 w 57"/>
                  <a:gd name="T51" fmla="*/ 3 h 6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57"/>
                  <a:gd name="T79" fmla="*/ 0 h 63"/>
                  <a:gd name="T80" fmla="*/ 57 w 57"/>
                  <a:gd name="T81" fmla="*/ 63 h 6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57" h="63">
                    <a:moveTo>
                      <a:pt x="7" y="3"/>
                    </a:moveTo>
                    <a:lnTo>
                      <a:pt x="36" y="0"/>
                    </a:lnTo>
                    <a:lnTo>
                      <a:pt x="51" y="5"/>
                    </a:lnTo>
                    <a:lnTo>
                      <a:pt x="51" y="12"/>
                    </a:lnTo>
                    <a:lnTo>
                      <a:pt x="36" y="10"/>
                    </a:lnTo>
                    <a:lnTo>
                      <a:pt x="13" y="12"/>
                    </a:lnTo>
                    <a:lnTo>
                      <a:pt x="18" y="15"/>
                    </a:lnTo>
                    <a:lnTo>
                      <a:pt x="39" y="17"/>
                    </a:lnTo>
                    <a:lnTo>
                      <a:pt x="57" y="21"/>
                    </a:lnTo>
                    <a:lnTo>
                      <a:pt x="57" y="26"/>
                    </a:lnTo>
                    <a:lnTo>
                      <a:pt x="37" y="24"/>
                    </a:lnTo>
                    <a:lnTo>
                      <a:pt x="20" y="24"/>
                    </a:lnTo>
                    <a:lnTo>
                      <a:pt x="20" y="31"/>
                    </a:lnTo>
                    <a:lnTo>
                      <a:pt x="37" y="33"/>
                    </a:lnTo>
                    <a:lnTo>
                      <a:pt x="57" y="38"/>
                    </a:lnTo>
                    <a:lnTo>
                      <a:pt x="57" y="46"/>
                    </a:lnTo>
                    <a:lnTo>
                      <a:pt x="36" y="44"/>
                    </a:lnTo>
                    <a:lnTo>
                      <a:pt x="18" y="40"/>
                    </a:lnTo>
                    <a:lnTo>
                      <a:pt x="18" y="46"/>
                    </a:lnTo>
                    <a:lnTo>
                      <a:pt x="32" y="53"/>
                    </a:lnTo>
                    <a:lnTo>
                      <a:pt x="44" y="60"/>
                    </a:lnTo>
                    <a:lnTo>
                      <a:pt x="41" y="63"/>
                    </a:lnTo>
                    <a:lnTo>
                      <a:pt x="25" y="56"/>
                    </a:lnTo>
                    <a:lnTo>
                      <a:pt x="0" y="49"/>
                    </a:lnTo>
                    <a:lnTo>
                      <a:pt x="7" y="3"/>
                    </a:lnTo>
                    <a:close/>
                  </a:path>
                </a:pathLst>
              </a:custGeom>
              <a:solidFill>
                <a:srgbClr val="BF66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33" name="Freeform 192"/>
              <p:cNvSpPr>
                <a:spLocks/>
              </p:cNvSpPr>
              <p:nvPr/>
            </p:nvSpPr>
            <p:spPr bwMode="ltGray">
              <a:xfrm>
                <a:off x="2887" y="3458"/>
                <a:ext cx="60" cy="56"/>
              </a:xfrm>
              <a:custGeom>
                <a:avLst/>
                <a:gdLst>
                  <a:gd name="T0" fmla="*/ 0 w 60"/>
                  <a:gd name="T1" fmla="*/ 42 h 56"/>
                  <a:gd name="T2" fmla="*/ 19 w 60"/>
                  <a:gd name="T3" fmla="*/ 56 h 56"/>
                  <a:gd name="T4" fmla="*/ 30 w 60"/>
                  <a:gd name="T5" fmla="*/ 46 h 56"/>
                  <a:gd name="T6" fmla="*/ 49 w 60"/>
                  <a:gd name="T7" fmla="*/ 49 h 56"/>
                  <a:gd name="T8" fmla="*/ 60 w 60"/>
                  <a:gd name="T9" fmla="*/ 39 h 56"/>
                  <a:gd name="T10" fmla="*/ 49 w 60"/>
                  <a:gd name="T11" fmla="*/ 0 h 56"/>
                  <a:gd name="T12" fmla="*/ 40 w 60"/>
                  <a:gd name="T13" fmla="*/ 9 h 56"/>
                  <a:gd name="T14" fmla="*/ 38 w 60"/>
                  <a:gd name="T15" fmla="*/ 19 h 56"/>
                  <a:gd name="T16" fmla="*/ 30 w 60"/>
                  <a:gd name="T17" fmla="*/ 7 h 56"/>
                  <a:gd name="T18" fmla="*/ 16 w 60"/>
                  <a:gd name="T19" fmla="*/ 39 h 56"/>
                  <a:gd name="T20" fmla="*/ 0 w 60"/>
                  <a:gd name="T21" fmla="*/ 42 h 56"/>
                  <a:gd name="T22" fmla="*/ 0 w 60"/>
                  <a:gd name="T23" fmla="*/ 42 h 5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0"/>
                  <a:gd name="T37" fmla="*/ 0 h 56"/>
                  <a:gd name="T38" fmla="*/ 60 w 60"/>
                  <a:gd name="T39" fmla="*/ 56 h 5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0" h="56">
                    <a:moveTo>
                      <a:pt x="0" y="42"/>
                    </a:moveTo>
                    <a:lnTo>
                      <a:pt x="19" y="56"/>
                    </a:lnTo>
                    <a:lnTo>
                      <a:pt x="30" y="46"/>
                    </a:lnTo>
                    <a:lnTo>
                      <a:pt x="49" y="49"/>
                    </a:lnTo>
                    <a:lnTo>
                      <a:pt x="60" y="39"/>
                    </a:lnTo>
                    <a:lnTo>
                      <a:pt x="49" y="0"/>
                    </a:lnTo>
                    <a:lnTo>
                      <a:pt x="40" y="9"/>
                    </a:lnTo>
                    <a:lnTo>
                      <a:pt x="38" y="19"/>
                    </a:lnTo>
                    <a:lnTo>
                      <a:pt x="30" y="7"/>
                    </a:lnTo>
                    <a:lnTo>
                      <a:pt x="16" y="39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CC80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34" name="Freeform 193"/>
              <p:cNvSpPr>
                <a:spLocks/>
              </p:cNvSpPr>
              <p:nvPr/>
            </p:nvSpPr>
            <p:spPr bwMode="ltGray">
              <a:xfrm>
                <a:off x="3109" y="2999"/>
                <a:ext cx="120" cy="111"/>
              </a:xfrm>
              <a:custGeom>
                <a:avLst/>
                <a:gdLst>
                  <a:gd name="T0" fmla="*/ 120 w 120"/>
                  <a:gd name="T1" fmla="*/ 35 h 111"/>
                  <a:gd name="T2" fmla="*/ 82 w 120"/>
                  <a:gd name="T3" fmla="*/ 37 h 111"/>
                  <a:gd name="T4" fmla="*/ 76 w 120"/>
                  <a:gd name="T5" fmla="*/ 63 h 111"/>
                  <a:gd name="T6" fmla="*/ 73 w 120"/>
                  <a:gd name="T7" fmla="*/ 60 h 111"/>
                  <a:gd name="T8" fmla="*/ 66 w 120"/>
                  <a:gd name="T9" fmla="*/ 58 h 111"/>
                  <a:gd name="T10" fmla="*/ 62 w 120"/>
                  <a:gd name="T11" fmla="*/ 56 h 111"/>
                  <a:gd name="T12" fmla="*/ 59 w 120"/>
                  <a:gd name="T13" fmla="*/ 60 h 111"/>
                  <a:gd name="T14" fmla="*/ 55 w 120"/>
                  <a:gd name="T15" fmla="*/ 63 h 111"/>
                  <a:gd name="T16" fmla="*/ 55 w 120"/>
                  <a:gd name="T17" fmla="*/ 70 h 111"/>
                  <a:gd name="T18" fmla="*/ 53 w 120"/>
                  <a:gd name="T19" fmla="*/ 76 h 111"/>
                  <a:gd name="T20" fmla="*/ 57 w 120"/>
                  <a:gd name="T21" fmla="*/ 83 h 111"/>
                  <a:gd name="T22" fmla="*/ 57 w 120"/>
                  <a:gd name="T23" fmla="*/ 84 h 111"/>
                  <a:gd name="T24" fmla="*/ 62 w 120"/>
                  <a:gd name="T25" fmla="*/ 86 h 111"/>
                  <a:gd name="T26" fmla="*/ 67 w 120"/>
                  <a:gd name="T27" fmla="*/ 86 h 111"/>
                  <a:gd name="T28" fmla="*/ 71 w 120"/>
                  <a:gd name="T29" fmla="*/ 86 h 111"/>
                  <a:gd name="T30" fmla="*/ 29 w 120"/>
                  <a:gd name="T31" fmla="*/ 111 h 111"/>
                  <a:gd name="T32" fmla="*/ 23 w 120"/>
                  <a:gd name="T33" fmla="*/ 107 h 111"/>
                  <a:gd name="T34" fmla="*/ 13 w 120"/>
                  <a:gd name="T35" fmla="*/ 97 h 111"/>
                  <a:gd name="T36" fmla="*/ 6 w 120"/>
                  <a:gd name="T37" fmla="*/ 88 h 111"/>
                  <a:gd name="T38" fmla="*/ 4 w 120"/>
                  <a:gd name="T39" fmla="*/ 76 h 111"/>
                  <a:gd name="T40" fmla="*/ 0 w 120"/>
                  <a:gd name="T41" fmla="*/ 70 h 111"/>
                  <a:gd name="T42" fmla="*/ 0 w 120"/>
                  <a:gd name="T43" fmla="*/ 63 h 111"/>
                  <a:gd name="T44" fmla="*/ 0 w 120"/>
                  <a:gd name="T45" fmla="*/ 54 h 111"/>
                  <a:gd name="T46" fmla="*/ 2 w 120"/>
                  <a:gd name="T47" fmla="*/ 47 h 111"/>
                  <a:gd name="T48" fmla="*/ 2 w 120"/>
                  <a:gd name="T49" fmla="*/ 37 h 111"/>
                  <a:gd name="T50" fmla="*/ 6 w 120"/>
                  <a:gd name="T51" fmla="*/ 30 h 111"/>
                  <a:gd name="T52" fmla="*/ 9 w 120"/>
                  <a:gd name="T53" fmla="*/ 21 h 111"/>
                  <a:gd name="T54" fmla="*/ 18 w 120"/>
                  <a:gd name="T55" fmla="*/ 17 h 111"/>
                  <a:gd name="T56" fmla="*/ 23 w 120"/>
                  <a:gd name="T57" fmla="*/ 10 h 111"/>
                  <a:gd name="T58" fmla="*/ 30 w 120"/>
                  <a:gd name="T59" fmla="*/ 7 h 111"/>
                  <a:gd name="T60" fmla="*/ 39 w 120"/>
                  <a:gd name="T61" fmla="*/ 3 h 111"/>
                  <a:gd name="T62" fmla="*/ 50 w 120"/>
                  <a:gd name="T63" fmla="*/ 1 h 111"/>
                  <a:gd name="T64" fmla="*/ 57 w 120"/>
                  <a:gd name="T65" fmla="*/ 0 h 111"/>
                  <a:gd name="T66" fmla="*/ 67 w 120"/>
                  <a:gd name="T67" fmla="*/ 0 h 111"/>
                  <a:gd name="T68" fmla="*/ 76 w 120"/>
                  <a:gd name="T69" fmla="*/ 0 h 111"/>
                  <a:gd name="T70" fmla="*/ 87 w 120"/>
                  <a:gd name="T71" fmla="*/ 3 h 111"/>
                  <a:gd name="T72" fmla="*/ 94 w 120"/>
                  <a:gd name="T73" fmla="*/ 5 h 111"/>
                  <a:gd name="T74" fmla="*/ 103 w 120"/>
                  <a:gd name="T75" fmla="*/ 12 h 111"/>
                  <a:gd name="T76" fmla="*/ 110 w 120"/>
                  <a:gd name="T77" fmla="*/ 16 h 111"/>
                  <a:gd name="T78" fmla="*/ 119 w 120"/>
                  <a:gd name="T79" fmla="*/ 24 h 111"/>
                  <a:gd name="T80" fmla="*/ 120 w 120"/>
                  <a:gd name="T81" fmla="*/ 35 h 111"/>
                  <a:gd name="T82" fmla="*/ 120 w 120"/>
                  <a:gd name="T83" fmla="*/ 35 h 111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20"/>
                  <a:gd name="T127" fmla="*/ 0 h 111"/>
                  <a:gd name="T128" fmla="*/ 120 w 120"/>
                  <a:gd name="T129" fmla="*/ 111 h 111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20" h="111">
                    <a:moveTo>
                      <a:pt x="120" y="35"/>
                    </a:moveTo>
                    <a:lnTo>
                      <a:pt x="82" y="37"/>
                    </a:lnTo>
                    <a:lnTo>
                      <a:pt x="76" y="63"/>
                    </a:lnTo>
                    <a:lnTo>
                      <a:pt x="73" y="60"/>
                    </a:lnTo>
                    <a:lnTo>
                      <a:pt x="66" y="58"/>
                    </a:lnTo>
                    <a:lnTo>
                      <a:pt x="62" y="56"/>
                    </a:lnTo>
                    <a:lnTo>
                      <a:pt x="59" y="60"/>
                    </a:lnTo>
                    <a:lnTo>
                      <a:pt x="55" y="63"/>
                    </a:lnTo>
                    <a:lnTo>
                      <a:pt x="55" y="70"/>
                    </a:lnTo>
                    <a:lnTo>
                      <a:pt x="53" y="76"/>
                    </a:lnTo>
                    <a:lnTo>
                      <a:pt x="57" y="83"/>
                    </a:lnTo>
                    <a:lnTo>
                      <a:pt x="57" y="84"/>
                    </a:lnTo>
                    <a:lnTo>
                      <a:pt x="62" y="86"/>
                    </a:lnTo>
                    <a:lnTo>
                      <a:pt x="67" y="86"/>
                    </a:lnTo>
                    <a:lnTo>
                      <a:pt x="71" y="86"/>
                    </a:lnTo>
                    <a:lnTo>
                      <a:pt x="29" y="111"/>
                    </a:lnTo>
                    <a:lnTo>
                      <a:pt x="23" y="107"/>
                    </a:lnTo>
                    <a:lnTo>
                      <a:pt x="13" y="97"/>
                    </a:lnTo>
                    <a:lnTo>
                      <a:pt x="6" y="88"/>
                    </a:lnTo>
                    <a:lnTo>
                      <a:pt x="4" y="76"/>
                    </a:lnTo>
                    <a:lnTo>
                      <a:pt x="0" y="70"/>
                    </a:lnTo>
                    <a:lnTo>
                      <a:pt x="0" y="63"/>
                    </a:lnTo>
                    <a:lnTo>
                      <a:pt x="0" y="54"/>
                    </a:lnTo>
                    <a:lnTo>
                      <a:pt x="2" y="47"/>
                    </a:lnTo>
                    <a:lnTo>
                      <a:pt x="2" y="37"/>
                    </a:lnTo>
                    <a:lnTo>
                      <a:pt x="6" y="30"/>
                    </a:lnTo>
                    <a:lnTo>
                      <a:pt x="9" y="21"/>
                    </a:lnTo>
                    <a:lnTo>
                      <a:pt x="18" y="17"/>
                    </a:lnTo>
                    <a:lnTo>
                      <a:pt x="23" y="10"/>
                    </a:lnTo>
                    <a:lnTo>
                      <a:pt x="30" y="7"/>
                    </a:lnTo>
                    <a:lnTo>
                      <a:pt x="39" y="3"/>
                    </a:lnTo>
                    <a:lnTo>
                      <a:pt x="50" y="1"/>
                    </a:lnTo>
                    <a:lnTo>
                      <a:pt x="57" y="0"/>
                    </a:lnTo>
                    <a:lnTo>
                      <a:pt x="67" y="0"/>
                    </a:lnTo>
                    <a:lnTo>
                      <a:pt x="76" y="0"/>
                    </a:lnTo>
                    <a:lnTo>
                      <a:pt x="87" y="3"/>
                    </a:lnTo>
                    <a:lnTo>
                      <a:pt x="94" y="5"/>
                    </a:lnTo>
                    <a:lnTo>
                      <a:pt x="103" y="12"/>
                    </a:lnTo>
                    <a:lnTo>
                      <a:pt x="110" y="16"/>
                    </a:lnTo>
                    <a:lnTo>
                      <a:pt x="119" y="24"/>
                    </a:lnTo>
                    <a:lnTo>
                      <a:pt x="120" y="3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35" name="Freeform 194"/>
              <p:cNvSpPr>
                <a:spLocks/>
              </p:cNvSpPr>
              <p:nvPr/>
            </p:nvSpPr>
            <p:spPr bwMode="ltGray">
              <a:xfrm>
                <a:off x="3353" y="3066"/>
                <a:ext cx="149" cy="341"/>
              </a:xfrm>
              <a:custGeom>
                <a:avLst/>
                <a:gdLst>
                  <a:gd name="T0" fmla="*/ 122 w 149"/>
                  <a:gd name="T1" fmla="*/ 0 h 341"/>
                  <a:gd name="T2" fmla="*/ 119 w 149"/>
                  <a:gd name="T3" fmla="*/ 0 h 341"/>
                  <a:gd name="T4" fmla="*/ 117 w 149"/>
                  <a:gd name="T5" fmla="*/ 2 h 341"/>
                  <a:gd name="T6" fmla="*/ 110 w 149"/>
                  <a:gd name="T7" fmla="*/ 3 h 341"/>
                  <a:gd name="T8" fmla="*/ 103 w 149"/>
                  <a:gd name="T9" fmla="*/ 9 h 341"/>
                  <a:gd name="T10" fmla="*/ 92 w 149"/>
                  <a:gd name="T11" fmla="*/ 12 h 341"/>
                  <a:gd name="T12" fmla="*/ 83 w 149"/>
                  <a:gd name="T13" fmla="*/ 21 h 341"/>
                  <a:gd name="T14" fmla="*/ 73 w 149"/>
                  <a:gd name="T15" fmla="*/ 28 h 341"/>
                  <a:gd name="T16" fmla="*/ 60 w 149"/>
                  <a:gd name="T17" fmla="*/ 39 h 341"/>
                  <a:gd name="T18" fmla="*/ 48 w 149"/>
                  <a:gd name="T19" fmla="*/ 47 h 341"/>
                  <a:gd name="T20" fmla="*/ 37 w 149"/>
                  <a:gd name="T21" fmla="*/ 60 h 341"/>
                  <a:gd name="T22" fmla="*/ 32 w 149"/>
                  <a:gd name="T23" fmla="*/ 65 h 341"/>
                  <a:gd name="T24" fmla="*/ 28 w 149"/>
                  <a:gd name="T25" fmla="*/ 72 h 341"/>
                  <a:gd name="T26" fmla="*/ 23 w 149"/>
                  <a:gd name="T27" fmla="*/ 81 h 341"/>
                  <a:gd name="T28" fmla="*/ 20 w 149"/>
                  <a:gd name="T29" fmla="*/ 90 h 341"/>
                  <a:gd name="T30" fmla="*/ 16 w 149"/>
                  <a:gd name="T31" fmla="*/ 97 h 341"/>
                  <a:gd name="T32" fmla="*/ 11 w 149"/>
                  <a:gd name="T33" fmla="*/ 104 h 341"/>
                  <a:gd name="T34" fmla="*/ 7 w 149"/>
                  <a:gd name="T35" fmla="*/ 113 h 341"/>
                  <a:gd name="T36" fmla="*/ 5 w 149"/>
                  <a:gd name="T37" fmla="*/ 122 h 341"/>
                  <a:gd name="T38" fmla="*/ 4 w 149"/>
                  <a:gd name="T39" fmla="*/ 131 h 341"/>
                  <a:gd name="T40" fmla="*/ 2 w 149"/>
                  <a:gd name="T41" fmla="*/ 141 h 341"/>
                  <a:gd name="T42" fmla="*/ 2 w 149"/>
                  <a:gd name="T43" fmla="*/ 150 h 341"/>
                  <a:gd name="T44" fmla="*/ 2 w 149"/>
                  <a:gd name="T45" fmla="*/ 162 h 341"/>
                  <a:gd name="T46" fmla="*/ 0 w 149"/>
                  <a:gd name="T47" fmla="*/ 169 h 341"/>
                  <a:gd name="T48" fmla="*/ 2 w 149"/>
                  <a:gd name="T49" fmla="*/ 180 h 341"/>
                  <a:gd name="T50" fmla="*/ 2 w 149"/>
                  <a:gd name="T51" fmla="*/ 189 h 341"/>
                  <a:gd name="T52" fmla="*/ 5 w 149"/>
                  <a:gd name="T53" fmla="*/ 199 h 341"/>
                  <a:gd name="T54" fmla="*/ 7 w 149"/>
                  <a:gd name="T55" fmla="*/ 206 h 341"/>
                  <a:gd name="T56" fmla="*/ 11 w 149"/>
                  <a:gd name="T57" fmla="*/ 217 h 341"/>
                  <a:gd name="T58" fmla="*/ 16 w 149"/>
                  <a:gd name="T59" fmla="*/ 226 h 341"/>
                  <a:gd name="T60" fmla="*/ 21 w 149"/>
                  <a:gd name="T61" fmla="*/ 235 h 341"/>
                  <a:gd name="T62" fmla="*/ 25 w 149"/>
                  <a:gd name="T63" fmla="*/ 242 h 341"/>
                  <a:gd name="T64" fmla="*/ 28 w 149"/>
                  <a:gd name="T65" fmla="*/ 251 h 341"/>
                  <a:gd name="T66" fmla="*/ 34 w 149"/>
                  <a:gd name="T67" fmla="*/ 258 h 341"/>
                  <a:gd name="T68" fmla="*/ 41 w 149"/>
                  <a:gd name="T69" fmla="*/ 265 h 341"/>
                  <a:gd name="T70" fmla="*/ 53 w 149"/>
                  <a:gd name="T71" fmla="*/ 277 h 341"/>
                  <a:gd name="T72" fmla="*/ 67 w 149"/>
                  <a:gd name="T73" fmla="*/ 291 h 341"/>
                  <a:gd name="T74" fmla="*/ 80 w 149"/>
                  <a:gd name="T75" fmla="*/ 302 h 341"/>
                  <a:gd name="T76" fmla="*/ 92 w 149"/>
                  <a:gd name="T77" fmla="*/ 311 h 341"/>
                  <a:gd name="T78" fmla="*/ 104 w 149"/>
                  <a:gd name="T79" fmla="*/ 320 h 341"/>
                  <a:gd name="T80" fmla="*/ 115 w 149"/>
                  <a:gd name="T81" fmla="*/ 328 h 341"/>
                  <a:gd name="T82" fmla="*/ 122 w 149"/>
                  <a:gd name="T83" fmla="*/ 332 h 341"/>
                  <a:gd name="T84" fmla="*/ 129 w 149"/>
                  <a:gd name="T85" fmla="*/ 337 h 341"/>
                  <a:gd name="T86" fmla="*/ 134 w 149"/>
                  <a:gd name="T87" fmla="*/ 341 h 341"/>
                  <a:gd name="T88" fmla="*/ 136 w 149"/>
                  <a:gd name="T89" fmla="*/ 341 h 341"/>
                  <a:gd name="T90" fmla="*/ 149 w 149"/>
                  <a:gd name="T91" fmla="*/ 337 h 341"/>
                  <a:gd name="T92" fmla="*/ 92 w 149"/>
                  <a:gd name="T93" fmla="*/ 302 h 341"/>
                  <a:gd name="T94" fmla="*/ 58 w 149"/>
                  <a:gd name="T95" fmla="*/ 251 h 341"/>
                  <a:gd name="T96" fmla="*/ 16 w 149"/>
                  <a:gd name="T97" fmla="*/ 123 h 341"/>
                  <a:gd name="T98" fmla="*/ 60 w 149"/>
                  <a:gd name="T99" fmla="*/ 72 h 341"/>
                  <a:gd name="T100" fmla="*/ 64 w 149"/>
                  <a:gd name="T101" fmla="*/ 58 h 341"/>
                  <a:gd name="T102" fmla="*/ 149 w 149"/>
                  <a:gd name="T103" fmla="*/ 10 h 341"/>
                  <a:gd name="T104" fmla="*/ 122 w 149"/>
                  <a:gd name="T105" fmla="*/ 0 h 341"/>
                  <a:gd name="T106" fmla="*/ 122 w 149"/>
                  <a:gd name="T107" fmla="*/ 0 h 341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149"/>
                  <a:gd name="T163" fmla="*/ 0 h 341"/>
                  <a:gd name="T164" fmla="*/ 149 w 149"/>
                  <a:gd name="T165" fmla="*/ 341 h 341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149" h="341">
                    <a:moveTo>
                      <a:pt x="122" y="0"/>
                    </a:moveTo>
                    <a:lnTo>
                      <a:pt x="119" y="0"/>
                    </a:lnTo>
                    <a:lnTo>
                      <a:pt x="117" y="2"/>
                    </a:lnTo>
                    <a:lnTo>
                      <a:pt x="110" y="3"/>
                    </a:lnTo>
                    <a:lnTo>
                      <a:pt x="103" y="9"/>
                    </a:lnTo>
                    <a:lnTo>
                      <a:pt x="92" y="12"/>
                    </a:lnTo>
                    <a:lnTo>
                      <a:pt x="83" y="21"/>
                    </a:lnTo>
                    <a:lnTo>
                      <a:pt x="73" y="28"/>
                    </a:lnTo>
                    <a:lnTo>
                      <a:pt x="60" y="39"/>
                    </a:lnTo>
                    <a:lnTo>
                      <a:pt x="48" y="47"/>
                    </a:lnTo>
                    <a:lnTo>
                      <a:pt x="37" y="60"/>
                    </a:lnTo>
                    <a:lnTo>
                      <a:pt x="32" y="65"/>
                    </a:lnTo>
                    <a:lnTo>
                      <a:pt x="28" y="72"/>
                    </a:lnTo>
                    <a:lnTo>
                      <a:pt x="23" y="81"/>
                    </a:lnTo>
                    <a:lnTo>
                      <a:pt x="20" y="90"/>
                    </a:lnTo>
                    <a:lnTo>
                      <a:pt x="16" y="97"/>
                    </a:lnTo>
                    <a:lnTo>
                      <a:pt x="11" y="104"/>
                    </a:lnTo>
                    <a:lnTo>
                      <a:pt x="7" y="113"/>
                    </a:lnTo>
                    <a:lnTo>
                      <a:pt x="5" y="122"/>
                    </a:lnTo>
                    <a:lnTo>
                      <a:pt x="4" y="131"/>
                    </a:lnTo>
                    <a:lnTo>
                      <a:pt x="2" y="141"/>
                    </a:lnTo>
                    <a:lnTo>
                      <a:pt x="2" y="150"/>
                    </a:lnTo>
                    <a:lnTo>
                      <a:pt x="2" y="162"/>
                    </a:lnTo>
                    <a:lnTo>
                      <a:pt x="0" y="169"/>
                    </a:lnTo>
                    <a:lnTo>
                      <a:pt x="2" y="180"/>
                    </a:lnTo>
                    <a:lnTo>
                      <a:pt x="2" y="189"/>
                    </a:lnTo>
                    <a:lnTo>
                      <a:pt x="5" y="199"/>
                    </a:lnTo>
                    <a:lnTo>
                      <a:pt x="7" y="206"/>
                    </a:lnTo>
                    <a:lnTo>
                      <a:pt x="11" y="217"/>
                    </a:lnTo>
                    <a:lnTo>
                      <a:pt x="16" y="226"/>
                    </a:lnTo>
                    <a:lnTo>
                      <a:pt x="21" y="235"/>
                    </a:lnTo>
                    <a:lnTo>
                      <a:pt x="25" y="242"/>
                    </a:lnTo>
                    <a:lnTo>
                      <a:pt x="28" y="251"/>
                    </a:lnTo>
                    <a:lnTo>
                      <a:pt x="34" y="258"/>
                    </a:lnTo>
                    <a:lnTo>
                      <a:pt x="41" y="265"/>
                    </a:lnTo>
                    <a:lnTo>
                      <a:pt x="53" y="277"/>
                    </a:lnTo>
                    <a:lnTo>
                      <a:pt x="67" y="291"/>
                    </a:lnTo>
                    <a:lnTo>
                      <a:pt x="80" y="302"/>
                    </a:lnTo>
                    <a:lnTo>
                      <a:pt x="92" y="311"/>
                    </a:lnTo>
                    <a:lnTo>
                      <a:pt x="104" y="320"/>
                    </a:lnTo>
                    <a:lnTo>
                      <a:pt x="115" y="328"/>
                    </a:lnTo>
                    <a:lnTo>
                      <a:pt x="122" y="332"/>
                    </a:lnTo>
                    <a:lnTo>
                      <a:pt x="129" y="337"/>
                    </a:lnTo>
                    <a:lnTo>
                      <a:pt x="134" y="341"/>
                    </a:lnTo>
                    <a:lnTo>
                      <a:pt x="136" y="341"/>
                    </a:lnTo>
                    <a:lnTo>
                      <a:pt x="149" y="337"/>
                    </a:lnTo>
                    <a:lnTo>
                      <a:pt x="92" y="302"/>
                    </a:lnTo>
                    <a:lnTo>
                      <a:pt x="58" y="251"/>
                    </a:lnTo>
                    <a:lnTo>
                      <a:pt x="16" y="123"/>
                    </a:lnTo>
                    <a:lnTo>
                      <a:pt x="60" y="72"/>
                    </a:lnTo>
                    <a:lnTo>
                      <a:pt x="64" y="58"/>
                    </a:lnTo>
                    <a:lnTo>
                      <a:pt x="149" y="10"/>
                    </a:lnTo>
                    <a:lnTo>
                      <a:pt x="122" y="0"/>
                    </a:lnTo>
                    <a:close/>
                  </a:path>
                </a:pathLst>
              </a:custGeom>
              <a:solidFill>
                <a:srgbClr val="7A94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36" name="Freeform 195"/>
              <p:cNvSpPr>
                <a:spLocks/>
              </p:cNvSpPr>
              <p:nvPr/>
            </p:nvSpPr>
            <p:spPr bwMode="ltGray">
              <a:xfrm>
                <a:off x="3586" y="2962"/>
                <a:ext cx="122" cy="100"/>
              </a:xfrm>
              <a:custGeom>
                <a:avLst/>
                <a:gdLst>
                  <a:gd name="T0" fmla="*/ 0 w 122"/>
                  <a:gd name="T1" fmla="*/ 38 h 100"/>
                  <a:gd name="T2" fmla="*/ 52 w 122"/>
                  <a:gd name="T3" fmla="*/ 38 h 100"/>
                  <a:gd name="T4" fmla="*/ 71 w 122"/>
                  <a:gd name="T5" fmla="*/ 63 h 100"/>
                  <a:gd name="T6" fmla="*/ 75 w 122"/>
                  <a:gd name="T7" fmla="*/ 61 h 100"/>
                  <a:gd name="T8" fmla="*/ 82 w 122"/>
                  <a:gd name="T9" fmla="*/ 56 h 100"/>
                  <a:gd name="T10" fmla="*/ 89 w 122"/>
                  <a:gd name="T11" fmla="*/ 56 h 100"/>
                  <a:gd name="T12" fmla="*/ 98 w 122"/>
                  <a:gd name="T13" fmla="*/ 67 h 100"/>
                  <a:gd name="T14" fmla="*/ 96 w 122"/>
                  <a:gd name="T15" fmla="*/ 76 h 100"/>
                  <a:gd name="T16" fmla="*/ 92 w 122"/>
                  <a:gd name="T17" fmla="*/ 81 h 100"/>
                  <a:gd name="T18" fmla="*/ 85 w 122"/>
                  <a:gd name="T19" fmla="*/ 84 h 100"/>
                  <a:gd name="T20" fmla="*/ 82 w 122"/>
                  <a:gd name="T21" fmla="*/ 86 h 100"/>
                  <a:gd name="T22" fmla="*/ 105 w 122"/>
                  <a:gd name="T23" fmla="*/ 100 h 100"/>
                  <a:gd name="T24" fmla="*/ 105 w 122"/>
                  <a:gd name="T25" fmla="*/ 98 h 100"/>
                  <a:gd name="T26" fmla="*/ 108 w 122"/>
                  <a:gd name="T27" fmla="*/ 93 h 100"/>
                  <a:gd name="T28" fmla="*/ 113 w 122"/>
                  <a:gd name="T29" fmla="*/ 83 h 100"/>
                  <a:gd name="T30" fmla="*/ 119 w 122"/>
                  <a:gd name="T31" fmla="*/ 74 h 100"/>
                  <a:gd name="T32" fmla="*/ 121 w 122"/>
                  <a:gd name="T33" fmla="*/ 61 h 100"/>
                  <a:gd name="T34" fmla="*/ 122 w 122"/>
                  <a:gd name="T35" fmla="*/ 49 h 100"/>
                  <a:gd name="T36" fmla="*/ 119 w 122"/>
                  <a:gd name="T37" fmla="*/ 35 h 100"/>
                  <a:gd name="T38" fmla="*/ 112 w 122"/>
                  <a:gd name="T39" fmla="*/ 24 h 100"/>
                  <a:gd name="T40" fmla="*/ 98 w 122"/>
                  <a:gd name="T41" fmla="*/ 12 h 100"/>
                  <a:gd name="T42" fmla="*/ 85 w 122"/>
                  <a:gd name="T43" fmla="*/ 5 h 100"/>
                  <a:gd name="T44" fmla="*/ 76 w 122"/>
                  <a:gd name="T45" fmla="*/ 1 h 100"/>
                  <a:gd name="T46" fmla="*/ 69 w 122"/>
                  <a:gd name="T47" fmla="*/ 1 h 100"/>
                  <a:gd name="T48" fmla="*/ 62 w 122"/>
                  <a:gd name="T49" fmla="*/ 0 h 100"/>
                  <a:gd name="T50" fmla="*/ 55 w 122"/>
                  <a:gd name="T51" fmla="*/ 1 h 100"/>
                  <a:gd name="T52" fmla="*/ 46 w 122"/>
                  <a:gd name="T53" fmla="*/ 1 h 100"/>
                  <a:gd name="T54" fmla="*/ 37 w 122"/>
                  <a:gd name="T55" fmla="*/ 5 h 100"/>
                  <a:gd name="T56" fmla="*/ 30 w 122"/>
                  <a:gd name="T57" fmla="*/ 5 h 100"/>
                  <a:gd name="T58" fmla="*/ 25 w 122"/>
                  <a:gd name="T59" fmla="*/ 10 h 100"/>
                  <a:gd name="T60" fmla="*/ 13 w 122"/>
                  <a:gd name="T61" fmla="*/ 17 h 100"/>
                  <a:gd name="T62" fmla="*/ 6 w 122"/>
                  <a:gd name="T63" fmla="*/ 30 h 100"/>
                  <a:gd name="T64" fmla="*/ 0 w 122"/>
                  <a:gd name="T65" fmla="*/ 38 h 100"/>
                  <a:gd name="T66" fmla="*/ 0 w 122"/>
                  <a:gd name="T67" fmla="*/ 38 h 10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22"/>
                  <a:gd name="T103" fmla="*/ 0 h 100"/>
                  <a:gd name="T104" fmla="*/ 122 w 122"/>
                  <a:gd name="T105" fmla="*/ 100 h 100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22" h="100">
                    <a:moveTo>
                      <a:pt x="0" y="38"/>
                    </a:moveTo>
                    <a:lnTo>
                      <a:pt x="52" y="38"/>
                    </a:lnTo>
                    <a:lnTo>
                      <a:pt x="71" y="63"/>
                    </a:lnTo>
                    <a:lnTo>
                      <a:pt x="75" y="61"/>
                    </a:lnTo>
                    <a:lnTo>
                      <a:pt x="82" y="56"/>
                    </a:lnTo>
                    <a:lnTo>
                      <a:pt x="89" y="56"/>
                    </a:lnTo>
                    <a:lnTo>
                      <a:pt x="98" y="67"/>
                    </a:lnTo>
                    <a:lnTo>
                      <a:pt x="96" y="76"/>
                    </a:lnTo>
                    <a:lnTo>
                      <a:pt x="92" y="81"/>
                    </a:lnTo>
                    <a:lnTo>
                      <a:pt x="85" y="84"/>
                    </a:lnTo>
                    <a:lnTo>
                      <a:pt x="82" y="86"/>
                    </a:lnTo>
                    <a:lnTo>
                      <a:pt x="105" y="100"/>
                    </a:lnTo>
                    <a:lnTo>
                      <a:pt x="105" y="98"/>
                    </a:lnTo>
                    <a:lnTo>
                      <a:pt x="108" y="93"/>
                    </a:lnTo>
                    <a:lnTo>
                      <a:pt x="113" y="83"/>
                    </a:lnTo>
                    <a:lnTo>
                      <a:pt x="119" y="74"/>
                    </a:lnTo>
                    <a:lnTo>
                      <a:pt x="121" y="61"/>
                    </a:lnTo>
                    <a:lnTo>
                      <a:pt x="122" y="49"/>
                    </a:lnTo>
                    <a:lnTo>
                      <a:pt x="119" y="35"/>
                    </a:lnTo>
                    <a:lnTo>
                      <a:pt x="112" y="24"/>
                    </a:lnTo>
                    <a:lnTo>
                      <a:pt x="98" y="12"/>
                    </a:lnTo>
                    <a:lnTo>
                      <a:pt x="85" y="5"/>
                    </a:lnTo>
                    <a:lnTo>
                      <a:pt x="76" y="1"/>
                    </a:lnTo>
                    <a:lnTo>
                      <a:pt x="69" y="1"/>
                    </a:lnTo>
                    <a:lnTo>
                      <a:pt x="62" y="0"/>
                    </a:lnTo>
                    <a:lnTo>
                      <a:pt x="55" y="1"/>
                    </a:lnTo>
                    <a:lnTo>
                      <a:pt x="46" y="1"/>
                    </a:lnTo>
                    <a:lnTo>
                      <a:pt x="37" y="5"/>
                    </a:lnTo>
                    <a:lnTo>
                      <a:pt x="30" y="5"/>
                    </a:lnTo>
                    <a:lnTo>
                      <a:pt x="25" y="10"/>
                    </a:lnTo>
                    <a:lnTo>
                      <a:pt x="13" y="17"/>
                    </a:lnTo>
                    <a:lnTo>
                      <a:pt x="6" y="30"/>
                    </a:lnTo>
                    <a:lnTo>
                      <a:pt x="0" y="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37" name="Freeform 196"/>
              <p:cNvSpPr>
                <a:spLocks/>
              </p:cNvSpPr>
              <p:nvPr/>
            </p:nvSpPr>
            <p:spPr bwMode="ltGray">
              <a:xfrm>
                <a:off x="3578" y="3009"/>
                <a:ext cx="58" cy="9"/>
              </a:xfrm>
              <a:custGeom>
                <a:avLst/>
                <a:gdLst>
                  <a:gd name="T0" fmla="*/ 7 w 58"/>
                  <a:gd name="T1" fmla="*/ 0 h 9"/>
                  <a:gd name="T2" fmla="*/ 58 w 58"/>
                  <a:gd name="T3" fmla="*/ 0 h 9"/>
                  <a:gd name="T4" fmla="*/ 49 w 58"/>
                  <a:gd name="T5" fmla="*/ 9 h 9"/>
                  <a:gd name="T6" fmla="*/ 0 w 58"/>
                  <a:gd name="T7" fmla="*/ 7 h 9"/>
                  <a:gd name="T8" fmla="*/ 7 w 58"/>
                  <a:gd name="T9" fmla="*/ 0 h 9"/>
                  <a:gd name="T10" fmla="*/ 7 w 58"/>
                  <a:gd name="T11" fmla="*/ 0 h 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8"/>
                  <a:gd name="T19" fmla="*/ 0 h 9"/>
                  <a:gd name="T20" fmla="*/ 58 w 58"/>
                  <a:gd name="T21" fmla="*/ 9 h 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8" h="9">
                    <a:moveTo>
                      <a:pt x="7" y="0"/>
                    </a:moveTo>
                    <a:lnTo>
                      <a:pt x="58" y="0"/>
                    </a:lnTo>
                    <a:lnTo>
                      <a:pt x="49" y="9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B34D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38" name="Freeform 197"/>
              <p:cNvSpPr>
                <a:spLocks/>
              </p:cNvSpPr>
              <p:nvPr/>
            </p:nvSpPr>
            <p:spPr bwMode="ltGray">
              <a:xfrm>
                <a:off x="3586" y="3023"/>
                <a:ext cx="62" cy="46"/>
              </a:xfrm>
              <a:custGeom>
                <a:avLst/>
                <a:gdLst>
                  <a:gd name="T0" fmla="*/ 53 w 62"/>
                  <a:gd name="T1" fmla="*/ 0 h 46"/>
                  <a:gd name="T2" fmla="*/ 34 w 62"/>
                  <a:gd name="T3" fmla="*/ 11 h 46"/>
                  <a:gd name="T4" fmla="*/ 41 w 62"/>
                  <a:gd name="T5" fmla="*/ 15 h 46"/>
                  <a:gd name="T6" fmla="*/ 0 w 62"/>
                  <a:gd name="T7" fmla="*/ 39 h 46"/>
                  <a:gd name="T8" fmla="*/ 11 w 62"/>
                  <a:gd name="T9" fmla="*/ 46 h 46"/>
                  <a:gd name="T10" fmla="*/ 62 w 62"/>
                  <a:gd name="T11" fmla="*/ 20 h 46"/>
                  <a:gd name="T12" fmla="*/ 53 w 62"/>
                  <a:gd name="T13" fmla="*/ 0 h 46"/>
                  <a:gd name="T14" fmla="*/ 53 w 62"/>
                  <a:gd name="T15" fmla="*/ 0 h 4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2"/>
                  <a:gd name="T25" fmla="*/ 0 h 46"/>
                  <a:gd name="T26" fmla="*/ 62 w 62"/>
                  <a:gd name="T27" fmla="*/ 46 h 4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2" h="46">
                    <a:moveTo>
                      <a:pt x="53" y="0"/>
                    </a:moveTo>
                    <a:lnTo>
                      <a:pt x="34" y="11"/>
                    </a:lnTo>
                    <a:lnTo>
                      <a:pt x="41" y="15"/>
                    </a:lnTo>
                    <a:lnTo>
                      <a:pt x="0" y="39"/>
                    </a:lnTo>
                    <a:lnTo>
                      <a:pt x="11" y="46"/>
                    </a:lnTo>
                    <a:lnTo>
                      <a:pt x="62" y="20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BF66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39" name="Freeform 198"/>
              <p:cNvSpPr>
                <a:spLocks/>
              </p:cNvSpPr>
              <p:nvPr/>
            </p:nvSpPr>
            <p:spPr bwMode="ltGray">
              <a:xfrm>
                <a:off x="3199" y="3043"/>
                <a:ext cx="41" cy="9"/>
              </a:xfrm>
              <a:custGeom>
                <a:avLst/>
                <a:gdLst>
                  <a:gd name="T0" fmla="*/ 37 w 41"/>
                  <a:gd name="T1" fmla="*/ 0 h 9"/>
                  <a:gd name="T2" fmla="*/ 0 w 41"/>
                  <a:gd name="T3" fmla="*/ 3 h 9"/>
                  <a:gd name="T4" fmla="*/ 6 w 41"/>
                  <a:gd name="T5" fmla="*/ 9 h 9"/>
                  <a:gd name="T6" fmla="*/ 41 w 41"/>
                  <a:gd name="T7" fmla="*/ 9 h 9"/>
                  <a:gd name="T8" fmla="*/ 37 w 41"/>
                  <a:gd name="T9" fmla="*/ 0 h 9"/>
                  <a:gd name="T10" fmla="*/ 37 w 41"/>
                  <a:gd name="T11" fmla="*/ 0 h 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9"/>
                  <a:gd name="T20" fmla="*/ 41 w 41"/>
                  <a:gd name="T21" fmla="*/ 9 h 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9">
                    <a:moveTo>
                      <a:pt x="37" y="0"/>
                    </a:moveTo>
                    <a:lnTo>
                      <a:pt x="0" y="3"/>
                    </a:lnTo>
                    <a:lnTo>
                      <a:pt x="6" y="9"/>
                    </a:lnTo>
                    <a:lnTo>
                      <a:pt x="41" y="9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B34D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40" name="Freeform 199"/>
              <p:cNvSpPr>
                <a:spLocks/>
              </p:cNvSpPr>
              <p:nvPr/>
            </p:nvSpPr>
            <p:spPr bwMode="ltGray">
              <a:xfrm>
                <a:off x="3191" y="3062"/>
                <a:ext cx="47" cy="44"/>
              </a:xfrm>
              <a:custGeom>
                <a:avLst/>
                <a:gdLst>
                  <a:gd name="T0" fmla="*/ 5 w 47"/>
                  <a:gd name="T1" fmla="*/ 0 h 44"/>
                  <a:gd name="T2" fmla="*/ 28 w 47"/>
                  <a:gd name="T3" fmla="*/ 14 h 44"/>
                  <a:gd name="T4" fmla="*/ 19 w 47"/>
                  <a:gd name="T5" fmla="*/ 18 h 44"/>
                  <a:gd name="T6" fmla="*/ 47 w 47"/>
                  <a:gd name="T7" fmla="*/ 41 h 44"/>
                  <a:gd name="T8" fmla="*/ 42 w 47"/>
                  <a:gd name="T9" fmla="*/ 44 h 44"/>
                  <a:gd name="T10" fmla="*/ 0 w 47"/>
                  <a:gd name="T11" fmla="*/ 14 h 44"/>
                  <a:gd name="T12" fmla="*/ 5 w 47"/>
                  <a:gd name="T13" fmla="*/ 0 h 44"/>
                  <a:gd name="T14" fmla="*/ 5 w 47"/>
                  <a:gd name="T15" fmla="*/ 0 h 4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7"/>
                  <a:gd name="T25" fmla="*/ 0 h 44"/>
                  <a:gd name="T26" fmla="*/ 47 w 47"/>
                  <a:gd name="T27" fmla="*/ 44 h 4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7" h="44">
                    <a:moveTo>
                      <a:pt x="5" y="0"/>
                    </a:moveTo>
                    <a:lnTo>
                      <a:pt x="28" y="14"/>
                    </a:lnTo>
                    <a:lnTo>
                      <a:pt x="19" y="18"/>
                    </a:lnTo>
                    <a:lnTo>
                      <a:pt x="47" y="41"/>
                    </a:lnTo>
                    <a:lnTo>
                      <a:pt x="42" y="44"/>
                    </a:lnTo>
                    <a:lnTo>
                      <a:pt x="0" y="14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BF66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41" name="Freeform 200"/>
              <p:cNvSpPr>
                <a:spLocks/>
              </p:cNvSpPr>
              <p:nvPr/>
            </p:nvSpPr>
            <p:spPr bwMode="ltGray">
              <a:xfrm>
                <a:off x="3116" y="3009"/>
                <a:ext cx="83" cy="82"/>
              </a:xfrm>
              <a:custGeom>
                <a:avLst/>
                <a:gdLst>
                  <a:gd name="T0" fmla="*/ 11 w 83"/>
                  <a:gd name="T1" fmla="*/ 82 h 82"/>
                  <a:gd name="T2" fmla="*/ 0 w 83"/>
                  <a:gd name="T3" fmla="*/ 53 h 82"/>
                  <a:gd name="T4" fmla="*/ 7 w 83"/>
                  <a:gd name="T5" fmla="*/ 20 h 82"/>
                  <a:gd name="T6" fmla="*/ 46 w 83"/>
                  <a:gd name="T7" fmla="*/ 0 h 82"/>
                  <a:gd name="T8" fmla="*/ 83 w 83"/>
                  <a:gd name="T9" fmla="*/ 2 h 82"/>
                  <a:gd name="T10" fmla="*/ 75 w 83"/>
                  <a:gd name="T11" fmla="*/ 7 h 82"/>
                  <a:gd name="T12" fmla="*/ 60 w 83"/>
                  <a:gd name="T13" fmla="*/ 4 h 82"/>
                  <a:gd name="T14" fmla="*/ 32 w 83"/>
                  <a:gd name="T15" fmla="*/ 9 h 82"/>
                  <a:gd name="T16" fmla="*/ 34 w 83"/>
                  <a:gd name="T17" fmla="*/ 16 h 82"/>
                  <a:gd name="T18" fmla="*/ 11 w 83"/>
                  <a:gd name="T19" fmla="*/ 29 h 82"/>
                  <a:gd name="T20" fmla="*/ 13 w 83"/>
                  <a:gd name="T21" fmla="*/ 48 h 82"/>
                  <a:gd name="T22" fmla="*/ 9 w 83"/>
                  <a:gd name="T23" fmla="*/ 51 h 82"/>
                  <a:gd name="T24" fmla="*/ 11 w 83"/>
                  <a:gd name="T25" fmla="*/ 60 h 82"/>
                  <a:gd name="T26" fmla="*/ 11 w 83"/>
                  <a:gd name="T27" fmla="*/ 82 h 82"/>
                  <a:gd name="T28" fmla="*/ 11 w 83"/>
                  <a:gd name="T29" fmla="*/ 82 h 8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83"/>
                  <a:gd name="T46" fmla="*/ 0 h 82"/>
                  <a:gd name="T47" fmla="*/ 83 w 83"/>
                  <a:gd name="T48" fmla="*/ 82 h 8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83" h="82">
                    <a:moveTo>
                      <a:pt x="11" y="82"/>
                    </a:moveTo>
                    <a:lnTo>
                      <a:pt x="0" y="53"/>
                    </a:lnTo>
                    <a:lnTo>
                      <a:pt x="7" y="20"/>
                    </a:lnTo>
                    <a:lnTo>
                      <a:pt x="46" y="0"/>
                    </a:lnTo>
                    <a:lnTo>
                      <a:pt x="83" y="2"/>
                    </a:lnTo>
                    <a:lnTo>
                      <a:pt x="75" y="7"/>
                    </a:lnTo>
                    <a:lnTo>
                      <a:pt x="60" y="4"/>
                    </a:lnTo>
                    <a:lnTo>
                      <a:pt x="32" y="9"/>
                    </a:lnTo>
                    <a:lnTo>
                      <a:pt x="34" y="16"/>
                    </a:lnTo>
                    <a:lnTo>
                      <a:pt x="11" y="29"/>
                    </a:lnTo>
                    <a:lnTo>
                      <a:pt x="13" y="48"/>
                    </a:lnTo>
                    <a:lnTo>
                      <a:pt x="9" y="51"/>
                    </a:lnTo>
                    <a:lnTo>
                      <a:pt x="11" y="60"/>
                    </a:lnTo>
                    <a:lnTo>
                      <a:pt x="11" y="8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42" name="Freeform 201"/>
              <p:cNvSpPr>
                <a:spLocks/>
              </p:cNvSpPr>
              <p:nvPr/>
            </p:nvSpPr>
            <p:spPr bwMode="ltGray">
              <a:xfrm>
                <a:off x="3620" y="2972"/>
                <a:ext cx="78" cy="57"/>
              </a:xfrm>
              <a:custGeom>
                <a:avLst/>
                <a:gdLst>
                  <a:gd name="T0" fmla="*/ 0 w 78"/>
                  <a:gd name="T1" fmla="*/ 5 h 57"/>
                  <a:gd name="T2" fmla="*/ 23 w 78"/>
                  <a:gd name="T3" fmla="*/ 0 h 57"/>
                  <a:gd name="T4" fmla="*/ 53 w 78"/>
                  <a:gd name="T5" fmla="*/ 5 h 57"/>
                  <a:gd name="T6" fmla="*/ 76 w 78"/>
                  <a:gd name="T7" fmla="*/ 27 h 57"/>
                  <a:gd name="T8" fmla="*/ 78 w 78"/>
                  <a:gd name="T9" fmla="*/ 57 h 57"/>
                  <a:gd name="T10" fmla="*/ 67 w 78"/>
                  <a:gd name="T11" fmla="*/ 51 h 57"/>
                  <a:gd name="T12" fmla="*/ 64 w 78"/>
                  <a:gd name="T13" fmla="*/ 20 h 57"/>
                  <a:gd name="T14" fmla="*/ 37 w 78"/>
                  <a:gd name="T15" fmla="*/ 7 h 57"/>
                  <a:gd name="T16" fmla="*/ 30 w 78"/>
                  <a:gd name="T17" fmla="*/ 9 h 57"/>
                  <a:gd name="T18" fmla="*/ 0 w 78"/>
                  <a:gd name="T19" fmla="*/ 5 h 57"/>
                  <a:gd name="T20" fmla="*/ 0 w 78"/>
                  <a:gd name="T21" fmla="*/ 5 h 5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8"/>
                  <a:gd name="T34" fmla="*/ 0 h 57"/>
                  <a:gd name="T35" fmla="*/ 78 w 78"/>
                  <a:gd name="T36" fmla="*/ 57 h 5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8" h="57">
                    <a:moveTo>
                      <a:pt x="0" y="5"/>
                    </a:moveTo>
                    <a:lnTo>
                      <a:pt x="23" y="0"/>
                    </a:lnTo>
                    <a:lnTo>
                      <a:pt x="53" y="5"/>
                    </a:lnTo>
                    <a:lnTo>
                      <a:pt x="76" y="27"/>
                    </a:lnTo>
                    <a:lnTo>
                      <a:pt x="78" y="57"/>
                    </a:lnTo>
                    <a:lnTo>
                      <a:pt x="67" y="51"/>
                    </a:lnTo>
                    <a:lnTo>
                      <a:pt x="64" y="20"/>
                    </a:lnTo>
                    <a:lnTo>
                      <a:pt x="37" y="7"/>
                    </a:lnTo>
                    <a:lnTo>
                      <a:pt x="30" y="9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43" name="Freeform 202"/>
              <p:cNvSpPr>
                <a:spLocks/>
              </p:cNvSpPr>
              <p:nvPr/>
            </p:nvSpPr>
            <p:spPr bwMode="ltGray">
              <a:xfrm>
                <a:off x="2924" y="2944"/>
                <a:ext cx="113" cy="81"/>
              </a:xfrm>
              <a:custGeom>
                <a:avLst/>
                <a:gdLst>
                  <a:gd name="T0" fmla="*/ 0 w 113"/>
                  <a:gd name="T1" fmla="*/ 39 h 81"/>
                  <a:gd name="T2" fmla="*/ 0 w 113"/>
                  <a:gd name="T3" fmla="*/ 35 h 81"/>
                  <a:gd name="T4" fmla="*/ 3 w 113"/>
                  <a:gd name="T5" fmla="*/ 30 h 81"/>
                  <a:gd name="T6" fmla="*/ 7 w 113"/>
                  <a:gd name="T7" fmla="*/ 23 h 81"/>
                  <a:gd name="T8" fmla="*/ 17 w 113"/>
                  <a:gd name="T9" fmla="*/ 16 h 81"/>
                  <a:gd name="T10" fmla="*/ 26 w 113"/>
                  <a:gd name="T11" fmla="*/ 7 h 81"/>
                  <a:gd name="T12" fmla="*/ 40 w 113"/>
                  <a:gd name="T13" fmla="*/ 3 h 81"/>
                  <a:gd name="T14" fmla="*/ 47 w 113"/>
                  <a:gd name="T15" fmla="*/ 0 h 81"/>
                  <a:gd name="T16" fmla="*/ 56 w 113"/>
                  <a:gd name="T17" fmla="*/ 0 h 81"/>
                  <a:gd name="T18" fmla="*/ 65 w 113"/>
                  <a:gd name="T19" fmla="*/ 0 h 81"/>
                  <a:gd name="T20" fmla="*/ 76 w 113"/>
                  <a:gd name="T21" fmla="*/ 3 h 81"/>
                  <a:gd name="T22" fmla="*/ 83 w 113"/>
                  <a:gd name="T23" fmla="*/ 5 h 81"/>
                  <a:gd name="T24" fmla="*/ 92 w 113"/>
                  <a:gd name="T25" fmla="*/ 11 h 81"/>
                  <a:gd name="T26" fmla="*/ 97 w 113"/>
                  <a:gd name="T27" fmla="*/ 16 h 81"/>
                  <a:gd name="T28" fmla="*/ 102 w 113"/>
                  <a:gd name="T29" fmla="*/ 23 h 81"/>
                  <a:gd name="T30" fmla="*/ 108 w 113"/>
                  <a:gd name="T31" fmla="*/ 33 h 81"/>
                  <a:gd name="T32" fmla="*/ 113 w 113"/>
                  <a:gd name="T33" fmla="*/ 48 h 81"/>
                  <a:gd name="T34" fmla="*/ 111 w 113"/>
                  <a:gd name="T35" fmla="*/ 60 h 81"/>
                  <a:gd name="T36" fmla="*/ 111 w 113"/>
                  <a:gd name="T37" fmla="*/ 71 h 81"/>
                  <a:gd name="T38" fmla="*/ 109 w 113"/>
                  <a:gd name="T39" fmla="*/ 78 h 81"/>
                  <a:gd name="T40" fmla="*/ 109 w 113"/>
                  <a:gd name="T41" fmla="*/ 81 h 81"/>
                  <a:gd name="T42" fmla="*/ 92 w 113"/>
                  <a:gd name="T43" fmla="*/ 81 h 81"/>
                  <a:gd name="T44" fmla="*/ 93 w 113"/>
                  <a:gd name="T45" fmla="*/ 74 h 81"/>
                  <a:gd name="T46" fmla="*/ 95 w 113"/>
                  <a:gd name="T47" fmla="*/ 65 h 81"/>
                  <a:gd name="T48" fmla="*/ 95 w 113"/>
                  <a:gd name="T49" fmla="*/ 60 h 81"/>
                  <a:gd name="T50" fmla="*/ 90 w 113"/>
                  <a:gd name="T51" fmla="*/ 56 h 81"/>
                  <a:gd name="T52" fmla="*/ 83 w 113"/>
                  <a:gd name="T53" fmla="*/ 56 h 81"/>
                  <a:gd name="T54" fmla="*/ 72 w 113"/>
                  <a:gd name="T55" fmla="*/ 60 h 81"/>
                  <a:gd name="T56" fmla="*/ 65 w 113"/>
                  <a:gd name="T57" fmla="*/ 37 h 81"/>
                  <a:gd name="T58" fmla="*/ 0 w 113"/>
                  <a:gd name="T59" fmla="*/ 39 h 81"/>
                  <a:gd name="T60" fmla="*/ 0 w 113"/>
                  <a:gd name="T61" fmla="*/ 39 h 8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13"/>
                  <a:gd name="T94" fmla="*/ 0 h 81"/>
                  <a:gd name="T95" fmla="*/ 113 w 113"/>
                  <a:gd name="T96" fmla="*/ 81 h 8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13" h="81">
                    <a:moveTo>
                      <a:pt x="0" y="39"/>
                    </a:moveTo>
                    <a:lnTo>
                      <a:pt x="0" y="35"/>
                    </a:lnTo>
                    <a:lnTo>
                      <a:pt x="3" y="30"/>
                    </a:lnTo>
                    <a:lnTo>
                      <a:pt x="7" y="23"/>
                    </a:lnTo>
                    <a:lnTo>
                      <a:pt x="17" y="16"/>
                    </a:lnTo>
                    <a:lnTo>
                      <a:pt x="26" y="7"/>
                    </a:lnTo>
                    <a:lnTo>
                      <a:pt x="40" y="3"/>
                    </a:lnTo>
                    <a:lnTo>
                      <a:pt x="47" y="0"/>
                    </a:lnTo>
                    <a:lnTo>
                      <a:pt x="56" y="0"/>
                    </a:lnTo>
                    <a:lnTo>
                      <a:pt x="65" y="0"/>
                    </a:lnTo>
                    <a:lnTo>
                      <a:pt x="76" y="3"/>
                    </a:lnTo>
                    <a:lnTo>
                      <a:pt x="83" y="5"/>
                    </a:lnTo>
                    <a:lnTo>
                      <a:pt x="92" y="11"/>
                    </a:lnTo>
                    <a:lnTo>
                      <a:pt x="97" y="16"/>
                    </a:lnTo>
                    <a:lnTo>
                      <a:pt x="102" y="23"/>
                    </a:lnTo>
                    <a:lnTo>
                      <a:pt x="108" y="33"/>
                    </a:lnTo>
                    <a:lnTo>
                      <a:pt x="113" y="48"/>
                    </a:lnTo>
                    <a:lnTo>
                      <a:pt x="111" y="60"/>
                    </a:lnTo>
                    <a:lnTo>
                      <a:pt x="111" y="71"/>
                    </a:lnTo>
                    <a:lnTo>
                      <a:pt x="109" y="78"/>
                    </a:lnTo>
                    <a:lnTo>
                      <a:pt x="109" y="81"/>
                    </a:lnTo>
                    <a:lnTo>
                      <a:pt x="92" y="81"/>
                    </a:lnTo>
                    <a:lnTo>
                      <a:pt x="93" y="74"/>
                    </a:lnTo>
                    <a:lnTo>
                      <a:pt x="95" y="65"/>
                    </a:lnTo>
                    <a:lnTo>
                      <a:pt x="95" y="60"/>
                    </a:lnTo>
                    <a:lnTo>
                      <a:pt x="90" y="56"/>
                    </a:lnTo>
                    <a:lnTo>
                      <a:pt x="83" y="56"/>
                    </a:lnTo>
                    <a:lnTo>
                      <a:pt x="72" y="60"/>
                    </a:lnTo>
                    <a:lnTo>
                      <a:pt x="65" y="37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44" name="Freeform 203"/>
              <p:cNvSpPr>
                <a:spLocks/>
              </p:cNvSpPr>
              <p:nvPr/>
            </p:nvSpPr>
            <p:spPr bwMode="ltGray">
              <a:xfrm>
                <a:off x="2917" y="2986"/>
                <a:ext cx="53" cy="13"/>
              </a:xfrm>
              <a:custGeom>
                <a:avLst/>
                <a:gdLst>
                  <a:gd name="T0" fmla="*/ 5 w 53"/>
                  <a:gd name="T1" fmla="*/ 6 h 13"/>
                  <a:gd name="T2" fmla="*/ 53 w 53"/>
                  <a:gd name="T3" fmla="*/ 0 h 13"/>
                  <a:gd name="T4" fmla="*/ 47 w 53"/>
                  <a:gd name="T5" fmla="*/ 9 h 13"/>
                  <a:gd name="T6" fmla="*/ 0 w 53"/>
                  <a:gd name="T7" fmla="*/ 13 h 13"/>
                  <a:gd name="T8" fmla="*/ 5 w 53"/>
                  <a:gd name="T9" fmla="*/ 6 h 13"/>
                  <a:gd name="T10" fmla="*/ 5 w 53"/>
                  <a:gd name="T11" fmla="*/ 6 h 1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3"/>
                  <a:gd name="T19" fmla="*/ 0 h 13"/>
                  <a:gd name="T20" fmla="*/ 53 w 53"/>
                  <a:gd name="T21" fmla="*/ 13 h 1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3" h="13">
                    <a:moveTo>
                      <a:pt x="5" y="6"/>
                    </a:moveTo>
                    <a:lnTo>
                      <a:pt x="53" y="0"/>
                    </a:lnTo>
                    <a:lnTo>
                      <a:pt x="47" y="9"/>
                    </a:lnTo>
                    <a:lnTo>
                      <a:pt x="0" y="13"/>
                    </a:lnTo>
                    <a:lnTo>
                      <a:pt x="5" y="6"/>
                    </a:lnTo>
                    <a:close/>
                  </a:path>
                </a:pathLst>
              </a:custGeom>
              <a:solidFill>
                <a:srgbClr val="B34D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45" name="Freeform 204"/>
              <p:cNvSpPr>
                <a:spLocks/>
              </p:cNvSpPr>
              <p:nvPr/>
            </p:nvSpPr>
            <p:spPr bwMode="ltGray">
              <a:xfrm>
                <a:off x="2933" y="3000"/>
                <a:ext cx="51" cy="53"/>
              </a:xfrm>
              <a:custGeom>
                <a:avLst/>
                <a:gdLst>
                  <a:gd name="T0" fmla="*/ 44 w 51"/>
                  <a:gd name="T1" fmla="*/ 0 h 53"/>
                  <a:gd name="T2" fmla="*/ 26 w 51"/>
                  <a:gd name="T3" fmla="*/ 16 h 53"/>
                  <a:gd name="T4" fmla="*/ 35 w 51"/>
                  <a:gd name="T5" fmla="*/ 20 h 53"/>
                  <a:gd name="T6" fmla="*/ 0 w 51"/>
                  <a:gd name="T7" fmla="*/ 52 h 53"/>
                  <a:gd name="T8" fmla="*/ 12 w 51"/>
                  <a:gd name="T9" fmla="*/ 53 h 53"/>
                  <a:gd name="T10" fmla="*/ 51 w 51"/>
                  <a:gd name="T11" fmla="*/ 18 h 53"/>
                  <a:gd name="T12" fmla="*/ 44 w 51"/>
                  <a:gd name="T13" fmla="*/ 0 h 53"/>
                  <a:gd name="T14" fmla="*/ 44 w 51"/>
                  <a:gd name="T15" fmla="*/ 0 h 5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1"/>
                  <a:gd name="T25" fmla="*/ 0 h 53"/>
                  <a:gd name="T26" fmla="*/ 51 w 51"/>
                  <a:gd name="T27" fmla="*/ 53 h 5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1" h="53">
                    <a:moveTo>
                      <a:pt x="44" y="0"/>
                    </a:moveTo>
                    <a:lnTo>
                      <a:pt x="26" y="16"/>
                    </a:lnTo>
                    <a:lnTo>
                      <a:pt x="35" y="20"/>
                    </a:lnTo>
                    <a:lnTo>
                      <a:pt x="0" y="52"/>
                    </a:lnTo>
                    <a:lnTo>
                      <a:pt x="12" y="53"/>
                    </a:lnTo>
                    <a:lnTo>
                      <a:pt x="51" y="18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BF66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46" name="Freeform 205"/>
              <p:cNvSpPr>
                <a:spLocks/>
              </p:cNvSpPr>
              <p:nvPr/>
            </p:nvSpPr>
            <p:spPr bwMode="ltGray">
              <a:xfrm>
                <a:off x="2576" y="3091"/>
                <a:ext cx="272" cy="240"/>
              </a:xfrm>
              <a:custGeom>
                <a:avLst/>
                <a:gdLst>
                  <a:gd name="T0" fmla="*/ 240 w 272"/>
                  <a:gd name="T1" fmla="*/ 0 h 240"/>
                  <a:gd name="T2" fmla="*/ 129 w 272"/>
                  <a:gd name="T3" fmla="*/ 150 h 240"/>
                  <a:gd name="T4" fmla="*/ 0 w 272"/>
                  <a:gd name="T5" fmla="*/ 231 h 240"/>
                  <a:gd name="T6" fmla="*/ 14 w 272"/>
                  <a:gd name="T7" fmla="*/ 240 h 240"/>
                  <a:gd name="T8" fmla="*/ 74 w 272"/>
                  <a:gd name="T9" fmla="*/ 203 h 240"/>
                  <a:gd name="T10" fmla="*/ 95 w 272"/>
                  <a:gd name="T11" fmla="*/ 201 h 240"/>
                  <a:gd name="T12" fmla="*/ 176 w 272"/>
                  <a:gd name="T13" fmla="*/ 132 h 240"/>
                  <a:gd name="T14" fmla="*/ 175 w 272"/>
                  <a:gd name="T15" fmla="*/ 118 h 240"/>
                  <a:gd name="T16" fmla="*/ 231 w 272"/>
                  <a:gd name="T17" fmla="*/ 67 h 240"/>
                  <a:gd name="T18" fmla="*/ 272 w 272"/>
                  <a:gd name="T19" fmla="*/ 10 h 240"/>
                  <a:gd name="T20" fmla="*/ 240 w 272"/>
                  <a:gd name="T21" fmla="*/ 0 h 240"/>
                  <a:gd name="T22" fmla="*/ 240 w 272"/>
                  <a:gd name="T23" fmla="*/ 0 h 24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72"/>
                  <a:gd name="T37" fmla="*/ 0 h 240"/>
                  <a:gd name="T38" fmla="*/ 272 w 272"/>
                  <a:gd name="T39" fmla="*/ 240 h 24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72" h="240">
                    <a:moveTo>
                      <a:pt x="240" y="0"/>
                    </a:moveTo>
                    <a:lnTo>
                      <a:pt x="129" y="150"/>
                    </a:lnTo>
                    <a:lnTo>
                      <a:pt x="0" y="231"/>
                    </a:lnTo>
                    <a:lnTo>
                      <a:pt x="14" y="240"/>
                    </a:lnTo>
                    <a:lnTo>
                      <a:pt x="74" y="203"/>
                    </a:lnTo>
                    <a:lnTo>
                      <a:pt x="95" y="201"/>
                    </a:lnTo>
                    <a:lnTo>
                      <a:pt x="176" y="132"/>
                    </a:lnTo>
                    <a:lnTo>
                      <a:pt x="175" y="118"/>
                    </a:lnTo>
                    <a:lnTo>
                      <a:pt x="231" y="67"/>
                    </a:lnTo>
                    <a:lnTo>
                      <a:pt x="272" y="10"/>
                    </a:lnTo>
                    <a:lnTo>
                      <a:pt x="240" y="0"/>
                    </a:lnTo>
                    <a:close/>
                  </a:path>
                </a:pathLst>
              </a:custGeom>
              <a:solidFill>
                <a:srgbClr val="FF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47" name="Freeform 206"/>
              <p:cNvSpPr>
                <a:spLocks/>
              </p:cNvSpPr>
              <p:nvPr/>
            </p:nvSpPr>
            <p:spPr bwMode="ltGray">
              <a:xfrm>
                <a:off x="2507" y="3313"/>
                <a:ext cx="85" cy="42"/>
              </a:xfrm>
              <a:custGeom>
                <a:avLst/>
                <a:gdLst>
                  <a:gd name="T0" fmla="*/ 74 w 85"/>
                  <a:gd name="T1" fmla="*/ 9 h 42"/>
                  <a:gd name="T2" fmla="*/ 46 w 85"/>
                  <a:gd name="T3" fmla="*/ 11 h 42"/>
                  <a:gd name="T4" fmla="*/ 32 w 85"/>
                  <a:gd name="T5" fmla="*/ 0 h 42"/>
                  <a:gd name="T6" fmla="*/ 3 w 85"/>
                  <a:gd name="T7" fmla="*/ 28 h 42"/>
                  <a:gd name="T8" fmla="*/ 0 w 85"/>
                  <a:gd name="T9" fmla="*/ 42 h 42"/>
                  <a:gd name="T10" fmla="*/ 12 w 85"/>
                  <a:gd name="T11" fmla="*/ 42 h 42"/>
                  <a:gd name="T12" fmla="*/ 19 w 85"/>
                  <a:gd name="T13" fmla="*/ 27 h 42"/>
                  <a:gd name="T14" fmla="*/ 54 w 85"/>
                  <a:gd name="T15" fmla="*/ 41 h 42"/>
                  <a:gd name="T16" fmla="*/ 60 w 85"/>
                  <a:gd name="T17" fmla="*/ 27 h 42"/>
                  <a:gd name="T18" fmla="*/ 85 w 85"/>
                  <a:gd name="T19" fmla="*/ 20 h 42"/>
                  <a:gd name="T20" fmla="*/ 74 w 85"/>
                  <a:gd name="T21" fmla="*/ 9 h 42"/>
                  <a:gd name="T22" fmla="*/ 74 w 85"/>
                  <a:gd name="T23" fmla="*/ 9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85"/>
                  <a:gd name="T37" fmla="*/ 0 h 42"/>
                  <a:gd name="T38" fmla="*/ 85 w 85"/>
                  <a:gd name="T39" fmla="*/ 42 h 4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85" h="42">
                    <a:moveTo>
                      <a:pt x="74" y="9"/>
                    </a:moveTo>
                    <a:lnTo>
                      <a:pt x="46" y="11"/>
                    </a:lnTo>
                    <a:lnTo>
                      <a:pt x="32" y="0"/>
                    </a:lnTo>
                    <a:lnTo>
                      <a:pt x="3" y="28"/>
                    </a:lnTo>
                    <a:lnTo>
                      <a:pt x="0" y="42"/>
                    </a:lnTo>
                    <a:lnTo>
                      <a:pt x="12" y="42"/>
                    </a:lnTo>
                    <a:lnTo>
                      <a:pt x="19" y="27"/>
                    </a:lnTo>
                    <a:lnTo>
                      <a:pt x="54" y="41"/>
                    </a:lnTo>
                    <a:lnTo>
                      <a:pt x="60" y="27"/>
                    </a:lnTo>
                    <a:lnTo>
                      <a:pt x="85" y="20"/>
                    </a:lnTo>
                    <a:lnTo>
                      <a:pt x="74" y="9"/>
                    </a:lnTo>
                    <a:close/>
                  </a:path>
                </a:pathLst>
              </a:custGeom>
              <a:solidFill>
                <a:srgbClr val="D9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48" name="Freeform 207"/>
              <p:cNvSpPr>
                <a:spLocks/>
              </p:cNvSpPr>
              <p:nvPr/>
            </p:nvSpPr>
            <p:spPr bwMode="ltGray">
              <a:xfrm>
                <a:off x="2281" y="3126"/>
                <a:ext cx="206" cy="249"/>
              </a:xfrm>
              <a:custGeom>
                <a:avLst/>
                <a:gdLst>
                  <a:gd name="T0" fmla="*/ 206 w 206"/>
                  <a:gd name="T1" fmla="*/ 214 h 249"/>
                  <a:gd name="T2" fmla="*/ 95 w 206"/>
                  <a:gd name="T3" fmla="*/ 207 h 249"/>
                  <a:gd name="T4" fmla="*/ 44 w 206"/>
                  <a:gd name="T5" fmla="*/ 5 h 249"/>
                  <a:gd name="T6" fmla="*/ 0 w 206"/>
                  <a:gd name="T7" fmla="*/ 0 h 249"/>
                  <a:gd name="T8" fmla="*/ 3 w 206"/>
                  <a:gd name="T9" fmla="*/ 63 h 249"/>
                  <a:gd name="T10" fmla="*/ 35 w 206"/>
                  <a:gd name="T11" fmla="*/ 88 h 249"/>
                  <a:gd name="T12" fmla="*/ 31 w 206"/>
                  <a:gd name="T13" fmla="*/ 154 h 249"/>
                  <a:gd name="T14" fmla="*/ 90 w 206"/>
                  <a:gd name="T15" fmla="*/ 249 h 249"/>
                  <a:gd name="T16" fmla="*/ 127 w 206"/>
                  <a:gd name="T17" fmla="*/ 229 h 249"/>
                  <a:gd name="T18" fmla="*/ 206 w 206"/>
                  <a:gd name="T19" fmla="*/ 238 h 249"/>
                  <a:gd name="T20" fmla="*/ 206 w 206"/>
                  <a:gd name="T21" fmla="*/ 214 h 249"/>
                  <a:gd name="T22" fmla="*/ 206 w 206"/>
                  <a:gd name="T23" fmla="*/ 214 h 24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06"/>
                  <a:gd name="T37" fmla="*/ 0 h 249"/>
                  <a:gd name="T38" fmla="*/ 206 w 206"/>
                  <a:gd name="T39" fmla="*/ 249 h 24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06" h="249">
                    <a:moveTo>
                      <a:pt x="206" y="214"/>
                    </a:moveTo>
                    <a:lnTo>
                      <a:pt x="95" y="207"/>
                    </a:lnTo>
                    <a:lnTo>
                      <a:pt x="44" y="5"/>
                    </a:lnTo>
                    <a:lnTo>
                      <a:pt x="0" y="0"/>
                    </a:lnTo>
                    <a:lnTo>
                      <a:pt x="3" y="63"/>
                    </a:lnTo>
                    <a:lnTo>
                      <a:pt x="35" y="88"/>
                    </a:lnTo>
                    <a:lnTo>
                      <a:pt x="31" y="154"/>
                    </a:lnTo>
                    <a:lnTo>
                      <a:pt x="90" y="249"/>
                    </a:lnTo>
                    <a:lnTo>
                      <a:pt x="127" y="229"/>
                    </a:lnTo>
                    <a:lnTo>
                      <a:pt x="206" y="238"/>
                    </a:lnTo>
                    <a:lnTo>
                      <a:pt x="206" y="214"/>
                    </a:lnTo>
                    <a:close/>
                  </a:path>
                </a:pathLst>
              </a:custGeom>
              <a:solidFill>
                <a:srgbClr val="BDC9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49" name="Freeform 208"/>
              <p:cNvSpPr>
                <a:spLocks/>
              </p:cNvSpPr>
              <p:nvPr/>
            </p:nvSpPr>
            <p:spPr bwMode="ltGray">
              <a:xfrm>
                <a:off x="2100" y="2972"/>
                <a:ext cx="133" cy="113"/>
              </a:xfrm>
              <a:custGeom>
                <a:avLst/>
                <a:gdLst>
                  <a:gd name="T0" fmla="*/ 133 w 133"/>
                  <a:gd name="T1" fmla="*/ 44 h 113"/>
                  <a:gd name="T2" fmla="*/ 85 w 133"/>
                  <a:gd name="T3" fmla="*/ 43 h 113"/>
                  <a:gd name="T4" fmla="*/ 80 w 133"/>
                  <a:gd name="T5" fmla="*/ 66 h 113"/>
                  <a:gd name="T6" fmla="*/ 75 w 133"/>
                  <a:gd name="T7" fmla="*/ 64 h 113"/>
                  <a:gd name="T8" fmla="*/ 69 w 133"/>
                  <a:gd name="T9" fmla="*/ 60 h 113"/>
                  <a:gd name="T10" fmla="*/ 66 w 133"/>
                  <a:gd name="T11" fmla="*/ 60 h 113"/>
                  <a:gd name="T12" fmla="*/ 60 w 133"/>
                  <a:gd name="T13" fmla="*/ 64 h 113"/>
                  <a:gd name="T14" fmla="*/ 57 w 133"/>
                  <a:gd name="T15" fmla="*/ 67 h 113"/>
                  <a:gd name="T16" fmla="*/ 55 w 133"/>
                  <a:gd name="T17" fmla="*/ 78 h 113"/>
                  <a:gd name="T18" fmla="*/ 53 w 133"/>
                  <a:gd name="T19" fmla="*/ 83 h 113"/>
                  <a:gd name="T20" fmla="*/ 53 w 133"/>
                  <a:gd name="T21" fmla="*/ 90 h 113"/>
                  <a:gd name="T22" fmla="*/ 59 w 133"/>
                  <a:gd name="T23" fmla="*/ 92 h 113"/>
                  <a:gd name="T24" fmla="*/ 62 w 133"/>
                  <a:gd name="T25" fmla="*/ 94 h 113"/>
                  <a:gd name="T26" fmla="*/ 71 w 133"/>
                  <a:gd name="T27" fmla="*/ 92 h 113"/>
                  <a:gd name="T28" fmla="*/ 75 w 133"/>
                  <a:gd name="T29" fmla="*/ 90 h 113"/>
                  <a:gd name="T30" fmla="*/ 62 w 133"/>
                  <a:gd name="T31" fmla="*/ 108 h 113"/>
                  <a:gd name="T32" fmla="*/ 29 w 133"/>
                  <a:gd name="T33" fmla="*/ 113 h 113"/>
                  <a:gd name="T34" fmla="*/ 25 w 133"/>
                  <a:gd name="T35" fmla="*/ 110 h 113"/>
                  <a:gd name="T36" fmla="*/ 22 w 133"/>
                  <a:gd name="T37" fmla="*/ 108 h 113"/>
                  <a:gd name="T38" fmla="*/ 16 w 133"/>
                  <a:gd name="T39" fmla="*/ 103 h 113"/>
                  <a:gd name="T40" fmla="*/ 9 w 133"/>
                  <a:gd name="T41" fmla="*/ 96 h 113"/>
                  <a:gd name="T42" fmla="*/ 4 w 133"/>
                  <a:gd name="T43" fmla="*/ 83 h 113"/>
                  <a:gd name="T44" fmla="*/ 2 w 133"/>
                  <a:gd name="T45" fmla="*/ 73 h 113"/>
                  <a:gd name="T46" fmla="*/ 0 w 133"/>
                  <a:gd name="T47" fmla="*/ 66 h 113"/>
                  <a:gd name="T48" fmla="*/ 2 w 133"/>
                  <a:gd name="T49" fmla="*/ 58 h 113"/>
                  <a:gd name="T50" fmla="*/ 2 w 133"/>
                  <a:gd name="T51" fmla="*/ 51 h 113"/>
                  <a:gd name="T52" fmla="*/ 6 w 133"/>
                  <a:gd name="T53" fmla="*/ 44 h 113"/>
                  <a:gd name="T54" fmla="*/ 7 w 133"/>
                  <a:gd name="T55" fmla="*/ 36 h 113"/>
                  <a:gd name="T56" fmla="*/ 13 w 133"/>
                  <a:gd name="T57" fmla="*/ 27 h 113"/>
                  <a:gd name="T58" fmla="*/ 16 w 133"/>
                  <a:gd name="T59" fmla="*/ 20 h 113"/>
                  <a:gd name="T60" fmla="*/ 25 w 133"/>
                  <a:gd name="T61" fmla="*/ 16 h 113"/>
                  <a:gd name="T62" fmla="*/ 30 w 133"/>
                  <a:gd name="T63" fmla="*/ 11 h 113"/>
                  <a:gd name="T64" fmla="*/ 39 w 133"/>
                  <a:gd name="T65" fmla="*/ 7 h 113"/>
                  <a:gd name="T66" fmla="*/ 48 w 133"/>
                  <a:gd name="T67" fmla="*/ 2 h 113"/>
                  <a:gd name="T68" fmla="*/ 57 w 133"/>
                  <a:gd name="T69" fmla="*/ 2 h 113"/>
                  <a:gd name="T70" fmla="*/ 66 w 133"/>
                  <a:gd name="T71" fmla="*/ 0 h 113"/>
                  <a:gd name="T72" fmla="*/ 75 w 133"/>
                  <a:gd name="T73" fmla="*/ 0 h 113"/>
                  <a:gd name="T74" fmla="*/ 85 w 133"/>
                  <a:gd name="T75" fmla="*/ 0 h 113"/>
                  <a:gd name="T76" fmla="*/ 94 w 133"/>
                  <a:gd name="T77" fmla="*/ 5 h 113"/>
                  <a:gd name="T78" fmla="*/ 103 w 133"/>
                  <a:gd name="T79" fmla="*/ 7 h 113"/>
                  <a:gd name="T80" fmla="*/ 112 w 133"/>
                  <a:gd name="T81" fmla="*/ 14 h 113"/>
                  <a:gd name="T82" fmla="*/ 119 w 133"/>
                  <a:gd name="T83" fmla="*/ 20 h 113"/>
                  <a:gd name="T84" fmla="*/ 128 w 133"/>
                  <a:gd name="T85" fmla="*/ 28 h 113"/>
                  <a:gd name="T86" fmla="*/ 133 w 133"/>
                  <a:gd name="T87" fmla="*/ 44 h 113"/>
                  <a:gd name="T88" fmla="*/ 133 w 133"/>
                  <a:gd name="T89" fmla="*/ 44 h 113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133"/>
                  <a:gd name="T136" fmla="*/ 0 h 113"/>
                  <a:gd name="T137" fmla="*/ 133 w 133"/>
                  <a:gd name="T138" fmla="*/ 113 h 113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133" h="113">
                    <a:moveTo>
                      <a:pt x="133" y="44"/>
                    </a:moveTo>
                    <a:lnTo>
                      <a:pt x="85" y="43"/>
                    </a:lnTo>
                    <a:lnTo>
                      <a:pt x="80" y="66"/>
                    </a:lnTo>
                    <a:lnTo>
                      <a:pt x="75" y="64"/>
                    </a:lnTo>
                    <a:lnTo>
                      <a:pt x="69" y="60"/>
                    </a:lnTo>
                    <a:lnTo>
                      <a:pt x="66" y="60"/>
                    </a:lnTo>
                    <a:lnTo>
                      <a:pt x="60" y="64"/>
                    </a:lnTo>
                    <a:lnTo>
                      <a:pt x="57" y="67"/>
                    </a:lnTo>
                    <a:lnTo>
                      <a:pt x="55" y="78"/>
                    </a:lnTo>
                    <a:lnTo>
                      <a:pt x="53" y="83"/>
                    </a:lnTo>
                    <a:lnTo>
                      <a:pt x="53" y="90"/>
                    </a:lnTo>
                    <a:lnTo>
                      <a:pt x="59" y="92"/>
                    </a:lnTo>
                    <a:lnTo>
                      <a:pt x="62" y="94"/>
                    </a:lnTo>
                    <a:lnTo>
                      <a:pt x="71" y="92"/>
                    </a:lnTo>
                    <a:lnTo>
                      <a:pt x="75" y="90"/>
                    </a:lnTo>
                    <a:lnTo>
                      <a:pt x="62" y="108"/>
                    </a:lnTo>
                    <a:lnTo>
                      <a:pt x="29" y="113"/>
                    </a:lnTo>
                    <a:lnTo>
                      <a:pt x="25" y="110"/>
                    </a:lnTo>
                    <a:lnTo>
                      <a:pt x="22" y="108"/>
                    </a:lnTo>
                    <a:lnTo>
                      <a:pt x="16" y="103"/>
                    </a:lnTo>
                    <a:lnTo>
                      <a:pt x="9" y="96"/>
                    </a:lnTo>
                    <a:lnTo>
                      <a:pt x="4" y="83"/>
                    </a:lnTo>
                    <a:lnTo>
                      <a:pt x="2" y="73"/>
                    </a:lnTo>
                    <a:lnTo>
                      <a:pt x="0" y="66"/>
                    </a:lnTo>
                    <a:lnTo>
                      <a:pt x="2" y="58"/>
                    </a:lnTo>
                    <a:lnTo>
                      <a:pt x="2" y="51"/>
                    </a:lnTo>
                    <a:lnTo>
                      <a:pt x="6" y="44"/>
                    </a:lnTo>
                    <a:lnTo>
                      <a:pt x="7" y="36"/>
                    </a:lnTo>
                    <a:lnTo>
                      <a:pt x="13" y="27"/>
                    </a:lnTo>
                    <a:lnTo>
                      <a:pt x="16" y="20"/>
                    </a:lnTo>
                    <a:lnTo>
                      <a:pt x="25" y="16"/>
                    </a:lnTo>
                    <a:lnTo>
                      <a:pt x="30" y="11"/>
                    </a:lnTo>
                    <a:lnTo>
                      <a:pt x="39" y="7"/>
                    </a:lnTo>
                    <a:lnTo>
                      <a:pt x="48" y="2"/>
                    </a:lnTo>
                    <a:lnTo>
                      <a:pt x="57" y="2"/>
                    </a:lnTo>
                    <a:lnTo>
                      <a:pt x="66" y="0"/>
                    </a:lnTo>
                    <a:lnTo>
                      <a:pt x="75" y="0"/>
                    </a:lnTo>
                    <a:lnTo>
                      <a:pt x="85" y="0"/>
                    </a:lnTo>
                    <a:lnTo>
                      <a:pt x="94" y="5"/>
                    </a:lnTo>
                    <a:lnTo>
                      <a:pt x="103" y="7"/>
                    </a:lnTo>
                    <a:lnTo>
                      <a:pt x="112" y="14"/>
                    </a:lnTo>
                    <a:lnTo>
                      <a:pt x="119" y="20"/>
                    </a:lnTo>
                    <a:lnTo>
                      <a:pt x="128" y="28"/>
                    </a:lnTo>
                    <a:lnTo>
                      <a:pt x="133" y="44"/>
                    </a:lnTo>
                    <a:close/>
                  </a:path>
                </a:pathLst>
              </a:custGeom>
              <a:solidFill>
                <a:srgbClr val="00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50" name="Freeform 209"/>
              <p:cNvSpPr>
                <a:spLocks/>
              </p:cNvSpPr>
              <p:nvPr/>
            </p:nvSpPr>
            <p:spPr bwMode="ltGray">
              <a:xfrm>
                <a:off x="2662" y="2955"/>
                <a:ext cx="108" cy="88"/>
              </a:xfrm>
              <a:custGeom>
                <a:avLst/>
                <a:gdLst>
                  <a:gd name="T0" fmla="*/ 0 w 108"/>
                  <a:gd name="T1" fmla="*/ 35 h 88"/>
                  <a:gd name="T2" fmla="*/ 51 w 108"/>
                  <a:gd name="T3" fmla="*/ 37 h 88"/>
                  <a:gd name="T4" fmla="*/ 59 w 108"/>
                  <a:gd name="T5" fmla="*/ 61 h 88"/>
                  <a:gd name="T6" fmla="*/ 59 w 108"/>
                  <a:gd name="T7" fmla="*/ 60 h 88"/>
                  <a:gd name="T8" fmla="*/ 66 w 108"/>
                  <a:gd name="T9" fmla="*/ 58 h 88"/>
                  <a:gd name="T10" fmla="*/ 73 w 108"/>
                  <a:gd name="T11" fmla="*/ 60 h 88"/>
                  <a:gd name="T12" fmla="*/ 80 w 108"/>
                  <a:gd name="T13" fmla="*/ 65 h 88"/>
                  <a:gd name="T14" fmla="*/ 81 w 108"/>
                  <a:gd name="T15" fmla="*/ 72 h 88"/>
                  <a:gd name="T16" fmla="*/ 78 w 108"/>
                  <a:gd name="T17" fmla="*/ 77 h 88"/>
                  <a:gd name="T18" fmla="*/ 71 w 108"/>
                  <a:gd name="T19" fmla="*/ 81 h 88"/>
                  <a:gd name="T20" fmla="*/ 71 w 108"/>
                  <a:gd name="T21" fmla="*/ 81 h 88"/>
                  <a:gd name="T22" fmla="*/ 89 w 108"/>
                  <a:gd name="T23" fmla="*/ 88 h 88"/>
                  <a:gd name="T24" fmla="*/ 92 w 108"/>
                  <a:gd name="T25" fmla="*/ 84 h 88"/>
                  <a:gd name="T26" fmla="*/ 103 w 108"/>
                  <a:gd name="T27" fmla="*/ 75 h 88"/>
                  <a:gd name="T28" fmla="*/ 104 w 108"/>
                  <a:gd name="T29" fmla="*/ 67 h 88"/>
                  <a:gd name="T30" fmla="*/ 108 w 108"/>
                  <a:gd name="T31" fmla="*/ 56 h 88"/>
                  <a:gd name="T32" fmla="*/ 106 w 108"/>
                  <a:gd name="T33" fmla="*/ 44 h 88"/>
                  <a:gd name="T34" fmla="*/ 103 w 108"/>
                  <a:gd name="T35" fmla="*/ 31 h 88"/>
                  <a:gd name="T36" fmla="*/ 97 w 108"/>
                  <a:gd name="T37" fmla="*/ 22 h 88"/>
                  <a:gd name="T38" fmla="*/ 92 w 108"/>
                  <a:gd name="T39" fmla="*/ 15 h 88"/>
                  <a:gd name="T40" fmla="*/ 85 w 108"/>
                  <a:gd name="T41" fmla="*/ 10 h 88"/>
                  <a:gd name="T42" fmla="*/ 80 w 108"/>
                  <a:gd name="T43" fmla="*/ 7 h 88"/>
                  <a:gd name="T44" fmla="*/ 71 w 108"/>
                  <a:gd name="T45" fmla="*/ 3 h 88"/>
                  <a:gd name="T46" fmla="*/ 64 w 108"/>
                  <a:gd name="T47" fmla="*/ 1 h 88"/>
                  <a:gd name="T48" fmla="*/ 55 w 108"/>
                  <a:gd name="T49" fmla="*/ 0 h 88"/>
                  <a:gd name="T50" fmla="*/ 48 w 108"/>
                  <a:gd name="T51" fmla="*/ 1 h 88"/>
                  <a:gd name="T52" fmla="*/ 39 w 108"/>
                  <a:gd name="T53" fmla="*/ 1 h 88"/>
                  <a:gd name="T54" fmla="*/ 32 w 108"/>
                  <a:gd name="T55" fmla="*/ 3 h 88"/>
                  <a:gd name="T56" fmla="*/ 23 w 108"/>
                  <a:gd name="T57" fmla="*/ 5 h 88"/>
                  <a:gd name="T58" fmla="*/ 18 w 108"/>
                  <a:gd name="T59" fmla="*/ 10 h 88"/>
                  <a:gd name="T60" fmla="*/ 9 w 108"/>
                  <a:gd name="T61" fmla="*/ 14 h 88"/>
                  <a:gd name="T62" fmla="*/ 6 w 108"/>
                  <a:gd name="T63" fmla="*/ 19 h 88"/>
                  <a:gd name="T64" fmla="*/ 0 w 108"/>
                  <a:gd name="T65" fmla="*/ 26 h 88"/>
                  <a:gd name="T66" fmla="*/ 0 w 108"/>
                  <a:gd name="T67" fmla="*/ 35 h 88"/>
                  <a:gd name="T68" fmla="*/ 0 w 108"/>
                  <a:gd name="T69" fmla="*/ 35 h 88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08"/>
                  <a:gd name="T106" fmla="*/ 0 h 88"/>
                  <a:gd name="T107" fmla="*/ 108 w 108"/>
                  <a:gd name="T108" fmla="*/ 88 h 88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08" h="88">
                    <a:moveTo>
                      <a:pt x="0" y="35"/>
                    </a:moveTo>
                    <a:lnTo>
                      <a:pt x="51" y="37"/>
                    </a:lnTo>
                    <a:lnTo>
                      <a:pt x="59" y="61"/>
                    </a:lnTo>
                    <a:lnTo>
                      <a:pt x="59" y="60"/>
                    </a:lnTo>
                    <a:lnTo>
                      <a:pt x="66" y="58"/>
                    </a:lnTo>
                    <a:lnTo>
                      <a:pt x="73" y="60"/>
                    </a:lnTo>
                    <a:lnTo>
                      <a:pt x="80" y="65"/>
                    </a:lnTo>
                    <a:lnTo>
                      <a:pt x="81" y="72"/>
                    </a:lnTo>
                    <a:lnTo>
                      <a:pt x="78" y="77"/>
                    </a:lnTo>
                    <a:lnTo>
                      <a:pt x="71" y="81"/>
                    </a:lnTo>
                    <a:lnTo>
                      <a:pt x="89" y="88"/>
                    </a:lnTo>
                    <a:lnTo>
                      <a:pt x="92" y="84"/>
                    </a:lnTo>
                    <a:lnTo>
                      <a:pt x="103" y="75"/>
                    </a:lnTo>
                    <a:lnTo>
                      <a:pt x="104" y="67"/>
                    </a:lnTo>
                    <a:lnTo>
                      <a:pt x="108" y="56"/>
                    </a:lnTo>
                    <a:lnTo>
                      <a:pt x="106" y="44"/>
                    </a:lnTo>
                    <a:lnTo>
                      <a:pt x="103" y="31"/>
                    </a:lnTo>
                    <a:lnTo>
                      <a:pt x="97" y="22"/>
                    </a:lnTo>
                    <a:lnTo>
                      <a:pt x="92" y="15"/>
                    </a:lnTo>
                    <a:lnTo>
                      <a:pt x="85" y="10"/>
                    </a:lnTo>
                    <a:lnTo>
                      <a:pt x="80" y="7"/>
                    </a:lnTo>
                    <a:lnTo>
                      <a:pt x="71" y="3"/>
                    </a:lnTo>
                    <a:lnTo>
                      <a:pt x="64" y="1"/>
                    </a:lnTo>
                    <a:lnTo>
                      <a:pt x="55" y="0"/>
                    </a:lnTo>
                    <a:lnTo>
                      <a:pt x="48" y="1"/>
                    </a:lnTo>
                    <a:lnTo>
                      <a:pt x="39" y="1"/>
                    </a:lnTo>
                    <a:lnTo>
                      <a:pt x="32" y="3"/>
                    </a:lnTo>
                    <a:lnTo>
                      <a:pt x="23" y="5"/>
                    </a:lnTo>
                    <a:lnTo>
                      <a:pt x="18" y="10"/>
                    </a:lnTo>
                    <a:lnTo>
                      <a:pt x="9" y="14"/>
                    </a:lnTo>
                    <a:lnTo>
                      <a:pt x="6" y="19"/>
                    </a:lnTo>
                    <a:lnTo>
                      <a:pt x="0" y="26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1C40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51" name="Freeform 210"/>
              <p:cNvSpPr>
                <a:spLocks/>
              </p:cNvSpPr>
              <p:nvPr/>
            </p:nvSpPr>
            <p:spPr bwMode="ltGray">
              <a:xfrm>
                <a:off x="2797" y="2787"/>
                <a:ext cx="67" cy="70"/>
              </a:xfrm>
              <a:custGeom>
                <a:avLst/>
                <a:gdLst>
                  <a:gd name="T0" fmla="*/ 12 w 67"/>
                  <a:gd name="T1" fmla="*/ 9 h 70"/>
                  <a:gd name="T2" fmla="*/ 10 w 67"/>
                  <a:gd name="T3" fmla="*/ 28 h 70"/>
                  <a:gd name="T4" fmla="*/ 12 w 67"/>
                  <a:gd name="T5" fmla="*/ 28 h 70"/>
                  <a:gd name="T6" fmla="*/ 17 w 67"/>
                  <a:gd name="T7" fmla="*/ 30 h 70"/>
                  <a:gd name="T8" fmla="*/ 22 w 67"/>
                  <a:gd name="T9" fmla="*/ 33 h 70"/>
                  <a:gd name="T10" fmla="*/ 24 w 67"/>
                  <a:gd name="T11" fmla="*/ 42 h 70"/>
                  <a:gd name="T12" fmla="*/ 21 w 67"/>
                  <a:gd name="T13" fmla="*/ 47 h 70"/>
                  <a:gd name="T14" fmla="*/ 12 w 67"/>
                  <a:gd name="T15" fmla="*/ 49 h 70"/>
                  <a:gd name="T16" fmla="*/ 3 w 67"/>
                  <a:gd name="T17" fmla="*/ 49 h 70"/>
                  <a:gd name="T18" fmla="*/ 0 w 67"/>
                  <a:gd name="T19" fmla="*/ 49 h 70"/>
                  <a:gd name="T20" fmla="*/ 19 w 67"/>
                  <a:gd name="T21" fmla="*/ 70 h 70"/>
                  <a:gd name="T22" fmla="*/ 21 w 67"/>
                  <a:gd name="T23" fmla="*/ 70 h 70"/>
                  <a:gd name="T24" fmla="*/ 28 w 67"/>
                  <a:gd name="T25" fmla="*/ 70 h 70"/>
                  <a:gd name="T26" fmla="*/ 37 w 67"/>
                  <a:gd name="T27" fmla="*/ 67 h 70"/>
                  <a:gd name="T28" fmla="*/ 49 w 67"/>
                  <a:gd name="T29" fmla="*/ 63 h 70"/>
                  <a:gd name="T30" fmla="*/ 56 w 67"/>
                  <a:gd name="T31" fmla="*/ 54 h 70"/>
                  <a:gd name="T32" fmla="*/ 63 w 67"/>
                  <a:gd name="T33" fmla="*/ 42 h 70"/>
                  <a:gd name="T34" fmla="*/ 65 w 67"/>
                  <a:gd name="T35" fmla="*/ 32 h 70"/>
                  <a:gd name="T36" fmla="*/ 67 w 67"/>
                  <a:gd name="T37" fmla="*/ 24 h 70"/>
                  <a:gd name="T38" fmla="*/ 65 w 67"/>
                  <a:gd name="T39" fmla="*/ 12 h 70"/>
                  <a:gd name="T40" fmla="*/ 63 w 67"/>
                  <a:gd name="T41" fmla="*/ 0 h 70"/>
                  <a:gd name="T42" fmla="*/ 12 w 67"/>
                  <a:gd name="T43" fmla="*/ 9 h 70"/>
                  <a:gd name="T44" fmla="*/ 12 w 67"/>
                  <a:gd name="T45" fmla="*/ 9 h 7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67"/>
                  <a:gd name="T70" fmla="*/ 0 h 70"/>
                  <a:gd name="T71" fmla="*/ 67 w 67"/>
                  <a:gd name="T72" fmla="*/ 70 h 70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67" h="70">
                    <a:moveTo>
                      <a:pt x="12" y="9"/>
                    </a:moveTo>
                    <a:lnTo>
                      <a:pt x="10" y="28"/>
                    </a:lnTo>
                    <a:lnTo>
                      <a:pt x="12" y="28"/>
                    </a:lnTo>
                    <a:lnTo>
                      <a:pt x="17" y="30"/>
                    </a:lnTo>
                    <a:lnTo>
                      <a:pt x="22" y="33"/>
                    </a:lnTo>
                    <a:lnTo>
                      <a:pt x="24" y="42"/>
                    </a:lnTo>
                    <a:lnTo>
                      <a:pt x="21" y="47"/>
                    </a:lnTo>
                    <a:lnTo>
                      <a:pt x="12" y="49"/>
                    </a:lnTo>
                    <a:lnTo>
                      <a:pt x="3" y="49"/>
                    </a:lnTo>
                    <a:lnTo>
                      <a:pt x="0" y="49"/>
                    </a:lnTo>
                    <a:lnTo>
                      <a:pt x="19" y="70"/>
                    </a:lnTo>
                    <a:lnTo>
                      <a:pt x="21" y="70"/>
                    </a:lnTo>
                    <a:lnTo>
                      <a:pt x="28" y="70"/>
                    </a:lnTo>
                    <a:lnTo>
                      <a:pt x="37" y="67"/>
                    </a:lnTo>
                    <a:lnTo>
                      <a:pt x="49" y="63"/>
                    </a:lnTo>
                    <a:lnTo>
                      <a:pt x="56" y="54"/>
                    </a:lnTo>
                    <a:lnTo>
                      <a:pt x="63" y="42"/>
                    </a:lnTo>
                    <a:lnTo>
                      <a:pt x="65" y="32"/>
                    </a:lnTo>
                    <a:lnTo>
                      <a:pt x="67" y="24"/>
                    </a:lnTo>
                    <a:lnTo>
                      <a:pt x="65" y="12"/>
                    </a:lnTo>
                    <a:lnTo>
                      <a:pt x="63" y="0"/>
                    </a:lnTo>
                    <a:lnTo>
                      <a:pt x="12" y="9"/>
                    </a:lnTo>
                    <a:close/>
                  </a:path>
                </a:pathLst>
              </a:custGeom>
              <a:solidFill>
                <a:srgbClr val="5C5C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52" name="Freeform 211"/>
              <p:cNvSpPr>
                <a:spLocks/>
              </p:cNvSpPr>
              <p:nvPr/>
            </p:nvSpPr>
            <p:spPr bwMode="ltGray">
              <a:xfrm>
                <a:off x="2567" y="2796"/>
                <a:ext cx="274" cy="134"/>
              </a:xfrm>
              <a:custGeom>
                <a:avLst/>
                <a:gdLst>
                  <a:gd name="T0" fmla="*/ 249 w 274"/>
                  <a:gd name="T1" fmla="*/ 86 h 134"/>
                  <a:gd name="T2" fmla="*/ 95 w 274"/>
                  <a:gd name="T3" fmla="*/ 83 h 134"/>
                  <a:gd name="T4" fmla="*/ 25 w 274"/>
                  <a:gd name="T5" fmla="*/ 1 h 134"/>
                  <a:gd name="T6" fmla="*/ 0 w 274"/>
                  <a:gd name="T7" fmla="*/ 0 h 134"/>
                  <a:gd name="T8" fmla="*/ 39 w 274"/>
                  <a:gd name="T9" fmla="*/ 49 h 134"/>
                  <a:gd name="T10" fmla="*/ 39 w 274"/>
                  <a:gd name="T11" fmla="*/ 61 h 134"/>
                  <a:gd name="T12" fmla="*/ 104 w 274"/>
                  <a:gd name="T13" fmla="*/ 125 h 134"/>
                  <a:gd name="T14" fmla="*/ 152 w 274"/>
                  <a:gd name="T15" fmla="*/ 113 h 134"/>
                  <a:gd name="T16" fmla="*/ 249 w 274"/>
                  <a:gd name="T17" fmla="*/ 134 h 134"/>
                  <a:gd name="T18" fmla="*/ 274 w 274"/>
                  <a:gd name="T19" fmla="*/ 113 h 134"/>
                  <a:gd name="T20" fmla="*/ 249 w 274"/>
                  <a:gd name="T21" fmla="*/ 86 h 134"/>
                  <a:gd name="T22" fmla="*/ 249 w 274"/>
                  <a:gd name="T23" fmla="*/ 86 h 1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74"/>
                  <a:gd name="T37" fmla="*/ 0 h 134"/>
                  <a:gd name="T38" fmla="*/ 274 w 274"/>
                  <a:gd name="T39" fmla="*/ 134 h 13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74" h="134">
                    <a:moveTo>
                      <a:pt x="249" y="86"/>
                    </a:moveTo>
                    <a:lnTo>
                      <a:pt x="95" y="83"/>
                    </a:lnTo>
                    <a:lnTo>
                      <a:pt x="25" y="1"/>
                    </a:lnTo>
                    <a:lnTo>
                      <a:pt x="0" y="0"/>
                    </a:lnTo>
                    <a:lnTo>
                      <a:pt x="39" y="49"/>
                    </a:lnTo>
                    <a:lnTo>
                      <a:pt x="39" y="61"/>
                    </a:lnTo>
                    <a:lnTo>
                      <a:pt x="104" y="125"/>
                    </a:lnTo>
                    <a:lnTo>
                      <a:pt x="152" y="113"/>
                    </a:lnTo>
                    <a:lnTo>
                      <a:pt x="249" y="134"/>
                    </a:lnTo>
                    <a:lnTo>
                      <a:pt x="274" y="113"/>
                    </a:lnTo>
                    <a:lnTo>
                      <a:pt x="249" y="86"/>
                    </a:lnTo>
                    <a:close/>
                  </a:path>
                </a:pathLst>
              </a:custGeom>
              <a:solidFill>
                <a:srgbClr val="96AB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53" name="Freeform 212"/>
              <p:cNvSpPr>
                <a:spLocks/>
              </p:cNvSpPr>
              <p:nvPr/>
            </p:nvSpPr>
            <p:spPr bwMode="ltGray">
              <a:xfrm>
                <a:off x="3171" y="2783"/>
                <a:ext cx="113" cy="80"/>
              </a:xfrm>
              <a:custGeom>
                <a:avLst/>
                <a:gdLst>
                  <a:gd name="T0" fmla="*/ 113 w 113"/>
                  <a:gd name="T1" fmla="*/ 36 h 80"/>
                  <a:gd name="T2" fmla="*/ 65 w 113"/>
                  <a:gd name="T3" fmla="*/ 34 h 80"/>
                  <a:gd name="T4" fmla="*/ 51 w 113"/>
                  <a:gd name="T5" fmla="*/ 53 h 80"/>
                  <a:gd name="T6" fmla="*/ 48 w 113"/>
                  <a:gd name="T7" fmla="*/ 50 h 80"/>
                  <a:gd name="T8" fmla="*/ 43 w 113"/>
                  <a:gd name="T9" fmla="*/ 48 h 80"/>
                  <a:gd name="T10" fmla="*/ 34 w 113"/>
                  <a:gd name="T11" fmla="*/ 46 h 80"/>
                  <a:gd name="T12" fmla="*/ 30 w 113"/>
                  <a:gd name="T13" fmla="*/ 53 h 80"/>
                  <a:gd name="T14" fmla="*/ 28 w 113"/>
                  <a:gd name="T15" fmla="*/ 62 h 80"/>
                  <a:gd name="T16" fmla="*/ 32 w 113"/>
                  <a:gd name="T17" fmla="*/ 67 h 80"/>
                  <a:gd name="T18" fmla="*/ 37 w 113"/>
                  <a:gd name="T19" fmla="*/ 71 h 80"/>
                  <a:gd name="T20" fmla="*/ 39 w 113"/>
                  <a:gd name="T21" fmla="*/ 73 h 80"/>
                  <a:gd name="T22" fmla="*/ 12 w 113"/>
                  <a:gd name="T23" fmla="*/ 80 h 80"/>
                  <a:gd name="T24" fmla="*/ 9 w 113"/>
                  <a:gd name="T25" fmla="*/ 76 h 80"/>
                  <a:gd name="T26" fmla="*/ 7 w 113"/>
                  <a:gd name="T27" fmla="*/ 71 h 80"/>
                  <a:gd name="T28" fmla="*/ 4 w 113"/>
                  <a:gd name="T29" fmla="*/ 62 h 80"/>
                  <a:gd name="T30" fmla="*/ 0 w 113"/>
                  <a:gd name="T31" fmla="*/ 55 h 80"/>
                  <a:gd name="T32" fmla="*/ 0 w 113"/>
                  <a:gd name="T33" fmla="*/ 43 h 80"/>
                  <a:gd name="T34" fmla="*/ 4 w 113"/>
                  <a:gd name="T35" fmla="*/ 32 h 80"/>
                  <a:gd name="T36" fmla="*/ 5 w 113"/>
                  <a:gd name="T37" fmla="*/ 25 h 80"/>
                  <a:gd name="T38" fmla="*/ 11 w 113"/>
                  <a:gd name="T39" fmla="*/ 20 h 80"/>
                  <a:gd name="T40" fmla="*/ 16 w 113"/>
                  <a:gd name="T41" fmla="*/ 14 h 80"/>
                  <a:gd name="T42" fmla="*/ 25 w 113"/>
                  <a:gd name="T43" fmla="*/ 11 h 80"/>
                  <a:gd name="T44" fmla="*/ 32 w 113"/>
                  <a:gd name="T45" fmla="*/ 4 h 80"/>
                  <a:gd name="T46" fmla="*/ 39 w 113"/>
                  <a:gd name="T47" fmla="*/ 2 h 80"/>
                  <a:gd name="T48" fmla="*/ 46 w 113"/>
                  <a:gd name="T49" fmla="*/ 0 h 80"/>
                  <a:gd name="T50" fmla="*/ 55 w 113"/>
                  <a:gd name="T51" fmla="*/ 0 h 80"/>
                  <a:gd name="T52" fmla="*/ 62 w 113"/>
                  <a:gd name="T53" fmla="*/ 0 h 80"/>
                  <a:gd name="T54" fmla="*/ 71 w 113"/>
                  <a:gd name="T55" fmla="*/ 4 h 80"/>
                  <a:gd name="T56" fmla="*/ 76 w 113"/>
                  <a:gd name="T57" fmla="*/ 7 h 80"/>
                  <a:gd name="T58" fmla="*/ 83 w 113"/>
                  <a:gd name="T59" fmla="*/ 11 h 80"/>
                  <a:gd name="T60" fmla="*/ 96 w 113"/>
                  <a:gd name="T61" fmla="*/ 20 h 80"/>
                  <a:gd name="T62" fmla="*/ 104 w 113"/>
                  <a:gd name="T63" fmla="*/ 28 h 80"/>
                  <a:gd name="T64" fmla="*/ 110 w 113"/>
                  <a:gd name="T65" fmla="*/ 34 h 80"/>
                  <a:gd name="T66" fmla="*/ 113 w 113"/>
                  <a:gd name="T67" fmla="*/ 36 h 80"/>
                  <a:gd name="T68" fmla="*/ 113 w 113"/>
                  <a:gd name="T69" fmla="*/ 36 h 8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13"/>
                  <a:gd name="T106" fmla="*/ 0 h 80"/>
                  <a:gd name="T107" fmla="*/ 113 w 113"/>
                  <a:gd name="T108" fmla="*/ 80 h 80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13" h="80">
                    <a:moveTo>
                      <a:pt x="113" y="36"/>
                    </a:moveTo>
                    <a:lnTo>
                      <a:pt x="65" y="34"/>
                    </a:lnTo>
                    <a:lnTo>
                      <a:pt x="51" y="53"/>
                    </a:lnTo>
                    <a:lnTo>
                      <a:pt x="48" y="50"/>
                    </a:lnTo>
                    <a:lnTo>
                      <a:pt x="43" y="48"/>
                    </a:lnTo>
                    <a:lnTo>
                      <a:pt x="34" y="46"/>
                    </a:lnTo>
                    <a:lnTo>
                      <a:pt x="30" y="53"/>
                    </a:lnTo>
                    <a:lnTo>
                      <a:pt x="28" y="62"/>
                    </a:lnTo>
                    <a:lnTo>
                      <a:pt x="32" y="67"/>
                    </a:lnTo>
                    <a:lnTo>
                      <a:pt x="37" y="71"/>
                    </a:lnTo>
                    <a:lnTo>
                      <a:pt x="39" y="73"/>
                    </a:lnTo>
                    <a:lnTo>
                      <a:pt x="12" y="80"/>
                    </a:lnTo>
                    <a:lnTo>
                      <a:pt x="9" y="76"/>
                    </a:lnTo>
                    <a:lnTo>
                      <a:pt x="7" y="71"/>
                    </a:lnTo>
                    <a:lnTo>
                      <a:pt x="4" y="62"/>
                    </a:lnTo>
                    <a:lnTo>
                      <a:pt x="0" y="55"/>
                    </a:lnTo>
                    <a:lnTo>
                      <a:pt x="0" y="43"/>
                    </a:lnTo>
                    <a:lnTo>
                      <a:pt x="4" y="32"/>
                    </a:lnTo>
                    <a:lnTo>
                      <a:pt x="5" y="25"/>
                    </a:lnTo>
                    <a:lnTo>
                      <a:pt x="11" y="20"/>
                    </a:lnTo>
                    <a:lnTo>
                      <a:pt x="16" y="14"/>
                    </a:lnTo>
                    <a:lnTo>
                      <a:pt x="25" y="11"/>
                    </a:lnTo>
                    <a:lnTo>
                      <a:pt x="32" y="4"/>
                    </a:lnTo>
                    <a:lnTo>
                      <a:pt x="39" y="2"/>
                    </a:lnTo>
                    <a:lnTo>
                      <a:pt x="46" y="0"/>
                    </a:lnTo>
                    <a:lnTo>
                      <a:pt x="55" y="0"/>
                    </a:lnTo>
                    <a:lnTo>
                      <a:pt x="62" y="0"/>
                    </a:lnTo>
                    <a:lnTo>
                      <a:pt x="71" y="4"/>
                    </a:lnTo>
                    <a:lnTo>
                      <a:pt x="76" y="7"/>
                    </a:lnTo>
                    <a:lnTo>
                      <a:pt x="83" y="11"/>
                    </a:lnTo>
                    <a:lnTo>
                      <a:pt x="96" y="20"/>
                    </a:lnTo>
                    <a:lnTo>
                      <a:pt x="104" y="28"/>
                    </a:lnTo>
                    <a:lnTo>
                      <a:pt x="110" y="34"/>
                    </a:lnTo>
                    <a:lnTo>
                      <a:pt x="113" y="36"/>
                    </a:lnTo>
                    <a:close/>
                  </a:path>
                </a:pathLst>
              </a:custGeom>
              <a:solidFill>
                <a:srgbClr val="E68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54" name="Freeform 213"/>
              <p:cNvSpPr>
                <a:spLocks/>
              </p:cNvSpPr>
              <p:nvPr/>
            </p:nvSpPr>
            <p:spPr bwMode="ltGray">
              <a:xfrm>
                <a:off x="1452" y="3050"/>
                <a:ext cx="359" cy="249"/>
              </a:xfrm>
              <a:custGeom>
                <a:avLst/>
                <a:gdLst>
                  <a:gd name="T0" fmla="*/ 95 w 359"/>
                  <a:gd name="T1" fmla="*/ 53 h 249"/>
                  <a:gd name="T2" fmla="*/ 283 w 359"/>
                  <a:gd name="T3" fmla="*/ 148 h 249"/>
                  <a:gd name="T4" fmla="*/ 256 w 359"/>
                  <a:gd name="T5" fmla="*/ 12 h 249"/>
                  <a:gd name="T6" fmla="*/ 283 w 359"/>
                  <a:gd name="T7" fmla="*/ 0 h 249"/>
                  <a:gd name="T8" fmla="*/ 288 w 359"/>
                  <a:gd name="T9" fmla="*/ 5 h 249"/>
                  <a:gd name="T10" fmla="*/ 295 w 359"/>
                  <a:gd name="T11" fmla="*/ 10 h 249"/>
                  <a:gd name="T12" fmla="*/ 302 w 359"/>
                  <a:gd name="T13" fmla="*/ 19 h 249"/>
                  <a:gd name="T14" fmla="*/ 311 w 359"/>
                  <a:gd name="T15" fmla="*/ 32 h 249"/>
                  <a:gd name="T16" fmla="*/ 320 w 359"/>
                  <a:gd name="T17" fmla="*/ 44 h 249"/>
                  <a:gd name="T18" fmla="*/ 325 w 359"/>
                  <a:gd name="T19" fmla="*/ 51 h 249"/>
                  <a:gd name="T20" fmla="*/ 328 w 359"/>
                  <a:gd name="T21" fmla="*/ 58 h 249"/>
                  <a:gd name="T22" fmla="*/ 334 w 359"/>
                  <a:gd name="T23" fmla="*/ 67 h 249"/>
                  <a:gd name="T24" fmla="*/ 339 w 359"/>
                  <a:gd name="T25" fmla="*/ 76 h 249"/>
                  <a:gd name="T26" fmla="*/ 341 w 359"/>
                  <a:gd name="T27" fmla="*/ 83 h 249"/>
                  <a:gd name="T28" fmla="*/ 346 w 359"/>
                  <a:gd name="T29" fmla="*/ 92 h 249"/>
                  <a:gd name="T30" fmla="*/ 348 w 359"/>
                  <a:gd name="T31" fmla="*/ 101 h 249"/>
                  <a:gd name="T32" fmla="*/ 351 w 359"/>
                  <a:gd name="T33" fmla="*/ 108 h 249"/>
                  <a:gd name="T34" fmla="*/ 353 w 359"/>
                  <a:gd name="T35" fmla="*/ 116 h 249"/>
                  <a:gd name="T36" fmla="*/ 355 w 359"/>
                  <a:gd name="T37" fmla="*/ 127 h 249"/>
                  <a:gd name="T38" fmla="*/ 357 w 359"/>
                  <a:gd name="T39" fmla="*/ 134 h 249"/>
                  <a:gd name="T40" fmla="*/ 359 w 359"/>
                  <a:gd name="T41" fmla="*/ 145 h 249"/>
                  <a:gd name="T42" fmla="*/ 359 w 359"/>
                  <a:gd name="T43" fmla="*/ 152 h 249"/>
                  <a:gd name="T44" fmla="*/ 357 w 359"/>
                  <a:gd name="T45" fmla="*/ 161 h 249"/>
                  <a:gd name="T46" fmla="*/ 353 w 359"/>
                  <a:gd name="T47" fmla="*/ 169 h 249"/>
                  <a:gd name="T48" fmla="*/ 351 w 359"/>
                  <a:gd name="T49" fmla="*/ 178 h 249"/>
                  <a:gd name="T50" fmla="*/ 346 w 359"/>
                  <a:gd name="T51" fmla="*/ 185 h 249"/>
                  <a:gd name="T52" fmla="*/ 343 w 359"/>
                  <a:gd name="T53" fmla="*/ 192 h 249"/>
                  <a:gd name="T54" fmla="*/ 336 w 359"/>
                  <a:gd name="T55" fmla="*/ 201 h 249"/>
                  <a:gd name="T56" fmla="*/ 330 w 359"/>
                  <a:gd name="T57" fmla="*/ 210 h 249"/>
                  <a:gd name="T58" fmla="*/ 320 w 359"/>
                  <a:gd name="T59" fmla="*/ 215 h 249"/>
                  <a:gd name="T60" fmla="*/ 311 w 359"/>
                  <a:gd name="T61" fmla="*/ 221 h 249"/>
                  <a:gd name="T62" fmla="*/ 302 w 359"/>
                  <a:gd name="T63" fmla="*/ 224 h 249"/>
                  <a:gd name="T64" fmla="*/ 291 w 359"/>
                  <a:gd name="T65" fmla="*/ 230 h 249"/>
                  <a:gd name="T66" fmla="*/ 281 w 359"/>
                  <a:gd name="T67" fmla="*/ 233 h 249"/>
                  <a:gd name="T68" fmla="*/ 270 w 359"/>
                  <a:gd name="T69" fmla="*/ 237 h 249"/>
                  <a:gd name="T70" fmla="*/ 260 w 359"/>
                  <a:gd name="T71" fmla="*/ 240 h 249"/>
                  <a:gd name="T72" fmla="*/ 251 w 359"/>
                  <a:gd name="T73" fmla="*/ 242 h 249"/>
                  <a:gd name="T74" fmla="*/ 238 w 359"/>
                  <a:gd name="T75" fmla="*/ 244 h 249"/>
                  <a:gd name="T76" fmla="*/ 226 w 359"/>
                  <a:gd name="T77" fmla="*/ 245 h 249"/>
                  <a:gd name="T78" fmla="*/ 215 w 359"/>
                  <a:gd name="T79" fmla="*/ 247 h 249"/>
                  <a:gd name="T80" fmla="*/ 205 w 359"/>
                  <a:gd name="T81" fmla="*/ 249 h 249"/>
                  <a:gd name="T82" fmla="*/ 192 w 359"/>
                  <a:gd name="T83" fmla="*/ 249 h 249"/>
                  <a:gd name="T84" fmla="*/ 182 w 359"/>
                  <a:gd name="T85" fmla="*/ 249 h 249"/>
                  <a:gd name="T86" fmla="*/ 171 w 359"/>
                  <a:gd name="T87" fmla="*/ 249 h 249"/>
                  <a:gd name="T88" fmla="*/ 161 w 359"/>
                  <a:gd name="T89" fmla="*/ 249 h 249"/>
                  <a:gd name="T90" fmla="*/ 148 w 359"/>
                  <a:gd name="T91" fmla="*/ 247 h 249"/>
                  <a:gd name="T92" fmla="*/ 139 w 359"/>
                  <a:gd name="T93" fmla="*/ 245 h 249"/>
                  <a:gd name="T94" fmla="*/ 129 w 359"/>
                  <a:gd name="T95" fmla="*/ 244 h 249"/>
                  <a:gd name="T96" fmla="*/ 120 w 359"/>
                  <a:gd name="T97" fmla="*/ 244 h 249"/>
                  <a:gd name="T98" fmla="*/ 111 w 359"/>
                  <a:gd name="T99" fmla="*/ 242 h 249"/>
                  <a:gd name="T100" fmla="*/ 104 w 359"/>
                  <a:gd name="T101" fmla="*/ 242 h 249"/>
                  <a:gd name="T102" fmla="*/ 95 w 359"/>
                  <a:gd name="T103" fmla="*/ 240 h 249"/>
                  <a:gd name="T104" fmla="*/ 88 w 359"/>
                  <a:gd name="T105" fmla="*/ 240 h 249"/>
                  <a:gd name="T106" fmla="*/ 74 w 359"/>
                  <a:gd name="T107" fmla="*/ 237 h 249"/>
                  <a:gd name="T108" fmla="*/ 65 w 359"/>
                  <a:gd name="T109" fmla="*/ 235 h 249"/>
                  <a:gd name="T110" fmla="*/ 60 w 359"/>
                  <a:gd name="T111" fmla="*/ 235 h 249"/>
                  <a:gd name="T112" fmla="*/ 60 w 359"/>
                  <a:gd name="T113" fmla="*/ 235 h 249"/>
                  <a:gd name="T114" fmla="*/ 0 w 359"/>
                  <a:gd name="T115" fmla="*/ 108 h 249"/>
                  <a:gd name="T116" fmla="*/ 95 w 359"/>
                  <a:gd name="T117" fmla="*/ 53 h 249"/>
                  <a:gd name="T118" fmla="*/ 95 w 359"/>
                  <a:gd name="T119" fmla="*/ 53 h 249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359"/>
                  <a:gd name="T181" fmla="*/ 0 h 249"/>
                  <a:gd name="T182" fmla="*/ 359 w 359"/>
                  <a:gd name="T183" fmla="*/ 249 h 249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359" h="249">
                    <a:moveTo>
                      <a:pt x="95" y="53"/>
                    </a:moveTo>
                    <a:lnTo>
                      <a:pt x="283" y="148"/>
                    </a:lnTo>
                    <a:lnTo>
                      <a:pt x="256" y="12"/>
                    </a:lnTo>
                    <a:lnTo>
                      <a:pt x="283" y="0"/>
                    </a:lnTo>
                    <a:lnTo>
                      <a:pt x="288" y="5"/>
                    </a:lnTo>
                    <a:lnTo>
                      <a:pt x="295" y="10"/>
                    </a:lnTo>
                    <a:lnTo>
                      <a:pt x="302" y="19"/>
                    </a:lnTo>
                    <a:lnTo>
                      <a:pt x="311" y="32"/>
                    </a:lnTo>
                    <a:lnTo>
                      <a:pt x="320" y="44"/>
                    </a:lnTo>
                    <a:lnTo>
                      <a:pt x="325" y="51"/>
                    </a:lnTo>
                    <a:lnTo>
                      <a:pt x="328" y="58"/>
                    </a:lnTo>
                    <a:lnTo>
                      <a:pt x="334" y="67"/>
                    </a:lnTo>
                    <a:lnTo>
                      <a:pt x="339" y="76"/>
                    </a:lnTo>
                    <a:lnTo>
                      <a:pt x="341" y="83"/>
                    </a:lnTo>
                    <a:lnTo>
                      <a:pt x="346" y="92"/>
                    </a:lnTo>
                    <a:lnTo>
                      <a:pt x="348" y="101"/>
                    </a:lnTo>
                    <a:lnTo>
                      <a:pt x="351" y="108"/>
                    </a:lnTo>
                    <a:lnTo>
                      <a:pt x="353" y="116"/>
                    </a:lnTo>
                    <a:lnTo>
                      <a:pt x="355" y="127"/>
                    </a:lnTo>
                    <a:lnTo>
                      <a:pt x="357" y="134"/>
                    </a:lnTo>
                    <a:lnTo>
                      <a:pt x="359" y="145"/>
                    </a:lnTo>
                    <a:lnTo>
                      <a:pt x="359" y="152"/>
                    </a:lnTo>
                    <a:lnTo>
                      <a:pt x="357" y="161"/>
                    </a:lnTo>
                    <a:lnTo>
                      <a:pt x="353" y="169"/>
                    </a:lnTo>
                    <a:lnTo>
                      <a:pt x="351" y="178"/>
                    </a:lnTo>
                    <a:lnTo>
                      <a:pt x="346" y="185"/>
                    </a:lnTo>
                    <a:lnTo>
                      <a:pt x="343" y="192"/>
                    </a:lnTo>
                    <a:lnTo>
                      <a:pt x="336" y="201"/>
                    </a:lnTo>
                    <a:lnTo>
                      <a:pt x="330" y="210"/>
                    </a:lnTo>
                    <a:lnTo>
                      <a:pt x="320" y="215"/>
                    </a:lnTo>
                    <a:lnTo>
                      <a:pt x="311" y="221"/>
                    </a:lnTo>
                    <a:lnTo>
                      <a:pt x="302" y="224"/>
                    </a:lnTo>
                    <a:lnTo>
                      <a:pt x="291" y="230"/>
                    </a:lnTo>
                    <a:lnTo>
                      <a:pt x="281" y="233"/>
                    </a:lnTo>
                    <a:lnTo>
                      <a:pt x="270" y="237"/>
                    </a:lnTo>
                    <a:lnTo>
                      <a:pt x="260" y="240"/>
                    </a:lnTo>
                    <a:lnTo>
                      <a:pt x="251" y="242"/>
                    </a:lnTo>
                    <a:lnTo>
                      <a:pt x="238" y="244"/>
                    </a:lnTo>
                    <a:lnTo>
                      <a:pt x="226" y="245"/>
                    </a:lnTo>
                    <a:lnTo>
                      <a:pt x="215" y="247"/>
                    </a:lnTo>
                    <a:lnTo>
                      <a:pt x="205" y="249"/>
                    </a:lnTo>
                    <a:lnTo>
                      <a:pt x="192" y="249"/>
                    </a:lnTo>
                    <a:lnTo>
                      <a:pt x="182" y="249"/>
                    </a:lnTo>
                    <a:lnTo>
                      <a:pt x="171" y="249"/>
                    </a:lnTo>
                    <a:lnTo>
                      <a:pt x="161" y="249"/>
                    </a:lnTo>
                    <a:lnTo>
                      <a:pt x="148" y="247"/>
                    </a:lnTo>
                    <a:lnTo>
                      <a:pt x="139" y="245"/>
                    </a:lnTo>
                    <a:lnTo>
                      <a:pt x="129" y="244"/>
                    </a:lnTo>
                    <a:lnTo>
                      <a:pt x="120" y="244"/>
                    </a:lnTo>
                    <a:lnTo>
                      <a:pt x="111" y="242"/>
                    </a:lnTo>
                    <a:lnTo>
                      <a:pt x="104" y="242"/>
                    </a:lnTo>
                    <a:lnTo>
                      <a:pt x="95" y="240"/>
                    </a:lnTo>
                    <a:lnTo>
                      <a:pt x="88" y="240"/>
                    </a:lnTo>
                    <a:lnTo>
                      <a:pt x="74" y="237"/>
                    </a:lnTo>
                    <a:lnTo>
                      <a:pt x="65" y="235"/>
                    </a:lnTo>
                    <a:lnTo>
                      <a:pt x="60" y="235"/>
                    </a:lnTo>
                    <a:lnTo>
                      <a:pt x="0" y="108"/>
                    </a:lnTo>
                    <a:lnTo>
                      <a:pt x="95" y="53"/>
                    </a:lnTo>
                    <a:close/>
                  </a:path>
                </a:pathLst>
              </a:custGeom>
              <a:solidFill>
                <a:srgbClr val="D9F7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55" name="Freeform 214"/>
              <p:cNvSpPr>
                <a:spLocks/>
              </p:cNvSpPr>
              <p:nvPr/>
            </p:nvSpPr>
            <p:spPr bwMode="ltGray">
              <a:xfrm>
                <a:off x="1310" y="3421"/>
                <a:ext cx="391" cy="570"/>
              </a:xfrm>
              <a:custGeom>
                <a:avLst/>
                <a:gdLst>
                  <a:gd name="T0" fmla="*/ 370 w 391"/>
                  <a:gd name="T1" fmla="*/ 12 h 570"/>
                  <a:gd name="T2" fmla="*/ 370 w 391"/>
                  <a:gd name="T3" fmla="*/ 14 h 570"/>
                  <a:gd name="T4" fmla="*/ 370 w 391"/>
                  <a:gd name="T5" fmla="*/ 19 h 570"/>
                  <a:gd name="T6" fmla="*/ 372 w 391"/>
                  <a:gd name="T7" fmla="*/ 28 h 570"/>
                  <a:gd name="T8" fmla="*/ 373 w 391"/>
                  <a:gd name="T9" fmla="*/ 42 h 570"/>
                  <a:gd name="T10" fmla="*/ 373 w 391"/>
                  <a:gd name="T11" fmla="*/ 49 h 570"/>
                  <a:gd name="T12" fmla="*/ 375 w 391"/>
                  <a:gd name="T13" fmla="*/ 56 h 570"/>
                  <a:gd name="T14" fmla="*/ 377 w 391"/>
                  <a:gd name="T15" fmla="*/ 65 h 570"/>
                  <a:gd name="T16" fmla="*/ 379 w 391"/>
                  <a:gd name="T17" fmla="*/ 74 h 570"/>
                  <a:gd name="T18" fmla="*/ 379 w 391"/>
                  <a:gd name="T19" fmla="*/ 83 h 570"/>
                  <a:gd name="T20" fmla="*/ 380 w 391"/>
                  <a:gd name="T21" fmla="*/ 93 h 570"/>
                  <a:gd name="T22" fmla="*/ 380 w 391"/>
                  <a:gd name="T23" fmla="*/ 102 h 570"/>
                  <a:gd name="T24" fmla="*/ 384 w 391"/>
                  <a:gd name="T25" fmla="*/ 115 h 570"/>
                  <a:gd name="T26" fmla="*/ 384 w 391"/>
                  <a:gd name="T27" fmla="*/ 125 h 570"/>
                  <a:gd name="T28" fmla="*/ 386 w 391"/>
                  <a:gd name="T29" fmla="*/ 136 h 570"/>
                  <a:gd name="T30" fmla="*/ 386 w 391"/>
                  <a:gd name="T31" fmla="*/ 146 h 570"/>
                  <a:gd name="T32" fmla="*/ 386 w 391"/>
                  <a:gd name="T33" fmla="*/ 159 h 570"/>
                  <a:gd name="T34" fmla="*/ 386 w 391"/>
                  <a:gd name="T35" fmla="*/ 171 h 570"/>
                  <a:gd name="T36" fmla="*/ 387 w 391"/>
                  <a:gd name="T37" fmla="*/ 184 h 570"/>
                  <a:gd name="T38" fmla="*/ 389 w 391"/>
                  <a:gd name="T39" fmla="*/ 194 h 570"/>
                  <a:gd name="T40" fmla="*/ 391 w 391"/>
                  <a:gd name="T41" fmla="*/ 207 h 570"/>
                  <a:gd name="T42" fmla="*/ 391 w 391"/>
                  <a:gd name="T43" fmla="*/ 215 h 570"/>
                  <a:gd name="T44" fmla="*/ 391 w 391"/>
                  <a:gd name="T45" fmla="*/ 228 h 570"/>
                  <a:gd name="T46" fmla="*/ 391 w 391"/>
                  <a:gd name="T47" fmla="*/ 238 h 570"/>
                  <a:gd name="T48" fmla="*/ 391 w 391"/>
                  <a:gd name="T49" fmla="*/ 249 h 570"/>
                  <a:gd name="T50" fmla="*/ 389 w 391"/>
                  <a:gd name="T51" fmla="*/ 259 h 570"/>
                  <a:gd name="T52" fmla="*/ 389 w 391"/>
                  <a:gd name="T53" fmla="*/ 270 h 570"/>
                  <a:gd name="T54" fmla="*/ 387 w 391"/>
                  <a:gd name="T55" fmla="*/ 281 h 570"/>
                  <a:gd name="T56" fmla="*/ 387 w 391"/>
                  <a:gd name="T57" fmla="*/ 290 h 570"/>
                  <a:gd name="T58" fmla="*/ 386 w 391"/>
                  <a:gd name="T59" fmla="*/ 298 h 570"/>
                  <a:gd name="T60" fmla="*/ 382 w 391"/>
                  <a:gd name="T61" fmla="*/ 307 h 570"/>
                  <a:gd name="T62" fmla="*/ 380 w 391"/>
                  <a:gd name="T63" fmla="*/ 314 h 570"/>
                  <a:gd name="T64" fmla="*/ 377 w 391"/>
                  <a:gd name="T65" fmla="*/ 325 h 570"/>
                  <a:gd name="T66" fmla="*/ 373 w 391"/>
                  <a:gd name="T67" fmla="*/ 334 h 570"/>
                  <a:gd name="T68" fmla="*/ 370 w 391"/>
                  <a:gd name="T69" fmla="*/ 344 h 570"/>
                  <a:gd name="T70" fmla="*/ 366 w 391"/>
                  <a:gd name="T71" fmla="*/ 355 h 570"/>
                  <a:gd name="T72" fmla="*/ 363 w 391"/>
                  <a:gd name="T73" fmla="*/ 365 h 570"/>
                  <a:gd name="T74" fmla="*/ 357 w 391"/>
                  <a:gd name="T75" fmla="*/ 376 h 570"/>
                  <a:gd name="T76" fmla="*/ 354 w 391"/>
                  <a:gd name="T77" fmla="*/ 385 h 570"/>
                  <a:gd name="T78" fmla="*/ 349 w 391"/>
                  <a:gd name="T79" fmla="*/ 396 h 570"/>
                  <a:gd name="T80" fmla="*/ 345 w 391"/>
                  <a:gd name="T81" fmla="*/ 406 h 570"/>
                  <a:gd name="T82" fmla="*/ 340 w 391"/>
                  <a:gd name="T83" fmla="*/ 415 h 570"/>
                  <a:gd name="T84" fmla="*/ 334 w 391"/>
                  <a:gd name="T85" fmla="*/ 426 h 570"/>
                  <a:gd name="T86" fmla="*/ 331 w 391"/>
                  <a:gd name="T87" fmla="*/ 434 h 570"/>
                  <a:gd name="T88" fmla="*/ 327 w 391"/>
                  <a:gd name="T89" fmla="*/ 447 h 570"/>
                  <a:gd name="T90" fmla="*/ 322 w 391"/>
                  <a:gd name="T91" fmla="*/ 454 h 570"/>
                  <a:gd name="T92" fmla="*/ 317 w 391"/>
                  <a:gd name="T93" fmla="*/ 463 h 570"/>
                  <a:gd name="T94" fmla="*/ 313 w 391"/>
                  <a:gd name="T95" fmla="*/ 471 h 570"/>
                  <a:gd name="T96" fmla="*/ 310 w 391"/>
                  <a:gd name="T97" fmla="*/ 480 h 570"/>
                  <a:gd name="T98" fmla="*/ 301 w 391"/>
                  <a:gd name="T99" fmla="*/ 494 h 570"/>
                  <a:gd name="T100" fmla="*/ 296 w 391"/>
                  <a:gd name="T101" fmla="*/ 509 h 570"/>
                  <a:gd name="T102" fmla="*/ 288 w 391"/>
                  <a:gd name="T103" fmla="*/ 517 h 570"/>
                  <a:gd name="T104" fmla="*/ 285 w 391"/>
                  <a:gd name="T105" fmla="*/ 528 h 570"/>
                  <a:gd name="T106" fmla="*/ 281 w 391"/>
                  <a:gd name="T107" fmla="*/ 532 h 570"/>
                  <a:gd name="T108" fmla="*/ 281 w 391"/>
                  <a:gd name="T109" fmla="*/ 535 h 570"/>
                  <a:gd name="T110" fmla="*/ 43 w 391"/>
                  <a:gd name="T111" fmla="*/ 570 h 570"/>
                  <a:gd name="T112" fmla="*/ 0 w 391"/>
                  <a:gd name="T113" fmla="*/ 570 h 570"/>
                  <a:gd name="T114" fmla="*/ 218 w 391"/>
                  <a:gd name="T115" fmla="*/ 293 h 570"/>
                  <a:gd name="T116" fmla="*/ 258 w 391"/>
                  <a:gd name="T117" fmla="*/ 0 h 570"/>
                  <a:gd name="T118" fmla="*/ 370 w 391"/>
                  <a:gd name="T119" fmla="*/ 12 h 570"/>
                  <a:gd name="T120" fmla="*/ 370 w 391"/>
                  <a:gd name="T121" fmla="*/ 12 h 570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391"/>
                  <a:gd name="T184" fmla="*/ 0 h 570"/>
                  <a:gd name="T185" fmla="*/ 391 w 391"/>
                  <a:gd name="T186" fmla="*/ 570 h 570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391" h="570">
                    <a:moveTo>
                      <a:pt x="370" y="12"/>
                    </a:moveTo>
                    <a:lnTo>
                      <a:pt x="370" y="14"/>
                    </a:lnTo>
                    <a:lnTo>
                      <a:pt x="370" y="19"/>
                    </a:lnTo>
                    <a:lnTo>
                      <a:pt x="372" y="28"/>
                    </a:lnTo>
                    <a:lnTo>
                      <a:pt x="373" y="42"/>
                    </a:lnTo>
                    <a:lnTo>
                      <a:pt x="373" y="49"/>
                    </a:lnTo>
                    <a:lnTo>
                      <a:pt x="375" y="56"/>
                    </a:lnTo>
                    <a:lnTo>
                      <a:pt x="377" y="65"/>
                    </a:lnTo>
                    <a:lnTo>
                      <a:pt x="379" y="74"/>
                    </a:lnTo>
                    <a:lnTo>
                      <a:pt x="379" y="83"/>
                    </a:lnTo>
                    <a:lnTo>
                      <a:pt x="380" y="93"/>
                    </a:lnTo>
                    <a:lnTo>
                      <a:pt x="380" y="102"/>
                    </a:lnTo>
                    <a:lnTo>
                      <a:pt x="384" y="115"/>
                    </a:lnTo>
                    <a:lnTo>
                      <a:pt x="384" y="125"/>
                    </a:lnTo>
                    <a:lnTo>
                      <a:pt x="386" y="136"/>
                    </a:lnTo>
                    <a:lnTo>
                      <a:pt x="386" y="146"/>
                    </a:lnTo>
                    <a:lnTo>
                      <a:pt x="386" y="159"/>
                    </a:lnTo>
                    <a:lnTo>
                      <a:pt x="386" y="171"/>
                    </a:lnTo>
                    <a:lnTo>
                      <a:pt x="387" y="184"/>
                    </a:lnTo>
                    <a:lnTo>
                      <a:pt x="389" y="194"/>
                    </a:lnTo>
                    <a:lnTo>
                      <a:pt x="391" y="207"/>
                    </a:lnTo>
                    <a:lnTo>
                      <a:pt x="391" y="215"/>
                    </a:lnTo>
                    <a:lnTo>
                      <a:pt x="391" y="228"/>
                    </a:lnTo>
                    <a:lnTo>
                      <a:pt x="391" y="238"/>
                    </a:lnTo>
                    <a:lnTo>
                      <a:pt x="391" y="249"/>
                    </a:lnTo>
                    <a:lnTo>
                      <a:pt x="389" y="259"/>
                    </a:lnTo>
                    <a:lnTo>
                      <a:pt x="389" y="270"/>
                    </a:lnTo>
                    <a:lnTo>
                      <a:pt x="387" y="281"/>
                    </a:lnTo>
                    <a:lnTo>
                      <a:pt x="387" y="290"/>
                    </a:lnTo>
                    <a:lnTo>
                      <a:pt x="386" y="298"/>
                    </a:lnTo>
                    <a:lnTo>
                      <a:pt x="382" y="307"/>
                    </a:lnTo>
                    <a:lnTo>
                      <a:pt x="380" y="314"/>
                    </a:lnTo>
                    <a:lnTo>
                      <a:pt x="377" y="325"/>
                    </a:lnTo>
                    <a:lnTo>
                      <a:pt x="373" y="334"/>
                    </a:lnTo>
                    <a:lnTo>
                      <a:pt x="370" y="344"/>
                    </a:lnTo>
                    <a:lnTo>
                      <a:pt x="366" y="355"/>
                    </a:lnTo>
                    <a:lnTo>
                      <a:pt x="363" y="365"/>
                    </a:lnTo>
                    <a:lnTo>
                      <a:pt x="357" y="376"/>
                    </a:lnTo>
                    <a:lnTo>
                      <a:pt x="354" y="385"/>
                    </a:lnTo>
                    <a:lnTo>
                      <a:pt x="349" y="396"/>
                    </a:lnTo>
                    <a:lnTo>
                      <a:pt x="345" y="406"/>
                    </a:lnTo>
                    <a:lnTo>
                      <a:pt x="340" y="415"/>
                    </a:lnTo>
                    <a:lnTo>
                      <a:pt x="334" y="426"/>
                    </a:lnTo>
                    <a:lnTo>
                      <a:pt x="331" y="434"/>
                    </a:lnTo>
                    <a:lnTo>
                      <a:pt x="327" y="447"/>
                    </a:lnTo>
                    <a:lnTo>
                      <a:pt x="322" y="454"/>
                    </a:lnTo>
                    <a:lnTo>
                      <a:pt x="317" y="463"/>
                    </a:lnTo>
                    <a:lnTo>
                      <a:pt x="313" y="471"/>
                    </a:lnTo>
                    <a:lnTo>
                      <a:pt x="310" y="480"/>
                    </a:lnTo>
                    <a:lnTo>
                      <a:pt x="301" y="494"/>
                    </a:lnTo>
                    <a:lnTo>
                      <a:pt x="296" y="509"/>
                    </a:lnTo>
                    <a:lnTo>
                      <a:pt x="288" y="517"/>
                    </a:lnTo>
                    <a:lnTo>
                      <a:pt x="285" y="528"/>
                    </a:lnTo>
                    <a:lnTo>
                      <a:pt x="281" y="532"/>
                    </a:lnTo>
                    <a:lnTo>
                      <a:pt x="281" y="535"/>
                    </a:lnTo>
                    <a:lnTo>
                      <a:pt x="43" y="570"/>
                    </a:lnTo>
                    <a:lnTo>
                      <a:pt x="0" y="570"/>
                    </a:lnTo>
                    <a:lnTo>
                      <a:pt x="218" y="293"/>
                    </a:lnTo>
                    <a:lnTo>
                      <a:pt x="258" y="0"/>
                    </a:lnTo>
                    <a:lnTo>
                      <a:pt x="370" y="12"/>
                    </a:lnTo>
                    <a:close/>
                  </a:path>
                </a:pathLst>
              </a:custGeom>
              <a:solidFill>
                <a:srgbClr val="EDE8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56" name="Freeform 215"/>
              <p:cNvSpPr>
                <a:spLocks/>
              </p:cNvSpPr>
              <p:nvPr/>
            </p:nvSpPr>
            <p:spPr bwMode="ltGray">
              <a:xfrm>
                <a:off x="1001" y="2983"/>
                <a:ext cx="387" cy="372"/>
              </a:xfrm>
              <a:custGeom>
                <a:avLst/>
                <a:gdLst>
                  <a:gd name="T0" fmla="*/ 117 w 387"/>
                  <a:gd name="T1" fmla="*/ 0 h 372"/>
                  <a:gd name="T2" fmla="*/ 387 w 387"/>
                  <a:gd name="T3" fmla="*/ 106 h 372"/>
                  <a:gd name="T4" fmla="*/ 249 w 387"/>
                  <a:gd name="T5" fmla="*/ 364 h 372"/>
                  <a:gd name="T6" fmla="*/ 89 w 387"/>
                  <a:gd name="T7" fmla="*/ 372 h 372"/>
                  <a:gd name="T8" fmla="*/ 0 w 387"/>
                  <a:gd name="T9" fmla="*/ 305 h 372"/>
                  <a:gd name="T10" fmla="*/ 117 w 387"/>
                  <a:gd name="T11" fmla="*/ 0 h 372"/>
                  <a:gd name="T12" fmla="*/ 117 w 387"/>
                  <a:gd name="T13" fmla="*/ 0 h 37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87"/>
                  <a:gd name="T22" fmla="*/ 0 h 372"/>
                  <a:gd name="T23" fmla="*/ 387 w 387"/>
                  <a:gd name="T24" fmla="*/ 372 h 37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87" h="372">
                    <a:moveTo>
                      <a:pt x="117" y="0"/>
                    </a:moveTo>
                    <a:lnTo>
                      <a:pt x="387" y="106"/>
                    </a:lnTo>
                    <a:lnTo>
                      <a:pt x="249" y="364"/>
                    </a:lnTo>
                    <a:lnTo>
                      <a:pt x="89" y="372"/>
                    </a:lnTo>
                    <a:lnTo>
                      <a:pt x="0" y="305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EDDE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6152" name="Freeform 217"/>
            <p:cNvSpPr>
              <a:spLocks/>
            </p:cNvSpPr>
            <p:nvPr/>
          </p:nvSpPr>
          <p:spPr bwMode="ltGray">
            <a:xfrm>
              <a:off x="3696" y="3290"/>
              <a:ext cx="51" cy="53"/>
            </a:xfrm>
            <a:custGeom>
              <a:avLst/>
              <a:gdLst>
                <a:gd name="T0" fmla="*/ 0 w 51"/>
                <a:gd name="T1" fmla="*/ 9 h 53"/>
                <a:gd name="T2" fmla="*/ 42 w 51"/>
                <a:gd name="T3" fmla="*/ 0 h 53"/>
                <a:gd name="T4" fmla="*/ 42 w 51"/>
                <a:gd name="T5" fmla="*/ 7 h 53"/>
                <a:gd name="T6" fmla="*/ 48 w 51"/>
                <a:gd name="T7" fmla="*/ 12 h 53"/>
                <a:gd name="T8" fmla="*/ 48 w 51"/>
                <a:gd name="T9" fmla="*/ 21 h 53"/>
                <a:gd name="T10" fmla="*/ 51 w 51"/>
                <a:gd name="T11" fmla="*/ 32 h 53"/>
                <a:gd name="T12" fmla="*/ 48 w 51"/>
                <a:gd name="T13" fmla="*/ 37 h 53"/>
                <a:gd name="T14" fmla="*/ 48 w 51"/>
                <a:gd name="T15" fmla="*/ 46 h 53"/>
                <a:gd name="T16" fmla="*/ 32 w 51"/>
                <a:gd name="T17" fmla="*/ 51 h 53"/>
                <a:gd name="T18" fmla="*/ 0 w 51"/>
                <a:gd name="T19" fmla="*/ 53 h 53"/>
                <a:gd name="T20" fmla="*/ 0 w 51"/>
                <a:gd name="T21" fmla="*/ 9 h 53"/>
                <a:gd name="T22" fmla="*/ 0 w 51"/>
                <a:gd name="T23" fmla="*/ 9 h 5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1"/>
                <a:gd name="T37" fmla="*/ 0 h 53"/>
                <a:gd name="T38" fmla="*/ 51 w 51"/>
                <a:gd name="T39" fmla="*/ 53 h 5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1" h="53">
                  <a:moveTo>
                    <a:pt x="0" y="9"/>
                  </a:moveTo>
                  <a:lnTo>
                    <a:pt x="42" y="0"/>
                  </a:lnTo>
                  <a:lnTo>
                    <a:pt x="42" y="7"/>
                  </a:lnTo>
                  <a:lnTo>
                    <a:pt x="48" y="12"/>
                  </a:lnTo>
                  <a:lnTo>
                    <a:pt x="48" y="21"/>
                  </a:lnTo>
                  <a:lnTo>
                    <a:pt x="51" y="32"/>
                  </a:lnTo>
                  <a:lnTo>
                    <a:pt x="48" y="37"/>
                  </a:lnTo>
                  <a:lnTo>
                    <a:pt x="48" y="46"/>
                  </a:lnTo>
                  <a:lnTo>
                    <a:pt x="32" y="51"/>
                  </a:lnTo>
                  <a:lnTo>
                    <a:pt x="0" y="53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CC8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53" name="Freeform 218"/>
            <p:cNvSpPr>
              <a:spLocks/>
            </p:cNvSpPr>
            <p:nvPr/>
          </p:nvSpPr>
          <p:spPr bwMode="ltGray">
            <a:xfrm>
              <a:off x="3286" y="3159"/>
              <a:ext cx="419" cy="181"/>
            </a:xfrm>
            <a:custGeom>
              <a:avLst/>
              <a:gdLst>
                <a:gd name="T0" fmla="*/ 0 w 419"/>
                <a:gd name="T1" fmla="*/ 48 h 181"/>
                <a:gd name="T2" fmla="*/ 19 w 419"/>
                <a:gd name="T3" fmla="*/ 0 h 181"/>
                <a:gd name="T4" fmla="*/ 118 w 419"/>
                <a:gd name="T5" fmla="*/ 36 h 181"/>
                <a:gd name="T6" fmla="*/ 184 w 419"/>
                <a:gd name="T7" fmla="*/ 90 h 181"/>
                <a:gd name="T8" fmla="*/ 249 w 419"/>
                <a:gd name="T9" fmla="*/ 133 h 181"/>
                <a:gd name="T10" fmla="*/ 350 w 419"/>
                <a:gd name="T11" fmla="*/ 143 h 181"/>
                <a:gd name="T12" fmla="*/ 415 w 419"/>
                <a:gd name="T13" fmla="*/ 149 h 181"/>
                <a:gd name="T14" fmla="*/ 419 w 419"/>
                <a:gd name="T15" fmla="*/ 159 h 181"/>
                <a:gd name="T16" fmla="*/ 382 w 419"/>
                <a:gd name="T17" fmla="*/ 172 h 181"/>
                <a:gd name="T18" fmla="*/ 281 w 419"/>
                <a:gd name="T19" fmla="*/ 181 h 181"/>
                <a:gd name="T20" fmla="*/ 127 w 419"/>
                <a:gd name="T21" fmla="*/ 154 h 181"/>
                <a:gd name="T22" fmla="*/ 0 w 419"/>
                <a:gd name="T23" fmla="*/ 48 h 181"/>
                <a:gd name="T24" fmla="*/ 0 w 419"/>
                <a:gd name="T25" fmla="*/ 48 h 18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19"/>
                <a:gd name="T40" fmla="*/ 0 h 181"/>
                <a:gd name="T41" fmla="*/ 419 w 419"/>
                <a:gd name="T42" fmla="*/ 181 h 18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19" h="181">
                  <a:moveTo>
                    <a:pt x="0" y="48"/>
                  </a:moveTo>
                  <a:lnTo>
                    <a:pt x="19" y="0"/>
                  </a:lnTo>
                  <a:lnTo>
                    <a:pt x="118" y="36"/>
                  </a:lnTo>
                  <a:lnTo>
                    <a:pt x="184" y="90"/>
                  </a:lnTo>
                  <a:lnTo>
                    <a:pt x="249" y="133"/>
                  </a:lnTo>
                  <a:lnTo>
                    <a:pt x="350" y="143"/>
                  </a:lnTo>
                  <a:lnTo>
                    <a:pt x="415" y="149"/>
                  </a:lnTo>
                  <a:lnTo>
                    <a:pt x="419" y="159"/>
                  </a:lnTo>
                  <a:lnTo>
                    <a:pt x="382" y="172"/>
                  </a:lnTo>
                  <a:lnTo>
                    <a:pt x="281" y="181"/>
                  </a:lnTo>
                  <a:lnTo>
                    <a:pt x="127" y="154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9454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54" name="Freeform 219"/>
            <p:cNvSpPr>
              <a:spLocks/>
            </p:cNvSpPr>
            <p:nvPr/>
          </p:nvSpPr>
          <p:spPr bwMode="ltGray">
            <a:xfrm>
              <a:off x="3277" y="3207"/>
              <a:ext cx="430" cy="143"/>
            </a:xfrm>
            <a:custGeom>
              <a:avLst/>
              <a:gdLst>
                <a:gd name="T0" fmla="*/ 9 w 430"/>
                <a:gd name="T1" fmla="*/ 0 h 143"/>
                <a:gd name="T2" fmla="*/ 69 w 430"/>
                <a:gd name="T3" fmla="*/ 41 h 143"/>
                <a:gd name="T4" fmla="*/ 106 w 430"/>
                <a:gd name="T5" fmla="*/ 39 h 143"/>
                <a:gd name="T6" fmla="*/ 168 w 430"/>
                <a:gd name="T7" fmla="*/ 97 h 143"/>
                <a:gd name="T8" fmla="*/ 315 w 430"/>
                <a:gd name="T9" fmla="*/ 111 h 143"/>
                <a:gd name="T10" fmla="*/ 320 w 430"/>
                <a:gd name="T11" fmla="*/ 120 h 143"/>
                <a:gd name="T12" fmla="*/ 428 w 430"/>
                <a:gd name="T13" fmla="*/ 111 h 143"/>
                <a:gd name="T14" fmla="*/ 430 w 430"/>
                <a:gd name="T15" fmla="*/ 124 h 143"/>
                <a:gd name="T16" fmla="*/ 382 w 430"/>
                <a:gd name="T17" fmla="*/ 138 h 143"/>
                <a:gd name="T18" fmla="*/ 301 w 430"/>
                <a:gd name="T19" fmla="*/ 143 h 143"/>
                <a:gd name="T20" fmla="*/ 216 w 430"/>
                <a:gd name="T21" fmla="*/ 143 h 143"/>
                <a:gd name="T22" fmla="*/ 83 w 430"/>
                <a:gd name="T23" fmla="*/ 104 h 143"/>
                <a:gd name="T24" fmla="*/ 0 w 430"/>
                <a:gd name="T25" fmla="*/ 46 h 143"/>
                <a:gd name="T26" fmla="*/ 9 w 430"/>
                <a:gd name="T27" fmla="*/ 0 h 143"/>
                <a:gd name="T28" fmla="*/ 9 w 430"/>
                <a:gd name="T29" fmla="*/ 0 h 14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30"/>
                <a:gd name="T46" fmla="*/ 0 h 143"/>
                <a:gd name="T47" fmla="*/ 430 w 430"/>
                <a:gd name="T48" fmla="*/ 143 h 14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30" h="143">
                  <a:moveTo>
                    <a:pt x="9" y="0"/>
                  </a:moveTo>
                  <a:lnTo>
                    <a:pt x="69" y="41"/>
                  </a:lnTo>
                  <a:lnTo>
                    <a:pt x="106" y="39"/>
                  </a:lnTo>
                  <a:lnTo>
                    <a:pt x="168" y="97"/>
                  </a:lnTo>
                  <a:lnTo>
                    <a:pt x="315" y="111"/>
                  </a:lnTo>
                  <a:lnTo>
                    <a:pt x="320" y="120"/>
                  </a:lnTo>
                  <a:lnTo>
                    <a:pt x="428" y="111"/>
                  </a:lnTo>
                  <a:lnTo>
                    <a:pt x="430" y="124"/>
                  </a:lnTo>
                  <a:lnTo>
                    <a:pt x="382" y="138"/>
                  </a:lnTo>
                  <a:lnTo>
                    <a:pt x="301" y="143"/>
                  </a:lnTo>
                  <a:lnTo>
                    <a:pt x="216" y="143"/>
                  </a:lnTo>
                  <a:lnTo>
                    <a:pt x="83" y="104"/>
                  </a:lnTo>
                  <a:lnTo>
                    <a:pt x="0" y="46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8240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55" name="Freeform 220"/>
            <p:cNvSpPr>
              <a:spLocks/>
            </p:cNvSpPr>
            <p:nvPr/>
          </p:nvSpPr>
          <p:spPr bwMode="ltGray">
            <a:xfrm>
              <a:off x="3279" y="3253"/>
              <a:ext cx="428" cy="102"/>
            </a:xfrm>
            <a:custGeom>
              <a:avLst/>
              <a:gdLst>
                <a:gd name="T0" fmla="*/ 5 w 428"/>
                <a:gd name="T1" fmla="*/ 37 h 102"/>
                <a:gd name="T2" fmla="*/ 7 w 428"/>
                <a:gd name="T3" fmla="*/ 37 h 102"/>
                <a:gd name="T4" fmla="*/ 19 w 428"/>
                <a:gd name="T5" fmla="*/ 42 h 102"/>
                <a:gd name="T6" fmla="*/ 26 w 428"/>
                <a:gd name="T7" fmla="*/ 46 h 102"/>
                <a:gd name="T8" fmla="*/ 35 w 428"/>
                <a:gd name="T9" fmla="*/ 49 h 102"/>
                <a:gd name="T10" fmla="*/ 46 w 428"/>
                <a:gd name="T11" fmla="*/ 55 h 102"/>
                <a:gd name="T12" fmla="*/ 58 w 428"/>
                <a:gd name="T13" fmla="*/ 60 h 102"/>
                <a:gd name="T14" fmla="*/ 69 w 428"/>
                <a:gd name="T15" fmla="*/ 65 h 102"/>
                <a:gd name="T16" fmla="*/ 81 w 428"/>
                <a:gd name="T17" fmla="*/ 69 h 102"/>
                <a:gd name="T18" fmla="*/ 95 w 428"/>
                <a:gd name="T19" fmla="*/ 74 h 102"/>
                <a:gd name="T20" fmla="*/ 109 w 428"/>
                <a:gd name="T21" fmla="*/ 80 h 102"/>
                <a:gd name="T22" fmla="*/ 117 w 428"/>
                <a:gd name="T23" fmla="*/ 81 h 102"/>
                <a:gd name="T24" fmla="*/ 125 w 428"/>
                <a:gd name="T25" fmla="*/ 85 h 102"/>
                <a:gd name="T26" fmla="*/ 132 w 428"/>
                <a:gd name="T27" fmla="*/ 85 h 102"/>
                <a:gd name="T28" fmla="*/ 141 w 428"/>
                <a:gd name="T29" fmla="*/ 88 h 102"/>
                <a:gd name="T30" fmla="*/ 147 w 428"/>
                <a:gd name="T31" fmla="*/ 90 h 102"/>
                <a:gd name="T32" fmla="*/ 155 w 428"/>
                <a:gd name="T33" fmla="*/ 92 h 102"/>
                <a:gd name="T34" fmla="*/ 164 w 428"/>
                <a:gd name="T35" fmla="*/ 95 h 102"/>
                <a:gd name="T36" fmla="*/ 173 w 428"/>
                <a:gd name="T37" fmla="*/ 97 h 102"/>
                <a:gd name="T38" fmla="*/ 178 w 428"/>
                <a:gd name="T39" fmla="*/ 97 h 102"/>
                <a:gd name="T40" fmla="*/ 187 w 428"/>
                <a:gd name="T41" fmla="*/ 99 h 102"/>
                <a:gd name="T42" fmla="*/ 198 w 428"/>
                <a:gd name="T43" fmla="*/ 101 h 102"/>
                <a:gd name="T44" fmla="*/ 207 w 428"/>
                <a:gd name="T45" fmla="*/ 102 h 102"/>
                <a:gd name="T46" fmla="*/ 215 w 428"/>
                <a:gd name="T47" fmla="*/ 102 h 102"/>
                <a:gd name="T48" fmla="*/ 226 w 428"/>
                <a:gd name="T49" fmla="*/ 102 h 102"/>
                <a:gd name="T50" fmla="*/ 237 w 428"/>
                <a:gd name="T51" fmla="*/ 102 h 102"/>
                <a:gd name="T52" fmla="*/ 247 w 428"/>
                <a:gd name="T53" fmla="*/ 102 h 102"/>
                <a:gd name="T54" fmla="*/ 256 w 428"/>
                <a:gd name="T55" fmla="*/ 102 h 102"/>
                <a:gd name="T56" fmla="*/ 268 w 428"/>
                <a:gd name="T57" fmla="*/ 102 h 102"/>
                <a:gd name="T58" fmla="*/ 277 w 428"/>
                <a:gd name="T59" fmla="*/ 102 h 102"/>
                <a:gd name="T60" fmla="*/ 288 w 428"/>
                <a:gd name="T61" fmla="*/ 102 h 102"/>
                <a:gd name="T62" fmla="*/ 299 w 428"/>
                <a:gd name="T63" fmla="*/ 101 h 102"/>
                <a:gd name="T64" fmla="*/ 309 w 428"/>
                <a:gd name="T65" fmla="*/ 101 h 102"/>
                <a:gd name="T66" fmla="*/ 320 w 428"/>
                <a:gd name="T67" fmla="*/ 101 h 102"/>
                <a:gd name="T68" fmla="*/ 332 w 428"/>
                <a:gd name="T69" fmla="*/ 101 h 102"/>
                <a:gd name="T70" fmla="*/ 339 w 428"/>
                <a:gd name="T71" fmla="*/ 99 h 102"/>
                <a:gd name="T72" fmla="*/ 350 w 428"/>
                <a:gd name="T73" fmla="*/ 97 h 102"/>
                <a:gd name="T74" fmla="*/ 357 w 428"/>
                <a:gd name="T75" fmla="*/ 97 h 102"/>
                <a:gd name="T76" fmla="*/ 367 w 428"/>
                <a:gd name="T77" fmla="*/ 97 h 102"/>
                <a:gd name="T78" fmla="*/ 376 w 428"/>
                <a:gd name="T79" fmla="*/ 97 h 102"/>
                <a:gd name="T80" fmla="*/ 383 w 428"/>
                <a:gd name="T81" fmla="*/ 95 h 102"/>
                <a:gd name="T82" fmla="*/ 390 w 428"/>
                <a:gd name="T83" fmla="*/ 95 h 102"/>
                <a:gd name="T84" fmla="*/ 399 w 428"/>
                <a:gd name="T85" fmla="*/ 95 h 102"/>
                <a:gd name="T86" fmla="*/ 410 w 428"/>
                <a:gd name="T87" fmla="*/ 94 h 102"/>
                <a:gd name="T88" fmla="*/ 420 w 428"/>
                <a:gd name="T89" fmla="*/ 92 h 102"/>
                <a:gd name="T90" fmla="*/ 426 w 428"/>
                <a:gd name="T91" fmla="*/ 92 h 102"/>
                <a:gd name="T92" fmla="*/ 428 w 428"/>
                <a:gd name="T93" fmla="*/ 92 h 102"/>
                <a:gd name="T94" fmla="*/ 428 w 428"/>
                <a:gd name="T95" fmla="*/ 78 h 102"/>
                <a:gd name="T96" fmla="*/ 360 w 428"/>
                <a:gd name="T97" fmla="*/ 80 h 102"/>
                <a:gd name="T98" fmla="*/ 348 w 428"/>
                <a:gd name="T99" fmla="*/ 88 h 102"/>
                <a:gd name="T100" fmla="*/ 254 w 428"/>
                <a:gd name="T101" fmla="*/ 78 h 102"/>
                <a:gd name="T102" fmla="*/ 223 w 428"/>
                <a:gd name="T103" fmla="*/ 88 h 102"/>
                <a:gd name="T104" fmla="*/ 118 w 428"/>
                <a:gd name="T105" fmla="*/ 60 h 102"/>
                <a:gd name="T106" fmla="*/ 104 w 428"/>
                <a:gd name="T107" fmla="*/ 37 h 102"/>
                <a:gd name="T108" fmla="*/ 0 w 428"/>
                <a:gd name="T109" fmla="*/ 0 h 102"/>
                <a:gd name="T110" fmla="*/ 5 w 428"/>
                <a:gd name="T111" fmla="*/ 37 h 102"/>
                <a:gd name="T112" fmla="*/ 5 w 428"/>
                <a:gd name="T113" fmla="*/ 37 h 10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28"/>
                <a:gd name="T172" fmla="*/ 0 h 102"/>
                <a:gd name="T173" fmla="*/ 428 w 428"/>
                <a:gd name="T174" fmla="*/ 102 h 102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28" h="102">
                  <a:moveTo>
                    <a:pt x="5" y="37"/>
                  </a:moveTo>
                  <a:lnTo>
                    <a:pt x="7" y="37"/>
                  </a:lnTo>
                  <a:lnTo>
                    <a:pt x="19" y="42"/>
                  </a:lnTo>
                  <a:lnTo>
                    <a:pt x="26" y="46"/>
                  </a:lnTo>
                  <a:lnTo>
                    <a:pt x="35" y="49"/>
                  </a:lnTo>
                  <a:lnTo>
                    <a:pt x="46" y="55"/>
                  </a:lnTo>
                  <a:lnTo>
                    <a:pt x="58" y="60"/>
                  </a:lnTo>
                  <a:lnTo>
                    <a:pt x="69" y="65"/>
                  </a:lnTo>
                  <a:lnTo>
                    <a:pt x="81" y="69"/>
                  </a:lnTo>
                  <a:lnTo>
                    <a:pt x="95" y="74"/>
                  </a:lnTo>
                  <a:lnTo>
                    <a:pt x="109" y="80"/>
                  </a:lnTo>
                  <a:lnTo>
                    <a:pt x="117" y="81"/>
                  </a:lnTo>
                  <a:lnTo>
                    <a:pt x="125" y="85"/>
                  </a:lnTo>
                  <a:lnTo>
                    <a:pt x="132" y="85"/>
                  </a:lnTo>
                  <a:lnTo>
                    <a:pt x="141" y="88"/>
                  </a:lnTo>
                  <a:lnTo>
                    <a:pt x="147" y="90"/>
                  </a:lnTo>
                  <a:lnTo>
                    <a:pt x="155" y="92"/>
                  </a:lnTo>
                  <a:lnTo>
                    <a:pt x="164" y="95"/>
                  </a:lnTo>
                  <a:lnTo>
                    <a:pt x="173" y="97"/>
                  </a:lnTo>
                  <a:lnTo>
                    <a:pt x="178" y="97"/>
                  </a:lnTo>
                  <a:lnTo>
                    <a:pt x="187" y="99"/>
                  </a:lnTo>
                  <a:lnTo>
                    <a:pt x="198" y="101"/>
                  </a:lnTo>
                  <a:lnTo>
                    <a:pt x="207" y="102"/>
                  </a:lnTo>
                  <a:lnTo>
                    <a:pt x="215" y="102"/>
                  </a:lnTo>
                  <a:lnTo>
                    <a:pt x="226" y="102"/>
                  </a:lnTo>
                  <a:lnTo>
                    <a:pt x="237" y="102"/>
                  </a:lnTo>
                  <a:lnTo>
                    <a:pt x="247" y="102"/>
                  </a:lnTo>
                  <a:lnTo>
                    <a:pt x="256" y="102"/>
                  </a:lnTo>
                  <a:lnTo>
                    <a:pt x="268" y="102"/>
                  </a:lnTo>
                  <a:lnTo>
                    <a:pt x="277" y="102"/>
                  </a:lnTo>
                  <a:lnTo>
                    <a:pt x="288" y="102"/>
                  </a:lnTo>
                  <a:lnTo>
                    <a:pt x="299" y="101"/>
                  </a:lnTo>
                  <a:lnTo>
                    <a:pt x="309" y="101"/>
                  </a:lnTo>
                  <a:lnTo>
                    <a:pt x="320" y="101"/>
                  </a:lnTo>
                  <a:lnTo>
                    <a:pt x="332" y="101"/>
                  </a:lnTo>
                  <a:lnTo>
                    <a:pt x="339" y="99"/>
                  </a:lnTo>
                  <a:lnTo>
                    <a:pt x="350" y="97"/>
                  </a:lnTo>
                  <a:lnTo>
                    <a:pt x="357" y="97"/>
                  </a:lnTo>
                  <a:lnTo>
                    <a:pt x="367" y="97"/>
                  </a:lnTo>
                  <a:lnTo>
                    <a:pt x="376" y="97"/>
                  </a:lnTo>
                  <a:lnTo>
                    <a:pt x="383" y="95"/>
                  </a:lnTo>
                  <a:lnTo>
                    <a:pt x="390" y="95"/>
                  </a:lnTo>
                  <a:lnTo>
                    <a:pt x="399" y="95"/>
                  </a:lnTo>
                  <a:lnTo>
                    <a:pt x="410" y="94"/>
                  </a:lnTo>
                  <a:lnTo>
                    <a:pt x="420" y="92"/>
                  </a:lnTo>
                  <a:lnTo>
                    <a:pt x="426" y="92"/>
                  </a:lnTo>
                  <a:lnTo>
                    <a:pt x="428" y="92"/>
                  </a:lnTo>
                  <a:lnTo>
                    <a:pt x="428" y="78"/>
                  </a:lnTo>
                  <a:lnTo>
                    <a:pt x="360" y="80"/>
                  </a:lnTo>
                  <a:lnTo>
                    <a:pt x="348" y="88"/>
                  </a:lnTo>
                  <a:lnTo>
                    <a:pt x="254" y="78"/>
                  </a:lnTo>
                  <a:lnTo>
                    <a:pt x="223" y="88"/>
                  </a:lnTo>
                  <a:lnTo>
                    <a:pt x="118" y="60"/>
                  </a:lnTo>
                  <a:lnTo>
                    <a:pt x="104" y="37"/>
                  </a:lnTo>
                  <a:lnTo>
                    <a:pt x="0" y="0"/>
                  </a:lnTo>
                  <a:lnTo>
                    <a:pt x="5" y="37"/>
                  </a:lnTo>
                  <a:close/>
                </a:path>
              </a:pathLst>
            </a:custGeom>
            <a:solidFill>
              <a:srgbClr val="6E2E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56" name="Freeform 221"/>
            <p:cNvSpPr>
              <a:spLocks/>
            </p:cNvSpPr>
            <p:nvPr/>
          </p:nvSpPr>
          <p:spPr bwMode="ltGray">
            <a:xfrm>
              <a:off x="3304" y="3136"/>
              <a:ext cx="397" cy="177"/>
            </a:xfrm>
            <a:custGeom>
              <a:avLst/>
              <a:gdLst>
                <a:gd name="T0" fmla="*/ 23 w 397"/>
                <a:gd name="T1" fmla="*/ 0 h 177"/>
                <a:gd name="T2" fmla="*/ 236 w 397"/>
                <a:gd name="T3" fmla="*/ 152 h 177"/>
                <a:gd name="T4" fmla="*/ 392 w 397"/>
                <a:gd name="T5" fmla="*/ 163 h 177"/>
                <a:gd name="T6" fmla="*/ 397 w 397"/>
                <a:gd name="T7" fmla="*/ 172 h 177"/>
                <a:gd name="T8" fmla="*/ 335 w 397"/>
                <a:gd name="T9" fmla="*/ 177 h 177"/>
                <a:gd name="T10" fmla="*/ 298 w 397"/>
                <a:gd name="T11" fmla="*/ 166 h 177"/>
                <a:gd name="T12" fmla="*/ 263 w 397"/>
                <a:gd name="T13" fmla="*/ 172 h 177"/>
                <a:gd name="T14" fmla="*/ 173 w 397"/>
                <a:gd name="T15" fmla="*/ 144 h 177"/>
                <a:gd name="T16" fmla="*/ 146 w 397"/>
                <a:gd name="T17" fmla="*/ 101 h 177"/>
                <a:gd name="T18" fmla="*/ 53 w 397"/>
                <a:gd name="T19" fmla="*/ 66 h 177"/>
                <a:gd name="T20" fmla="*/ 0 w 397"/>
                <a:gd name="T21" fmla="*/ 23 h 177"/>
                <a:gd name="T22" fmla="*/ 23 w 397"/>
                <a:gd name="T23" fmla="*/ 0 h 177"/>
                <a:gd name="T24" fmla="*/ 23 w 397"/>
                <a:gd name="T25" fmla="*/ 0 h 1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97"/>
                <a:gd name="T40" fmla="*/ 0 h 177"/>
                <a:gd name="T41" fmla="*/ 397 w 397"/>
                <a:gd name="T42" fmla="*/ 177 h 17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97" h="177">
                  <a:moveTo>
                    <a:pt x="23" y="0"/>
                  </a:moveTo>
                  <a:lnTo>
                    <a:pt x="236" y="152"/>
                  </a:lnTo>
                  <a:lnTo>
                    <a:pt x="392" y="163"/>
                  </a:lnTo>
                  <a:lnTo>
                    <a:pt x="397" y="172"/>
                  </a:lnTo>
                  <a:lnTo>
                    <a:pt x="335" y="177"/>
                  </a:lnTo>
                  <a:lnTo>
                    <a:pt x="298" y="166"/>
                  </a:lnTo>
                  <a:lnTo>
                    <a:pt x="263" y="172"/>
                  </a:lnTo>
                  <a:lnTo>
                    <a:pt x="173" y="144"/>
                  </a:lnTo>
                  <a:lnTo>
                    <a:pt x="146" y="101"/>
                  </a:lnTo>
                  <a:lnTo>
                    <a:pt x="53" y="66"/>
                  </a:lnTo>
                  <a:lnTo>
                    <a:pt x="0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A86E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45479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7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7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7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7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7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7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5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00">
                <a:solidFill>
                  <a:srgbClr val="333333"/>
                </a:solidFill>
              </a:rPr>
              <a:t>A. J. DuBrin, </a:t>
            </a:r>
            <a:r>
              <a:rPr lang="en-US" altLang="en-US" sz="900" i="1">
                <a:solidFill>
                  <a:srgbClr val="333333"/>
                </a:solidFill>
              </a:rPr>
              <a:t>Fundamentals of Organizational Behavior</a:t>
            </a:r>
            <a:r>
              <a:rPr lang="en-US" altLang="en-US" sz="900">
                <a:solidFill>
                  <a:srgbClr val="333333"/>
                </a:solidFill>
              </a:rPr>
              <a:t>, Second Edition. Copyright </a:t>
            </a:r>
            <a:r>
              <a:rPr lang="en-US" altLang="en-US" sz="900">
                <a:solidFill>
                  <a:srgbClr val="333333"/>
                </a:solidFill>
                <a:cs typeface="Arial" panose="020B0604020202020204" pitchFamily="34" charset="0"/>
              </a:rPr>
              <a:t>© </a:t>
            </a:r>
            <a:r>
              <a:rPr lang="en-US" altLang="en-US" sz="900">
                <a:solidFill>
                  <a:srgbClr val="333333"/>
                </a:solidFill>
              </a:rPr>
              <a:t>2002 by South-Western.</a:t>
            </a:r>
          </a:p>
        </p:txBody>
      </p:sp>
      <p:sp>
        <p:nvSpPr>
          <p:cNvPr id="102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rgbClr val="333333"/>
                </a:solidFill>
              </a:rPr>
              <a:t>1</a:t>
            </a:r>
            <a:r>
              <a:rPr lang="en-US" altLang="en-US" sz="1000">
                <a:solidFill>
                  <a:srgbClr val="333333"/>
                </a:solidFill>
                <a:cs typeface="Arial" panose="020B0604020202020204" pitchFamily="34" charset="0"/>
              </a:rPr>
              <a:t>–</a:t>
            </a:r>
            <a:fld id="{57B7BD30-E97C-4530-A375-2B3C02193809}" type="slidenum">
              <a:rPr lang="en-US" altLang="en-US" sz="1000">
                <a:solidFill>
                  <a:srgbClr val="333333"/>
                </a:solidFill>
              </a:rPr>
              <a:pPr eaLnBrk="1" hangingPunct="1"/>
              <a:t>3</a:t>
            </a:fld>
            <a:endParaRPr lang="en-US" altLang="en-US" sz="1000">
              <a:solidFill>
                <a:srgbClr val="333333"/>
              </a:solidFill>
            </a:endParaRPr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000"/>
              <a:t>Benefits of Studying Organizational Behavior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371600"/>
            <a:ext cx="7924800" cy="4876800"/>
          </a:xfrm>
        </p:spPr>
        <p:txBody>
          <a:bodyPr/>
          <a:lstStyle/>
          <a:p>
            <a:pPr lvl="1" eaLnBrk="1" hangingPunct="1">
              <a:defRPr/>
            </a:pPr>
            <a:r>
              <a:rPr lang="en-US" sz="2600"/>
              <a:t>Develop skills to function effectively in the workplace.</a:t>
            </a:r>
          </a:p>
          <a:p>
            <a:pPr lvl="1" eaLnBrk="1" hangingPunct="1">
              <a:defRPr/>
            </a:pPr>
            <a:r>
              <a:rPr lang="en-US" sz="2600"/>
              <a:t>Grow personally through insight into human behavior.</a:t>
            </a:r>
          </a:p>
          <a:p>
            <a:pPr lvl="1" eaLnBrk="1" hangingPunct="1">
              <a:defRPr/>
            </a:pPr>
            <a:r>
              <a:rPr lang="en-US" sz="2600"/>
              <a:t>Enhance overall organizational effectiveness</a:t>
            </a:r>
          </a:p>
          <a:p>
            <a:pPr lvl="1" eaLnBrk="1" hangingPunct="1">
              <a:defRPr/>
            </a:pPr>
            <a:r>
              <a:rPr lang="en-US" sz="2600"/>
              <a:t>Sharpen and refine</a:t>
            </a:r>
            <a:br>
              <a:rPr lang="en-US" sz="2600"/>
            </a:br>
            <a:r>
              <a:rPr lang="en-US" sz="2600"/>
              <a:t>common sense.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4343400" y="2895600"/>
          <a:ext cx="4724400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Clip" r:id="rId3" imgW="4582440" imgH="3042000" progId="MS_ClipArt_Gallery.2">
                  <p:embed/>
                </p:oleObj>
              </mc:Choice>
              <mc:Fallback>
                <p:oleObj name="Clip" r:id="rId3" imgW="4582440" imgH="3042000" progId="MS_ClipArt_Gallery.2">
                  <p:embed/>
                  <p:pic>
                    <p:nvPicPr>
                      <p:cNvPr id="102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-4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ltGray">
                      <a:xfrm>
                        <a:off x="4343400" y="2895600"/>
                        <a:ext cx="4724400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5426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00">
                <a:solidFill>
                  <a:srgbClr val="333333"/>
                </a:solidFill>
              </a:rPr>
              <a:t>A. J. DuBrin, </a:t>
            </a:r>
            <a:r>
              <a:rPr lang="en-US" altLang="en-US" sz="900" i="1">
                <a:solidFill>
                  <a:srgbClr val="333333"/>
                </a:solidFill>
              </a:rPr>
              <a:t>Fundamentals of Organizational Behavior</a:t>
            </a:r>
            <a:r>
              <a:rPr lang="en-US" altLang="en-US" sz="900">
                <a:solidFill>
                  <a:srgbClr val="333333"/>
                </a:solidFill>
              </a:rPr>
              <a:t>, Second Edition. Copyright </a:t>
            </a:r>
            <a:r>
              <a:rPr lang="en-US" altLang="en-US" sz="900">
                <a:solidFill>
                  <a:srgbClr val="333333"/>
                </a:solidFill>
                <a:cs typeface="Arial" panose="020B0604020202020204" pitchFamily="34" charset="0"/>
              </a:rPr>
              <a:t>© </a:t>
            </a:r>
            <a:r>
              <a:rPr lang="en-US" altLang="en-US" sz="900">
                <a:solidFill>
                  <a:srgbClr val="333333"/>
                </a:solidFill>
              </a:rPr>
              <a:t>2002 by South-Western.</a:t>
            </a:r>
          </a:p>
        </p:txBody>
      </p:sp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rgbClr val="333333"/>
                </a:solidFill>
              </a:rPr>
              <a:t>1</a:t>
            </a:r>
            <a:r>
              <a:rPr lang="en-US" altLang="en-US" sz="1000">
                <a:solidFill>
                  <a:srgbClr val="333333"/>
                </a:solidFill>
                <a:cs typeface="Arial" panose="020B0604020202020204" pitchFamily="34" charset="0"/>
              </a:rPr>
              <a:t>–</a:t>
            </a:r>
            <a:fld id="{B701EC1C-F09A-404D-9E5A-431A50EE283A}" type="slidenum">
              <a:rPr lang="en-US" altLang="en-US" sz="1000">
                <a:solidFill>
                  <a:srgbClr val="333333"/>
                </a:solidFill>
              </a:rPr>
              <a:pPr eaLnBrk="1" hangingPunct="1"/>
              <a:t>4</a:t>
            </a:fld>
            <a:endParaRPr lang="en-US" altLang="en-US" sz="1000">
              <a:solidFill>
                <a:srgbClr val="333333"/>
              </a:solidFill>
            </a:endParaRPr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Key Developments in OB History</a:t>
            </a:r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33400" indent="-533400">
              <a:buNone/>
              <a:defRPr/>
            </a:pPr>
            <a:r>
              <a:rPr lang="en-US" smtClean="0"/>
              <a:t>The Hawthorne Studies at Western Electric</a:t>
            </a:r>
          </a:p>
          <a:p>
            <a:pPr marL="571500" lvl="1" indent="-457200">
              <a:defRPr/>
            </a:pPr>
            <a:r>
              <a:rPr lang="en-US" smtClean="0"/>
              <a:t>Originally intended as a study of the effects of environmental changes on productivity.</a:t>
            </a:r>
          </a:p>
          <a:p>
            <a:pPr marL="571500" lvl="1" indent="-457200">
              <a:defRPr/>
            </a:pPr>
            <a:r>
              <a:rPr lang="en-US" i="1" smtClean="0"/>
              <a:t>The Hawthorne Effect</a:t>
            </a:r>
            <a:r>
              <a:rPr lang="en-US" smtClean="0"/>
              <a:t>— the tendency of people to behave differently (perform better) when they receive attention.</a:t>
            </a:r>
          </a:p>
          <a:p>
            <a:pPr marL="985838" lvl="2" indent="-419100">
              <a:defRPr/>
            </a:pPr>
            <a:r>
              <a:rPr lang="en-US" smtClean="0"/>
              <a:t>Key Findings</a:t>
            </a:r>
          </a:p>
          <a:p>
            <a:pPr marL="1085850" lvl="3" indent="-342900">
              <a:buFontTx/>
              <a:buAutoNum type="arabicPeriod"/>
              <a:defRPr/>
            </a:pPr>
            <a:r>
              <a:rPr lang="en-US"/>
              <a:t>Economic incentives are less potent than generally believed.</a:t>
            </a:r>
          </a:p>
          <a:p>
            <a:pPr marL="1085850" lvl="3" indent="-342900">
              <a:buFontTx/>
              <a:buAutoNum type="arabicPeriod"/>
              <a:defRPr/>
            </a:pPr>
            <a:r>
              <a:rPr lang="en-US"/>
              <a:t>Dealing with human problems is complicated and challenging.</a:t>
            </a:r>
          </a:p>
          <a:p>
            <a:pPr marL="1085850" lvl="3" indent="-342900">
              <a:buFontTx/>
              <a:buAutoNum type="arabicPeriod"/>
              <a:defRPr/>
            </a:pPr>
            <a:r>
              <a:rPr lang="en-US"/>
              <a:t>Leadership practices and work-group pressures strongly influence productivity, satisfaction, and performance.</a:t>
            </a:r>
          </a:p>
          <a:p>
            <a:pPr marL="1085850" lvl="3" indent="-342900">
              <a:buFontTx/>
              <a:buAutoNum type="arabicPeriod"/>
              <a:defRPr/>
            </a:pPr>
            <a:r>
              <a:rPr lang="en-US"/>
              <a:t>Personal problems influence worker productivity.</a:t>
            </a:r>
          </a:p>
          <a:p>
            <a:pPr marL="1085850" lvl="3" indent="-342900">
              <a:buFontTx/>
              <a:buAutoNum type="arabicPeriod"/>
              <a:defRPr/>
            </a:pPr>
            <a:r>
              <a:rPr lang="en-US"/>
              <a:t>Effective communication is critical to success.</a:t>
            </a:r>
          </a:p>
          <a:p>
            <a:pPr marL="1085850" lvl="3" indent="-342900">
              <a:buFontTx/>
              <a:buAutoNum type="arabicPeriod"/>
              <a:defRPr/>
            </a:pPr>
            <a:r>
              <a:rPr lang="en-US"/>
              <a:t>Factors embedded in the social system influence behavior.</a:t>
            </a:r>
          </a:p>
        </p:txBody>
      </p:sp>
    </p:spTree>
    <p:extLst>
      <p:ext uri="{BB962C8B-B14F-4D97-AF65-F5344CB8AC3E}">
        <p14:creationId xmlns:p14="http://schemas.microsoft.com/office/powerpoint/2010/main" val="1738430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98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98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98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98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798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98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98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98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798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7" grpId="0" build="p" bldLvl="3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00">
                <a:solidFill>
                  <a:srgbClr val="333333"/>
                </a:solidFill>
              </a:rPr>
              <a:t>A. J. DuBrin, </a:t>
            </a:r>
            <a:r>
              <a:rPr lang="en-US" altLang="en-US" sz="900" i="1">
                <a:solidFill>
                  <a:srgbClr val="333333"/>
                </a:solidFill>
              </a:rPr>
              <a:t>Fundamentals of Organizational Behavior</a:t>
            </a:r>
            <a:r>
              <a:rPr lang="en-US" altLang="en-US" sz="900">
                <a:solidFill>
                  <a:srgbClr val="333333"/>
                </a:solidFill>
              </a:rPr>
              <a:t>, Second Edition. Copyright </a:t>
            </a:r>
            <a:r>
              <a:rPr lang="en-US" altLang="en-US" sz="900">
                <a:solidFill>
                  <a:srgbClr val="333333"/>
                </a:solidFill>
                <a:cs typeface="Arial" panose="020B0604020202020204" pitchFamily="34" charset="0"/>
              </a:rPr>
              <a:t>© </a:t>
            </a:r>
            <a:r>
              <a:rPr lang="en-US" altLang="en-US" sz="900">
                <a:solidFill>
                  <a:srgbClr val="333333"/>
                </a:solidFill>
              </a:rPr>
              <a:t>2002 by South-Western.</a:t>
            </a:r>
          </a:p>
        </p:txBody>
      </p:sp>
      <p:sp>
        <p:nvSpPr>
          <p:cNvPr id="92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rgbClr val="333333"/>
                </a:solidFill>
              </a:rPr>
              <a:t>1</a:t>
            </a:r>
            <a:r>
              <a:rPr lang="en-US" altLang="en-US" sz="1000">
                <a:solidFill>
                  <a:srgbClr val="333333"/>
                </a:solidFill>
                <a:cs typeface="Arial" panose="020B0604020202020204" pitchFamily="34" charset="0"/>
              </a:rPr>
              <a:t>–</a:t>
            </a:r>
            <a:fld id="{B5606A54-0924-43B7-81E8-1E1463F10DB7}" type="slidenum">
              <a:rPr lang="en-US" altLang="en-US" sz="1000">
                <a:solidFill>
                  <a:srgbClr val="333333"/>
                </a:solidFill>
              </a:rPr>
              <a:pPr eaLnBrk="1" hangingPunct="1"/>
              <a:t>5</a:t>
            </a:fld>
            <a:endParaRPr lang="en-US" altLang="en-US" sz="1000">
              <a:solidFill>
                <a:srgbClr val="333333"/>
              </a:solidFill>
            </a:endParaRPr>
          </a:p>
        </p:txBody>
      </p:sp>
      <p:sp>
        <p:nvSpPr>
          <p:cNvPr id="80913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Key Developments in OB History</a:t>
            </a:r>
          </a:p>
        </p:txBody>
      </p:sp>
      <p:sp>
        <p:nvSpPr>
          <p:cNvPr id="80914" name="Rectangle 18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defRPr/>
            </a:pPr>
            <a:r>
              <a:rPr lang="en-US" smtClean="0"/>
              <a:t>The Human Relations Movement</a:t>
            </a:r>
          </a:p>
          <a:p>
            <a:pPr lvl="1" eaLnBrk="1" hangingPunct="1">
              <a:defRPr/>
            </a:pPr>
            <a:r>
              <a:rPr lang="en-US" smtClean="0"/>
              <a:t>Based on belief that managerial practices, morale, and productivity are strongly linked and that the proper working environment enhances worker capabilities.</a:t>
            </a:r>
          </a:p>
          <a:p>
            <a:pPr lvl="1" eaLnBrk="1" hangingPunct="1">
              <a:defRPr/>
            </a:pPr>
            <a:r>
              <a:rPr lang="en-US" smtClean="0"/>
              <a:t>Douglas McGregor</a:t>
            </a:r>
          </a:p>
          <a:p>
            <a:pPr lvl="2" eaLnBrk="1" hangingPunct="1">
              <a:defRPr/>
            </a:pPr>
            <a:r>
              <a:rPr lang="en-US" smtClean="0"/>
              <a:t>Theory X</a:t>
            </a:r>
          </a:p>
          <a:p>
            <a:pPr lvl="3" eaLnBrk="1" hangingPunct="1">
              <a:defRPr/>
            </a:pPr>
            <a:r>
              <a:rPr lang="en-US"/>
              <a:t>Managers assume people dislike work, </a:t>
            </a:r>
            <a:br>
              <a:rPr lang="en-US"/>
            </a:br>
            <a:r>
              <a:rPr lang="en-US"/>
              <a:t>avoid responsibility, lack ambition, </a:t>
            </a:r>
            <a:br>
              <a:rPr lang="en-US"/>
            </a:br>
            <a:r>
              <a:rPr lang="en-US"/>
              <a:t>and need close supervision.</a:t>
            </a:r>
          </a:p>
          <a:p>
            <a:pPr lvl="2" eaLnBrk="1" hangingPunct="1">
              <a:defRPr/>
            </a:pPr>
            <a:r>
              <a:rPr lang="en-US" smtClean="0"/>
              <a:t>Theory Y</a:t>
            </a:r>
          </a:p>
          <a:p>
            <a:pPr lvl="3" eaLnBrk="1" hangingPunct="1">
              <a:defRPr/>
            </a:pPr>
            <a:r>
              <a:rPr lang="en-US"/>
              <a:t>Managers assume people enjoy </a:t>
            </a:r>
            <a:br>
              <a:rPr lang="en-US"/>
            </a:br>
            <a:r>
              <a:rPr lang="en-US"/>
              <a:t>work, accept responsibility, </a:t>
            </a:r>
            <a:br>
              <a:rPr lang="en-US"/>
            </a:br>
            <a:r>
              <a:rPr lang="en-US"/>
              <a:t>are innovative, and are</a:t>
            </a:r>
            <a:br>
              <a:rPr lang="en-US"/>
            </a:br>
            <a:r>
              <a:rPr lang="en-US"/>
              <a:t>self-controlling.</a:t>
            </a:r>
          </a:p>
        </p:txBody>
      </p:sp>
      <p:pic>
        <p:nvPicPr>
          <p:cNvPr id="9222" name="Picture 10" descr="C:\WINDOWS\Application Data\Microsoft\Media Catalog\Downloaded Clips\cl3\bd08658_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6477000" y="3505200"/>
            <a:ext cx="32766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7506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0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0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0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0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80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80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80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14" grpId="0" build="p" bldLvl="3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00">
                <a:solidFill>
                  <a:srgbClr val="333333"/>
                </a:solidFill>
              </a:rPr>
              <a:t>A. J. DuBrin, </a:t>
            </a:r>
            <a:r>
              <a:rPr lang="en-US" altLang="en-US" sz="900" i="1">
                <a:solidFill>
                  <a:srgbClr val="333333"/>
                </a:solidFill>
              </a:rPr>
              <a:t>Fundamentals of Organizational Behavior</a:t>
            </a:r>
            <a:r>
              <a:rPr lang="en-US" altLang="en-US" sz="900">
                <a:solidFill>
                  <a:srgbClr val="333333"/>
                </a:solidFill>
              </a:rPr>
              <a:t>, Second Edition. Copyright </a:t>
            </a:r>
            <a:r>
              <a:rPr lang="en-US" altLang="en-US" sz="900">
                <a:solidFill>
                  <a:srgbClr val="333333"/>
                </a:solidFill>
                <a:cs typeface="Arial" panose="020B0604020202020204" pitchFamily="34" charset="0"/>
              </a:rPr>
              <a:t>© </a:t>
            </a:r>
            <a:r>
              <a:rPr lang="en-US" altLang="en-US" sz="900">
                <a:solidFill>
                  <a:srgbClr val="333333"/>
                </a:solidFill>
              </a:rPr>
              <a:t>2002 by South-Western.</a:t>
            </a:r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rgbClr val="333333"/>
                </a:solidFill>
              </a:rPr>
              <a:t>1</a:t>
            </a:r>
            <a:r>
              <a:rPr lang="en-US" altLang="en-US" sz="1000">
                <a:solidFill>
                  <a:srgbClr val="333333"/>
                </a:solidFill>
                <a:cs typeface="Arial" panose="020B0604020202020204" pitchFamily="34" charset="0"/>
              </a:rPr>
              <a:t>–</a:t>
            </a:r>
            <a:fld id="{0B435DC0-7944-4354-8637-7D808C88877B}" type="slidenum">
              <a:rPr lang="en-US" altLang="en-US" sz="1000">
                <a:solidFill>
                  <a:srgbClr val="333333"/>
                </a:solidFill>
              </a:rPr>
              <a:pPr eaLnBrk="1" hangingPunct="1"/>
              <a:t>6</a:t>
            </a:fld>
            <a:endParaRPr lang="en-US" altLang="en-US" sz="1000">
              <a:solidFill>
                <a:srgbClr val="333333"/>
              </a:solidFill>
            </a:endParaRPr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Key Developments in OB History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defRPr/>
            </a:pPr>
            <a:r>
              <a:rPr lang="en-US" smtClean="0"/>
              <a:t>The Contingency Approach</a:t>
            </a:r>
          </a:p>
          <a:p>
            <a:pPr lvl="1" eaLnBrk="1" hangingPunct="1">
              <a:defRPr/>
            </a:pPr>
            <a:r>
              <a:rPr lang="en-US" smtClean="0"/>
              <a:t>Emphasizes that there is no one best way to manage people. Different situations require managers to make decisions about which managerial methods and approaches to use in a specific instance.</a:t>
            </a:r>
          </a:p>
          <a:p>
            <a:pPr lvl="1" eaLnBrk="1" hangingPunct="1">
              <a:defRPr/>
            </a:pPr>
            <a:r>
              <a:rPr lang="en-US" smtClean="0"/>
              <a:t>Knowledge of organizational behavior and management is essential to the examination of individual </a:t>
            </a:r>
            <a:br>
              <a:rPr lang="en-US" smtClean="0"/>
            </a:br>
            <a:r>
              <a:rPr lang="en-US" smtClean="0"/>
              <a:t>and situational differences before </a:t>
            </a:r>
            <a:br>
              <a:rPr lang="en-US" smtClean="0"/>
            </a:br>
            <a:r>
              <a:rPr lang="en-US" smtClean="0"/>
              <a:t>deciding a course of action.</a:t>
            </a:r>
          </a:p>
        </p:txBody>
      </p:sp>
      <p:pic>
        <p:nvPicPr>
          <p:cNvPr id="10246" name="Picture 9" descr="C:\WINDOWS\Application Data\Microsoft\Media Catalog\Downloaded Clips\cl0\pe01326_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6705600" y="4038600"/>
            <a:ext cx="3200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0806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29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29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29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0" grpId="0" build="p" bldLvl="3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00">
                <a:solidFill>
                  <a:srgbClr val="333333"/>
                </a:solidFill>
              </a:rPr>
              <a:t>A. J. DuBrin, </a:t>
            </a:r>
            <a:r>
              <a:rPr lang="en-US" altLang="en-US" sz="900" i="1">
                <a:solidFill>
                  <a:srgbClr val="333333"/>
                </a:solidFill>
              </a:rPr>
              <a:t>Fundamentals of Organizational Behavior</a:t>
            </a:r>
            <a:r>
              <a:rPr lang="en-US" altLang="en-US" sz="900">
                <a:solidFill>
                  <a:srgbClr val="333333"/>
                </a:solidFill>
              </a:rPr>
              <a:t>, Second Edition. Copyright </a:t>
            </a:r>
            <a:r>
              <a:rPr lang="en-US" altLang="en-US" sz="900">
                <a:solidFill>
                  <a:srgbClr val="333333"/>
                </a:solidFill>
                <a:cs typeface="Arial" panose="020B0604020202020204" pitchFamily="34" charset="0"/>
              </a:rPr>
              <a:t>© </a:t>
            </a:r>
            <a:r>
              <a:rPr lang="en-US" altLang="en-US" sz="900">
                <a:solidFill>
                  <a:srgbClr val="333333"/>
                </a:solidFill>
              </a:rPr>
              <a:t>2002 by South-Western.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rgbClr val="333333"/>
                </a:solidFill>
              </a:rPr>
              <a:t>1</a:t>
            </a:r>
            <a:r>
              <a:rPr lang="en-US" altLang="en-US" sz="1000">
                <a:solidFill>
                  <a:srgbClr val="333333"/>
                </a:solidFill>
                <a:cs typeface="Arial" panose="020B0604020202020204" pitchFamily="34" charset="0"/>
              </a:rPr>
              <a:t>–</a:t>
            </a:r>
            <a:fld id="{B8638E81-5DC1-4197-BD03-E4B9496C9B00}" type="slidenum">
              <a:rPr lang="en-US" altLang="en-US" sz="1000">
                <a:solidFill>
                  <a:srgbClr val="333333"/>
                </a:solidFill>
              </a:rPr>
              <a:pPr eaLnBrk="1" hangingPunct="1"/>
              <a:t>7</a:t>
            </a:fld>
            <a:endParaRPr lang="en-US" altLang="en-US" sz="1000">
              <a:solidFill>
                <a:srgbClr val="333333"/>
              </a:solidFill>
            </a:endParaRPr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644237"/>
            <a:ext cx="7924800" cy="126076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/>
              <a:t>Key Managerial Practices of Successful Organizations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9800" y="1905000"/>
            <a:ext cx="3810000" cy="3733800"/>
          </a:xfrm>
        </p:spPr>
        <p:txBody>
          <a:bodyPr/>
          <a:lstStyle/>
          <a:p>
            <a:pPr marL="346075" indent="-346075">
              <a:buFontTx/>
              <a:buAutoNum type="arabicPeriod"/>
              <a:defRPr/>
            </a:pPr>
            <a:r>
              <a:rPr lang="en-US" sz="2000" dirty="0">
                <a:solidFill>
                  <a:srgbClr val="990033"/>
                </a:solidFill>
                <a:latin typeface="Arial" charset="0"/>
              </a:rPr>
              <a:t>Employment security.</a:t>
            </a:r>
          </a:p>
          <a:p>
            <a:pPr marL="346075" indent="-346075">
              <a:buFontTx/>
              <a:buAutoNum type="arabicPeriod"/>
              <a:defRPr/>
            </a:pPr>
            <a:r>
              <a:rPr lang="en-US" sz="2000" dirty="0">
                <a:solidFill>
                  <a:srgbClr val="990033"/>
                </a:solidFill>
                <a:latin typeface="Arial" charset="0"/>
              </a:rPr>
              <a:t>High standards in selecting personnel.</a:t>
            </a:r>
          </a:p>
          <a:p>
            <a:pPr marL="346075" indent="-346075">
              <a:buFontTx/>
              <a:buAutoNum type="arabicPeriod"/>
              <a:defRPr/>
            </a:pPr>
            <a:r>
              <a:rPr lang="en-US" sz="2000" dirty="0">
                <a:solidFill>
                  <a:srgbClr val="990033"/>
                </a:solidFill>
                <a:latin typeface="Arial" charset="0"/>
              </a:rPr>
              <a:t>Extensive use of self-managed teams and decentralized decision making.</a:t>
            </a:r>
          </a:p>
          <a:p>
            <a:pPr marL="346075" indent="-346075">
              <a:buFontTx/>
              <a:buAutoNum type="arabicPeriod"/>
              <a:defRPr/>
            </a:pPr>
            <a:r>
              <a:rPr lang="en-US" sz="2000" dirty="0">
                <a:solidFill>
                  <a:srgbClr val="990033"/>
                </a:solidFill>
                <a:latin typeface="Arial" charset="0"/>
              </a:rPr>
              <a:t>Comparatively high compensation based on performance.</a:t>
            </a:r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172200" y="1905000"/>
            <a:ext cx="3810000" cy="3733800"/>
          </a:xfrm>
        </p:spPr>
        <p:txBody>
          <a:bodyPr/>
          <a:lstStyle/>
          <a:p>
            <a:pPr marL="346075" indent="-346075">
              <a:buFontTx/>
              <a:buAutoNum type="arabicPeriod" startAt="5"/>
              <a:defRPr/>
            </a:pPr>
            <a:r>
              <a:rPr lang="en-US" sz="2000">
                <a:solidFill>
                  <a:srgbClr val="990033"/>
                </a:solidFill>
                <a:latin typeface="Arial" charset="0"/>
              </a:rPr>
              <a:t>Extensive employee training.</a:t>
            </a:r>
          </a:p>
          <a:p>
            <a:pPr marL="346075" indent="-346075">
              <a:buFontTx/>
              <a:buAutoNum type="arabicPeriod" startAt="5"/>
              <a:defRPr/>
            </a:pPr>
            <a:r>
              <a:rPr lang="en-US" sz="2000">
                <a:solidFill>
                  <a:srgbClr val="990033"/>
                </a:solidFill>
                <a:latin typeface="Arial" charset="0"/>
              </a:rPr>
              <a:t>Reduction of status differences between higher management and other employees.</a:t>
            </a:r>
          </a:p>
          <a:p>
            <a:pPr marL="346075" indent="-346075">
              <a:buFontTx/>
              <a:buAutoNum type="arabicPeriod" startAt="5"/>
              <a:defRPr/>
            </a:pPr>
            <a:r>
              <a:rPr lang="en-US" sz="2000">
                <a:solidFill>
                  <a:srgbClr val="990033"/>
                </a:solidFill>
                <a:latin typeface="Arial" charset="0"/>
              </a:rPr>
              <a:t>Information sharing among managers and other workers.</a:t>
            </a:r>
          </a:p>
          <a:p>
            <a:pPr marL="346075" indent="-346075">
              <a:buFontTx/>
              <a:buAutoNum type="arabicPeriod" startAt="5"/>
              <a:defRPr/>
            </a:pPr>
            <a:r>
              <a:rPr lang="en-US" sz="2000">
                <a:solidFill>
                  <a:srgbClr val="990033"/>
                </a:solidFill>
                <a:latin typeface="Arial" charset="0"/>
              </a:rPr>
              <a:t>Promotion from within.</a:t>
            </a:r>
            <a:endParaRPr lang="en-US" sz="2400">
              <a:solidFill>
                <a:srgbClr val="990033"/>
              </a:solidFill>
            </a:endParaRPr>
          </a:p>
        </p:txBody>
      </p:sp>
      <p:sp>
        <p:nvSpPr>
          <p:cNvPr id="11271" name="Text Box 6"/>
          <p:cNvSpPr txBox="1">
            <a:spLocks noChangeArrowheads="1"/>
          </p:cNvSpPr>
          <p:nvPr/>
        </p:nvSpPr>
        <p:spPr bwMode="auto">
          <a:xfrm>
            <a:off x="4953000" y="5867400"/>
            <a:ext cx="5308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900" i="1">
                <a:solidFill>
                  <a:srgbClr val="000066"/>
                </a:solidFill>
              </a:rPr>
              <a:t>Source:</a:t>
            </a:r>
            <a:r>
              <a:rPr lang="en-US" altLang="en-US" sz="900">
                <a:solidFill>
                  <a:srgbClr val="000066"/>
                </a:solidFill>
              </a:rPr>
              <a:t> Jeffery Pfeffer, </a:t>
            </a:r>
            <a:r>
              <a:rPr lang="en-US" altLang="en-US" sz="900" i="1">
                <a:solidFill>
                  <a:srgbClr val="000066"/>
                </a:solidFill>
              </a:rPr>
              <a:t>The Human Equation</a:t>
            </a:r>
            <a:r>
              <a:rPr lang="en-US" altLang="en-US" sz="900">
                <a:solidFill>
                  <a:srgbClr val="000066"/>
                </a:solidFill>
              </a:rPr>
              <a:t> (Boston, MA: Harvard Business School Press, 1998), pp. 64</a:t>
            </a:r>
            <a:r>
              <a:rPr lang="en-US" altLang="en-US" sz="900">
                <a:solidFill>
                  <a:srgbClr val="000066"/>
                </a:solidFill>
                <a:cs typeface="Arial" panose="020B0604020202020204" pitchFamily="34" charset="0"/>
              </a:rPr>
              <a:t>–98; Joanne Cole, Interview with Jeffery Pfeffer: “Putting People First,” </a:t>
            </a:r>
            <a:r>
              <a:rPr lang="en-US" altLang="en-US" sz="900" i="1">
                <a:solidFill>
                  <a:srgbClr val="000066"/>
                </a:solidFill>
              </a:rPr>
              <a:t>HRFOCUS, </a:t>
            </a:r>
            <a:r>
              <a:rPr lang="en-US" altLang="en-US" sz="900">
                <a:solidFill>
                  <a:srgbClr val="000066"/>
                </a:solidFill>
              </a:rPr>
              <a:t>April 1998, pp. 11</a:t>
            </a:r>
            <a:r>
              <a:rPr lang="en-US" altLang="en-US" sz="900">
                <a:solidFill>
                  <a:srgbClr val="000066"/>
                </a:solidFill>
                <a:cs typeface="Arial" panose="020B0604020202020204" pitchFamily="34" charset="0"/>
              </a:rPr>
              <a:t>–</a:t>
            </a:r>
            <a:r>
              <a:rPr lang="en-US" altLang="en-US" sz="900">
                <a:solidFill>
                  <a:srgbClr val="000066"/>
                </a:solidFill>
              </a:rPr>
              <a:t>12; Pfeffer, “Producing Sustainable Competitive Advantage through the Effective Management of People,” </a:t>
            </a:r>
            <a:r>
              <a:rPr lang="en-US" altLang="en-US" sz="900" i="1">
                <a:solidFill>
                  <a:srgbClr val="000066"/>
                </a:solidFill>
              </a:rPr>
              <a:t>Academy of Management Executive, </a:t>
            </a:r>
            <a:r>
              <a:rPr lang="en-US" altLang="en-US" sz="900">
                <a:solidFill>
                  <a:srgbClr val="000066"/>
                </a:solidFill>
              </a:rPr>
              <a:t>February 1995, pp. 64</a:t>
            </a:r>
            <a:r>
              <a:rPr lang="en-US" altLang="en-US" sz="900">
                <a:solidFill>
                  <a:srgbClr val="000066"/>
                </a:solidFill>
                <a:cs typeface="Arial" panose="020B0604020202020204" pitchFamily="34" charset="0"/>
              </a:rPr>
              <a:t>–65.</a:t>
            </a:r>
            <a:endParaRPr lang="en-US" altLang="en-US" sz="900">
              <a:solidFill>
                <a:srgbClr val="000066"/>
              </a:solidFill>
            </a:endParaRPr>
          </a:p>
        </p:txBody>
      </p:sp>
      <p:grpSp>
        <p:nvGrpSpPr>
          <p:cNvPr id="11272" name="Group 12"/>
          <p:cNvGrpSpPr>
            <a:grpSpLocks/>
          </p:cNvGrpSpPr>
          <p:nvPr/>
        </p:nvGrpSpPr>
        <p:grpSpPr bwMode="auto">
          <a:xfrm>
            <a:off x="2057400" y="5880100"/>
            <a:ext cx="863600" cy="533400"/>
            <a:chOff x="4928" y="3688"/>
            <a:chExt cx="544" cy="336"/>
          </a:xfrm>
        </p:grpSpPr>
        <p:sp>
          <p:nvSpPr>
            <p:cNvPr id="81933" name="Rectangle 13"/>
            <p:cNvSpPr>
              <a:spLocks noChangeArrowheads="1"/>
            </p:cNvSpPr>
            <p:nvPr/>
          </p:nvSpPr>
          <p:spPr bwMode="auto">
            <a:xfrm>
              <a:off x="4954" y="3688"/>
              <a:ext cx="51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 wrap="none" lIns="0" tIns="0" rIns="0" bIns="0">
              <a:spAutoFit/>
            </a:bodyPr>
            <a:lstStyle/>
            <a:p>
              <a:pPr algn="r">
                <a:defRPr/>
              </a:pPr>
              <a:r>
                <a:rPr lang="en-US" sz="2000" b="1">
                  <a:solidFill>
                    <a:schemeClr val="bg1"/>
                  </a:solidFill>
                  <a:latin typeface="Arial Narrow" pitchFamily="34" charset="0"/>
                </a:rPr>
                <a:t>EXHIBIT</a:t>
              </a:r>
            </a:p>
          </p:txBody>
        </p:sp>
        <p:sp>
          <p:nvSpPr>
            <p:cNvPr id="81934" name="Line 14"/>
            <p:cNvSpPr>
              <a:spLocks noChangeShapeType="1"/>
            </p:cNvSpPr>
            <p:nvPr/>
          </p:nvSpPr>
          <p:spPr bwMode="auto">
            <a:xfrm>
              <a:off x="4928" y="4023"/>
              <a:ext cx="544" cy="1"/>
            </a:xfrm>
            <a:prstGeom prst="line">
              <a:avLst/>
            </a:prstGeom>
            <a:noFill/>
            <a:ln w="30163">
              <a:solidFill>
                <a:srgbClr val="065590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1935" name="Rectangle 15"/>
            <p:cNvSpPr>
              <a:spLocks noChangeArrowheads="1"/>
            </p:cNvSpPr>
            <p:nvPr/>
          </p:nvSpPr>
          <p:spPr bwMode="auto">
            <a:xfrm>
              <a:off x="5272" y="3824"/>
              <a:ext cx="1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 wrap="none" lIns="0" tIns="0" rIns="0" bIns="0">
              <a:spAutoFit/>
            </a:bodyPr>
            <a:lstStyle/>
            <a:p>
              <a:pPr algn="r">
                <a:defRPr/>
              </a:pPr>
              <a:r>
                <a:rPr lang="en-US" sz="2000" b="1">
                  <a:solidFill>
                    <a:srgbClr val="5E8CB5"/>
                  </a:solidFill>
                  <a:latin typeface="Arial Narrow" pitchFamily="34" charset="0"/>
                </a:rPr>
                <a:t>1-1</a:t>
              </a:r>
              <a:endParaRPr lang="en-US" sz="2000" b="1">
                <a:latin typeface="Arial Narrow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68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1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19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19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819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 autoUpdateAnimBg="0"/>
      <p:bldP spid="8192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00">
                <a:solidFill>
                  <a:srgbClr val="333333"/>
                </a:solidFill>
              </a:rPr>
              <a:t>A. J. DuBrin, </a:t>
            </a:r>
            <a:r>
              <a:rPr lang="en-US" altLang="en-US" sz="900" i="1">
                <a:solidFill>
                  <a:srgbClr val="333333"/>
                </a:solidFill>
              </a:rPr>
              <a:t>Fundamentals of Organizational Behavior</a:t>
            </a:r>
            <a:r>
              <a:rPr lang="en-US" altLang="en-US" sz="900">
                <a:solidFill>
                  <a:srgbClr val="333333"/>
                </a:solidFill>
              </a:rPr>
              <a:t>, Second Edition. Copyright </a:t>
            </a:r>
            <a:r>
              <a:rPr lang="en-US" altLang="en-US" sz="900">
                <a:solidFill>
                  <a:srgbClr val="333333"/>
                </a:solidFill>
                <a:cs typeface="Arial" panose="020B0604020202020204" pitchFamily="34" charset="0"/>
              </a:rPr>
              <a:t>© </a:t>
            </a:r>
            <a:r>
              <a:rPr lang="en-US" altLang="en-US" sz="900">
                <a:solidFill>
                  <a:srgbClr val="333333"/>
                </a:solidFill>
              </a:rPr>
              <a:t>2002 by South-Western.</a:t>
            </a: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rgbClr val="333333"/>
                </a:solidFill>
              </a:rPr>
              <a:t>1</a:t>
            </a:r>
            <a:r>
              <a:rPr lang="en-US" altLang="en-US" sz="1000">
                <a:solidFill>
                  <a:srgbClr val="333333"/>
                </a:solidFill>
                <a:cs typeface="Arial" panose="020B0604020202020204" pitchFamily="34" charset="0"/>
              </a:rPr>
              <a:t>–</a:t>
            </a:r>
            <a:fld id="{A725DC42-2420-43C9-991C-CF0F6910277E}" type="slidenum">
              <a:rPr lang="en-US" altLang="en-US" sz="1000">
                <a:solidFill>
                  <a:srgbClr val="333333"/>
                </a:solidFill>
              </a:rPr>
              <a:pPr eaLnBrk="1" hangingPunct="1"/>
              <a:t>8</a:t>
            </a:fld>
            <a:endParaRPr lang="en-US" altLang="en-US" sz="1000">
              <a:solidFill>
                <a:srgbClr val="333333"/>
              </a:solidFill>
            </a:endParaRPr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Skill Development in Organizational Behavior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828800"/>
            <a:ext cx="7620000" cy="4419600"/>
          </a:xfrm>
        </p:spPr>
        <p:txBody>
          <a:bodyPr/>
          <a:lstStyle/>
          <a:p>
            <a:pPr marL="176213" indent="-176213">
              <a:buNone/>
              <a:defRPr/>
            </a:pPr>
            <a:r>
              <a:rPr lang="en-US" sz="3200" dirty="0"/>
              <a:t>General learning model</a:t>
            </a:r>
          </a:p>
          <a:p>
            <a:pPr marL="688975" lvl="1" indent="-398463">
              <a:buFont typeface="Wingdings" panose="05000000000000000000" pitchFamily="2" charset="2"/>
              <a:buAutoNum type="arabicPeriod"/>
              <a:defRPr/>
            </a:pPr>
            <a:r>
              <a:rPr lang="en-US" sz="2800" dirty="0"/>
              <a:t>Conceptual information and behavioral guidelines.</a:t>
            </a:r>
          </a:p>
          <a:p>
            <a:pPr marL="688975" lvl="1" indent="-398463">
              <a:buFont typeface="Wingdings" panose="05000000000000000000" pitchFamily="2" charset="2"/>
              <a:buAutoNum type="arabicPeriod"/>
              <a:defRPr/>
            </a:pPr>
            <a:r>
              <a:rPr lang="en-US" sz="2800" dirty="0"/>
              <a:t>Conceptual information demonstrated by example and brief descriptions.</a:t>
            </a:r>
          </a:p>
          <a:p>
            <a:pPr marL="688975" lvl="1" indent="-398463">
              <a:buFont typeface="Wingdings" panose="05000000000000000000" pitchFamily="2" charset="2"/>
              <a:buAutoNum type="arabicPeriod"/>
              <a:defRPr/>
            </a:pPr>
            <a:r>
              <a:rPr lang="en-US" sz="2800" dirty="0"/>
              <a:t>Experiential exercises in the form of practice cases and self-assessment exercises.</a:t>
            </a:r>
          </a:p>
          <a:p>
            <a:pPr marL="688975" lvl="1" indent="-398463">
              <a:buFont typeface="Wingdings" panose="05000000000000000000" pitchFamily="2" charset="2"/>
              <a:buAutoNum type="arabicPeriod"/>
              <a:defRPr/>
            </a:pPr>
            <a:r>
              <a:rPr lang="en-US" sz="2800" dirty="0"/>
              <a:t>Feedback on skill utilization, or performance, from others.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6007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00">
                <a:solidFill>
                  <a:srgbClr val="333333"/>
                </a:solidFill>
              </a:rPr>
              <a:t>A. J. DuBrin, </a:t>
            </a:r>
            <a:r>
              <a:rPr lang="en-US" altLang="en-US" sz="900" i="1">
                <a:solidFill>
                  <a:srgbClr val="333333"/>
                </a:solidFill>
              </a:rPr>
              <a:t>Fundamentals of Organizational Behavior</a:t>
            </a:r>
            <a:r>
              <a:rPr lang="en-US" altLang="en-US" sz="900">
                <a:solidFill>
                  <a:srgbClr val="333333"/>
                </a:solidFill>
              </a:rPr>
              <a:t>, Second Edition. Copyright </a:t>
            </a:r>
            <a:r>
              <a:rPr lang="en-US" altLang="en-US" sz="900">
                <a:solidFill>
                  <a:srgbClr val="333333"/>
                </a:solidFill>
                <a:cs typeface="Arial" panose="020B0604020202020204" pitchFamily="34" charset="0"/>
              </a:rPr>
              <a:t>© </a:t>
            </a:r>
            <a:r>
              <a:rPr lang="en-US" altLang="en-US" sz="900">
                <a:solidFill>
                  <a:srgbClr val="333333"/>
                </a:solidFill>
              </a:rPr>
              <a:t>2002 by South-Western.</a:t>
            </a: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rgbClr val="333333"/>
                </a:solidFill>
              </a:rPr>
              <a:t>1</a:t>
            </a:r>
            <a:r>
              <a:rPr lang="en-US" altLang="en-US" sz="1000">
                <a:solidFill>
                  <a:srgbClr val="333333"/>
                </a:solidFill>
                <a:cs typeface="Arial" panose="020B0604020202020204" pitchFamily="34" charset="0"/>
              </a:rPr>
              <a:t>–</a:t>
            </a:r>
            <a:fld id="{14408F50-DF6A-40E1-911D-B32864E95302}" type="slidenum">
              <a:rPr lang="en-US" altLang="en-US" sz="1000">
                <a:solidFill>
                  <a:srgbClr val="333333"/>
                </a:solidFill>
              </a:rPr>
              <a:pPr eaLnBrk="1" hangingPunct="1"/>
              <a:t>9</a:t>
            </a:fld>
            <a:endParaRPr lang="en-US" altLang="en-US" sz="1000">
              <a:solidFill>
                <a:srgbClr val="333333"/>
              </a:solidFill>
            </a:endParaRPr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/>
              <a:t>A Model for Developing</a:t>
            </a:r>
            <a:br>
              <a:rPr lang="en-US" sz="2800"/>
            </a:br>
            <a:r>
              <a:rPr lang="en-US" sz="2800"/>
              <a:t>Organizational Behavior Skills</a:t>
            </a:r>
          </a:p>
        </p:txBody>
      </p:sp>
      <p:grpSp>
        <p:nvGrpSpPr>
          <p:cNvPr id="13317" name="Group 6"/>
          <p:cNvGrpSpPr>
            <a:grpSpLocks/>
          </p:cNvGrpSpPr>
          <p:nvPr/>
        </p:nvGrpSpPr>
        <p:grpSpPr bwMode="auto">
          <a:xfrm>
            <a:off x="2347913" y="2387600"/>
            <a:ext cx="7459662" cy="2565400"/>
            <a:chOff x="519" y="1352"/>
            <a:chExt cx="4699" cy="1616"/>
          </a:xfrm>
        </p:grpSpPr>
        <p:sp>
          <p:nvSpPr>
            <p:cNvPr id="13322" name="Oval 7"/>
            <p:cNvSpPr>
              <a:spLocks noChangeArrowheads="1"/>
            </p:cNvSpPr>
            <p:nvPr/>
          </p:nvSpPr>
          <p:spPr bwMode="invGray">
            <a:xfrm>
              <a:off x="3791" y="1488"/>
              <a:ext cx="1427" cy="1421"/>
            </a:xfrm>
            <a:prstGeom prst="ellipse">
              <a:avLst/>
            </a:prstGeom>
            <a:solidFill>
              <a:srgbClr val="ABC0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3" name="Freeform 8"/>
            <p:cNvSpPr>
              <a:spLocks/>
            </p:cNvSpPr>
            <p:nvPr/>
          </p:nvSpPr>
          <p:spPr bwMode="invGray">
            <a:xfrm>
              <a:off x="3294" y="1761"/>
              <a:ext cx="329" cy="871"/>
            </a:xfrm>
            <a:custGeom>
              <a:avLst/>
              <a:gdLst>
                <a:gd name="T0" fmla="*/ 0 w 329"/>
                <a:gd name="T1" fmla="*/ 871 h 871"/>
                <a:gd name="T2" fmla="*/ 0 w 329"/>
                <a:gd name="T3" fmla="*/ 0 h 871"/>
                <a:gd name="T4" fmla="*/ 329 w 329"/>
                <a:gd name="T5" fmla="*/ 436 h 871"/>
                <a:gd name="T6" fmla="*/ 0 w 329"/>
                <a:gd name="T7" fmla="*/ 871 h 8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29"/>
                <a:gd name="T13" fmla="*/ 0 h 871"/>
                <a:gd name="T14" fmla="*/ 329 w 329"/>
                <a:gd name="T15" fmla="*/ 871 h 8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29" h="871">
                  <a:moveTo>
                    <a:pt x="0" y="871"/>
                  </a:moveTo>
                  <a:lnTo>
                    <a:pt x="0" y="0"/>
                  </a:lnTo>
                  <a:lnTo>
                    <a:pt x="329" y="436"/>
                  </a:lnTo>
                  <a:lnTo>
                    <a:pt x="0" y="871"/>
                  </a:lnTo>
                  <a:close/>
                </a:path>
              </a:pathLst>
            </a:custGeom>
            <a:solidFill>
              <a:srgbClr val="ABC0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4" name="Freeform 9"/>
            <p:cNvSpPr>
              <a:spLocks/>
            </p:cNvSpPr>
            <p:nvPr/>
          </p:nvSpPr>
          <p:spPr bwMode="invGray">
            <a:xfrm>
              <a:off x="3294" y="1761"/>
              <a:ext cx="329" cy="871"/>
            </a:xfrm>
            <a:custGeom>
              <a:avLst/>
              <a:gdLst>
                <a:gd name="T0" fmla="*/ 0 w 329"/>
                <a:gd name="T1" fmla="*/ 871 h 871"/>
                <a:gd name="T2" fmla="*/ 0 w 329"/>
                <a:gd name="T3" fmla="*/ 0 h 871"/>
                <a:gd name="T4" fmla="*/ 329 w 329"/>
                <a:gd name="T5" fmla="*/ 436 h 871"/>
                <a:gd name="T6" fmla="*/ 0 60000 65536"/>
                <a:gd name="T7" fmla="*/ 0 60000 65536"/>
                <a:gd name="T8" fmla="*/ 0 60000 65536"/>
                <a:gd name="T9" fmla="*/ 0 w 329"/>
                <a:gd name="T10" fmla="*/ 0 h 871"/>
                <a:gd name="T11" fmla="*/ 329 w 329"/>
                <a:gd name="T12" fmla="*/ 871 h 8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9" h="871">
                  <a:moveTo>
                    <a:pt x="0" y="871"/>
                  </a:moveTo>
                  <a:lnTo>
                    <a:pt x="0" y="0"/>
                  </a:lnTo>
                  <a:lnTo>
                    <a:pt x="329" y="43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5" name="Rectangle 10"/>
            <p:cNvSpPr>
              <a:spLocks noChangeArrowheads="1"/>
            </p:cNvSpPr>
            <p:nvPr/>
          </p:nvSpPr>
          <p:spPr bwMode="invGray">
            <a:xfrm>
              <a:off x="2665" y="1865"/>
              <a:ext cx="689" cy="649"/>
            </a:xfrm>
            <a:prstGeom prst="rect">
              <a:avLst/>
            </a:prstGeom>
            <a:solidFill>
              <a:srgbClr val="ABC0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6" name="Rectangle 11"/>
            <p:cNvSpPr>
              <a:spLocks noChangeArrowheads="1"/>
            </p:cNvSpPr>
            <p:nvPr/>
          </p:nvSpPr>
          <p:spPr bwMode="invGray">
            <a:xfrm>
              <a:off x="564" y="1389"/>
              <a:ext cx="2133" cy="1579"/>
            </a:xfrm>
            <a:prstGeom prst="rect">
              <a:avLst/>
            </a:prstGeom>
            <a:solidFill>
              <a:srgbClr val="ABC0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7" name="Oval 12"/>
            <p:cNvSpPr>
              <a:spLocks noChangeArrowheads="1"/>
            </p:cNvSpPr>
            <p:nvPr/>
          </p:nvSpPr>
          <p:spPr bwMode="invGray">
            <a:xfrm>
              <a:off x="3723" y="1425"/>
              <a:ext cx="1431" cy="1425"/>
            </a:xfrm>
            <a:prstGeom prst="ellipse">
              <a:avLst/>
            </a:prstGeom>
            <a:solidFill>
              <a:srgbClr val="0655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8" name="Rectangle 13"/>
            <p:cNvSpPr>
              <a:spLocks noChangeArrowheads="1"/>
            </p:cNvSpPr>
            <p:nvPr/>
          </p:nvSpPr>
          <p:spPr bwMode="invGray">
            <a:xfrm>
              <a:off x="519" y="1352"/>
              <a:ext cx="2133" cy="1571"/>
            </a:xfrm>
            <a:prstGeom prst="rect">
              <a:avLst/>
            </a:prstGeom>
            <a:solidFill>
              <a:srgbClr val="0655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9" name="Rectangle 14"/>
            <p:cNvSpPr>
              <a:spLocks noChangeArrowheads="1"/>
            </p:cNvSpPr>
            <p:nvPr/>
          </p:nvSpPr>
          <p:spPr bwMode="invGray">
            <a:xfrm>
              <a:off x="3887" y="1906"/>
              <a:ext cx="115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FFFF"/>
                  </a:solidFill>
                </a:rPr>
                <a:t>Skill Development</a:t>
              </a:r>
              <a:endParaRPr lang="en-US" altLang="en-US"/>
            </a:p>
          </p:txBody>
        </p:sp>
        <p:sp>
          <p:nvSpPr>
            <p:cNvPr id="13330" name="Rectangle 15"/>
            <p:cNvSpPr>
              <a:spLocks noChangeArrowheads="1"/>
            </p:cNvSpPr>
            <p:nvPr/>
          </p:nvSpPr>
          <p:spPr bwMode="invGray">
            <a:xfrm>
              <a:off x="3887" y="2078"/>
              <a:ext cx="10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FFFF"/>
                  </a:solidFill>
                </a:rPr>
                <a:t>in Organizational</a:t>
              </a:r>
              <a:endParaRPr lang="en-US" altLang="en-US"/>
            </a:p>
          </p:txBody>
        </p:sp>
        <p:sp>
          <p:nvSpPr>
            <p:cNvPr id="13331" name="Rectangle 16"/>
            <p:cNvSpPr>
              <a:spLocks noChangeArrowheads="1"/>
            </p:cNvSpPr>
            <p:nvPr/>
          </p:nvSpPr>
          <p:spPr bwMode="invGray">
            <a:xfrm>
              <a:off x="3887" y="2251"/>
              <a:ext cx="56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FFFF"/>
                  </a:solidFill>
                </a:rPr>
                <a:t>Behavior</a:t>
              </a:r>
              <a:endParaRPr lang="en-US" altLang="en-US"/>
            </a:p>
          </p:txBody>
        </p:sp>
        <p:sp>
          <p:nvSpPr>
            <p:cNvPr id="13332" name="Rectangle 17"/>
            <p:cNvSpPr>
              <a:spLocks noChangeArrowheads="1"/>
            </p:cNvSpPr>
            <p:nvPr/>
          </p:nvSpPr>
          <p:spPr bwMode="invGray">
            <a:xfrm>
              <a:off x="2606" y="1815"/>
              <a:ext cx="693" cy="654"/>
            </a:xfrm>
            <a:prstGeom prst="rect">
              <a:avLst/>
            </a:prstGeom>
            <a:solidFill>
              <a:srgbClr val="0655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3" name="Freeform 18"/>
            <p:cNvSpPr>
              <a:spLocks/>
            </p:cNvSpPr>
            <p:nvPr/>
          </p:nvSpPr>
          <p:spPr bwMode="invGray">
            <a:xfrm>
              <a:off x="3294" y="1706"/>
              <a:ext cx="324" cy="872"/>
            </a:xfrm>
            <a:custGeom>
              <a:avLst/>
              <a:gdLst>
                <a:gd name="T0" fmla="*/ 0 w 324"/>
                <a:gd name="T1" fmla="*/ 0 h 872"/>
                <a:gd name="T2" fmla="*/ 324 w 324"/>
                <a:gd name="T3" fmla="*/ 436 h 872"/>
                <a:gd name="T4" fmla="*/ 0 w 324"/>
                <a:gd name="T5" fmla="*/ 872 h 872"/>
                <a:gd name="T6" fmla="*/ 0 w 324"/>
                <a:gd name="T7" fmla="*/ 0 h 8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24"/>
                <a:gd name="T13" fmla="*/ 0 h 872"/>
                <a:gd name="T14" fmla="*/ 324 w 324"/>
                <a:gd name="T15" fmla="*/ 872 h 8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24" h="872">
                  <a:moveTo>
                    <a:pt x="0" y="0"/>
                  </a:moveTo>
                  <a:lnTo>
                    <a:pt x="324" y="436"/>
                  </a:lnTo>
                  <a:lnTo>
                    <a:pt x="0" y="8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655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4" name="Rectangle 19"/>
            <p:cNvSpPr>
              <a:spLocks noChangeArrowheads="1"/>
            </p:cNvSpPr>
            <p:nvPr/>
          </p:nvSpPr>
          <p:spPr bwMode="invGray">
            <a:xfrm>
              <a:off x="619" y="1452"/>
              <a:ext cx="86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FFFF"/>
                  </a:solidFill>
                </a:rPr>
                <a:t>Learner Uses</a:t>
              </a:r>
              <a:endParaRPr lang="en-US" altLang="en-US"/>
            </a:p>
          </p:txBody>
        </p:sp>
        <p:sp>
          <p:nvSpPr>
            <p:cNvPr id="13335" name="Rectangle 20"/>
            <p:cNvSpPr>
              <a:spLocks noChangeArrowheads="1"/>
            </p:cNvSpPr>
            <p:nvPr/>
          </p:nvSpPr>
          <p:spPr bwMode="invGray">
            <a:xfrm>
              <a:off x="705" y="1624"/>
              <a:ext cx="12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FFFF"/>
                  </a:solidFill>
                </a:rPr>
                <a:t>1.</a:t>
              </a:r>
              <a:endParaRPr lang="en-US" altLang="en-US"/>
            </a:p>
          </p:txBody>
        </p:sp>
        <p:sp>
          <p:nvSpPr>
            <p:cNvPr id="13336" name="Rectangle 21"/>
            <p:cNvSpPr>
              <a:spLocks noChangeArrowheads="1"/>
            </p:cNvSpPr>
            <p:nvPr/>
          </p:nvSpPr>
          <p:spPr bwMode="invGray">
            <a:xfrm>
              <a:off x="874" y="1624"/>
              <a:ext cx="14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FFFF"/>
                  </a:solidFill>
                </a:rPr>
                <a:t>Conceptual knowledge </a:t>
              </a:r>
              <a:endParaRPr lang="en-US" altLang="en-US"/>
            </a:p>
          </p:txBody>
        </p:sp>
        <p:sp>
          <p:nvSpPr>
            <p:cNvPr id="13337" name="Rectangle 22"/>
            <p:cNvSpPr>
              <a:spLocks noChangeArrowheads="1"/>
            </p:cNvSpPr>
            <p:nvPr/>
          </p:nvSpPr>
          <p:spPr bwMode="invGray">
            <a:xfrm>
              <a:off x="874" y="1797"/>
              <a:ext cx="152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FFFF"/>
                  </a:solidFill>
                </a:rPr>
                <a:t>and behavior guidelines</a:t>
              </a:r>
              <a:endParaRPr lang="en-US" altLang="en-US"/>
            </a:p>
          </p:txBody>
        </p:sp>
        <p:sp>
          <p:nvSpPr>
            <p:cNvPr id="13338" name="Rectangle 23"/>
            <p:cNvSpPr>
              <a:spLocks noChangeArrowheads="1"/>
            </p:cNvSpPr>
            <p:nvPr/>
          </p:nvSpPr>
          <p:spPr bwMode="invGray">
            <a:xfrm>
              <a:off x="705" y="1969"/>
              <a:ext cx="12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FFFF"/>
                  </a:solidFill>
                </a:rPr>
                <a:t>2.</a:t>
              </a:r>
              <a:endParaRPr lang="en-US" altLang="en-US"/>
            </a:p>
          </p:txBody>
        </p:sp>
        <p:sp>
          <p:nvSpPr>
            <p:cNvPr id="13339" name="Rectangle 24"/>
            <p:cNvSpPr>
              <a:spLocks noChangeArrowheads="1"/>
            </p:cNvSpPr>
            <p:nvPr/>
          </p:nvSpPr>
          <p:spPr bwMode="invGray">
            <a:xfrm>
              <a:off x="874" y="1969"/>
              <a:ext cx="176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FFFF"/>
                  </a:solidFill>
                </a:rPr>
                <a:t>Conceptual information and</a:t>
              </a:r>
              <a:endParaRPr lang="en-US" altLang="en-US"/>
            </a:p>
          </p:txBody>
        </p:sp>
        <p:sp>
          <p:nvSpPr>
            <p:cNvPr id="13340" name="Rectangle 25"/>
            <p:cNvSpPr>
              <a:spLocks noChangeArrowheads="1"/>
            </p:cNvSpPr>
            <p:nvPr/>
          </p:nvSpPr>
          <p:spPr bwMode="invGray">
            <a:xfrm>
              <a:off x="874" y="2142"/>
              <a:ext cx="61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FFFF"/>
                  </a:solidFill>
                </a:rPr>
                <a:t>examples</a:t>
              </a:r>
              <a:endParaRPr lang="en-US" altLang="en-US"/>
            </a:p>
          </p:txBody>
        </p:sp>
        <p:sp>
          <p:nvSpPr>
            <p:cNvPr id="13341" name="Rectangle 26"/>
            <p:cNvSpPr>
              <a:spLocks noChangeArrowheads="1"/>
            </p:cNvSpPr>
            <p:nvPr/>
          </p:nvSpPr>
          <p:spPr bwMode="invGray">
            <a:xfrm>
              <a:off x="705" y="2314"/>
              <a:ext cx="12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FFFF"/>
                  </a:solidFill>
                </a:rPr>
                <a:t>3.</a:t>
              </a:r>
              <a:endParaRPr lang="en-US" altLang="en-US"/>
            </a:p>
          </p:txBody>
        </p:sp>
        <p:sp>
          <p:nvSpPr>
            <p:cNvPr id="13342" name="Rectangle 27"/>
            <p:cNvSpPr>
              <a:spLocks noChangeArrowheads="1"/>
            </p:cNvSpPr>
            <p:nvPr/>
          </p:nvSpPr>
          <p:spPr bwMode="invGray">
            <a:xfrm>
              <a:off x="874" y="2314"/>
              <a:ext cx="140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FFFF"/>
                  </a:solidFill>
                </a:rPr>
                <a:t>Experiential exercises</a:t>
              </a:r>
              <a:endParaRPr lang="en-US" altLang="en-US"/>
            </a:p>
          </p:txBody>
        </p:sp>
        <p:sp>
          <p:nvSpPr>
            <p:cNvPr id="13343" name="Rectangle 28"/>
            <p:cNvSpPr>
              <a:spLocks noChangeArrowheads="1"/>
            </p:cNvSpPr>
            <p:nvPr/>
          </p:nvSpPr>
          <p:spPr bwMode="invGray">
            <a:xfrm>
              <a:off x="705" y="2487"/>
              <a:ext cx="12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FFFF"/>
                  </a:solidFill>
                </a:rPr>
                <a:t>4.</a:t>
              </a:r>
              <a:endParaRPr lang="en-US" altLang="en-US"/>
            </a:p>
          </p:txBody>
        </p:sp>
        <p:sp>
          <p:nvSpPr>
            <p:cNvPr id="13344" name="Rectangle 29"/>
            <p:cNvSpPr>
              <a:spLocks noChangeArrowheads="1"/>
            </p:cNvSpPr>
            <p:nvPr/>
          </p:nvSpPr>
          <p:spPr bwMode="invGray">
            <a:xfrm>
              <a:off x="874" y="2487"/>
              <a:ext cx="111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FFFF"/>
                  </a:solidFill>
                </a:rPr>
                <a:t>Feedback on skill</a:t>
              </a:r>
              <a:endParaRPr lang="en-US" altLang="en-US"/>
            </a:p>
          </p:txBody>
        </p:sp>
        <p:sp>
          <p:nvSpPr>
            <p:cNvPr id="13345" name="Rectangle 30"/>
            <p:cNvSpPr>
              <a:spLocks noChangeArrowheads="1"/>
            </p:cNvSpPr>
            <p:nvPr/>
          </p:nvSpPr>
          <p:spPr bwMode="invGray">
            <a:xfrm>
              <a:off x="874" y="2659"/>
              <a:ext cx="60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FFFF"/>
                  </a:solidFill>
                </a:rPr>
                <a:t>utilization</a:t>
              </a:r>
              <a:endParaRPr lang="en-US" altLang="en-US"/>
            </a:p>
          </p:txBody>
        </p:sp>
      </p:grpSp>
      <p:grpSp>
        <p:nvGrpSpPr>
          <p:cNvPr id="13318" name="Group 35"/>
          <p:cNvGrpSpPr>
            <a:grpSpLocks/>
          </p:cNvGrpSpPr>
          <p:nvPr/>
        </p:nvGrpSpPr>
        <p:grpSpPr bwMode="auto">
          <a:xfrm>
            <a:off x="2057400" y="5867400"/>
            <a:ext cx="863600" cy="533400"/>
            <a:chOff x="4928" y="3688"/>
            <a:chExt cx="544" cy="336"/>
          </a:xfrm>
        </p:grpSpPr>
        <p:sp>
          <p:nvSpPr>
            <p:cNvPr id="91172" name="Rectangle 36"/>
            <p:cNvSpPr>
              <a:spLocks noChangeArrowheads="1"/>
            </p:cNvSpPr>
            <p:nvPr/>
          </p:nvSpPr>
          <p:spPr bwMode="auto">
            <a:xfrm>
              <a:off x="4954" y="3688"/>
              <a:ext cx="51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 wrap="none" lIns="0" tIns="0" rIns="0" bIns="0">
              <a:spAutoFit/>
            </a:bodyPr>
            <a:lstStyle/>
            <a:p>
              <a:pPr algn="r">
                <a:defRPr/>
              </a:pPr>
              <a:r>
                <a:rPr lang="en-US" sz="2000" b="1">
                  <a:solidFill>
                    <a:schemeClr val="bg1"/>
                  </a:solidFill>
                  <a:latin typeface="Arial Narrow" pitchFamily="34" charset="0"/>
                </a:rPr>
                <a:t>EXHIBIT</a:t>
              </a:r>
            </a:p>
          </p:txBody>
        </p:sp>
        <p:sp>
          <p:nvSpPr>
            <p:cNvPr id="91173" name="Line 37"/>
            <p:cNvSpPr>
              <a:spLocks noChangeShapeType="1"/>
            </p:cNvSpPr>
            <p:nvPr/>
          </p:nvSpPr>
          <p:spPr bwMode="auto">
            <a:xfrm>
              <a:off x="4928" y="4023"/>
              <a:ext cx="544" cy="1"/>
            </a:xfrm>
            <a:prstGeom prst="line">
              <a:avLst/>
            </a:prstGeom>
            <a:noFill/>
            <a:ln w="30163">
              <a:solidFill>
                <a:srgbClr val="065590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1174" name="Rectangle 38"/>
            <p:cNvSpPr>
              <a:spLocks noChangeArrowheads="1"/>
            </p:cNvSpPr>
            <p:nvPr/>
          </p:nvSpPr>
          <p:spPr bwMode="auto">
            <a:xfrm>
              <a:off x="5272" y="3824"/>
              <a:ext cx="1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 wrap="none" lIns="0" tIns="0" rIns="0" bIns="0">
              <a:spAutoFit/>
            </a:bodyPr>
            <a:lstStyle/>
            <a:p>
              <a:pPr algn="r">
                <a:defRPr/>
              </a:pPr>
              <a:r>
                <a:rPr lang="en-US" sz="2000" b="1">
                  <a:solidFill>
                    <a:srgbClr val="5E8CB5"/>
                  </a:solidFill>
                  <a:latin typeface="Arial Narrow" pitchFamily="34" charset="0"/>
                </a:rPr>
                <a:t>1-2</a:t>
              </a:r>
              <a:endParaRPr lang="en-US" sz="2000" b="1">
                <a:latin typeface="Arial Narrow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432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894</Words>
  <Application>Microsoft Office PowerPoint</Application>
  <PresentationFormat>Widescreen</PresentationFormat>
  <Paragraphs>123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Narrow</vt:lpstr>
      <vt:lpstr>Calibri</vt:lpstr>
      <vt:lpstr>Calibri Light</vt:lpstr>
      <vt:lpstr>Wingdings</vt:lpstr>
      <vt:lpstr>Office Theme</vt:lpstr>
      <vt:lpstr>Clip</vt:lpstr>
      <vt:lpstr>Learning Objectives</vt:lpstr>
      <vt:lpstr>The Meaning of Organizational Behavior</vt:lpstr>
      <vt:lpstr>Benefits of Studying Organizational Behavior</vt:lpstr>
      <vt:lpstr>Key Developments in OB History</vt:lpstr>
      <vt:lpstr>Key Developments in OB History</vt:lpstr>
      <vt:lpstr>Key Developments in OB History</vt:lpstr>
      <vt:lpstr>Key Managerial Practices of Successful Organizations</vt:lpstr>
      <vt:lpstr>Skill Development in Organizational Behavior</vt:lpstr>
      <vt:lpstr>A Model for Developing Organizational Behavior Skills</vt:lpstr>
      <vt:lpstr>A Framework for Studying Organizational Behavior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Objectives</dc:title>
  <dc:creator>Syed Zeeshan Hussain Shah/Sales &amp; Distribution/Sargodha</dc:creator>
  <cp:lastModifiedBy>Syed Zeeshan Hussain Shah/Sales &amp; Distribution/Sargodha</cp:lastModifiedBy>
  <cp:revision>3</cp:revision>
  <dcterms:created xsi:type="dcterms:W3CDTF">2020-04-19T20:46:35Z</dcterms:created>
  <dcterms:modified xsi:type="dcterms:W3CDTF">2020-04-22T10:39:16Z</dcterms:modified>
</cp:coreProperties>
</file>