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b="1" dirty="0" smtClean="0"/>
              <a:t>COMPUTER AND ASSISTIVE TECHNOLOGY</a:t>
            </a:r>
            <a:endParaRPr lang="en-US" b="1" dirty="0"/>
          </a:p>
        </p:txBody>
      </p:sp>
      <p:sp>
        <p:nvSpPr>
          <p:cNvPr id="3" name="Subtitle 2"/>
          <p:cNvSpPr>
            <a:spLocks noGrp="1"/>
          </p:cNvSpPr>
          <p:nvPr>
            <p:ph type="subTitle" idx="1"/>
          </p:nvPr>
        </p:nvSpPr>
        <p:spPr/>
        <p:style>
          <a:lnRef idx="1">
            <a:schemeClr val="accent2"/>
          </a:lnRef>
          <a:fillRef idx="2">
            <a:schemeClr val="accent2"/>
          </a:fillRef>
          <a:effectRef idx="1">
            <a:schemeClr val="accent2"/>
          </a:effectRef>
          <a:fontRef idx="minor">
            <a:schemeClr val="dk1"/>
          </a:fontRef>
        </p:style>
        <p:txBody>
          <a:bodyPr/>
          <a:lstStyle/>
          <a:p>
            <a:r>
              <a:rPr lang="en-US" b="1" dirty="0" smtClean="0">
                <a:solidFill>
                  <a:srgbClr val="FF0000"/>
                </a:solidFill>
              </a:rPr>
              <a:t>DR.AYESHA BHATTI</a:t>
            </a:r>
          </a:p>
          <a:p>
            <a:r>
              <a:rPr lang="en-US" b="1" dirty="0" smtClean="0">
                <a:solidFill>
                  <a:srgbClr val="FF0000"/>
                </a:solidFill>
              </a:rPr>
              <a:t>BSPT(K.EM.U), PP.DPT(RCRS)</a:t>
            </a:r>
            <a:endParaRPr 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b="1" dirty="0" smtClean="0"/>
              <a:t>Forceful Motion</a:t>
            </a:r>
          </a:p>
          <a:p>
            <a:r>
              <a:rPr lang="en-US" sz="2400" dirty="0" smtClean="0"/>
              <a:t>Keyboard operators exert peak forces in the range of 2 to 3 N, approximately three to nine times more than the force actually required to activate the key. The use of this amount of force means that keyboard keys are moved downward to their limit. Not only does this result in greater travel than required to activate the keys, but the user may also encounter additional force by hitting down to the bottom of the key.</a:t>
            </a:r>
          </a:p>
          <a:p>
            <a:r>
              <a:rPr lang="en-US" sz="2400" dirty="0" smtClean="0"/>
              <a:t>Whether the forces generated during each keystroke can be considered to be sufficiently high to be injurious is unclear, especially when their magnitude is compared with those generated during other manual jobs categorized as low (29 N) to high (125 N) force.</a:t>
            </a:r>
          </a:p>
          <a:p>
            <a:r>
              <a:rPr lang="en-US" sz="2400" dirty="0" smtClean="0"/>
              <a:t> Nevertheless, Feuerstein and colleagues and </a:t>
            </a:r>
            <a:r>
              <a:rPr lang="en-US" sz="2400" dirty="0" err="1" smtClean="0"/>
              <a:t>Szeto</a:t>
            </a:r>
            <a:r>
              <a:rPr lang="en-US" sz="2400" dirty="0" smtClean="0"/>
              <a:t> and colleagues found that office workers who reported upper </a:t>
            </a:r>
            <a:r>
              <a:rPr lang="en-US" sz="2400" dirty="0" err="1" smtClean="0"/>
              <a:t>extremitymusculoskeletal</a:t>
            </a:r>
            <a:r>
              <a:rPr lang="en-US" sz="2400" dirty="0" smtClean="0"/>
              <a:t> symptoms with greater frequency and severity exerted higher levels of key force while typing than office workers who reported fewer and less severe symptoms. In contrast, Pan and </a:t>
            </a:r>
            <a:r>
              <a:rPr lang="en-US" sz="2400" dirty="0" err="1" smtClean="0"/>
              <a:t>Schleifer</a:t>
            </a:r>
            <a:r>
              <a:rPr lang="en-US" sz="2400" dirty="0" smtClean="0"/>
              <a:t> observed that subjects who had higher ratings of upper extremity discomfort during a data-entry task exerted </a:t>
            </a:r>
            <a:r>
              <a:rPr lang="en-US" sz="2400" i="1" dirty="0" smtClean="0"/>
              <a:t>lower key force.</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2000" dirty="0" smtClean="0"/>
              <a:t>The two studies differed in several respects, however, including the exact nature and duration of the tasks and whether the subjects reported previous symptoms.</a:t>
            </a:r>
          </a:p>
          <a:p>
            <a:r>
              <a:rPr lang="en-US" sz="2000" dirty="0" smtClean="0"/>
              <a:t>In tasks such as typing, which are performed for extended periods, the cumulative typing force,</a:t>
            </a:r>
          </a:p>
          <a:p>
            <a:r>
              <a:rPr lang="en-US" sz="2000" dirty="0" smtClean="0"/>
              <a:t>rather than the peak forces measured above, is highly likely to be more important.</a:t>
            </a:r>
          </a:p>
          <a:p>
            <a:r>
              <a:rPr lang="en-US" sz="2000" dirty="0" smtClean="0"/>
              <a:t> Overall, the user’s susceptibility to injury is affected by typing speed, the forces exerted on each key, total typing time, and the amount of time spent on each key.</a:t>
            </a:r>
          </a:p>
          <a:p>
            <a:r>
              <a:rPr lang="en-US" sz="2000" dirty="0" smtClean="0"/>
              <a:t>With the surge in use of Windows-based software, menu-driven interfaces, and graphical user</a:t>
            </a:r>
          </a:p>
          <a:p>
            <a:r>
              <a:rPr lang="en-US" sz="2000" dirty="0" smtClean="0"/>
              <a:t>interfaces, manipulating a standard mouse now accounts for as much as 65% of the time spent at some computer tasks.56 Certain mouse tasks, such as dragging, impose sustained loading on the finger flexor muscles. Andersen studied the use of the mouse and keyboard as related to develop development of CTS. The results indicated that participants spent more time using the mouse than the keyboard in a week—14.7 hours for the female subjects and 12.5 hours for the male subjects using the mouse versus 9.3 hours for the female subjects and 8 hours for the male subjects using the keyboard. The study also suggested elevated risks of CTS when using a mouse for more than 20 hours per week.</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632311"/>
          </a:xfrm>
          <a:prstGeom prst="rect">
            <a:avLst/>
          </a:prstGeom>
        </p:spPr>
        <p:txBody>
          <a:bodyPr wrap="square">
            <a:spAutoFit/>
          </a:bodyPr>
          <a:lstStyle/>
          <a:p>
            <a:r>
              <a:rPr lang="en-US" sz="2400" b="1" dirty="0" smtClean="0"/>
              <a:t>Awkward Postures and Constrained Positions</a:t>
            </a:r>
          </a:p>
          <a:p>
            <a:r>
              <a:rPr lang="en-US" sz="2400" dirty="0" smtClean="0"/>
              <a:t>Typing is a composite task in which the arms, shoulders, and trunk provide a static support base while the digits engage primarily in dynamic work. In some cases, the same muscle alternately engages in both types of work. For example, the extensor </a:t>
            </a:r>
            <a:r>
              <a:rPr lang="en-US" sz="2400" dirty="0" err="1" smtClean="0"/>
              <a:t>digitorum</a:t>
            </a:r>
            <a:r>
              <a:rPr lang="en-US" sz="2400" dirty="0" smtClean="0"/>
              <a:t> </a:t>
            </a:r>
            <a:r>
              <a:rPr lang="en-US" sz="2400" dirty="0" err="1" smtClean="0"/>
              <a:t>communis</a:t>
            </a:r>
            <a:r>
              <a:rPr lang="en-US" sz="2400" dirty="0" smtClean="0"/>
              <a:t> provides both static wrist support and dynamic finger joint control.</a:t>
            </a:r>
          </a:p>
          <a:p>
            <a:r>
              <a:rPr lang="en-US" sz="2400" dirty="0" smtClean="0"/>
              <a:t>In the classic typing position, elevated muscle activity has been found in the proximal musculature including the muscles responsible for shoulder elevation and abduction, forearm </a:t>
            </a:r>
            <a:r>
              <a:rPr lang="en-US" sz="2400" dirty="0" err="1" smtClean="0"/>
              <a:t>pronation</a:t>
            </a:r>
            <a:r>
              <a:rPr lang="en-US" sz="2400" dirty="0" smtClean="0"/>
              <a:t>, and </a:t>
            </a:r>
            <a:r>
              <a:rPr lang="en-US" sz="2400" dirty="0" err="1" smtClean="0"/>
              <a:t>ulnar</a:t>
            </a:r>
            <a:r>
              <a:rPr lang="en-US" sz="2400" dirty="0" smtClean="0"/>
              <a:t> deviation. </a:t>
            </a:r>
          </a:p>
          <a:p>
            <a:r>
              <a:rPr lang="en-US" sz="2400" dirty="0" err="1" smtClean="0"/>
              <a:t>Pascarelli</a:t>
            </a:r>
            <a:r>
              <a:rPr lang="en-US" sz="2400" dirty="0" smtClean="0"/>
              <a:t> and </a:t>
            </a:r>
            <a:r>
              <a:rPr lang="en-US" sz="2400" dirty="0" err="1" smtClean="0"/>
              <a:t>Kella</a:t>
            </a:r>
            <a:r>
              <a:rPr lang="en-US" sz="2400" dirty="0" smtClean="0"/>
              <a:t> observed a number of postures used by keyboard operators who suffered from serious upper extremity symptoms.</a:t>
            </a:r>
          </a:p>
          <a:p>
            <a:r>
              <a:rPr lang="en-US" sz="2400" dirty="0" smtClean="0"/>
              <a:t>These postures included the “alienated thumb” and the </a:t>
            </a:r>
            <a:r>
              <a:rPr lang="en-US" sz="2400" dirty="0" err="1" smtClean="0"/>
              <a:t>hyperextended</a:t>
            </a:r>
            <a:r>
              <a:rPr lang="en-US" sz="2400" dirty="0" smtClean="0"/>
              <a:t> fifth digit, both of which induce users to access the keyboard at potentially injurious joint angles and muscle lengths.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err="1" smtClean="0"/>
              <a:t>Ulnar</a:t>
            </a:r>
            <a:r>
              <a:rPr lang="en-US" sz="2400" dirty="0" smtClean="0"/>
              <a:t> deviation of the wrist in excess of 20 degrees has frequently been observed and has been associated with elevated pressure in the carpal tunnel.</a:t>
            </a:r>
          </a:p>
          <a:p>
            <a:r>
              <a:rPr lang="en-US" sz="2400" dirty="0" smtClean="0"/>
              <a:t> Direct measurement of carpal tunnel pressure via a flexible catheter pressure transducer has shown that pressure is lowest when the wrist is slightly extended and slightly </a:t>
            </a:r>
            <a:r>
              <a:rPr lang="en-US" sz="2400" dirty="0" err="1" smtClean="0"/>
              <a:t>ulnar</a:t>
            </a:r>
            <a:r>
              <a:rPr lang="en-US" sz="2400" dirty="0" smtClean="0"/>
              <a:t> deviated.</a:t>
            </a:r>
          </a:p>
          <a:p>
            <a:r>
              <a:rPr lang="en-US" sz="2400" dirty="0" err="1" smtClean="0"/>
              <a:t>Sauter</a:t>
            </a:r>
            <a:r>
              <a:rPr lang="en-US" sz="2400" dirty="0" smtClean="0"/>
              <a:t> and co-workers analyzed self-report data from several hundred computer users and found a number of posture-related factors associated with the presence of musculoskeletal discomfort.</a:t>
            </a:r>
          </a:p>
          <a:p>
            <a:r>
              <a:rPr lang="en-US" sz="2400" dirty="0" smtClean="0"/>
              <a:t>In particular, low and soft seat surfaces were associated with leg discomfort, and keyboards placed above elbow level were associated with arm discomfort as well as high levels of neck and shoulder girdle discomfort. </a:t>
            </a:r>
          </a:p>
          <a:p>
            <a:r>
              <a:rPr lang="en-US" sz="2400" dirty="0" smtClean="0"/>
              <a:t>In one of the many studies that have documented the relation-ship between user posture and CTD symptoms, </a:t>
            </a:r>
            <a:r>
              <a:rPr lang="en-US" sz="2400" dirty="0" err="1" smtClean="0"/>
              <a:t>Faucett</a:t>
            </a:r>
            <a:r>
              <a:rPr lang="en-US" sz="2400" dirty="0" smtClean="0"/>
              <a:t> and Rempel35 showed that keyboard height was significantly related to severe pain and stiffness in the shoulders, neck, and upper back in a group of 150 computer operators working in a newsroom.</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740307"/>
          </a:xfrm>
          <a:prstGeom prst="rect">
            <a:avLst/>
          </a:prstGeom>
        </p:spPr>
        <p:txBody>
          <a:bodyPr wrap="square">
            <a:spAutoFit/>
          </a:bodyPr>
          <a:lstStyle/>
          <a:p>
            <a:r>
              <a:rPr lang="en-US" sz="2400" dirty="0" smtClean="0"/>
              <a:t>Awkward and constrained postures also typify use of a standard mouse. Computer operators tend to maintain their shoulders in excessive external rotation and keep their wrists in extreme </a:t>
            </a:r>
            <a:r>
              <a:rPr lang="en-US" sz="2400" dirty="0" err="1" smtClean="0"/>
              <a:t>ulnar</a:t>
            </a:r>
            <a:r>
              <a:rPr lang="en-US" sz="2400" dirty="0" smtClean="0"/>
              <a:t> deviation for prolonged periods.</a:t>
            </a:r>
          </a:p>
          <a:p>
            <a:r>
              <a:rPr lang="en-US" sz="2400" dirty="0" smtClean="0"/>
              <a:t> They also experience discomfort at the shoulder, elbow, and wrist. Significant increases in muscle activity levels and amount of perceived effort are related to the position of the arm and forearm during manipulation of the mouse and to users’ anthropometric characteristics.</a:t>
            </a:r>
          </a:p>
          <a:p>
            <a:r>
              <a:rPr lang="en-US" sz="2400" dirty="0" smtClean="0"/>
              <a:t> Less-than-optimal placement of the mouse was associated with a prevalence of upper-limb symptoms. </a:t>
            </a:r>
          </a:p>
          <a:p>
            <a:r>
              <a:rPr lang="en-US" sz="2400" dirty="0" err="1" smtClean="0"/>
              <a:t>Aaras</a:t>
            </a:r>
            <a:r>
              <a:rPr lang="en-US" sz="2400" dirty="0" smtClean="0"/>
              <a:t> concluded that the load on the </a:t>
            </a:r>
            <a:r>
              <a:rPr lang="en-US" sz="2400" dirty="0" err="1" smtClean="0"/>
              <a:t>trapezius</a:t>
            </a:r>
            <a:r>
              <a:rPr lang="en-US" sz="2400" dirty="0" smtClean="0"/>
              <a:t> muscle and pain intensity and duration were significantly reduced among computer operators when the workstation layout was adjusted by providing more work surface at the tabletop for operating the keyboard and mouse as well as an adjustable table and chair.</a:t>
            </a:r>
          </a:p>
          <a:p>
            <a:r>
              <a:rPr lang="en-US" sz="2400" dirty="0" smtClean="0"/>
              <a:t>Although awkward and constrained postures undoubtedly contribute to the development of CTDs, evidence exists that job design and </a:t>
            </a:r>
            <a:r>
              <a:rPr lang="en-US" sz="2400" dirty="0" err="1" smtClean="0"/>
              <a:t>workstyle</a:t>
            </a:r>
            <a:r>
              <a:rPr lang="en-US" sz="2400" dirty="0" smtClean="0"/>
              <a:t> factors, such as task duration, are even more damaging.</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2400" b="1" dirty="0" smtClean="0"/>
              <a:t>Mechanical Stress Caused by Direct Pressure</a:t>
            </a:r>
          </a:p>
          <a:p>
            <a:r>
              <a:rPr lang="en-US" sz="2400" dirty="0" smtClean="0"/>
              <a:t>Mechanical stress caused by direct pressure, such as that exerted when objects press down on the base of the palm, can contribute to the development of CTDs.</a:t>
            </a:r>
          </a:p>
          <a:p>
            <a:r>
              <a:rPr lang="en-US" sz="2400" dirty="0" smtClean="0"/>
              <a:t>Feldman and co-workers and </a:t>
            </a:r>
            <a:r>
              <a:rPr lang="en-US" sz="2400" dirty="0" err="1" smtClean="0"/>
              <a:t>Ruess</a:t>
            </a:r>
            <a:r>
              <a:rPr lang="en-US" sz="2400" dirty="0" smtClean="0"/>
              <a:t> and colleagues, for example, suggested that </a:t>
            </a:r>
            <a:r>
              <a:rPr lang="en-US" sz="2400" dirty="0" err="1" smtClean="0"/>
              <a:t>cubital</a:t>
            </a:r>
            <a:r>
              <a:rPr lang="en-US" sz="2400" dirty="0" smtClean="0"/>
              <a:t> tunnel syndrome with subsequent </a:t>
            </a:r>
            <a:r>
              <a:rPr lang="en-US" sz="2400" dirty="0" err="1" smtClean="0"/>
              <a:t>ulnar</a:t>
            </a:r>
            <a:r>
              <a:rPr lang="en-US" sz="2400" dirty="0" smtClean="0"/>
              <a:t> neuropathy is commonly caused by a worker chronically leaning on his or her elbows on desks, armrests, or hard surfaces during working. </a:t>
            </a:r>
            <a:r>
              <a:rPr lang="en-US" sz="2400" dirty="0" err="1" smtClean="0"/>
              <a:t>Ruess</a:t>
            </a:r>
            <a:r>
              <a:rPr lang="en-US" sz="2400" dirty="0" smtClean="0"/>
              <a:t> and colleagues also suggested that sustaining the elbow in a position of prolonged flexion elevated the risk of ulna nerve compression and thus increased susceptibility to </a:t>
            </a:r>
            <a:r>
              <a:rPr lang="en-US" sz="2400" dirty="0" err="1" smtClean="0"/>
              <a:t>cubital</a:t>
            </a:r>
            <a:r>
              <a:rPr lang="en-US" sz="2400" dirty="0" smtClean="0"/>
              <a:t> tunnel syndrome.</a:t>
            </a:r>
          </a:p>
          <a:p>
            <a:r>
              <a:rPr lang="en-US" sz="2400" dirty="0" smtClean="0"/>
              <a:t>This results in disturbed sensation in the fourth and fifth fi </a:t>
            </a:r>
            <a:r>
              <a:rPr lang="en-US" sz="2400" dirty="0" err="1" smtClean="0"/>
              <a:t>ngers</a:t>
            </a:r>
            <a:r>
              <a:rPr lang="en-US" sz="2400" dirty="0" smtClean="0"/>
              <a:t> and lateral side of the </a:t>
            </a:r>
            <a:r>
              <a:rPr lang="en-US" sz="2400" dirty="0" err="1" smtClean="0"/>
              <a:t>handand</a:t>
            </a:r>
            <a:r>
              <a:rPr lang="en-US" sz="2400" dirty="0" smtClean="0"/>
              <a:t> weakness of fl </a:t>
            </a:r>
            <a:r>
              <a:rPr lang="en-US" sz="2400" dirty="0" err="1" smtClean="0"/>
              <a:t>exor</a:t>
            </a:r>
            <a:r>
              <a:rPr lang="en-US" sz="2400" dirty="0" smtClean="0"/>
              <a:t> </a:t>
            </a:r>
            <a:r>
              <a:rPr lang="en-US" sz="2400" dirty="0" err="1" smtClean="0"/>
              <a:t>carpi</a:t>
            </a:r>
            <a:r>
              <a:rPr lang="en-US" sz="2400" dirty="0" smtClean="0"/>
              <a:t> </a:t>
            </a:r>
            <a:r>
              <a:rPr lang="en-US" sz="2400" dirty="0" err="1" smtClean="0"/>
              <a:t>ulnaris</a:t>
            </a:r>
            <a:r>
              <a:rPr lang="en-US" sz="2400" dirty="0" smtClean="0"/>
              <a:t>, flexor </a:t>
            </a:r>
            <a:r>
              <a:rPr lang="en-US" sz="2400" dirty="0" err="1" smtClean="0"/>
              <a:t>digitorum</a:t>
            </a:r>
            <a:r>
              <a:rPr lang="en-US" sz="2400" dirty="0" smtClean="0"/>
              <a:t> </a:t>
            </a:r>
            <a:r>
              <a:rPr lang="en-US" sz="2400" dirty="0" err="1" smtClean="0"/>
              <a:t>profundus</a:t>
            </a:r>
            <a:r>
              <a:rPr lang="en-US" sz="2400" dirty="0" smtClean="0"/>
              <a:t>, and </a:t>
            </a:r>
            <a:r>
              <a:rPr lang="en-US" sz="2400" dirty="0" err="1" smtClean="0"/>
              <a:t>interossei</a:t>
            </a:r>
            <a:r>
              <a:rPr lang="en-US" sz="24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US" sz="2400" b="1" dirty="0" smtClean="0"/>
              <a:t>Vibration</a:t>
            </a:r>
          </a:p>
          <a:p>
            <a:r>
              <a:rPr lang="en-US" sz="2400" dirty="0" smtClean="0"/>
              <a:t>Exposure to excessive vibration at the work site can lead to sensory impairments such as </a:t>
            </a:r>
            <a:r>
              <a:rPr lang="en-US" sz="2400" dirty="0" err="1" smtClean="0"/>
              <a:t>paresthesia</a:t>
            </a:r>
            <a:r>
              <a:rPr lang="en-US" sz="2400" dirty="0" smtClean="0"/>
              <a:t> and diminished tactility, reducing the worker’s ability to determine or gauge the amount of force necessary to hold and manipulate objects.</a:t>
            </a:r>
          </a:p>
          <a:p>
            <a:r>
              <a:rPr lang="en-US" sz="2400" dirty="0" smtClean="0"/>
              <a:t>Affected individuals tend to exert too much force during repetitive manual tasks, causing soft-tissue damage. Although vibration is prevalent at many job sites, it rarely occurs during keyboard tasks.</a:t>
            </a:r>
          </a:p>
          <a:p>
            <a:r>
              <a:rPr lang="en-US" sz="2400" b="1" dirty="0" smtClean="0"/>
              <a:t>Extreme Temperatures</a:t>
            </a:r>
          </a:p>
          <a:p>
            <a:r>
              <a:rPr lang="en-US" sz="2400" dirty="0" smtClean="0"/>
              <a:t>Low temperature is another CTD risk factor. Low temperature (below 20º C) was found to reduce manual dexterity and performance98 and to accentuate the symptoms of nerve impairment.9</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16758"/>
          </a:xfrm>
          <a:prstGeom prst="rect">
            <a:avLst/>
          </a:prstGeom>
        </p:spPr>
        <p:txBody>
          <a:bodyPr wrap="square">
            <a:spAutoFit/>
          </a:bodyPr>
          <a:lstStyle/>
          <a:p>
            <a:r>
              <a:rPr lang="en-US" sz="2000" b="1" dirty="0" smtClean="0"/>
              <a:t>EVALUATION OF THE IMPACT OF EXPOSURE</a:t>
            </a:r>
          </a:p>
          <a:p>
            <a:r>
              <a:rPr lang="en-US" sz="2000" dirty="0" smtClean="0"/>
              <a:t>The dose-response model emphasizes that exposure is a crucial factor in the occurrence of CTDs.</a:t>
            </a:r>
          </a:p>
          <a:p>
            <a:r>
              <a:rPr lang="en-US" sz="2000" dirty="0" smtClean="0"/>
              <a:t>Methods commonly used to quantify the impact of exposure include self-report questionnaires, onsite observation, and electromyography (EMG).</a:t>
            </a:r>
          </a:p>
          <a:p>
            <a:r>
              <a:rPr lang="en-US" sz="2000" dirty="0" smtClean="0"/>
              <a:t>Self-report questionnaires are used to obtain information on workers’ physical and </a:t>
            </a:r>
            <a:r>
              <a:rPr lang="en-US" sz="2000" dirty="0" err="1" smtClean="0"/>
              <a:t>psychologic</a:t>
            </a:r>
            <a:r>
              <a:rPr lang="en-US" sz="2000" dirty="0" smtClean="0"/>
              <a:t> symptoms and focus on perceived job demands, subjective analysis of the workstation, parts of the body in which symptoms occur, duration of symptoms over a particular period (e.g., the last  months, the previous 7 days), the effect of the symptoms on activities at work and during leisure time, and time off work. The standardized Nordic questionnaire is a well-known self-report form for the entire body.</a:t>
            </a:r>
          </a:p>
          <a:p>
            <a:r>
              <a:rPr lang="en-US" sz="2000" dirty="0" smtClean="0"/>
              <a:t> Other questionnaires focus primarily on CTDs in the neck and upper extremities.</a:t>
            </a:r>
          </a:p>
          <a:p>
            <a:r>
              <a:rPr lang="en-US" sz="2000" dirty="0" smtClean="0"/>
              <a:t>Self-report questionnaires, many of which have been shown to be reliable and valid, provide valuable information about workers, their behavior, and their environment without being overly invasive and time-consuming. Nevertheless, this method is inherently subjective and often not sufficiently accurate.</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smtClean="0"/>
              <a:t>On-site observation and measurement can provide more detailed information on the </a:t>
            </a:r>
            <a:r>
              <a:rPr lang="en-US" sz="2400" dirty="0" err="1" smtClean="0"/>
              <a:t>interac-tions</a:t>
            </a:r>
            <a:r>
              <a:rPr lang="en-US" sz="2400" dirty="0" smtClean="0"/>
              <a:t> among workers, work tasks, and workstations.</a:t>
            </a:r>
          </a:p>
          <a:p>
            <a:r>
              <a:rPr lang="en-US" sz="2400" dirty="0" smtClean="0"/>
              <a:t>Information is commonly recorded on video, which can be reviewed with behavioral checklists to quantify the content and duration of the relevant aspects of task performance.</a:t>
            </a:r>
          </a:p>
          <a:p>
            <a:r>
              <a:rPr lang="en-US" sz="2400" dirty="0" smtClean="0"/>
              <a:t> metric measurement of the dimensions of the workstations and quantification of the job demands can be compared directly with the anthropometric database. </a:t>
            </a:r>
          </a:p>
          <a:p>
            <a:r>
              <a:rPr lang="en-US" sz="2400" dirty="0" smtClean="0"/>
              <a:t>The extent of the mismatch among workstation, task, and workers and its contribution to the occurrence of CTDs can be estimated. Validity of on-site observation methods can be compromised, however, when tasks are variable and not well defined. Furthermore, factors such as muscular load, angular velocity, and extent of fatigue cannot be addressed by observational methods.</a:t>
            </a:r>
          </a:p>
          <a:p>
            <a:r>
              <a:rPr lang="en-US" sz="2400" dirty="0" smtClean="0"/>
              <a:t>The labor-intensive procedures of video analysis and the difficulty in applying the results to other jobs when tasks are heterogeneous and work environments are atypical are also drawbacks of this method.</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smtClean="0"/>
              <a:t>EMG evaluation of the magnitude and duration of muscle activity is another method commonly</a:t>
            </a:r>
          </a:p>
          <a:p>
            <a:r>
              <a:rPr lang="en-US" sz="2400" dirty="0" smtClean="0"/>
              <a:t>used to analyze the muscular work pattern at workstations.</a:t>
            </a:r>
          </a:p>
          <a:p>
            <a:r>
              <a:rPr lang="en-US" sz="2400" dirty="0" smtClean="0"/>
              <a:t>For example, EMG studies of the </a:t>
            </a:r>
            <a:r>
              <a:rPr lang="en-US" sz="2400" dirty="0" err="1" smtClean="0"/>
              <a:t>trapezius</a:t>
            </a:r>
            <a:r>
              <a:rPr lang="en-US" sz="2400" dirty="0" smtClean="0"/>
              <a:t> muscle under various load conditions revealed</a:t>
            </a:r>
          </a:p>
          <a:p>
            <a:r>
              <a:rPr lang="en-US" sz="2400" dirty="0" smtClean="0"/>
              <a:t>that workers who sat with the </a:t>
            </a:r>
            <a:r>
              <a:rPr lang="en-US" sz="2400" dirty="0" err="1" smtClean="0"/>
              <a:t>thoracolumbar</a:t>
            </a:r>
            <a:r>
              <a:rPr lang="en-US" sz="2400" dirty="0" smtClean="0"/>
              <a:t> spine slightly posteriorly inclined and with the cervical spine vertically aligned reported less strain on the muscle when compared with those who sat with the whole spine straight and vertical or with the whole spine flexed.</a:t>
            </a:r>
          </a:p>
          <a:p>
            <a:r>
              <a:rPr lang="en-US" sz="2400" dirty="0" smtClean="0"/>
              <a:t>The occurrence of fatigue as shown by changes in the EMG spectral density can also be used to study the load on different muscles.</a:t>
            </a:r>
          </a:p>
          <a:p>
            <a:r>
              <a:rPr lang="en-US" sz="2400" dirty="0" smtClean="0"/>
              <a:t>EMG evaluation is accurate in isolating and quantifying the effect of the exposure on the worker’s musculoskeletal capacity and responses. However, EMG is perceived by the workers as more invasive than either the questionnaire or the on-site observation approaches. </a:t>
            </a:r>
          </a:p>
          <a:p>
            <a:r>
              <a:rPr lang="en-US" sz="2400" dirty="0" smtClean="0"/>
              <a:t>Care must be taken to avoid disturbances (e.g., excessive movement of wires) when using EMG in the work environment, to ensure that results are reliable.</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b="1" dirty="0" smtClean="0">
                <a:latin typeface="+mj-lt"/>
              </a:rPr>
              <a:t>EPIDEMIOLOGY OF CUMULATIVE TRAUMA DISORDER</a:t>
            </a:r>
          </a:p>
          <a:p>
            <a:r>
              <a:rPr lang="en-US" sz="2400" dirty="0" smtClean="0">
                <a:latin typeface="+mj-lt"/>
              </a:rPr>
              <a:t>The Bureau of Labor Statistics has reported a rising incidence of musculoskeletal disorders of the upper extremity, which account for 70% of all occupational illnesses. The National Institute for Occupational Safety and Health (NIOSH) estimates that 15% to 20% of the work force in the United States is at risk for developing a CTD.</a:t>
            </a:r>
          </a:p>
          <a:p>
            <a:r>
              <a:rPr lang="en-US" sz="2400" dirty="0" smtClean="0">
                <a:latin typeface="+mj-lt"/>
              </a:rPr>
              <a:t>CTDs cost industries in the United States $27 billion in 1989,84 and CTD claims made by workers in other developed countries, such as Australia and Canada, continue to escalate.</a:t>
            </a:r>
          </a:p>
          <a:p>
            <a:r>
              <a:rPr lang="en-US" sz="2400" dirty="0" smtClean="0">
                <a:latin typeface="+mj-lt"/>
              </a:rPr>
              <a:t> The number of computer keyboard workers with CTDs is as much as 12 times the number of non-keyboard users with CTDs. Among data processors the prevalence of musculoskeletal disorders is as high as 86%. CTDs are reported to be more than twice as common in women as in men in workers between 30 and 50 years </a:t>
            </a:r>
            <a:r>
              <a:rPr lang="en-US" sz="2400" dirty="0" err="1" smtClean="0">
                <a:latin typeface="+mj-lt"/>
              </a:rPr>
              <a:t>old.Ekman</a:t>
            </a:r>
            <a:r>
              <a:rPr lang="en-US" sz="2400" dirty="0" smtClean="0">
                <a:latin typeface="+mj-lt"/>
              </a:rPr>
              <a:t> and co-workers revealed that the odds ratio for women suffering from musculoskeletal symptoms was 11.9 times that for men. CTDs can lead to a severe decline in worker performance with serious consequences to the employee, the employer, and medical and social service resources.</a:t>
            </a:r>
            <a:endParaRPr lang="en-US" sz="2400"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40088"/>
          </a:xfrm>
          <a:prstGeom prst="rect">
            <a:avLst/>
          </a:prstGeom>
        </p:spPr>
        <p:txBody>
          <a:bodyPr wrap="square">
            <a:spAutoFit/>
          </a:bodyPr>
          <a:lstStyle/>
          <a:p>
            <a:r>
              <a:rPr lang="en-US" sz="2000" b="1" dirty="0" smtClean="0"/>
              <a:t>EVALUATION OF WORK CAPACITY OF KEYBOARD USERS</a:t>
            </a:r>
          </a:p>
          <a:p>
            <a:r>
              <a:rPr lang="en-US" sz="2000" dirty="0" smtClean="0"/>
              <a:t>A functional capacity evaluation (FCE) can determine whether a worker has the attributes necessary for a specific job. For the dose-response model, an FCE measures capacity in relation to the exposure imposed by the performance of tasks. An FCE can also help clinicians monitor the progress of workers with injury undergoing rehabilitation programs and identify any need for specific clinical interventions to meet work demands.</a:t>
            </a:r>
          </a:p>
          <a:p>
            <a:r>
              <a:rPr lang="en-US" sz="2000" dirty="0" smtClean="0"/>
              <a:t>A number of commercial or custom-made evaluation packages and instruments have been designed to implement an FCE. The most common approach for evaluating work capacity is the use of work samples. </a:t>
            </a:r>
          </a:p>
          <a:p>
            <a:r>
              <a:rPr lang="en-US" sz="2000" dirty="0" smtClean="0"/>
              <a:t>A work sample is a set of activities involving tasks, materials, and tools that are identical or similar to those in an actual job or job clusters. Because CTDs have many causes, a number of work samples and actual tasks are more useful than single examples for evaluating computer and keyboard operators. </a:t>
            </a:r>
          </a:p>
          <a:p>
            <a:r>
              <a:rPr lang="en-US" sz="2000" dirty="0" smtClean="0"/>
              <a:t>The activities that are important to computer workers are those involving the upper extremities (fingering, reaching, and using manual dexterity); those concerning the head, neck, and back (sustained erect posture, prolonged sitting, and eye-hand coordination); and those requiring sustained attention, concentration, and memory. The work samples selected should evaluate these job demands.</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632311"/>
          </a:xfrm>
          <a:prstGeom prst="rect">
            <a:avLst/>
          </a:prstGeom>
        </p:spPr>
        <p:txBody>
          <a:bodyPr wrap="square">
            <a:spAutoFit/>
          </a:bodyPr>
          <a:lstStyle/>
          <a:p>
            <a:r>
              <a:rPr lang="en-US" sz="2400" dirty="0" smtClean="0"/>
              <a:t>Unfortunately, appropriate work samples for computer workers are still uncommon. </a:t>
            </a:r>
            <a:r>
              <a:rPr lang="en-US" sz="2400" dirty="0" err="1" smtClean="0"/>
              <a:t>Valpar</a:t>
            </a:r>
            <a:r>
              <a:rPr lang="en-US" sz="2400" dirty="0" smtClean="0"/>
              <a:t> </a:t>
            </a:r>
            <a:r>
              <a:rPr lang="en-US" sz="2400" dirty="0" err="1" smtClean="0"/>
              <a:t>WorkSET</a:t>
            </a:r>
            <a:r>
              <a:rPr lang="en-US" sz="2400" dirty="0" smtClean="0"/>
              <a:t> components (available from </a:t>
            </a:r>
            <a:r>
              <a:rPr lang="en-US" sz="2400" dirty="0" err="1" smtClean="0"/>
              <a:t>Valpar</a:t>
            </a:r>
            <a:r>
              <a:rPr lang="en-US" sz="2400" dirty="0" smtClean="0"/>
              <a:t> International) include a few work sets that simulate the demands of sedentary work but are not </a:t>
            </a:r>
            <a:r>
              <a:rPr lang="en-US" sz="2400" dirty="0" err="1" smtClean="0"/>
              <a:t>specifi</a:t>
            </a:r>
            <a:r>
              <a:rPr lang="en-US" sz="2400" dirty="0" smtClean="0"/>
              <a:t> c to computer tasks.</a:t>
            </a:r>
          </a:p>
          <a:p>
            <a:r>
              <a:rPr lang="en-US" sz="2400" dirty="0" smtClean="0"/>
              <a:t>Other FCEs that simulate work tasks required in computer and keyboard operation include the BTE Primus (work simulator, available from Baltimore Therapeutic Equipment, Hanover, MD) and the LIDO Work Simulator (no longer available).</a:t>
            </a:r>
          </a:p>
          <a:p>
            <a:r>
              <a:rPr lang="en-US" sz="2400" dirty="0" smtClean="0"/>
              <a:t>The drawback of these computerized work simulators is that they involve the performance of isolated tasks in unnatural conditions, reducing the applicability of the results to real working environments. </a:t>
            </a:r>
          </a:p>
          <a:p>
            <a:r>
              <a:rPr lang="en-US" sz="2400" dirty="0" smtClean="0"/>
              <a:t>In addition to the work-sample approach, job-site evaluation, situational assessment, and psychometric instruments are used to address different clinical problems, leading to different strategies to improve work efficiency and minimize work-related injuries.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632311"/>
          </a:xfrm>
          <a:prstGeom prst="rect">
            <a:avLst/>
          </a:prstGeom>
        </p:spPr>
        <p:txBody>
          <a:bodyPr wrap="square">
            <a:spAutoFit/>
          </a:bodyPr>
          <a:lstStyle/>
          <a:p>
            <a:r>
              <a:rPr lang="en-US" sz="2000" b="1" dirty="0" smtClean="0"/>
              <a:t>SOLUTIONS RELATED TO WORKSTATION SETUP</a:t>
            </a:r>
          </a:p>
          <a:p>
            <a:r>
              <a:rPr lang="en-US" sz="2000" dirty="0" smtClean="0"/>
              <a:t>Modifying the work environment to suit the worker’s anthropometric characteristics and performance requirements is important in CTD intervention. </a:t>
            </a:r>
          </a:p>
          <a:p>
            <a:r>
              <a:rPr lang="en-US" sz="2000" dirty="0" smtClean="0"/>
              <a:t>Recommendations, ideally based on analysis of the specific job site, include providing adjustable tables and chairs that permit a more relaxed shoulder position and desktop surfaces large enough to accommodate a keyboard, a mouse, and adjustable computer mounts.</a:t>
            </a:r>
          </a:p>
          <a:p>
            <a:r>
              <a:rPr lang="en-US" sz="2000" dirty="0" smtClean="0"/>
              <a:t>One of the greatest concerns in workstation design involves the need to accommodate varying task requirements and related postural requirements.</a:t>
            </a:r>
          </a:p>
          <a:p>
            <a:r>
              <a:rPr lang="en-US" sz="2000" dirty="0" smtClean="0"/>
              <a:t>For example, substantial differences exist between joint positions required when typing on a keyboard and those required when manipulating a pointing device. In some cases, the use of alternative devices, such as an ergonomic keyboard, requires support surfaces that are larger than the standard keyboard tray.</a:t>
            </a:r>
          </a:p>
          <a:p>
            <a:r>
              <a:rPr lang="en-US" sz="2000" dirty="0" smtClean="0"/>
              <a:t>The larger size of some of the alternative “ergonomic” keyboards also forces users to make considerable changes in head, trunk, and upper extremity positions when switching between keyboard and mouse tasks such as reading, writing, and editing text. Moreover, there is often a need to accommodate multiple users, each with his or her own anthropometric dimensions, at a single workstation.</a:t>
            </a: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US" dirty="0" smtClean="0"/>
              <a:t>Generally, users are advised to maintain their limbs in what is referred to as a neutral posture.</a:t>
            </a:r>
          </a:p>
          <a:p>
            <a:r>
              <a:rPr lang="en-US" dirty="0" smtClean="0"/>
              <a:t>Neutral posture involves having the following:</a:t>
            </a:r>
          </a:p>
          <a:p>
            <a:r>
              <a:rPr lang="en-US" dirty="0" smtClean="0"/>
              <a:t>• Head, neck, and trunk aligned at midline</a:t>
            </a:r>
          </a:p>
          <a:p>
            <a:r>
              <a:rPr lang="en-US" dirty="0" smtClean="0"/>
              <a:t>• Head upright (not too far forward)</a:t>
            </a:r>
          </a:p>
          <a:p>
            <a:r>
              <a:rPr lang="en-US" dirty="0" smtClean="0"/>
              <a:t>• Shoulders retracted and relaxed</a:t>
            </a:r>
          </a:p>
          <a:p>
            <a:r>
              <a:rPr lang="en-US" dirty="0" smtClean="0"/>
              <a:t>• Upper arms relaxed at side of body</a:t>
            </a:r>
          </a:p>
          <a:p>
            <a:r>
              <a:rPr lang="en-US" dirty="0" smtClean="0"/>
              <a:t>• Elbows flexed to approximately 90 degrees</a:t>
            </a:r>
          </a:p>
          <a:p>
            <a:r>
              <a:rPr lang="en-US" dirty="0" smtClean="0"/>
              <a:t>• Forearms not completely </a:t>
            </a:r>
            <a:r>
              <a:rPr lang="en-US" dirty="0" err="1" smtClean="0"/>
              <a:t>pronated</a:t>
            </a:r>
            <a:r>
              <a:rPr lang="en-US" dirty="0" smtClean="0"/>
              <a:t>, preferably close to midline</a:t>
            </a:r>
          </a:p>
          <a:p>
            <a:r>
              <a:rPr lang="en-US" dirty="0" smtClean="0"/>
              <a:t>• Wrists aligned with forearms with minimal </a:t>
            </a:r>
            <a:r>
              <a:rPr lang="en-US" dirty="0" err="1" smtClean="0"/>
              <a:t>ulnar</a:t>
            </a:r>
            <a:r>
              <a:rPr lang="en-US" dirty="0" smtClean="0"/>
              <a:t> or radial deviation and minimal fl </a:t>
            </a:r>
            <a:r>
              <a:rPr lang="en-US" dirty="0" err="1" smtClean="0"/>
              <a:t>exion</a:t>
            </a:r>
            <a:endParaRPr lang="en-US" dirty="0" smtClean="0"/>
          </a:p>
          <a:p>
            <a:r>
              <a:rPr lang="en-US" dirty="0" smtClean="0"/>
              <a:t>or extension</a:t>
            </a:r>
          </a:p>
          <a:p>
            <a:r>
              <a:rPr lang="en-US" dirty="0" smtClean="0"/>
              <a:t>Adjustment of keyboard height and slope is one of the most frequently recommended changes</a:t>
            </a:r>
          </a:p>
          <a:p>
            <a:r>
              <a:rPr lang="en-US" dirty="0" smtClean="0"/>
              <a:t>in the computer workstation setup. Support for the importance of height adjustment comes from studies, such as that of </a:t>
            </a:r>
            <a:r>
              <a:rPr lang="en-US" dirty="0" err="1" smtClean="0"/>
              <a:t>Sauter</a:t>
            </a:r>
            <a:r>
              <a:rPr lang="en-US" dirty="0" smtClean="0"/>
              <a:t> and co-</a:t>
            </a:r>
            <a:r>
              <a:rPr lang="en-US" dirty="0" err="1" smtClean="0"/>
              <a:t>workersin</a:t>
            </a:r>
            <a:r>
              <a:rPr lang="en-US" dirty="0" smtClean="0"/>
              <a:t> which several hundred computer users reported that arm discomfort increased as keyboard height was raised above elbow level. Although most investigators agree that correct keyboard height is important in achieving comfortable, safe, and efficient use during prolonged data-entry tasks, the range in the values recommended for the general population is extremely wide.90,92 This presumably reflects both a wide range of user preferences and significant variation in anthropometric characteristics.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2000" dirty="0" smtClean="0"/>
              <a:t>Adjusting keyboard slope is another commonly recommended change. Almost all computer keyboards are constructed with a modest upward incline and have the option of achieving a small additional incline provided by two small pop-up support posts located beneath the keyboard.</a:t>
            </a:r>
          </a:p>
          <a:p>
            <a:r>
              <a:rPr lang="en-US" sz="2000" dirty="0" smtClean="0"/>
              <a:t>However, one study showed that subjects preferred typing on a keyboard that was declined by degrees below the horizontal, essentially eliminating the built-in slope. The subjects in this study chose to sit approximately 10 cm (4 in) farther from the computer screen when the keyboard angle was flattened. A more recent study showed that angles ranging from 0 to −30 degrees (i.e., a negative sloping keyboard) provided significant reductions in exposure to deviated wrist postures and muscle activity and comparable performance.</a:t>
            </a:r>
          </a:p>
          <a:p>
            <a:r>
              <a:rPr lang="en-US" sz="2000" dirty="0" smtClean="0"/>
              <a:t>In another recent study, wrist extension decreased as the keyboard slope decreased,</a:t>
            </a:r>
          </a:p>
          <a:p>
            <a:r>
              <a:rPr lang="en-US" sz="2000" dirty="0" smtClean="0"/>
              <a:t>and there was a small decrease in muscle activity of the extensor </a:t>
            </a:r>
            <a:r>
              <a:rPr lang="en-US" sz="2000" dirty="0" err="1" smtClean="0"/>
              <a:t>carpi-ulnaris</a:t>
            </a:r>
            <a:r>
              <a:rPr lang="en-US" sz="2000" dirty="0" smtClean="0"/>
              <a:t> (ECU).</a:t>
            </a:r>
          </a:p>
          <a:p>
            <a:r>
              <a:rPr lang="en-US" sz="2000" dirty="0" smtClean="0"/>
              <a:t>The combined adjustment of slope and the proximity of the keyboard to the monitor did not have a significant effect on muscle activity of the upper </a:t>
            </a:r>
            <a:r>
              <a:rPr lang="en-US" sz="2000" dirty="0" err="1" smtClean="0"/>
              <a:t>trapezius</a:t>
            </a:r>
            <a:r>
              <a:rPr lang="en-US" sz="2000" dirty="0" smtClean="0"/>
              <a:t>.</a:t>
            </a:r>
          </a:p>
          <a:p>
            <a:r>
              <a:rPr lang="en-US" sz="2000" dirty="0" smtClean="0"/>
              <a:t>Variations in a keyboard’s pitch, roll, and yaw angles on finger motion, wrist motion,</a:t>
            </a:r>
          </a:p>
          <a:p>
            <a:r>
              <a:rPr lang="en-US" sz="2000" dirty="0" smtClean="0"/>
              <a:t>and tendon travel were examined; tendon travel was influenced by pitch, whereas wrist deviation was influenced by all three angles</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smtClean="0"/>
              <a:t>Varying monitor height by 80 to 120 cm (31 to 47 in) has been shown to have a significant effect on neck angle, thoracic bending, and vertical eye position. </a:t>
            </a:r>
          </a:p>
          <a:p>
            <a:r>
              <a:rPr lang="en-US" sz="2400" dirty="0" smtClean="0"/>
              <a:t>In contrast, </a:t>
            </a:r>
            <a:r>
              <a:rPr lang="en-US" sz="2400" dirty="0" err="1" smtClean="0"/>
              <a:t>Kietrys</a:t>
            </a:r>
            <a:r>
              <a:rPr lang="en-US" sz="2400" dirty="0" smtClean="0"/>
              <a:t> and colleagues showed that raising the height of the computer monitor by approximately 13 cm (5 in), from an</a:t>
            </a:r>
          </a:p>
          <a:p>
            <a:r>
              <a:rPr lang="en-US" sz="2400" dirty="0" smtClean="0"/>
              <a:t>initial desktop height of 96.5 cm (38 in), had no significant effect on head and neck angle for a group of experienced computer users (at least not during the brief time they were monitored). </a:t>
            </a:r>
          </a:p>
          <a:p>
            <a:r>
              <a:rPr lang="en-US" sz="2400" dirty="0" smtClean="0"/>
              <a:t>A recent study of female bifocal wearers showed that although self-reported pain symptoms were correlated with hours of VDT work (with a threshold of about 5 hours for pain symptoms), there was no correlation for these users between pain and monitor placement.</a:t>
            </a:r>
          </a:p>
          <a:p>
            <a:r>
              <a:rPr lang="en-US" sz="2400" dirty="0" smtClean="0"/>
              <a:t> </a:t>
            </a:r>
            <a:r>
              <a:rPr lang="en-US" sz="2400" dirty="0" err="1" smtClean="0"/>
              <a:t>Seghers</a:t>
            </a:r>
            <a:r>
              <a:rPr lang="en-US" sz="2400" dirty="0" smtClean="0"/>
              <a:t> and colleagues showed that lowering screen height resulted in a decreased ear-eye angle, an increased viewing angle, and increased muscle activity of the neck extensor muscles. </a:t>
            </a:r>
          </a:p>
          <a:p>
            <a:r>
              <a:rPr lang="en-US" sz="2400" dirty="0" smtClean="0"/>
              <a:t>Based on EMG results, muscle fatigue was observed only rarely, although muscle activity did increase significantly in some muscles and for certain screen heights.</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001643"/>
          </a:xfrm>
          <a:prstGeom prst="rect">
            <a:avLst/>
          </a:prstGeom>
        </p:spPr>
        <p:txBody>
          <a:bodyPr wrap="square">
            <a:spAutoFit/>
          </a:bodyPr>
          <a:lstStyle/>
          <a:p>
            <a:r>
              <a:rPr lang="en-US" sz="2400" dirty="0" smtClean="0"/>
              <a:t>Hamilton found that source document position had a significant effect on muscle activity levels; the largest neck extensor and </a:t>
            </a:r>
            <a:r>
              <a:rPr lang="en-US" sz="2400" dirty="0" err="1" smtClean="0"/>
              <a:t>sternocleidomastoid</a:t>
            </a:r>
            <a:r>
              <a:rPr lang="en-US" sz="2400" dirty="0" smtClean="0"/>
              <a:t> EMGs were recorded when subjects read documents laid fl at on a table. Placement of documents farther from the user’s midline in either vertical or horizontal directions also increased EMG activity. Ideally, source documents should be placed so that the head and body remain symmetrically aligned in a middle position.</a:t>
            </a:r>
          </a:p>
          <a:p>
            <a:r>
              <a:rPr lang="en-US" sz="2400" dirty="0" smtClean="0"/>
              <a:t>Note, however, that some recent studies suggest that workstation dimensions are not as important as previously determined for computer workers (in particular for neck and upper extremity discomfort). Moreover, not all workstation characteristics affect posture, and many computer users do not work in neutral postures. Nevertheless, improvements in workstation characteristics were associated with an enhanced perception by users of ergonomic qualities, and they reported less upper back pain and greater satisfaction.</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01314"/>
          </a:xfrm>
          <a:prstGeom prst="rect">
            <a:avLst/>
          </a:prstGeom>
        </p:spPr>
        <p:txBody>
          <a:bodyPr wrap="square">
            <a:spAutoFit/>
          </a:bodyPr>
          <a:lstStyle/>
          <a:p>
            <a:r>
              <a:rPr lang="en-US" b="1" dirty="0" smtClean="0"/>
              <a:t>ISSUES RELATED TO DESKTOP AND NOTEBOOK COMPUTERS</a:t>
            </a:r>
          </a:p>
          <a:p>
            <a:r>
              <a:rPr lang="en-US" dirty="0" smtClean="0"/>
              <a:t>Compared with desktop computer users, notebook computer users are much more limited in their ability to adjust head and body posture to comfortable positions because the screen and keyboard of a notebook computer are joined. EMG and video studies have shown that notebook users have significantly more neck flexor activity and tilt their heads farther anteriorly than when they use a desktop computer.</a:t>
            </a:r>
          </a:p>
          <a:p>
            <a:r>
              <a:rPr lang="en-US" dirty="0" smtClean="0"/>
              <a:t>However, no other differences in body postures were observed, and users complained of more discomfort after their 20- minute session with the notebook than they experienced when using a desktop computer for the same amount of time. A more recent study has shown that more flexed postures were adopted when using smaller-sized computers, but there was greater neck movement when using desktop computers; the viewing distances decreased as the computer size decreased.</a:t>
            </a:r>
          </a:p>
          <a:p>
            <a:r>
              <a:rPr lang="en-US" dirty="0" smtClean="0"/>
              <a:t> Whether and how much more habitual notebook users will suffer from CTD symptoms than desktop computer users remains to be determined. </a:t>
            </a:r>
          </a:p>
          <a:p>
            <a:r>
              <a:rPr lang="en-US" dirty="0" smtClean="0"/>
              <a:t>Particular caution should be taken when using very compact and lightweight portable personal computers, because it is tempting to use them while they are positioned in locations that lead to awkward postures.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708981"/>
          </a:xfrm>
          <a:prstGeom prst="rect">
            <a:avLst/>
          </a:prstGeom>
        </p:spPr>
        <p:txBody>
          <a:bodyPr wrap="square">
            <a:spAutoFit/>
          </a:bodyPr>
          <a:lstStyle/>
          <a:p>
            <a:r>
              <a:rPr lang="en-US" sz="2000" b="1" dirty="0" smtClean="0"/>
              <a:t>ISSUES RELATED TO KEYBOARD LAYOUT</a:t>
            </a:r>
          </a:p>
          <a:p>
            <a:r>
              <a:rPr lang="en-US" sz="2000" dirty="0" smtClean="0"/>
              <a:t>Neither the layout nor the characteristics of individual keys in most standard computer keyboards take into account that fingers differ in strength, dexterity, and susceptibility to fatigue.</a:t>
            </a:r>
          </a:p>
          <a:p>
            <a:r>
              <a:rPr lang="en-US" sz="2000" dirty="0" smtClean="0"/>
              <a:t>For example, although the thumb possesses the greatest strength and agility, it is generally allocated the least amount of work.</a:t>
            </a:r>
          </a:p>
          <a:p>
            <a:r>
              <a:rPr lang="en-US" sz="2000" dirty="0" smtClean="0"/>
              <a:t>Over the years the standard layout has been severely criticized. Ferguson and Duncan suggested that a more efficient layout would avoid the placement of commonly occurring letters in the front and back rows, unlike the standard QWERTY design, in which most of the typing is done on the back row. A major objective of Dvorak’s alphanumeric layout was to diminish digit and hand movement.</a:t>
            </a:r>
          </a:p>
          <a:p>
            <a:r>
              <a:rPr lang="en-US" sz="2000" dirty="0" smtClean="0"/>
              <a:t>Indeed, this keyboard is considered by some to be an optimal layout because it permits the typing of an exceptionally large number of commonly used words exclusively with home row characters. Despite the considerable interest in Dvorak’s and other layouts</a:t>
            </a:r>
            <a:endParaRPr 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32092"/>
          </a:xfrm>
          <a:prstGeom prst="rect">
            <a:avLst/>
          </a:prstGeom>
        </p:spPr>
        <p:txBody>
          <a:bodyPr wrap="square">
            <a:spAutoFit/>
          </a:bodyPr>
          <a:lstStyle/>
          <a:p>
            <a:r>
              <a:rPr lang="en-US" sz="2800" dirty="0" smtClean="0"/>
              <a:t>over the years, the standard layout dominates the market. Although some studies have reported that the Dvorak layout is easier to learn and enables its users to achieve greater speed and accuracy, others dispute these fi ndings68 and suggest that improvements of less than 5% to 10% are more realistic.</a:t>
            </a:r>
          </a:p>
          <a:p>
            <a:r>
              <a:rPr lang="en-US" sz="2800" dirty="0" smtClean="0"/>
              <a:t> Indeed, a critical examination of the evidence for and against the two keyboard layouts has shown that little, if any, advantage accompanies the Dvorak layout.80 To date, no reliable evidence demonstrates that the Dvorak layout results in less fatiguing or injurious keyboard usage.</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smtClean="0"/>
              <a:t>A survey in Hong Kong examined musculoskeletal symptoms in </a:t>
            </a:r>
            <a:r>
              <a:rPr lang="en-US" sz="2400" dirty="0" err="1" smtClean="0"/>
              <a:t>offi</a:t>
            </a:r>
            <a:r>
              <a:rPr lang="en-US" sz="2400" dirty="0" smtClean="0"/>
              <a:t> </a:t>
            </a:r>
            <a:r>
              <a:rPr lang="en-US" sz="2400" dirty="0" err="1" smtClean="0"/>
              <a:t>ce</a:t>
            </a:r>
            <a:r>
              <a:rPr lang="en-US" sz="2400" dirty="0" smtClean="0"/>
              <a:t> workers.</a:t>
            </a:r>
          </a:p>
          <a:p>
            <a:r>
              <a:rPr lang="en-US" sz="2400" dirty="0" smtClean="0"/>
              <a:t>Workers reported a high incidence of musculoskeletal symptoms, particularly in the shoulder (42%), lower back (39%), neck (39%), and upper back (36%). Lower rates of incidence were reported in the elbow (6%), forearm (9%), and fingers (13%). </a:t>
            </a:r>
          </a:p>
          <a:p>
            <a:r>
              <a:rPr lang="en-US" sz="2400" dirty="0" smtClean="0"/>
              <a:t>Similar findings were also reported by Sillanpaa and colleagues in 2003. Approximately 60% of the workers felt that the onset of discomfort began after the commencement of their present employment.</a:t>
            </a:r>
          </a:p>
          <a:p>
            <a:r>
              <a:rPr lang="en-US" sz="2400" dirty="0" smtClean="0"/>
              <a:t> Among the workers who reported musculoskeletal discomfort, approximately 44% experienced reduced capacities in lifting more than a 10-pound load, 42% in sports, 37% in child care, and 32% in housework. </a:t>
            </a:r>
          </a:p>
          <a:p>
            <a:r>
              <a:rPr lang="en-US" sz="2400" dirty="0" smtClean="0"/>
              <a:t>Results of the study also indicated that workplace design (e.g., desktop, chair height, leg room), job design (e.g., workload and work hours), and hours of computer operation were the most important risk factors contributing to symptoms despite inconsistent results that were reported in later studies.</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US" b="1" dirty="0" smtClean="0"/>
              <a:t>SOLUTIONS RELATED TO KEYBOARD STRUCTURE</a:t>
            </a:r>
          </a:p>
          <a:p>
            <a:r>
              <a:rPr lang="en-US" dirty="0" smtClean="0"/>
              <a:t>Variations in keyboard structure have been the</a:t>
            </a:r>
          </a:p>
          <a:p>
            <a:r>
              <a:rPr lang="en-US" dirty="0" smtClean="0"/>
              <a:t>subject of fairly intensive study over the years,</a:t>
            </a:r>
          </a:p>
          <a:p>
            <a:r>
              <a:rPr lang="en-US" dirty="0" smtClean="0"/>
              <a:t>with the objective of providing faster, more</a:t>
            </a:r>
          </a:p>
          <a:p>
            <a:r>
              <a:rPr lang="en-US" dirty="0" smtClean="0"/>
              <a:t>accurate, less fatiguing, and more comfortable</a:t>
            </a:r>
          </a:p>
          <a:p>
            <a:r>
              <a:rPr lang="en-US" dirty="0" smtClean="0"/>
              <a:t>keyboard access.73 Splitting the keyboard into</a:t>
            </a:r>
          </a:p>
          <a:p>
            <a:r>
              <a:rPr lang="en-US" dirty="0" smtClean="0"/>
              <a:t>symmetric half-keyboards provides the possibility</a:t>
            </a:r>
          </a:p>
          <a:p>
            <a:r>
              <a:rPr lang="en-US" dirty="0" smtClean="0"/>
              <a:t>of tremendous fl </a:t>
            </a:r>
            <a:r>
              <a:rPr lang="en-US" dirty="0" err="1" smtClean="0"/>
              <a:t>exibility</a:t>
            </a:r>
            <a:r>
              <a:rPr lang="en-US" dirty="0" smtClean="0"/>
              <a:t> in hand and digit position.</a:t>
            </a:r>
          </a:p>
          <a:p>
            <a:r>
              <a:rPr lang="en-US" dirty="0" smtClean="0"/>
              <a:t>Each half-keyboard can be tilted laterally,</a:t>
            </a:r>
          </a:p>
          <a:p>
            <a:r>
              <a:rPr lang="en-US" dirty="0" smtClean="0"/>
              <a:t>enabling the typist to rotate the forearm from</a:t>
            </a:r>
          </a:p>
          <a:p>
            <a:r>
              <a:rPr lang="en-US" dirty="0" smtClean="0"/>
              <a:t>prone to a middle position. In some models, the</a:t>
            </a:r>
          </a:p>
          <a:p>
            <a:r>
              <a:rPr lang="en-US" dirty="0" smtClean="0"/>
              <a:t>angle between each half can also be enlarged,</a:t>
            </a:r>
          </a:p>
          <a:p>
            <a:r>
              <a:rPr lang="en-US" dirty="0" smtClean="0"/>
              <a:t>enabling greater fl </a:t>
            </a:r>
            <a:r>
              <a:rPr lang="en-US" dirty="0" err="1" smtClean="0"/>
              <a:t>exibility</a:t>
            </a:r>
            <a:r>
              <a:rPr lang="en-US" dirty="0" smtClean="0"/>
              <a:t> of the wrist.</a:t>
            </a:r>
          </a:p>
          <a:p>
            <a:r>
              <a:rPr lang="en-US" dirty="0" smtClean="0"/>
              <a:t>In an early study, lateral tilt appeared to</a:t>
            </a:r>
          </a:p>
          <a:p>
            <a:r>
              <a:rPr lang="en-US" dirty="0" smtClean="0"/>
              <a:t>increase key press rate and decrease errors but did</a:t>
            </a:r>
          </a:p>
          <a:p>
            <a:r>
              <a:rPr lang="en-US" dirty="0" smtClean="0"/>
              <a:t>not alter users’ perceived fatigue.24</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dirty="0" smtClean="0"/>
              <a:t>In contrast, neither experienced nor inexperienced typists in</a:t>
            </a:r>
          </a:p>
          <a:p>
            <a:r>
              <a:rPr lang="en-US" dirty="0" smtClean="0"/>
              <a:t>Kroemer’s73 study of a split keyboard demonstrated</a:t>
            </a:r>
          </a:p>
          <a:p>
            <a:r>
              <a:rPr lang="en-US" dirty="0" smtClean="0"/>
              <a:t>any </a:t>
            </a:r>
            <a:r>
              <a:rPr lang="en-US" dirty="0" err="1" smtClean="0"/>
              <a:t>signifi</a:t>
            </a:r>
            <a:r>
              <a:rPr lang="en-US" dirty="0" smtClean="0"/>
              <a:t> cant improvements in typing</a:t>
            </a:r>
          </a:p>
          <a:p>
            <a:r>
              <a:rPr lang="en-US" dirty="0" smtClean="0"/>
              <a:t>speed or accuracy, although they did claim to feel</a:t>
            </a:r>
          </a:p>
          <a:p>
            <a:r>
              <a:rPr lang="en-US" dirty="0" smtClean="0"/>
              <a:t>more comfortable with the split, tilted keyboard.</a:t>
            </a:r>
          </a:p>
          <a:p>
            <a:r>
              <a:rPr lang="en-US" dirty="0" smtClean="0"/>
              <a:t>Lateral tilts in the range of 10 to 30 degrees combined</a:t>
            </a:r>
          </a:p>
          <a:p>
            <a:r>
              <a:rPr lang="en-US" dirty="0" smtClean="0"/>
              <a:t>with a modest opening angle decreased</a:t>
            </a:r>
          </a:p>
          <a:p>
            <a:r>
              <a:rPr lang="en-US" dirty="0" smtClean="0"/>
              <a:t>muscle activity in the shoulder girdle and arm</a:t>
            </a:r>
          </a:p>
          <a:p>
            <a:r>
              <a:rPr lang="en-US" dirty="0" smtClean="0"/>
              <a:t>region, suggesting more comfortable keying.92 The</a:t>
            </a:r>
          </a:p>
          <a:p>
            <a:r>
              <a:rPr lang="en-US" dirty="0" smtClean="0"/>
              <a:t>latter study also showed that, in comparison with</a:t>
            </a:r>
          </a:p>
          <a:p>
            <a:r>
              <a:rPr lang="en-US" dirty="0" smtClean="0"/>
              <a:t>a standard keyboard, the split, open-angled keyboard</a:t>
            </a:r>
          </a:p>
          <a:p>
            <a:r>
              <a:rPr lang="en-US" dirty="0" smtClean="0"/>
              <a:t>greatly decreased </a:t>
            </a:r>
            <a:r>
              <a:rPr lang="en-US" dirty="0" err="1" smtClean="0"/>
              <a:t>ulnar</a:t>
            </a:r>
            <a:r>
              <a:rPr lang="en-US" dirty="0" smtClean="0"/>
              <a:t> deviation.</a:t>
            </a:r>
          </a:p>
          <a:p>
            <a:r>
              <a:rPr lang="en-US" dirty="0" smtClean="0"/>
              <a:t>A survey of more than 400 alternative keyboard</a:t>
            </a:r>
          </a:p>
          <a:p>
            <a:r>
              <a:rPr lang="en-US" dirty="0" smtClean="0"/>
              <a:t>users found that 81% were </a:t>
            </a:r>
            <a:r>
              <a:rPr lang="en-US" dirty="0" err="1" smtClean="0"/>
              <a:t>satisfi</a:t>
            </a:r>
            <a:r>
              <a:rPr lang="en-US" dirty="0" smtClean="0"/>
              <a:t> </a:t>
            </a:r>
            <a:r>
              <a:rPr lang="en-US" dirty="0" err="1" smtClean="0"/>
              <a:t>ed</a:t>
            </a:r>
            <a:r>
              <a:rPr lang="en-US" dirty="0" smtClean="0"/>
              <a:t> with</a:t>
            </a:r>
          </a:p>
          <a:p>
            <a:r>
              <a:rPr lang="en-US" dirty="0" smtClean="0"/>
              <a:t>their keyboards, noting improvements in posture</a:t>
            </a:r>
          </a:p>
          <a:p>
            <a:r>
              <a:rPr lang="en-US" dirty="0" smtClean="0"/>
              <a:t>and comfort and reduction in pain.150 A more</a:t>
            </a:r>
          </a:p>
          <a:p>
            <a:r>
              <a:rPr lang="en-US" dirty="0" smtClean="0"/>
              <a:t>recent study, however, did not demonstrate </a:t>
            </a:r>
            <a:r>
              <a:rPr lang="en-US" dirty="0" err="1" smtClean="0"/>
              <a:t>anysignifi</a:t>
            </a:r>
            <a:r>
              <a:rPr lang="en-US" dirty="0" smtClean="0"/>
              <a:t> cant difference in discomfort and fatigue</a:t>
            </a:r>
          </a:p>
          <a:p>
            <a:r>
              <a:rPr lang="en-US" dirty="0" smtClean="0"/>
              <a:t>reported by subjects who used both a standard</a:t>
            </a:r>
          </a:p>
          <a:p>
            <a:r>
              <a:rPr lang="en-US" dirty="0" smtClean="0"/>
              <a:t>and a split keyboard (over the 2-day period examined</a:t>
            </a:r>
          </a:p>
          <a:p>
            <a:r>
              <a:rPr lang="en-US" dirty="0" smtClean="0"/>
              <a:t>in the study).124 Another study showed that</a:t>
            </a:r>
          </a:p>
          <a:p>
            <a:r>
              <a:rPr lang="en-US" dirty="0" smtClean="0"/>
              <a:t>the Comfort keyboard (adjusted to a lateral slope</a:t>
            </a:r>
          </a:p>
          <a:p>
            <a:r>
              <a:rPr lang="en-US" dirty="0" smtClean="0"/>
              <a:t>of 30 degrees and a horizontal split of 20 degrees)</a:t>
            </a:r>
          </a:p>
          <a:p>
            <a:r>
              <a:rPr lang="en-US" dirty="0" smtClean="0"/>
              <a:t>enabled subjects to type with less </a:t>
            </a:r>
            <a:r>
              <a:rPr lang="en-US" dirty="0" err="1" smtClean="0"/>
              <a:t>ulnar</a:t>
            </a:r>
            <a:r>
              <a:rPr lang="en-US" dirty="0" smtClean="0"/>
              <a:t> deviation</a:t>
            </a:r>
          </a:p>
          <a:p>
            <a:r>
              <a:rPr lang="en-US" dirty="0" smtClean="0"/>
              <a:t>and wrist extension.107</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740307"/>
          </a:xfrm>
          <a:prstGeom prst="rect">
            <a:avLst/>
          </a:prstGeom>
        </p:spPr>
        <p:txBody>
          <a:bodyPr wrap="square">
            <a:spAutoFit/>
          </a:bodyPr>
          <a:lstStyle/>
          <a:p>
            <a:r>
              <a:rPr lang="en-US" dirty="0" smtClean="0"/>
              <a:t>In the same study, the </a:t>
            </a:r>
            <a:r>
              <a:rPr lang="en-US" dirty="0" err="1" smtClean="0"/>
              <a:t>Tru</a:t>
            </a:r>
            <a:r>
              <a:rPr lang="en-US" dirty="0" smtClean="0"/>
              <a:t>-</a:t>
            </a:r>
          </a:p>
          <a:p>
            <a:r>
              <a:rPr lang="en-US" dirty="0" smtClean="0"/>
              <a:t>Form keyboard also reduced </a:t>
            </a:r>
            <a:r>
              <a:rPr lang="en-US" dirty="0" err="1" smtClean="0"/>
              <a:t>ulnar</a:t>
            </a:r>
            <a:r>
              <a:rPr lang="en-US" dirty="0" smtClean="0"/>
              <a:t> deviation but</a:t>
            </a:r>
          </a:p>
          <a:p>
            <a:r>
              <a:rPr lang="en-US" dirty="0" smtClean="0"/>
              <a:t>caused subjects to type with wrist extension beyond accepted safe wrist-extension values (15</a:t>
            </a:r>
          </a:p>
          <a:p>
            <a:r>
              <a:rPr lang="en-US" dirty="0" smtClean="0"/>
              <a:t>degrees). Long-term data examining the ability of split keyboards to reduce CTD incidence or to</a:t>
            </a:r>
          </a:p>
          <a:p>
            <a:r>
              <a:rPr lang="en-US" dirty="0" smtClean="0"/>
              <a:t>reduce symptoms in those who have been injured while using a traditional keyboard are unavailable, however.</a:t>
            </a:r>
          </a:p>
          <a:p>
            <a:r>
              <a:rPr lang="en-US" dirty="0" smtClean="0"/>
              <a:t>Despite mixed evidence concerning their </a:t>
            </a:r>
            <a:r>
              <a:rPr lang="en-US" dirty="0" err="1" smtClean="0"/>
              <a:t>effectivenessin</a:t>
            </a:r>
            <a:r>
              <a:rPr lang="en-US" dirty="0" smtClean="0"/>
              <a:t> CTD reduction, a number of split keyboards that cater primarily to computer users who have an existing injury or wish to avoid a potential injury are available.150 Given the relatively low cost of many of these alternatives, typists should consider trying one or more of these keyboards,</a:t>
            </a:r>
          </a:p>
          <a:p>
            <a:r>
              <a:rPr lang="en-US" dirty="0" smtClean="0"/>
              <a:t>making sure to monitor productivity and comfort.</a:t>
            </a:r>
          </a:p>
          <a:p>
            <a:r>
              <a:rPr lang="en-US" dirty="0" smtClean="0"/>
              <a:t>The trial period should be long enough to ensure</a:t>
            </a:r>
          </a:p>
          <a:p>
            <a:r>
              <a:rPr lang="en-US" dirty="0" smtClean="0"/>
              <a:t>that the new keyboard is used in an automatic</a:t>
            </a:r>
          </a:p>
          <a:p>
            <a:r>
              <a:rPr lang="en-US" dirty="0" smtClean="0"/>
              <a:t>and natural way.151</a:t>
            </a:r>
          </a:p>
          <a:p>
            <a:r>
              <a:rPr lang="en-US" dirty="0" smtClean="0"/>
              <a:t>Fixed split keyboards, the most common and</a:t>
            </a:r>
          </a:p>
          <a:p>
            <a:r>
              <a:rPr lang="en-US" dirty="0" smtClean="0"/>
              <a:t>usually the least expensive of the alternative keyboards,</a:t>
            </a:r>
          </a:p>
          <a:p>
            <a:r>
              <a:rPr lang="en-US" dirty="0" smtClean="0"/>
              <a:t>151 have a fi </a:t>
            </a:r>
            <a:r>
              <a:rPr lang="en-US" dirty="0" err="1" smtClean="0"/>
              <a:t>xed</a:t>
            </a:r>
            <a:r>
              <a:rPr lang="en-US" dirty="0" smtClean="0"/>
              <a:t> lateral split angle and sometimes</a:t>
            </a:r>
          </a:p>
          <a:p>
            <a:r>
              <a:rPr lang="en-US" dirty="0" smtClean="0"/>
              <a:t>a slightly raised center. Some of the more</a:t>
            </a:r>
          </a:p>
          <a:p>
            <a:r>
              <a:rPr lang="en-US" dirty="0" smtClean="0"/>
              <a:t>popular brands are listed in Table 13-1. Some</a:t>
            </a:r>
          </a:p>
          <a:p>
            <a:r>
              <a:rPr lang="en-US" dirty="0" smtClean="0"/>
              <a:t>models are larger than the standard keyboard,</a:t>
            </a:r>
          </a:p>
          <a:p>
            <a:r>
              <a:rPr lang="en-US" dirty="0" smtClean="0"/>
              <a:t>forcing the user to reach an additional 5 to 7 cm (2</a:t>
            </a:r>
          </a:p>
          <a:p>
            <a:r>
              <a:rPr lang="en-US" dirty="0" smtClean="0"/>
              <a:t>to 3 in) to operate the mouse.151 With adjustable</a:t>
            </a:r>
          </a:p>
          <a:p>
            <a:r>
              <a:rPr lang="en-US" dirty="0" smtClean="0"/>
              <a:t>split keyboards, the lateral angle and, in some</a:t>
            </a:r>
          </a:p>
          <a:p>
            <a:r>
              <a:rPr lang="en-US" dirty="0" smtClean="0"/>
              <a:t>models, the vertical angle can be varied.</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801314"/>
          </a:xfrm>
          <a:prstGeom prst="rect">
            <a:avLst/>
          </a:prstGeom>
        </p:spPr>
        <p:txBody>
          <a:bodyPr wrap="square">
            <a:spAutoFit/>
          </a:bodyPr>
          <a:lstStyle/>
          <a:p>
            <a:r>
              <a:rPr lang="en-US" dirty="0" smtClean="0"/>
              <a:t>A recent </a:t>
            </a:r>
            <a:r>
              <a:rPr lang="en-US" dirty="0" err="1" smtClean="0"/>
              <a:t>metaanalysis</a:t>
            </a:r>
            <a:r>
              <a:rPr lang="en-US" dirty="0" smtClean="0"/>
              <a:t> examined the </a:t>
            </a:r>
            <a:r>
              <a:rPr lang="en-US" dirty="0" err="1" smtClean="0"/>
              <a:t>effi</a:t>
            </a:r>
            <a:r>
              <a:rPr lang="en-US" dirty="0" smtClean="0"/>
              <a:t> </a:t>
            </a:r>
            <a:r>
              <a:rPr lang="en-US" dirty="0" err="1" smtClean="0"/>
              <a:t>cacy</a:t>
            </a:r>
            <a:r>
              <a:rPr lang="en-US" dirty="0" smtClean="0"/>
              <a:t> of</a:t>
            </a:r>
          </a:p>
          <a:p>
            <a:r>
              <a:rPr lang="en-US" dirty="0" smtClean="0"/>
              <a:t>three alternative keyboard designs, including adjustable</a:t>
            </a:r>
          </a:p>
          <a:p>
            <a:r>
              <a:rPr lang="en-US" dirty="0" smtClean="0"/>
              <a:t>slope, split fi </a:t>
            </a:r>
            <a:r>
              <a:rPr lang="en-US" dirty="0" err="1" smtClean="0"/>
              <a:t>xed</a:t>
            </a:r>
            <a:r>
              <a:rPr lang="en-US" dirty="0" smtClean="0"/>
              <a:t>-angle, and adjustable</a:t>
            </a:r>
          </a:p>
          <a:p>
            <a:r>
              <a:rPr lang="en-US" dirty="0" smtClean="0"/>
              <a:t>open-tented keyboards, in reducing forearm </a:t>
            </a:r>
            <a:r>
              <a:rPr lang="en-US" dirty="0" err="1" smtClean="0"/>
              <a:t>pronation</a:t>
            </a:r>
            <a:r>
              <a:rPr lang="en-US" dirty="0" smtClean="0"/>
              <a:t>,</a:t>
            </a:r>
          </a:p>
          <a:p>
            <a:r>
              <a:rPr lang="en-US" dirty="0" smtClean="0"/>
              <a:t>wrist extension, and </a:t>
            </a:r>
            <a:r>
              <a:rPr lang="en-US" dirty="0" err="1" smtClean="0"/>
              <a:t>ulnar</a:t>
            </a:r>
            <a:r>
              <a:rPr lang="en-US" dirty="0" smtClean="0"/>
              <a:t> deviation.16</a:t>
            </a:r>
          </a:p>
          <a:p>
            <a:r>
              <a:rPr lang="en-US" dirty="0" smtClean="0"/>
              <a:t>Analyses of six studies indicated that the </a:t>
            </a:r>
            <a:r>
              <a:rPr lang="en-US" dirty="0" err="1" smtClean="0"/>
              <a:t>opentented</a:t>
            </a:r>
            <a:endParaRPr lang="en-US" dirty="0" smtClean="0"/>
          </a:p>
          <a:p>
            <a:r>
              <a:rPr lang="en-US" dirty="0" smtClean="0"/>
              <a:t>design had a large effect on </a:t>
            </a:r>
            <a:r>
              <a:rPr lang="en-US" dirty="0" err="1" smtClean="0"/>
              <a:t>pronation</a:t>
            </a:r>
            <a:r>
              <a:rPr lang="en-US" dirty="0" smtClean="0"/>
              <a:t> and</a:t>
            </a:r>
          </a:p>
          <a:p>
            <a:r>
              <a:rPr lang="en-US" dirty="0" err="1" smtClean="0"/>
              <a:t>ulnar</a:t>
            </a:r>
            <a:r>
              <a:rPr lang="en-US" dirty="0" smtClean="0"/>
              <a:t> deviation and that the split fi </a:t>
            </a:r>
            <a:r>
              <a:rPr lang="en-US" dirty="0" err="1" smtClean="0"/>
              <a:t>xed</a:t>
            </a:r>
            <a:r>
              <a:rPr lang="en-US" dirty="0" smtClean="0"/>
              <a:t>-angle</a:t>
            </a:r>
          </a:p>
          <a:p>
            <a:r>
              <a:rPr lang="en-US" dirty="0" smtClean="0"/>
              <a:t>design had a large effect only on </a:t>
            </a:r>
            <a:r>
              <a:rPr lang="en-US" dirty="0" err="1" smtClean="0"/>
              <a:t>ulnar</a:t>
            </a:r>
            <a:r>
              <a:rPr lang="en-US" dirty="0" smtClean="0"/>
              <a:t> deviation.</a:t>
            </a:r>
          </a:p>
          <a:p>
            <a:r>
              <a:rPr lang="en-US" dirty="0" smtClean="0"/>
              <a:t>The adjustable slope design was found to have</a:t>
            </a:r>
          </a:p>
          <a:p>
            <a:r>
              <a:rPr lang="en-US" dirty="0" smtClean="0"/>
              <a:t>a large effect on wrist extension. None of the key-board designs was found to have a </a:t>
            </a:r>
            <a:r>
              <a:rPr lang="en-US" dirty="0" err="1" smtClean="0"/>
              <a:t>signifi</a:t>
            </a:r>
            <a:r>
              <a:rPr lang="en-US" dirty="0" smtClean="0"/>
              <a:t> cant</a:t>
            </a:r>
          </a:p>
          <a:p>
            <a:r>
              <a:rPr lang="en-US" dirty="0" smtClean="0"/>
              <a:t>effect on all three postures. It is important to note</a:t>
            </a:r>
          </a:p>
          <a:p>
            <a:r>
              <a:rPr lang="en-US" dirty="0" smtClean="0"/>
              <a:t>that experienced 10-digit touch typists apparently</a:t>
            </a:r>
          </a:p>
          <a:p>
            <a:r>
              <a:rPr lang="en-US" dirty="0" smtClean="0"/>
              <a:t>adapt within about 10 minutes to many alternative</a:t>
            </a:r>
          </a:p>
          <a:p>
            <a:r>
              <a:rPr lang="en-US" dirty="0" smtClean="0"/>
              <a:t>keyboard structure features.86 They are able</a:t>
            </a:r>
          </a:p>
          <a:p>
            <a:r>
              <a:rPr lang="en-US" dirty="0" smtClean="0"/>
              <a:t>to type with speed and accuracy similar to what</a:t>
            </a:r>
          </a:p>
          <a:p>
            <a:r>
              <a:rPr lang="en-US" dirty="0" smtClean="0"/>
              <a:t>they had with a conventional keyboard.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2400" dirty="0" smtClean="0"/>
              <a:t>The </a:t>
            </a:r>
            <a:r>
              <a:rPr lang="en-US" sz="2400" dirty="0" err="1" smtClean="0"/>
              <a:t>pathophysiology</a:t>
            </a:r>
            <a:r>
              <a:rPr lang="en-US" sz="2400" dirty="0" smtClean="0"/>
              <a:t> of CTDs is not completely known. Epidemiologic and clinical studies suggest that causes of CTDs consist of both intrinsic and extrinsic factors. Studies have demonstrated that cumulative and repetitive force applied to the same muscle group, joint, or tendon causes soft tissue micro-tears and trauma.</a:t>
            </a:r>
          </a:p>
          <a:p>
            <a:r>
              <a:rPr lang="en-US" sz="2400" dirty="0" smtClean="0"/>
              <a:t> Barr, </a:t>
            </a:r>
            <a:r>
              <a:rPr lang="en-US" sz="2400" dirty="0" err="1" smtClean="0"/>
              <a:t>Barbe</a:t>
            </a:r>
            <a:r>
              <a:rPr lang="en-US" sz="2400" dirty="0" smtClean="0"/>
              <a:t>, and Clark revealed evidence on the causal effect of</a:t>
            </a:r>
          </a:p>
          <a:p>
            <a:r>
              <a:rPr lang="en-US" sz="2400" dirty="0" smtClean="0"/>
              <a:t>high-repetition negligible force on injury and inflammation of soft tissues. </a:t>
            </a:r>
          </a:p>
          <a:p>
            <a:r>
              <a:rPr lang="en-US" sz="2400" dirty="0" smtClean="0"/>
              <a:t>This chronic soft tissue condition is further aggravated by muscle exertion and excessive joint movements. Several risk factors, including repetitive motion, excessive force, and awkward working posture, are closely associated with CTDs in keyboard operators.</a:t>
            </a:r>
          </a:p>
          <a:p>
            <a:r>
              <a:rPr lang="en-US" sz="2400" dirty="0" smtClean="0"/>
              <a:t>The risk of CTDs is also associated with psychosocial factors such as personal characteristics, role conflict or ambiguity, excessive</a:t>
            </a:r>
          </a:p>
          <a:p>
            <a:r>
              <a:rPr lang="en-US" sz="2400" dirty="0" smtClean="0"/>
              <a:t>workload and work stress, and negative social interaction.</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r>
              <a:rPr lang="en-US" sz="2000" b="1" dirty="0" smtClean="0"/>
              <a:t>DOSE-RESPONSE MODEL</a:t>
            </a:r>
          </a:p>
          <a:p>
            <a:r>
              <a:rPr lang="en-US" sz="2000" dirty="0" smtClean="0"/>
              <a:t>Armstrong and colleagues proposed a dose response model for determining risk factors of CTD.</a:t>
            </a:r>
          </a:p>
          <a:p>
            <a:r>
              <a:rPr lang="en-US" sz="2000" dirty="0" smtClean="0"/>
              <a:t> The model has four interactive components:</a:t>
            </a:r>
          </a:p>
          <a:p>
            <a:r>
              <a:rPr lang="en-US" sz="2000" b="1" dirty="0" smtClean="0"/>
              <a:t>exposure, dose, capacity, and response. </a:t>
            </a:r>
          </a:p>
          <a:p>
            <a:r>
              <a:rPr lang="en-US" sz="2000" i="1" dirty="0" smtClean="0"/>
              <a:t>Exposure refers to the worker’s external or work </a:t>
            </a:r>
            <a:r>
              <a:rPr lang="en-US" sz="2000" dirty="0" smtClean="0"/>
              <a:t>environment and includes physical characteristics of the job, including weight, size, and shape of tools, and </a:t>
            </a:r>
            <a:r>
              <a:rPr lang="en-US" sz="2000" dirty="0" err="1" smtClean="0"/>
              <a:t>psychologic</a:t>
            </a:r>
            <a:r>
              <a:rPr lang="en-US" sz="2000" dirty="0" smtClean="0"/>
              <a:t> factors such as job security.</a:t>
            </a:r>
          </a:p>
          <a:p>
            <a:r>
              <a:rPr lang="en-US" sz="2000" i="1" dirty="0" smtClean="0"/>
              <a:t>Dose refers to the internal environment of an </a:t>
            </a:r>
            <a:r>
              <a:rPr lang="en-US" sz="2000" dirty="0" smtClean="0"/>
              <a:t>individual’s body and includes mechanical forces acting on the body tissues, physiologic consumption of metabolic substrates, and production of metabolites within the tissues, as well as </a:t>
            </a:r>
            <a:r>
              <a:rPr lang="en-US" sz="2000" dirty="0" err="1" smtClean="0"/>
              <a:t>psychologic</a:t>
            </a:r>
            <a:r>
              <a:rPr lang="en-US" sz="2000" dirty="0" smtClean="0"/>
              <a:t> disturbances, such as anxiety about work.</a:t>
            </a:r>
          </a:p>
          <a:p>
            <a:r>
              <a:rPr lang="en-US" sz="2000" dirty="0" smtClean="0"/>
              <a:t>These two factors are thought to act on every individual, in the workplace and at home.</a:t>
            </a:r>
          </a:p>
          <a:p>
            <a:r>
              <a:rPr lang="en-US" sz="2000" dirty="0" smtClean="0"/>
              <a:t>Individuals react to these factors according to </a:t>
            </a:r>
            <a:r>
              <a:rPr lang="en-US" sz="2000" i="1" dirty="0" smtClean="0"/>
              <a:t>capacity, which is the physical and </a:t>
            </a:r>
            <a:r>
              <a:rPr lang="en-US" sz="2000" i="1" dirty="0" err="1" smtClean="0"/>
              <a:t>psychologic</a:t>
            </a:r>
            <a:r>
              <a:rPr lang="en-US" sz="2000" dirty="0" err="1" smtClean="0"/>
              <a:t>ability</a:t>
            </a:r>
            <a:r>
              <a:rPr lang="en-US" sz="2000" dirty="0" smtClean="0"/>
              <a:t> to resist destabilization caused by one or more doses. </a:t>
            </a:r>
          </a:p>
          <a:p>
            <a:r>
              <a:rPr lang="en-US" sz="2000" dirty="0" smtClean="0"/>
              <a:t>An individual’s reaction to exposure and dose, modified by his or her capacity, is a </a:t>
            </a:r>
            <a:r>
              <a:rPr lang="en-US" sz="2000" i="1" dirty="0" smtClean="0"/>
              <a:t>response.</a:t>
            </a:r>
          </a:p>
          <a:p>
            <a:r>
              <a:rPr lang="en-US" sz="2000" dirty="0" smtClean="0"/>
              <a:t>CTDs are the consequences of these responses when the body’s capacity (e.g., a particular muscle or tendon) is incapable of resisting deleterious changes induced by the exposure (i.e., body tissues cannot repair the damage as fast as it occurs).</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370975"/>
          </a:xfrm>
          <a:prstGeom prst="rect">
            <a:avLst/>
          </a:prstGeom>
        </p:spPr>
        <p:txBody>
          <a:bodyPr wrap="square">
            <a:spAutoFit/>
          </a:bodyPr>
          <a:lstStyle/>
          <a:p>
            <a:r>
              <a:rPr lang="en-US" sz="2400" dirty="0" smtClean="0"/>
              <a:t>The dose-response model predicts that an individual’s capacity can be reduced by continued mechanical, physiologic, and psychological events, such as muscle fatigue, minor injuries, and mental stress. </a:t>
            </a:r>
          </a:p>
          <a:p>
            <a:r>
              <a:rPr lang="en-US" sz="2400" dirty="0" smtClean="0"/>
              <a:t>CTDs occur when the exposure and doses exceed the capacity of an individual to respond in a healthy manner. </a:t>
            </a:r>
          </a:p>
          <a:p>
            <a:r>
              <a:rPr lang="en-US" sz="2400" dirty="0" smtClean="0"/>
              <a:t>The results of numerous experimental studies are consistent with the predictions of this model.</a:t>
            </a:r>
          </a:p>
          <a:p>
            <a:r>
              <a:rPr lang="en-US" sz="2400" dirty="0" smtClean="0"/>
              <a:t>The dose-response model is also useful in explaining interventions that may prevent or reduce CTDs.</a:t>
            </a:r>
          </a:p>
          <a:p>
            <a:r>
              <a:rPr lang="en-US" sz="2400" dirty="0" smtClean="0"/>
              <a:t>For example, interactions among an individual’s capacity, dose, and response suggest that mobilization exercises, including stretching and strengthening of the body, can be beneficial in improving capacity by restoring weak and injured muscles.</a:t>
            </a:r>
          </a:p>
          <a:p>
            <a:r>
              <a:rPr lang="en-US" sz="2400" dirty="0" smtClean="0"/>
              <a:t>Regular mobilization exercise of the involved body parts reduces the discrepancy between the dose and capacity of an individual, decreasing the effects of a deleterious response and the probability of developing a CTD.</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r>
              <a:rPr lang="en-US" sz="2800" b="1" dirty="0" smtClean="0"/>
              <a:t>RISK FACTORS OF CUMULATIVE TRAUMA DISORDER: </a:t>
            </a:r>
          </a:p>
          <a:p>
            <a:r>
              <a:rPr lang="en-US" sz="2800" b="1" dirty="0" smtClean="0"/>
              <a:t>EXACERBATION AND REDUCTION</a:t>
            </a:r>
          </a:p>
          <a:p>
            <a:r>
              <a:rPr lang="en-US" sz="2800" dirty="0" smtClean="0"/>
              <a:t>Many investigators have identified risk factors that are closely associated with upper extremity CTDs, including repetitive motion, excessive force, maintenance of awkward or constrained postures for prolonged periods, mechanical stress via direct pressure, vibration, and extreme temperatures.</a:t>
            </a:r>
          </a:p>
          <a:p>
            <a:r>
              <a:rPr lang="en-US" sz="2800" dirty="0" smtClean="0"/>
              <a:t>These factors are not equally relevant for all tasks, however.</a:t>
            </a:r>
          </a:p>
          <a:p>
            <a:r>
              <a:rPr lang="en-US" sz="2800" dirty="0" smtClean="0"/>
              <a:t>According to the dose-response model, the probability of developing a CTD can be reduced by minimizing the exposure to the task and the work environment and therefore to the dose. </a:t>
            </a:r>
          </a:p>
          <a:p>
            <a:r>
              <a:rPr lang="en-US" sz="2800" dirty="0" smtClean="0"/>
              <a:t>An effective job modification program reduces the frequency with which a worker is exposed to one or more risk factors.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dirty="0" smtClean="0"/>
              <a:t>Exposure time should be further reduced when the task is monotonous, the work environment is impoverished from a psychosocial viewpoint, an especially high demand is required for productivity, or rest breaks are infrequent. Varying the type of tasks in a work shift is advisable to ensure that the worker is not exposed to any single risk factor for an extended period. </a:t>
            </a:r>
          </a:p>
          <a:p>
            <a:r>
              <a:rPr lang="en-US" sz="2400" dirty="0" smtClean="0"/>
              <a:t>Taylor concluded that breaks or </a:t>
            </a:r>
            <a:r>
              <a:rPr lang="en-US" sz="2400" dirty="0" err="1" smtClean="0"/>
              <a:t>micropauses</a:t>
            </a:r>
            <a:r>
              <a:rPr lang="en-US" sz="2400" dirty="0" smtClean="0"/>
              <a:t> were effective for reducing muscle fatigue and musculoskeletal symptoms and improving performance.</a:t>
            </a:r>
          </a:p>
          <a:p>
            <a:r>
              <a:rPr lang="en-US" sz="2400" dirty="0" smtClean="0"/>
              <a:t>A number of studies suggest that </a:t>
            </a:r>
            <a:r>
              <a:rPr lang="en-US" sz="2400" b="1" dirty="0" smtClean="0"/>
              <a:t>keyboard tasks entail </a:t>
            </a:r>
            <a:r>
              <a:rPr lang="en-US" sz="2400" dirty="0" smtClean="0"/>
              <a:t>exposure to a number of risk factors and are prime factors in the development of CTDs. Not only are keyboard tasks performed for extended periods, but the tasks also usually involve the simultaneous presence of two or more risk factors, further increasing the risk of developing a CTD. </a:t>
            </a:r>
          </a:p>
          <a:p>
            <a:r>
              <a:rPr lang="en-US" sz="2400" dirty="0" smtClean="0"/>
              <a:t>The combined effect of excessive force and repetitive movement has been suggested to be considerably more injurious than either factor alone.* The relevance of working at a computer workstation to each of the major CTD risk factors is described in the following sections.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308324"/>
          </a:xfrm>
          <a:prstGeom prst="rect">
            <a:avLst/>
          </a:prstGeom>
        </p:spPr>
        <p:txBody>
          <a:bodyPr wrap="square">
            <a:spAutoFit/>
          </a:bodyPr>
          <a:lstStyle/>
          <a:p>
            <a:r>
              <a:rPr lang="en-US" sz="2400" b="1" dirty="0" smtClean="0"/>
              <a:t>Repetitive Motion</a:t>
            </a:r>
          </a:p>
          <a:p>
            <a:r>
              <a:rPr lang="en-US" sz="2400" dirty="0" smtClean="0"/>
              <a:t>Little doubt exists that high repetition is typical of the performance of many keyboard operators, who often type at rates of up to 100,000 keystrokes per day. Pan and </a:t>
            </a:r>
            <a:r>
              <a:rPr lang="en-US" sz="2400" dirty="0" err="1" smtClean="0"/>
              <a:t>Schleifer</a:t>
            </a:r>
            <a:r>
              <a:rPr lang="en-US" sz="2400" dirty="0" smtClean="0"/>
              <a:t> observed that subjects with higher ratings of upper extremity discomfort during a data-entry task had lower keystroke rates.</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5612</Words>
  <Application>Microsoft Office PowerPoint</Application>
  <PresentationFormat>On-screen Show (4:3)</PresentationFormat>
  <Paragraphs>229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COMPUTER AND ASSISTIVE TECHNOLOGY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Muhammad Saqib</cp:lastModifiedBy>
  <cp:revision>58</cp:revision>
  <dcterms:created xsi:type="dcterms:W3CDTF">2006-08-16T00:00:00Z</dcterms:created>
  <dcterms:modified xsi:type="dcterms:W3CDTF">2012-09-21T15:04:24Z</dcterms:modified>
</cp:coreProperties>
</file>