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72" r:id="rId2"/>
    <p:sldId id="273" r:id="rId3"/>
    <p:sldId id="275" r:id="rId4"/>
    <p:sldId id="381" r:id="rId5"/>
    <p:sldId id="382" r:id="rId6"/>
    <p:sldId id="383" r:id="rId7"/>
    <p:sldId id="384" r:id="rId8"/>
    <p:sldId id="277" r:id="rId9"/>
    <p:sldId id="278" r:id="rId10"/>
    <p:sldId id="385" r:id="rId11"/>
    <p:sldId id="386" r:id="rId12"/>
    <p:sldId id="388" r:id="rId13"/>
    <p:sldId id="389" r:id="rId14"/>
    <p:sldId id="391" r:id="rId15"/>
    <p:sldId id="390" r:id="rId16"/>
    <p:sldId id="392" r:id="rId17"/>
    <p:sldId id="393" r:id="rId18"/>
    <p:sldId id="394" r:id="rId19"/>
    <p:sldId id="395" r:id="rId20"/>
    <p:sldId id="282" r:id="rId21"/>
    <p:sldId id="291" r:id="rId22"/>
    <p:sldId id="396" r:id="rId23"/>
    <p:sldId id="397" r:id="rId24"/>
    <p:sldId id="398" r:id="rId25"/>
    <p:sldId id="399" r:id="rId26"/>
    <p:sldId id="400" r:id="rId27"/>
    <p:sldId id="401" r:id="rId28"/>
    <p:sldId id="402" r:id="rId29"/>
    <p:sldId id="403" r:id="rId30"/>
    <p:sldId id="404" r:id="rId31"/>
    <p:sldId id="283" r:id="rId32"/>
    <p:sldId id="286" r:id="rId33"/>
    <p:sldId id="288" r:id="rId34"/>
    <p:sldId id="405" r:id="rId35"/>
    <p:sldId id="406" r:id="rId36"/>
    <p:sldId id="407" r:id="rId37"/>
    <p:sldId id="408" r:id="rId38"/>
    <p:sldId id="40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203" autoAdjust="0"/>
  </p:normalViewPr>
  <p:slideViewPr>
    <p:cSldViewPr>
      <p:cViewPr varScale="1">
        <p:scale>
          <a:sx n="83" d="100"/>
          <a:sy n="83" d="100"/>
        </p:scale>
        <p:origin x="-7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8CCDC-4FF1-42AE-8913-360BE4DE9F9D}" type="datetimeFigureOut">
              <a:rPr lang="en-US" smtClean="0"/>
              <a:pPr/>
              <a:t>4/27/2020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D647A-A7EA-4D5C-B113-120454572C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CEFBD0-431F-4DE3-B145-6C4FD7C7FD48}"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CEFBD0-431F-4DE3-B145-6C4FD7C7FD48}"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CEFBD0-431F-4DE3-B145-6C4FD7C7FD48}"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CEFBD0-431F-4DE3-B145-6C4FD7C7FD48}"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CEFBD0-431F-4DE3-B145-6C4FD7C7FD48}"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CEFBD0-431F-4DE3-B145-6C4FD7C7FD48}"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CEFBD0-431F-4DE3-B145-6C4FD7C7FD48}" type="datetimeFigureOut">
              <a:rPr lang="en-US" smtClean="0"/>
              <a:pPr/>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CEFBD0-431F-4DE3-B145-6C4FD7C7FD48}" type="datetimeFigureOut">
              <a:rPr lang="en-US" smtClean="0"/>
              <a:pPr/>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EFBD0-431F-4DE3-B145-6C4FD7C7FD48}" type="datetimeFigureOut">
              <a:rPr lang="en-US" smtClean="0"/>
              <a:pPr/>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CEFBD0-431F-4DE3-B145-6C4FD7C7FD48}"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CEFBD0-431F-4DE3-B145-6C4FD7C7FD48}"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EFBD0-431F-4DE3-B145-6C4FD7C7FD48}" type="datetimeFigureOut">
              <a:rPr lang="en-US" smtClean="0"/>
              <a:pPr/>
              <a:t>4/27/2020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94B7A-BE47-4F8B-AF6B-1A14651F23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verywellfamily.com/is-pregnancy-after-35-safe-275923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verywellfamily.com/prenatal-care-in-pregnancy-2752878"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orldpopulationreview.com/countries/serbia-population/" TargetMode="External"/><Relationship Id="rId3" Type="http://schemas.openxmlformats.org/officeDocument/2006/relationships/hyperlink" Target="http://worldpopulationreview.com/continents/world-population/" TargetMode="External"/><Relationship Id="rId7" Type="http://schemas.openxmlformats.org/officeDocument/2006/relationships/hyperlink" Target="http://worldpopulationreview.com/countries/lithuania-population/" TargetMode="External"/><Relationship Id="rId12" Type="http://schemas.openxmlformats.org/officeDocument/2006/relationships/hyperlink" Target="http://worldpopulationreview.com/countries/russia-population/" TargetMode="External"/><Relationship Id="rId2" Type="http://schemas.openxmlformats.org/officeDocument/2006/relationships/hyperlink" Target="http://worldpopulationreview.com/countries/bulgaria-population/" TargetMode="External"/><Relationship Id="rId1" Type="http://schemas.openxmlformats.org/officeDocument/2006/relationships/slideLayout" Target="../slideLayouts/slideLayout2.xml"/><Relationship Id="rId6" Type="http://schemas.openxmlformats.org/officeDocument/2006/relationships/hyperlink" Target="http://worldpopulationreview.com/countries/lesotho-population/" TargetMode="External"/><Relationship Id="rId11" Type="http://schemas.openxmlformats.org/officeDocument/2006/relationships/hyperlink" Target="http://worldpopulationreview.com/states/georgia-population/" TargetMode="External"/><Relationship Id="rId5" Type="http://schemas.openxmlformats.org/officeDocument/2006/relationships/hyperlink" Target="http://worldpopulationreview.com/countries/latvia-population/" TargetMode="External"/><Relationship Id="rId10" Type="http://schemas.openxmlformats.org/officeDocument/2006/relationships/hyperlink" Target="http://worldpopulationreview.com/countries/romania-population/" TargetMode="External"/><Relationship Id="rId4" Type="http://schemas.openxmlformats.org/officeDocument/2006/relationships/hyperlink" Target="http://worldpopulationreview.com/countries/ukraine-population/" TargetMode="External"/><Relationship Id="rId9" Type="http://schemas.openxmlformats.org/officeDocument/2006/relationships/hyperlink" Target="http://worldpopulationreview.com/countries/croatia-population/"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orldpopulationreview.com/countries/maldives-population/" TargetMode="External"/><Relationship Id="rId3" Type="http://schemas.openxmlformats.org/officeDocument/2006/relationships/hyperlink" Target="http://worldpopulationreview.com/countries/united-arab-emirates-population/" TargetMode="External"/><Relationship Id="rId7" Type="http://schemas.openxmlformats.org/officeDocument/2006/relationships/hyperlink" Target="http://worldpopulationreview.com/countries/kuwait-population/" TargetMode="External"/><Relationship Id="rId2" Type="http://schemas.openxmlformats.org/officeDocument/2006/relationships/hyperlink" Target="http://worldpopulationreview.com/countries/qatar-population/" TargetMode="External"/><Relationship Id="rId1" Type="http://schemas.openxmlformats.org/officeDocument/2006/relationships/slideLayout" Target="../slideLayouts/slideLayout2.xml"/><Relationship Id="rId6" Type="http://schemas.openxmlformats.org/officeDocument/2006/relationships/hyperlink" Target="http://worldpopulationreview.com/countries/mayotte-population/" TargetMode="External"/><Relationship Id="rId11" Type="http://schemas.openxmlformats.org/officeDocument/2006/relationships/hyperlink" Target="http://worldpopulationreview.com/countries/saudi-arabia-population/" TargetMode="External"/><Relationship Id="rId5" Type="http://schemas.openxmlformats.org/officeDocument/2006/relationships/hyperlink" Target="http://worldpopulationreview.com/countries/oman-population/" TargetMode="External"/><Relationship Id="rId10" Type="http://schemas.openxmlformats.org/officeDocument/2006/relationships/hyperlink" Target="http://worldpopulationreview.com/countries/palestine-population/" TargetMode="External"/><Relationship Id="rId4" Type="http://schemas.openxmlformats.org/officeDocument/2006/relationships/hyperlink" Target="http://worldpopulationreview.com/countries/bahrain-population/" TargetMode="External"/><Relationship Id="rId9" Type="http://schemas.openxmlformats.org/officeDocument/2006/relationships/hyperlink" Target="http://worldpopulationreview.com/countries/french-guiana-popula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solidFill>
                  <a:srgbClr val="C00000"/>
                </a:solidFill>
              </a:rPr>
              <a:t>Mortality </a:t>
            </a:r>
            <a:endParaRPr lang="en-US" sz="7200" dirty="0">
              <a:solidFill>
                <a:srgbClr val="C00000"/>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t>Population size also reflects mortality, the incidence of death in a country’s population.</a:t>
            </a:r>
          </a:p>
          <a:p>
            <a:pPr>
              <a:buFont typeface="Wingdings" pitchFamily="2" charset="2"/>
              <a:buChar char="Ø"/>
            </a:pPr>
            <a:r>
              <a:rPr lang="en-US" dirty="0" smtClean="0"/>
              <a:t>To measure mortality ,demographers use the following terms.</a:t>
            </a:r>
          </a:p>
          <a:p>
            <a:pPr marL="571500" indent="-571500">
              <a:buFont typeface="+mj-lt"/>
              <a:buAutoNum type="romanUcPeriod"/>
            </a:pPr>
            <a:r>
              <a:rPr lang="en-US" dirty="0" smtClean="0"/>
              <a:t>Crude death rate</a:t>
            </a:r>
          </a:p>
          <a:p>
            <a:pPr marL="571500" indent="-571500">
              <a:buFont typeface="+mj-lt"/>
              <a:buAutoNum type="romanUcPeriod"/>
            </a:pPr>
            <a:r>
              <a:rPr lang="en-US" dirty="0" smtClean="0"/>
              <a:t>Infant mortality rate</a:t>
            </a:r>
          </a:p>
          <a:p>
            <a:pPr marL="571500" indent="-571500">
              <a:buFont typeface="+mj-lt"/>
              <a:buAutoNum type="romanUcPeriod"/>
            </a:pPr>
            <a:r>
              <a:rPr lang="en-US" dirty="0" smtClean="0"/>
              <a:t>Maternal mortality rate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b="1" dirty="0" smtClean="0"/>
              <a:t/>
            </a:r>
            <a:br>
              <a:rPr lang="en-US" b="1" dirty="0" smtClean="0"/>
            </a:br>
            <a:r>
              <a:rPr lang="en-US" dirty="0" smtClean="0"/>
              <a:t/>
            </a:r>
            <a:br>
              <a:rPr lang="en-US" dirty="0" smtClean="0"/>
            </a:br>
            <a:endParaRPr lang="en-US" dirty="0"/>
          </a:p>
        </p:txBody>
      </p:sp>
      <p:pic>
        <p:nvPicPr>
          <p:cNvPr id="9218" name="Picture 2"/>
          <p:cNvPicPr>
            <a:picLocks noGrp="1" noChangeAspect="1" noChangeArrowheads="1"/>
          </p:cNvPicPr>
          <p:nvPr>
            <p:ph idx="1"/>
          </p:nvPr>
        </p:nvPicPr>
        <p:blipFill>
          <a:blip r:embed="rId2"/>
          <a:srcRect l="6857" t="25254" r="36321" b="12452"/>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Countries with Lowest </a:t>
            </a:r>
            <a:r>
              <a:rPr lang="en-US" i="1" dirty="0" smtClean="0">
                <a:solidFill>
                  <a:srgbClr val="FF0000"/>
                </a:solidFill>
              </a:rPr>
              <a:t>I.M Rate</a:t>
            </a:r>
            <a:endParaRPr lang="en-US" dirty="0">
              <a:solidFill>
                <a:srgbClr val="FF0000"/>
              </a:solidFill>
            </a:endParaRPr>
          </a:p>
        </p:txBody>
      </p:sp>
      <p:pic>
        <p:nvPicPr>
          <p:cNvPr id="10242" name="Picture 2"/>
          <p:cNvPicPr>
            <a:picLocks noGrp="1" noChangeAspect="1" noChangeArrowheads="1"/>
          </p:cNvPicPr>
          <p:nvPr>
            <p:ph idx="1"/>
          </p:nvPr>
        </p:nvPicPr>
        <p:blipFill>
          <a:blip r:embed="rId2"/>
          <a:srcRect l="4753" t="40407" r="39477" b="4034"/>
          <a:stretch>
            <a:fillRect/>
          </a:stretch>
        </p:blipFill>
        <p:spPr bwMode="auto">
          <a:xfrm>
            <a:off x="0" y="1371600"/>
            <a:ext cx="9144000" cy="54864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srcRect l="6857" t="28622" r="39477" b="1581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13171" t="23571" r="38425" b="17503"/>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 MORTALITY</a:t>
            </a:r>
            <a:br>
              <a:rPr lang="en-US" dirty="0" smtClean="0"/>
            </a:br>
            <a:endParaRPr lang="en-US" dirty="0"/>
          </a:p>
        </p:txBody>
      </p:sp>
      <p:sp>
        <p:nvSpPr>
          <p:cNvPr id="3" name="Content Placeholder 2"/>
          <p:cNvSpPr>
            <a:spLocks noGrp="1"/>
          </p:cNvSpPr>
          <p:nvPr>
            <p:ph idx="1"/>
          </p:nvPr>
        </p:nvSpPr>
        <p:spPr/>
        <p:txBody>
          <a:bodyPr/>
          <a:lstStyle/>
          <a:p>
            <a:r>
              <a:rPr lang="en-US" dirty="0" smtClean="0"/>
              <a:t>Child mortality is typically defined as the number of deaths of children under five years of age in a given year per one thousand children in this age group.</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l="16328" t="10102" r="14223" b="1581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l="25798" t="8418" r="11066" b="1581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l="25798" t="8418" r="11066" b="1581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l="25798" t="8418" r="11066" b="1581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l="25798" t="8418" r="11066" b="1581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rPr>
              <a:t>Crude death rate </a:t>
            </a:r>
            <a:endParaRPr lang="en-US" sz="5400" dirty="0">
              <a:solidFill>
                <a:srgbClr val="C00000"/>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solidFill>
                  <a:srgbClr val="002060"/>
                </a:solidFill>
              </a:rPr>
              <a:t>Crude death rate indicates the number of deaths occurring during the year, per 1,000 population estimated at midyear</a:t>
            </a:r>
          </a:p>
          <a:p>
            <a:pPr>
              <a:buFont typeface="Wingdings" pitchFamily="2" charset="2"/>
              <a:buChar char="Ø"/>
            </a:pPr>
            <a:r>
              <a:rPr lang="en-US" dirty="0" smtClean="0">
                <a:solidFill>
                  <a:srgbClr val="00B050"/>
                </a:solidFill>
              </a:rPr>
              <a:t>The </a:t>
            </a:r>
            <a:r>
              <a:rPr lang="en-US" b="1" dirty="0" smtClean="0">
                <a:solidFill>
                  <a:srgbClr val="00B050"/>
                </a:solidFill>
              </a:rPr>
              <a:t>crude death rate</a:t>
            </a:r>
            <a:r>
              <a:rPr lang="en-US" dirty="0" smtClean="0">
                <a:solidFill>
                  <a:srgbClr val="00B050"/>
                </a:solidFill>
              </a:rPr>
              <a:t> is the number of </a:t>
            </a:r>
            <a:r>
              <a:rPr lang="en-US" b="1" dirty="0" smtClean="0">
                <a:solidFill>
                  <a:srgbClr val="00B050"/>
                </a:solidFill>
              </a:rPr>
              <a:t>deaths</a:t>
            </a:r>
            <a:r>
              <a:rPr lang="en-US" dirty="0" smtClean="0">
                <a:solidFill>
                  <a:srgbClr val="00B050"/>
                </a:solidFill>
              </a:rPr>
              <a:t> occurring among the population of a given geographical area during a given year, per 1,000 mid-year total population of the given geographical area during the same year.</a:t>
            </a:r>
            <a:endParaRPr lang="en-US" dirty="0">
              <a:solidFill>
                <a:srgbClr val="00B05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0000"/>
                </a:solidFill>
              </a:rPr>
              <a:t>Maternal mortality </a:t>
            </a:r>
            <a:endParaRPr lang="en-US" sz="4800" dirty="0">
              <a:solidFill>
                <a:srgbClr val="FF0000"/>
              </a:solidFill>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solidFill>
                  <a:srgbClr val="00B050"/>
                </a:solidFill>
              </a:rPr>
              <a:t>The death of a woman as a result of pregnancy or childbearing.</a:t>
            </a:r>
          </a:p>
          <a:p>
            <a:pPr>
              <a:buFont typeface="Wingdings" pitchFamily="2" charset="2"/>
              <a:buChar char="Ø"/>
            </a:pPr>
            <a:r>
              <a:rPr lang="en-US" dirty="0" smtClean="0">
                <a:solidFill>
                  <a:srgbClr val="002060"/>
                </a:solidFill>
              </a:rPr>
              <a:t>"The </a:t>
            </a:r>
            <a:r>
              <a:rPr lang="en-US" b="1" dirty="0" smtClean="0">
                <a:solidFill>
                  <a:srgbClr val="002060"/>
                </a:solidFill>
              </a:rPr>
              <a:t>death</a:t>
            </a:r>
            <a:r>
              <a:rPr lang="en-US" dirty="0" smtClean="0">
                <a:solidFill>
                  <a:srgbClr val="002060"/>
                </a:solidFill>
              </a:rPr>
              <a:t> of a woman while pregnant or within 42 days of termination of pregnancy, irrespective of the duration and the site of the pregnancy, from any cause related to or aggravated by the pregnancy or its management, but not from accidental or incidental causes."</a:t>
            </a:r>
            <a:endParaRPr lang="en-US" dirty="0">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rPr>
              <a:t>Maternal mortality rate</a:t>
            </a:r>
            <a:endParaRPr lang="en-US" sz="5400" dirty="0">
              <a:solidFill>
                <a:srgbClr val="C00000"/>
              </a:solidFill>
            </a:endParaRPr>
          </a:p>
        </p:txBody>
      </p:sp>
      <p:sp>
        <p:nvSpPr>
          <p:cNvPr id="3" name="Content Placeholder 2"/>
          <p:cNvSpPr>
            <a:spLocks noGrp="1"/>
          </p:cNvSpPr>
          <p:nvPr>
            <p:ph idx="1"/>
          </p:nvPr>
        </p:nvSpPr>
        <p:spPr/>
        <p:txBody>
          <a:bodyPr/>
          <a:lstStyle/>
          <a:p>
            <a:pPr>
              <a:buFont typeface="Wingdings" pitchFamily="2" charset="2"/>
              <a:buChar char="Ø"/>
            </a:pPr>
            <a:r>
              <a:rPr lang="en-US" b="1" dirty="0" smtClean="0">
                <a:solidFill>
                  <a:srgbClr val="0070C0"/>
                </a:solidFill>
              </a:rPr>
              <a:t>The number of registered maternal deaths due to birth- or pregnancy-related complications per 100,000 registered live births.</a:t>
            </a:r>
          </a:p>
          <a:p>
            <a:pPr>
              <a:buFont typeface="Wingdings" pitchFamily="2" charset="2"/>
              <a:buChar char="Ø"/>
            </a:pPr>
            <a:r>
              <a:rPr lang="en-US" b="1" dirty="0" smtClean="0">
                <a:solidFill>
                  <a:srgbClr val="0070C0"/>
                </a:solidFill>
              </a:rPr>
              <a:t>The number of deaths to women due to pregnancy and child birth divided by the number of live births in a given year(and usually multiplied by 100,000)</a:t>
            </a:r>
            <a:endParaRPr lang="en-US" b="1" dirty="0">
              <a:solidFill>
                <a:srgbClr val="0070C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0000"/>
                </a:solidFill>
              </a:rPr>
              <a:t>Key facts</a:t>
            </a:r>
            <a:endParaRPr lang="en-US" sz="48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lvl="1">
              <a:buNone/>
            </a:pPr>
            <a:endParaRPr lang="en-US" b="1" dirty="0" smtClean="0"/>
          </a:p>
          <a:p>
            <a:r>
              <a:rPr lang="en-US" b="1" dirty="0" smtClean="0"/>
              <a:t>Every day in 2017, approximately 810 women died from preventable causes related to pregnancy and childbirth.</a:t>
            </a:r>
          </a:p>
          <a:p>
            <a:r>
              <a:rPr lang="en-US" b="1" dirty="0" smtClean="0"/>
              <a:t>Between 2000 and 2017, the maternal mortality ratio (MMR, number of maternal deaths per 100,000 live births) dropped by about 38% worldwide.</a:t>
            </a:r>
          </a:p>
          <a:p>
            <a:r>
              <a:rPr lang="en-US" b="1" dirty="0" smtClean="0"/>
              <a:t>94% of all maternal deaths occur in low and lower middle-income countries.</a:t>
            </a:r>
          </a:p>
          <a:p>
            <a:r>
              <a:rPr lang="en-US" b="1" dirty="0" smtClean="0"/>
              <a:t>Young adolescents (ages 10-14) face a higher risk of complications and death as a result of pregnancy than other women.</a:t>
            </a:r>
          </a:p>
          <a:p>
            <a:r>
              <a:rPr lang="en-US" b="1" dirty="0" smtClean="0"/>
              <a:t>Skilled care before, during and after childbirth can save the lives of women and newborns.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1" name="Picture 3"/>
          <p:cNvPicPr>
            <a:picLocks noGrp="1" noChangeAspect="1" noChangeArrowheads="1"/>
          </p:cNvPicPr>
          <p:nvPr>
            <p:ph idx="1"/>
          </p:nvPr>
        </p:nvPicPr>
        <p:blipFill>
          <a:blip r:embed="rId2"/>
          <a:srcRect l="12119" t="50509" r="38425" b="36022"/>
          <a:stretch>
            <a:fillRect/>
          </a:stretch>
        </p:blipFill>
        <p:spPr bwMode="auto">
          <a:xfrm>
            <a:off x="457200" y="0"/>
            <a:ext cx="8229600" cy="14478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l="16250" t="25000" r="35625" b="8000"/>
          <a:stretch>
            <a:fillRect/>
          </a:stretch>
        </p:blipFill>
        <p:spPr bwMode="auto">
          <a:xfrm>
            <a:off x="0" y="1295400"/>
            <a:ext cx="9144000" cy="55626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4" name="Picture 2"/>
          <p:cNvPicPr>
            <a:picLocks noGrp="1" noChangeAspect="1" noChangeArrowheads="1"/>
          </p:cNvPicPr>
          <p:nvPr>
            <p:ph idx="1"/>
          </p:nvPr>
        </p:nvPicPr>
        <p:blipFill>
          <a:blip r:embed="rId2"/>
          <a:srcRect l="14223" t="11785" r="27902" b="4034"/>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srcRect l="14223" t="10102" r="27902" b="7401"/>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srcRect l="14223" t="13469" r="27902" b="5717"/>
          <a:stretch>
            <a:fillRect/>
          </a:stretch>
        </p:blipFill>
        <p:spPr bwMode="auto">
          <a:xfrm>
            <a:off x="0" y="152400"/>
            <a:ext cx="9144000" cy="67056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srcRect l="14223" t="8418" r="57366" b="5717"/>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srcRect l="14223" t="15153" r="27902" b="3433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5" name="Picture 3"/>
          <p:cNvPicPr>
            <a:picLocks noGrp="1" noChangeAspect="1" noChangeArrowheads="1"/>
          </p:cNvPicPr>
          <p:nvPr>
            <p:ph idx="1"/>
          </p:nvPr>
        </p:nvPicPr>
        <p:blipFill>
          <a:blip r:embed="rId2"/>
          <a:srcRect l="13171" t="13469" r="14223" b="7401"/>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92D050"/>
                </a:solidFill>
              </a:rPr>
              <a:t>Formula of crude death rate</a:t>
            </a:r>
            <a:endParaRPr lang="en-US" sz="5400" dirty="0">
              <a:solidFill>
                <a:srgbClr val="92D050"/>
              </a:solidFill>
            </a:endParaRPr>
          </a:p>
        </p:txBody>
      </p:sp>
      <p:pic>
        <p:nvPicPr>
          <p:cNvPr id="2051" name="Picture 3"/>
          <p:cNvPicPr>
            <a:picLocks noGrp="1" noChangeAspect="1" noChangeArrowheads="1"/>
          </p:cNvPicPr>
          <p:nvPr>
            <p:ph idx="1"/>
          </p:nvPr>
        </p:nvPicPr>
        <p:blipFill>
          <a:blip r:embed="rId2"/>
          <a:srcRect l="22641" t="20203" r="25798" b="71379"/>
          <a:stretch>
            <a:fillRect/>
          </a:stretch>
        </p:blipFill>
        <p:spPr bwMode="auto">
          <a:xfrm>
            <a:off x="762000" y="3048000"/>
            <a:ext cx="7772400" cy="19050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Maternal Mortality Rate, Causes, and Prevention</a:t>
            </a:r>
            <a:r>
              <a:rPr lang="en-US" dirty="0" smtClean="0"/>
              <a:t/>
            </a:r>
            <a:br>
              <a:rPr lang="en-US" dirty="0" smtClean="0"/>
            </a:br>
            <a:endParaRPr lang="en-US" dirty="0"/>
          </a:p>
        </p:txBody>
      </p:sp>
      <p:pic>
        <p:nvPicPr>
          <p:cNvPr id="14338" name="Picture 2"/>
          <p:cNvPicPr>
            <a:picLocks noGrp="1" noChangeAspect="1" noChangeArrowheads="1"/>
          </p:cNvPicPr>
          <p:nvPr>
            <p:ph idx="1"/>
          </p:nvPr>
        </p:nvPicPr>
        <p:blipFill>
          <a:blip r:embed="rId2"/>
          <a:srcRect l="3700" t="18520" r="30007" b="9085"/>
          <a:stretch>
            <a:fillRect/>
          </a:stretch>
        </p:blipFill>
        <p:spPr bwMode="auto">
          <a:xfrm>
            <a:off x="0" y="990600"/>
            <a:ext cx="9144000" cy="58674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33164" t="30305" r="20536" b="24237"/>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l="31059" t="20203" r="16328" b="15819"/>
          <a:stretch>
            <a:fillRect/>
          </a:stretch>
        </p:blipFill>
        <p:spPr bwMode="auto">
          <a:xfrm>
            <a:off x="0" y="0"/>
            <a:ext cx="9144000" cy="66294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l="31059" t="20203" r="16328" b="1581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FF0000"/>
                </a:solidFill>
              </a:rPr>
              <a:t>Contributing Factors</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b="1" dirty="0" smtClean="0">
                <a:solidFill>
                  <a:srgbClr val="FFC000"/>
                </a:solidFill>
              </a:rPr>
              <a:t>Age</a:t>
            </a:r>
            <a:r>
              <a:rPr lang="en-US" b="1" dirty="0" smtClean="0"/>
              <a:t>:</a:t>
            </a:r>
            <a:r>
              <a:rPr lang="en-US" dirty="0" smtClean="0"/>
              <a:t> Women in their twenties tend to have fewer complications during pregnancy than younger or older women.</a:t>
            </a:r>
          </a:p>
          <a:p>
            <a:r>
              <a:rPr lang="en-US" dirty="0" smtClean="0"/>
              <a:t> Young girls under the age of 15 have a much greater chance of complications that can lead to death.﻿</a:t>
            </a:r>
          </a:p>
          <a:p>
            <a:r>
              <a:rPr lang="en-US" dirty="0" smtClean="0"/>
              <a:t> The risks also go up with </a:t>
            </a:r>
            <a:r>
              <a:rPr lang="en-US" u="sng" dirty="0" smtClean="0">
                <a:hlinkClick r:id="rId2"/>
              </a:rPr>
              <a:t>advanced maternal age</a:t>
            </a:r>
            <a:r>
              <a:rPr lang="en-US" dirty="0" smtClean="0"/>
              <a:t> and increases as women become pregnant in their late 30s, or in their 40s and 50s.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Continued---</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solidFill>
                  <a:srgbClr val="00B050"/>
                </a:solidFill>
              </a:rPr>
              <a:t>Socioeconomic status:</a:t>
            </a:r>
            <a:r>
              <a:rPr lang="en-US" dirty="0" smtClean="0">
                <a:solidFill>
                  <a:srgbClr val="00B050"/>
                </a:solidFill>
              </a:rPr>
              <a:t> </a:t>
            </a:r>
            <a:r>
              <a:rPr lang="en-US" dirty="0" smtClean="0"/>
              <a:t>Poor women in a lower socioeconomic group may have less education, a poor diet, and barriers to healthcare.</a:t>
            </a:r>
            <a:endParaRPr lang="en-US" baseline="30000" dirty="0" smtClean="0"/>
          </a:p>
          <a:p>
            <a:r>
              <a:rPr lang="en-US" dirty="0" smtClean="0"/>
              <a:t> Less education contributes to earlier or unplanned pregnancy.</a:t>
            </a:r>
          </a:p>
          <a:p>
            <a:r>
              <a:rPr lang="en-US" dirty="0" smtClean="0"/>
              <a:t> Lack of nutrition can lead to health deficiencies and a poor pregnancy outcome.</a:t>
            </a:r>
          </a:p>
          <a:p>
            <a:r>
              <a:rPr lang="en-US" dirty="0" smtClean="0"/>
              <a:t> And, not getting quality care can put women at risk for infection or other complications that could otherwise be managed and treated in a health care facility or by a skilled healthcare provider.</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Continued---</a:t>
            </a:r>
            <a:endParaRPr lang="en-US" dirty="0"/>
          </a:p>
        </p:txBody>
      </p:sp>
      <p:sp>
        <p:nvSpPr>
          <p:cNvPr id="3" name="Content Placeholder 2"/>
          <p:cNvSpPr>
            <a:spLocks noGrp="1"/>
          </p:cNvSpPr>
          <p:nvPr>
            <p:ph idx="1"/>
          </p:nvPr>
        </p:nvSpPr>
        <p:spPr/>
        <p:txBody>
          <a:bodyPr/>
          <a:lstStyle/>
          <a:p>
            <a:pPr fontAlgn="base"/>
            <a:r>
              <a:rPr lang="en-US" b="1" dirty="0" smtClean="0">
                <a:solidFill>
                  <a:srgbClr val="00B0F0"/>
                </a:solidFill>
              </a:rPr>
              <a:t>Gender inequality:</a:t>
            </a:r>
            <a:r>
              <a:rPr lang="en-US" dirty="0" smtClean="0"/>
              <a:t> In some countries, girls and women have less opportunity to get an education.</a:t>
            </a:r>
            <a:endParaRPr lang="en-US" baseline="30000" dirty="0" smtClean="0"/>
          </a:p>
          <a:p>
            <a:r>
              <a:rPr lang="en-US" dirty="0" smtClean="0"/>
              <a:t>﻿ They are often denied financial resources and do not have a say in their own lives and family choices.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Continued---</a:t>
            </a:r>
            <a:endParaRPr lang="en-US" dirty="0"/>
          </a:p>
        </p:txBody>
      </p:sp>
      <p:sp>
        <p:nvSpPr>
          <p:cNvPr id="3" name="Content Placeholder 2"/>
          <p:cNvSpPr>
            <a:spLocks noGrp="1"/>
          </p:cNvSpPr>
          <p:nvPr>
            <p:ph idx="1"/>
          </p:nvPr>
        </p:nvSpPr>
        <p:spPr/>
        <p:txBody>
          <a:bodyPr>
            <a:normAutofit/>
          </a:bodyPr>
          <a:lstStyle/>
          <a:p>
            <a:pPr fontAlgn="base"/>
            <a:r>
              <a:rPr lang="en-US" b="1" dirty="0" smtClean="0">
                <a:solidFill>
                  <a:srgbClr val="7030A0"/>
                </a:solidFill>
              </a:rPr>
              <a:t>Available resources:</a:t>
            </a:r>
            <a:r>
              <a:rPr lang="en-US" dirty="0" smtClean="0"/>
              <a:t> For many women, medical care is far away and difficult to reach.</a:t>
            </a:r>
            <a:endParaRPr lang="en-US" baseline="30000" dirty="0" smtClean="0"/>
          </a:p>
          <a:p>
            <a:r>
              <a:rPr lang="en-US" dirty="0" smtClean="0"/>
              <a:t>﻿ The lack of </a:t>
            </a:r>
            <a:r>
              <a:rPr lang="en-US" u="sng" dirty="0" smtClean="0">
                <a:hlinkClick r:id="rId2"/>
              </a:rPr>
              <a:t>prenatal care</a:t>
            </a:r>
            <a:r>
              <a:rPr lang="en-US" dirty="0" smtClean="0"/>
              <a:t>, delivering a baby without someone skilled in attendance such as a doctor, midwife, or nurse, and not having access to treatments such as antibiotics and emergency services can have life-threatening consequences.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rPr>
              <a:t>Continued---</a:t>
            </a:r>
            <a:endParaRPr lang="en-US" sz="5400" dirty="0">
              <a:solidFill>
                <a:srgbClr val="FF0000"/>
              </a:solidFill>
            </a:endParaRPr>
          </a:p>
        </p:txBody>
      </p:sp>
      <p:sp>
        <p:nvSpPr>
          <p:cNvPr id="3" name="Content Placeholder 2"/>
          <p:cNvSpPr>
            <a:spLocks noGrp="1"/>
          </p:cNvSpPr>
          <p:nvPr>
            <p:ph idx="1"/>
          </p:nvPr>
        </p:nvSpPr>
        <p:spPr/>
        <p:txBody>
          <a:bodyPr>
            <a:normAutofit/>
          </a:bodyPr>
          <a:lstStyle/>
          <a:p>
            <a:pPr fontAlgn="base"/>
            <a:r>
              <a:rPr lang="en-US" b="1" dirty="0" smtClean="0">
                <a:solidFill>
                  <a:srgbClr val="00B050"/>
                </a:solidFill>
              </a:rPr>
              <a:t>Parity:</a:t>
            </a:r>
            <a:r>
              <a:rPr lang="en-US" dirty="0" smtClean="0"/>
              <a:t> Parity is the number of times a woman has been pregnant. </a:t>
            </a:r>
          </a:p>
          <a:p>
            <a:pPr fontAlgn="base"/>
            <a:r>
              <a:rPr lang="en-US" dirty="0" smtClean="0"/>
              <a:t>The chances of having an issue with pregnancy or problems during childbirth are a little higher in a first pregnancy.</a:t>
            </a:r>
          </a:p>
          <a:p>
            <a:pPr fontAlgn="base"/>
            <a:r>
              <a:rPr lang="en-US" dirty="0" smtClean="0"/>
              <a:t> The odds are less in a second pregnancy. But, after five or more pregnancies the risk grows once again.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Countries with High C.D Rate</a:t>
            </a:r>
            <a:endParaRPr lang="en-US" dirty="0"/>
          </a:p>
        </p:txBody>
      </p:sp>
      <p:sp>
        <p:nvSpPr>
          <p:cNvPr id="3" name="Content Placeholder 2"/>
          <p:cNvSpPr>
            <a:spLocks noGrp="1"/>
          </p:cNvSpPr>
          <p:nvPr>
            <p:ph idx="1"/>
          </p:nvPr>
        </p:nvSpPr>
        <p:spPr>
          <a:xfrm>
            <a:off x="0" y="1143000"/>
            <a:ext cx="9144000" cy="5715000"/>
          </a:xfrm>
        </p:spPr>
        <p:txBody>
          <a:bodyPr>
            <a:normAutofit fontScale="62500" lnSpcReduction="20000"/>
          </a:bodyPr>
          <a:lstStyle/>
          <a:p>
            <a:r>
              <a:rPr lang="en-US" dirty="0" smtClean="0"/>
              <a:t>Countries with high mortality rates and relatively low fertility rates face the risk of population decline.</a:t>
            </a:r>
          </a:p>
          <a:p>
            <a:r>
              <a:rPr lang="en-US" dirty="0" smtClean="0">
                <a:hlinkClick r:id="rId2"/>
              </a:rPr>
              <a:t>Bulgaria</a:t>
            </a:r>
            <a:r>
              <a:rPr lang="en-US" dirty="0" smtClean="0"/>
              <a:t> has the highest mortality rate in the world of 15.433 deaths per 1,000 people. According to the </a:t>
            </a:r>
            <a:r>
              <a:rPr lang="en-US" dirty="0" smtClean="0">
                <a:hlinkClick r:id="rId3"/>
              </a:rPr>
              <a:t>World</a:t>
            </a:r>
            <a:r>
              <a:rPr lang="en-US" dirty="0" smtClean="0"/>
              <a:t> Health Organization, the causes of death in Bulgaria are the same as those in other European countries, including non communicable diseases (diseases of the circulatory, digestive, or respiratory systems) and cancers.</a:t>
            </a:r>
          </a:p>
          <a:p>
            <a:r>
              <a:rPr lang="en-US" dirty="0" smtClean="0"/>
              <a:t>The ten countries with the highest mortality rates in the world are:</a:t>
            </a:r>
          </a:p>
          <a:p>
            <a:r>
              <a:rPr lang="en-US" dirty="0" smtClean="0"/>
              <a:t>Bulgaria (15.433)</a:t>
            </a:r>
          </a:p>
          <a:p>
            <a:r>
              <a:rPr lang="en-US" dirty="0" smtClean="0">
                <a:hlinkClick r:id="rId4"/>
              </a:rPr>
              <a:t>Ukraine</a:t>
            </a:r>
            <a:r>
              <a:rPr lang="en-US" dirty="0" smtClean="0"/>
              <a:t> (15.192)</a:t>
            </a:r>
          </a:p>
          <a:p>
            <a:r>
              <a:rPr lang="en-US" dirty="0" smtClean="0">
                <a:hlinkClick r:id="rId5"/>
              </a:rPr>
              <a:t>Latvia</a:t>
            </a:r>
            <a:r>
              <a:rPr lang="en-US" dirty="0" smtClean="0"/>
              <a:t> (14.669)</a:t>
            </a:r>
          </a:p>
          <a:p>
            <a:r>
              <a:rPr lang="en-US" dirty="0" smtClean="0">
                <a:hlinkClick r:id="rId6"/>
              </a:rPr>
              <a:t>Lesotho</a:t>
            </a:r>
            <a:r>
              <a:rPr lang="en-US" dirty="0" smtClean="0"/>
              <a:t> (14.144)</a:t>
            </a:r>
          </a:p>
          <a:p>
            <a:r>
              <a:rPr lang="en-US" dirty="0" smtClean="0">
                <a:hlinkClick r:id="rId7"/>
              </a:rPr>
              <a:t>Lithuania</a:t>
            </a:r>
            <a:r>
              <a:rPr lang="en-US" dirty="0" smtClean="0"/>
              <a:t> (13.737)</a:t>
            </a:r>
          </a:p>
          <a:p>
            <a:r>
              <a:rPr lang="en-US" dirty="0" smtClean="0">
                <a:hlinkClick r:id="rId8"/>
              </a:rPr>
              <a:t>Serbia</a:t>
            </a:r>
            <a:r>
              <a:rPr lang="en-US" dirty="0" smtClean="0"/>
              <a:t> (13.194)</a:t>
            </a:r>
          </a:p>
          <a:p>
            <a:r>
              <a:rPr lang="en-US" dirty="0" smtClean="0">
                <a:hlinkClick r:id="rId9"/>
              </a:rPr>
              <a:t>Croatia</a:t>
            </a:r>
            <a:r>
              <a:rPr lang="en-US" dirty="0" smtClean="0"/>
              <a:t> (13.17)</a:t>
            </a:r>
          </a:p>
          <a:p>
            <a:r>
              <a:rPr lang="en-US" dirty="0" smtClean="0">
                <a:hlinkClick r:id="rId10"/>
              </a:rPr>
              <a:t>Romania</a:t>
            </a:r>
            <a:r>
              <a:rPr lang="en-US" dirty="0" smtClean="0"/>
              <a:t> (13.099)</a:t>
            </a:r>
          </a:p>
          <a:p>
            <a:r>
              <a:rPr lang="en-US" dirty="0" smtClean="0">
                <a:hlinkClick r:id="rId11"/>
              </a:rPr>
              <a:t>Georgia</a:t>
            </a:r>
            <a:r>
              <a:rPr lang="en-US" dirty="0" smtClean="0"/>
              <a:t> (12.816)</a:t>
            </a:r>
          </a:p>
          <a:p>
            <a:r>
              <a:rPr lang="en-US" dirty="0" smtClean="0">
                <a:hlinkClick r:id="rId12"/>
              </a:rPr>
              <a:t>Russia</a:t>
            </a:r>
            <a:r>
              <a:rPr lang="en-US" dirty="0" smtClean="0"/>
              <a:t> (12.785)</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Countries with Low C.D Rate</a:t>
            </a:r>
            <a:endParaRPr lang="en-US" dirty="0">
              <a:solidFill>
                <a:srgbClr val="FF0000"/>
              </a:solidFill>
            </a:endParaRPr>
          </a:p>
        </p:txBody>
      </p:sp>
      <p:sp>
        <p:nvSpPr>
          <p:cNvPr id="3" name="Content Placeholder 2"/>
          <p:cNvSpPr>
            <a:spLocks noGrp="1"/>
          </p:cNvSpPr>
          <p:nvPr>
            <p:ph idx="1"/>
          </p:nvPr>
        </p:nvSpPr>
        <p:spPr>
          <a:xfrm>
            <a:off x="0" y="1066800"/>
            <a:ext cx="9144000" cy="5791200"/>
          </a:xfrm>
        </p:spPr>
        <p:txBody>
          <a:bodyPr>
            <a:normAutofit fontScale="70000" lnSpcReduction="20000"/>
          </a:bodyPr>
          <a:lstStyle/>
          <a:p>
            <a:r>
              <a:rPr lang="en-US" dirty="0" smtClean="0"/>
              <a:t>Countries with low mortality rates have improved access to health, well-informed citizens, overall better nutrition, higher standards of living, and advancements in medicine.</a:t>
            </a:r>
          </a:p>
          <a:p>
            <a:r>
              <a:rPr lang="en-US" dirty="0" smtClean="0">
                <a:hlinkClick r:id="rId2"/>
              </a:rPr>
              <a:t>Qatar</a:t>
            </a:r>
            <a:r>
              <a:rPr lang="en-US" dirty="0" smtClean="0"/>
              <a:t> has the lowest mortality rate in the world of 1.244 deaths per 1,000 people. This low mortality rate can be attributed to Qatar’s improved health care system, renowned for its technologically advanced facilities and some of the best patient care in the world.</a:t>
            </a:r>
          </a:p>
          <a:p>
            <a:r>
              <a:rPr lang="en-US" dirty="0" smtClean="0"/>
              <a:t>The ten countries with the lowest mortality rates in the world are:</a:t>
            </a:r>
          </a:p>
          <a:p>
            <a:r>
              <a:rPr lang="en-US" dirty="0" smtClean="0"/>
              <a:t>Qatar (1.244)</a:t>
            </a:r>
          </a:p>
          <a:p>
            <a:r>
              <a:rPr lang="en-US" dirty="0" smtClean="0">
                <a:hlinkClick r:id="rId3"/>
              </a:rPr>
              <a:t>United Arab Emirates</a:t>
            </a:r>
            <a:r>
              <a:rPr lang="en-US" dirty="0" smtClean="0"/>
              <a:t> (1.519)</a:t>
            </a:r>
          </a:p>
          <a:p>
            <a:r>
              <a:rPr lang="en-US" dirty="0" smtClean="0">
                <a:hlinkClick r:id="rId4"/>
              </a:rPr>
              <a:t>Bahrain</a:t>
            </a:r>
            <a:r>
              <a:rPr lang="en-US" dirty="0" smtClean="0"/>
              <a:t> (2.416)</a:t>
            </a:r>
          </a:p>
          <a:p>
            <a:r>
              <a:rPr lang="en-US" dirty="0" smtClean="0">
                <a:hlinkClick r:id="rId5"/>
              </a:rPr>
              <a:t>Oman</a:t>
            </a:r>
            <a:r>
              <a:rPr lang="en-US" dirty="0" smtClean="0"/>
              <a:t> (2.446)</a:t>
            </a:r>
          </a:p>
          <a:p>
            <a:r>
              <a:rPr lang="en-US" dirty="0" smtClean="0">
                <a:hlinkClick r:id="rId6"/>
              </a:rPr>
              <a:t>Mayotte</a:t>
            </a:r>
            <a:r>
              <a:rPr lang="en-US" dirty="0" smtClean="0"/>
              <a:t> (2.71)</a:t>
            </a:r>
          </a:p>
          <a:p>
            <a:r>
              <a:rPr lang="en-US" dirty="0" smtClean="0">
                <a:hlinkClick r:id="rId7"/>
              </a:rPr>
              <a:t>Kuwait</a:t>
            </a:r>
            <a:r>
              <a:rPr lang="en-US" dirty="0" smtClean="0"/>
              <a:t> (2.787)</a:t>
            </a:r>
          </a:p>
          <a:p>
            <a:r>
              <a:rPr lang="en-US" dirty="0" smtClean="0">
                <a:hlinkClick r:id="rId8"/>
              </a:rPr>
              <a:t>Maldives</a:t>
            </a:r>
            <a:r>
              <a:rPr lang="en-US" dirty="0" smtClean="0"/>
              <a:t> (2.821)</a:t>
            </a:r>
          </a:p>
          <a:p>
            <a:r>
              <a:rPr lang="en-US" dirty="0" smtClean="0">
                <a:hlinkClick r:id="rId9"/>
              </a:rPr>
              <a:t>French Guiana</a:t>
            </a:r>
            <a:r>
              <a:rPr lang="en-US" dirty="0" smtClean="0"/>
              <a:t> (2.956)</a:t>
            </a:r>
          </a:p>
          <a:p>
            <a:r>
              <a:rPr lang="en-US" dirty="0" smtClean="0">
                <a:hlinkClick r:id="rId10"/>
              </a:rPr>
              <a:t>Palestine</a:t>
            </a:r>
            <a:r>
              <a:rPr lang="en-US" dirty="0" smtClean="0"/>
              <a:t> (3.462)</a:t>
            </a:r>
          </a:p>
          <a:p>
            <a:r>
              <a:rPr lang="en-US" dirty="0" smtClean="0">
                <a:hlinkClick r:id="rId11"/>
              </a:rPr>
              <a:t>Saudi Arabia</a:t>
            </a:r>
            <a:r>
              <a:rPr lang="en-US" dirty="0" smtClean="0"/>
              <a:t> (3.513)</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0000"/>
                </a:solidFill>
              </a:rPr>
              <a:t>Crude Death Rate in Pakistan</a:t>
            </a:r>
            <a:endParaRPr lang="en-US" sz="4800"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Chart and table of the Pakistan death rate from 1950 to 2019. United Nations projections are also included through the year 2100.The current death rate for Pakistan in 2019 is </a:t>
            </a:r>
            <a:r>
              <a:rPr lang="en-US" b="1" dirty="0" smtClean="0"/>
              <a:t>6.934</a:t>
            </a:r>
            <a:r>
              <a:rPr lang="en-US" dirty="0" smtClean="0"/>
              <a:t> deaths per 1000 people, a </a:t>
            </a:r>
            <a:r>
              <a:rPr lang="en-US" b="1" dirty="0" smtClean="0"/>
              <a:t>0.7% decline</a:t>
            </a:r>
            <a:r>
              <a:rPr lang="en-US" dirty="0" smtClean="0"/>
              <a:t> from 2018.</a:t>
            </a:r>
          </a:p>
          <a:p>
            <a:r>
              <a:rPr lang="en-US" dirty="0" smtClean="0"/>
              <a:t>The death rate for Pakistan in 2018 was </a:t>
            </a:r>
            <a:r>
              <a:rPr lang="en-US" b="1" dirty="0" smtClean="0"/>
              <a:t>6.983</a:t>
            </a:r>
            <a:r>
              <a:rPr lang="en-US" dirty="0" smtClean="0"/>
              <a:t> deaths per 1000 people, a </a:t>
            </a:r>
            <a:r>
              <a:rPr lang="en-US" b="1" dirty="0" smtClean="0"/>
              <a:t>0.87% decline</a:t>
            </a:r>
            <a:r>
              <a:rPr lang="en-US" dirty="0" smtClean="0"/>
              <a:t> from 2017.</a:t>
            </a:r>
          </a:p>
          <a:p>
            <a:r>
              <a:rPr lang="en-US" dirty="0" smtClean="0"/>
              <a:t>The death rate for Pakistan in 2017 was </a:t>
            </a:r>
            <a:r>
              <a:rPr lang="en-US" b="1" dirty="0" smtClean="0"/>
              <a:t>7.044</a:t>
            </a:r>
            <a:r>
              <a:rPr lang="en-US" dirty="0" smtClean="0"/>
              <a:t> deaths per 1000 people, a </a:t>
            </a:r>
            <a:r>
              <a:rPr lang="en-US" b="1" dirty="0" smtClean="0"/>
              <a:t>0.86% decline</a:t>
            </a:r>
            <a:r>
              <a:rPr lang="en-US" dirty="0" smtClean="0"/>
              <a:t> from 2016.</a:t>
            </a:r>
          </a:p>
          <a:p>
            <a:r>
              <a:rPr lang="en-US" dirty="0" smtClean="0"/>
              <a:t>The death rate for Pakistan in 2016 was </a:t>
            </a:r>
            <a:r>
              <a:rPr lang="en-US" b="1" dirty="0" smtClean="0"/>
              <a:t>7.105</a:t>
            </a:r>
            <a:r>
              <a:rPr lang="en-US" dirty="0" smtClean="0"/>
              <a:t> deaths per 1000 people, a </a:t>
            </a:r>
            <a:r>
              <a:rPr lang="en-US" b="1" dirty="0" smtClean="0"/>
              <a:t>0.84% decline</a:t>
            </a:r>
            <a:r>
              <a:rPr lang="en-US" dirty="0" smtClean="0"/>
              <a:t> from 2015.</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srcRect l="12119" t="8418" r="14223" b="42757"/>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C00000"/>
                </a:solidFill>
              </a:rPr>
              <a:t>Infant mortality rate</a:t>
            </a:r>
            <a:endParaRPr lang="en-US" sz="6000" dirty="0">
              <a:solidFill>
                <a:srgbClr val="C00000"/>
              </a:solidFill>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3600" dirty="0" smtClean="0">
                <a:solidFill>
                  <a:srgbClr val="002060"/>
                </a:solidFill>
              </a:rPr>
              <a:t>.</a:t>
            </a:r>
            <a:r>
              <a:rPr lang="en-US" sz="3600" b="1" dirty="0" smtClean="0">
                <a:solidFill>
                  <a:srgbClr val="002060"/>
                </a:solidFill>
              </a:rPr>
              <a:t> Infant mortality rate</a:t>
            </a:r>
            <a:r>
              <a:rPr lang="en-US" sz="3600" dirty="0" smtClean="0">
                <a:solidFill>
                  <a:srgbClr val="002060"/>
                </a:solidFill>
              </a:rPr>
              <a:t> (IMR) is the number of </a:t>
            </a:r>
            <a:r>
              <a:rPr lang="en-US" sz="3600" b="1" dirty="0" smtClean="0">
                <a:solidFill>
                  <a:srgbClr val="002060"/>
                </a:solidFill>
              </a:rPr>
              <a:t>deaths</a:t>
            </a:r>
            <a:r>
              <a:rPr lang="en-US" sz="3600" dirty="0" smtClean="0">
                <a:solidFill>
                  <a:srgbClr val="002060"/>
                </a:solidFill>
              </a:rPr>
              <a:t> of children less than one year of age per 1000 live births.</a:t>
            </a:r>
          </a:p>
          <a:p>
            <a:pPr>
              <a:buFont typeface="Wingdings" pitchFamily="2" charset="2"/>
              <a:buChar char="Ø"/>
            </a:pPr>
            <a:r>
              <a:rPr lang="en-US" sz="3600" dirty="0" smtClean="0">
                <a:solidFill>
                  <a:srgbClr val="002060"/>
                </a:solidFill>
              </a:rPr>
              <a:t> The </a:t>
            </a:r>
            <a:r>
              <a:rPr lang="en-US" sz="3600" b="1" dirty="0" smtClean="0">
                <a:solidFill>
                  <a:srgbClr val="002060"/>
                </a:solidFill>
              </a:rPr>
              <a:t>rate</a:t>
            </a:r>
            <a:r>
              <a:rPr lang="en-US" sz="3600" dirty="0" smtClean="0">
                <a:solidFill>
                  <a:srgbClr val="002060"/>
                </a:solidFill>
              </a:rPr>
              <a:t> for a given region is the number of children dying under one year of age, divided by the number of live births during the year, multiplied by 1,000</a:t>
            </a:r>
            <a:endParaRPr lang="en-US" sz="3600"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Formula of infant mortality rate</a:t>
            </a:r>
            <a:endParaRPr lang="en-US" dirty="0">
              <a:solidFill>
                <a:srgbClr val="C00000"/>
              </a:solidFill>
            </a:endParaRPr>
          </a:p>
        </p:txBody>
      </p:sp>
      <p:pic>
        <p:nvPicPr>
          <p:cNvPr id="4098" name="Picture 2"/>
          <p:cNvPicPr>
            <a:picLocks noGrp="1" noChangeAspect="1" noChangeArrowheads="1"/>
          </p:cNvPicPr>
          <p:nvPr>
            <p:ph idx="1"/>
          </p:nvPr>
        </p:nvPicPr>
        <p:blipFill>
          <a:blip r:embed="rId2"/>
          <a:srcRect l="19903" t="32620" r="47895" b="57909"/>
          <a:stretch>
            <a:fillRect/>
          </a:stretch>
        </p:blipFill>
        <p:spPr bwMode="auto">
          <a:xfrm>
            <a:off x="1066800" y="2819400"/>
            <a:ext cx="7162800" cy="2514600"/>
          </a:xfrm>
          <a:prstGeom prst="rect">
            <a:avLst/>
          </a:prstGeom>
          <a:ln>
            <a:headEnd/>
            <a:tailEnd/>
          </a:ln>
        </p:spPr>
        <p:style>
          <a:lnRef idx="0">
            <a:schemeClr val="accent2"/>
          </a:lnRef>
          <a:fillRef idx="3">
            <a:schemeClr val="accent2"/>
          </a:fillRef>
          <a:effectRef idx="3">
            <a:schemeClr val="accent2"/>
          </a:effectRef>
          <a:fontRef idx="minor">
            <a:schemeClr val="lt1"/>
          </a:fontRef>
        </p:style>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1396</TotalTime>
  <Words>404</Words>
  <Application>Microsoft Office PowerPoint</Application>
  <PresentationFormat>On-screen Show (4:3)</PresentationFormat>
  <Paragraphs>84</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Mortality </vt:lpstr>
      <vt:lpstr>Crude death rate </vt:lpstr>
      <vt:lpstr>Formula of crude death rate</vt:lpstr>
      <vt:lpstr>Countries with High C.D Rate</vt:lpstr>
      <vt:lpstr>Countries with Low C.D Rate</vt:lpstr>
      <vt:lpstr>Crude Death Rate in Pakistan</vt:lpstr>
      <vt:lpstr>Slide 7</vt:lpstr>
      <vt:lpstr>Infant mortality rate</vt:lpstr>
      <vt:lpstr>Formula of infant mortality rate</vt:lpstr>
      <vt:lpstr>  </vt:lpstr>
      <vt:lpstr>Countries with Lowest I.M Rate</vt:lpstr>
      <vt:lpstr>Slide 12</vt:lpstr>
      <vt:lpstr>Slide 13</vt:lpstr>
      <vt:lpstr>CHILD MORTALITY </vt:lpstr>
      <vt:lpstr>Slide 15</vt:lpstr>
      <vt:lpstr>Slide 16</vt:lpstr>
      <vt:lpstr>Slide 17</vt:lpstr>
      <vt:lpstr>Slide 18</vt:lpstr>
      <vt:lpstr>Slide 19</vt:lpstr>
      <vt:lpstr>Maternal mortality </vt:lpstr>
      <vt:lpstr>Maternal mortality rate</vt:lpstr>
      <vt:lpstr>Key facts</vt:lpstr>
      <vt:lpstr>Slide 23</vt:lpstr>
      <vt:lpstr>Slide 24</vt:lpstr>
      <vt:lpstr>Slide 25</vt:lpstr>
      <vt:lpstr>Slide 26</vt:lpstr>
      <vt:lpstr>Slide 27</vt:lpstr>
      <vt:lpstr>Slide 28</vt:lpstr>
      <vt:lpstr>Slide 29</vt:lpstr>
      <vt:lpstr>Maternal Mortality Rate, Causes, and Prevention </vt:lpstr>
      <vt:lpstr>Slide 31</vt:lpstr>
      <vt:lpstr>Slide 32</vt:lpstr>
      <vt:lpstr>Slide 33</vt:lpstr>
      <vt:lpstr>Contributing Factors </vt:lpstr>
      <vt:lpstr>Continued---</vt:lpstr>
      <vt:lpstr>Continued---</vt:lpstr>
      <vt:lpstr>Continued---</vt:lpstr>
      <vt:lpstr>Continued---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JAFAR</dc:creator>
  <cp:lastModifiedBy>JAFFAR</cp:lastModifiedBy>
  <cp:revision>76</cp:revision>
  <dcterms:created xsi:type="dcterms:W3CDTF">2015-03-31T18:31:10Z</dcterms:created>
  <dcterms:modified xsi:type="dcterms:W3CDTF">2020-04-27T18:14:57Z</dcterms:modified>
</cp:coreProperties>
</file>