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1/12/2021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1/12/2021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1/12/2021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1/12/2021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1/12/2021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1/12/2021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1/12/2021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1/12/2021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209800"/>
            <a:ext cx="7772400" cy="1470025"/>
          </a:xfrm>
        </p:spPr>
        <p:txBody>
          <a:bodyPr>
            <a:normAutofit/>
          </a:bodyPr>
          <a:lstStyle/>
          <a:p>
            <a:r>
              <a:rPr lang="en-US" sz="3600" b="1" dirty="0" smtClean="0">
                <a:latin typeface="Arial" pitchFamily="34" charset="0"/>
                <a:cs typeface="Arial" pitchFamily="34" charset="0"/>
              </a:rPr>
              <a:t>Deflection and Slope of Simply supported beam</a:t>
            </a:r>
            <a:endParaRPr lang="en-US" sz="3600" b="1" dirty="0">
              <a:latin typeface="Arial" pitchFamily="34" charset="0"/>
              <a:cs typeface="Arial" pitchFamily="34" charset="0"/>
            </a:endParaRPr>
          </a:p>
        </p:txBody>
      </p:sp>
      <p:sp>
        <p:nvSpPr>
          <p:cNvPr id="3" name="Subtitle 2"/>
          <p:cNvSpPr>
            <a:spLocks noGrp="1"/>
          </p:cNvSpPr>
          <p:nvPr>
            <p:ph type="subTitle" idx="1"/>
          </p:nvPr>
        </p:nvSpPr>
        <p:spPr>
          <a:xfrm>
            <a:off x="1295400" y="457200"/>
            <a:ext cx="6400800" cy="1752600"/>
          </a:xfrm>
        </p:spPr>
        <p:txBody>
          <a:bodyPr>
            <a:normAutofit/>
          </a:bodyPr>
          <a:lstStyle/>
          <a:p>
            <a:r>
              <a:rPr lang="en-US" sz="3600" b="1" dirty="0" smtClean="0">
                <a:solidFill>
                  <a:schemeClr val="tx1">
                    <a:lumMod val="85000"/>
                    <a:lumOff val="15000"/>
                  </a:schemeClr>
                </a:solidFill>
                <a:latin typeface="Arial" pitchFamily="34" charset="0"/>
                <a:cs typeface="Arial" pitchFamily="34" charset="0"/>
              </a:rPr>
              <a:t>Lecture # 12</a:t>
            </a:r>
            <a:endParaRPr lang="en-US" sz="3600" b="1" dirty="0">
              <a:solidFill>
                <a:schemeClr val="tx1">
                  <a:lumMod val="85000"/>
                  <a:lumOff val="15000"/>
                </a:schemeClr>
              </a:solidFill>
              <a:latin typeface="Arial" pitchFamily="34" charset="0"/>
              <a:cs typeface="Arial" pitchFamily="34"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latin typeface="Arial" pitchFamily="34" charset="0"/>
                <a:cs typeface="Arial" pitchFamily="34" charset="0"/>
              </a:rPr>
              <a:t>Classical beam theory</a:t>
            </a:r>
            <a:endParaRPr lang="en-US" sz="3600" dirty="0">
              <a:latin typeface="Arial" pitchFamily="34" charset="0"/>
              <a:cs typeface="Arial" pitchFamily="34" charset="0"/>
            </a:endParaRPr>
          </a:p>
        </p:txBody>
      </p:sp>
      <p:sp>
        <p:nvSpPr>
          <p:cNvPr id="3" name="Content Placeholder 2"/>
          <p:cNvSpPr>
            <a:spLocks noGrp="1"/>
          </p:cNvSpPr>
          <p:nvPr>
            <p:ph idx="1"/>
          </p:nvPr>
        </p:nvSpPr>
        <p:spPr/>
        <p:txBody>
          <a:bodyPr>
            <a:normAutofit/>
          </a:bodyPr>
          <a:lstStyle/>
          <a:p>
            <a:pPr algn="just" fontAlgn="base"/>
            <a:r>
              <a:rPr lang="en-US" sz="2600" dirty="0" smtClean="0">
                <a:latin typeface="Arial" pitchFamily="34" charset="0"/>
                <a:cs typeface="Arial" pitchFamily="34" charset="0"/>
              </a:rPr>
              <a:t>Also the following assumptions are typically associated with the classical beam theory:</a:t>
            </a:r>
          </a:p>
          <a:p>
            <a:pPr algn="just" fontAlgn="base"/>
            <a:r>
              <a:rPr lang="en-US" sz="2600" dirty="0" smtClean="0">
                <a:latin typeface="Arial" pitchFamily="34" charset="0"/>
                <a:cs typeface="Arial" pitchFamily="34" charset="0"/>
              </a:rPr>
              <a:t>the material is linear elastic</a:t>
            </a:r>
          </a:p>
          <a:p>
            <a:pPr algn="just" fontAlgn="base"/>
            <a:r>
              <a:rPr lang="en-US" sz="2600" dirty="0" smtClean="0">
                <a:latin typeface="Arial" pitchFamily="34" charset="0"/>
                <a:cs typeface="Arial" pitchFamily="34" charset="0"/>
              </a:rPr>
              <a:t>the beam is prismatic, which means that the cross-section remains constant throughout its length</a:t>
            </a:r>
          </a:p>
          <a:p>
            <a:pPr algn="just" fontAlgn="base"/>
            <a:r>
              <a:rPr lang="en-US" sz="2600" dirty="0" smtClean="0">
                <a:latin typeface="Arial" pitchFamily="34" charset="0"/>
                <a:cs typeface="Arial" pitchFamily="34" charset="0"/>
              </a:rPr>
              <a:t>Under these assumptions, the classical beam theory results to the following relationship between the deflection </a:t>
            </a:r>
            <a:r>
              <a:rPr lang="en-US" sz="2600" dirty="0" smtClean="0">
                <a:latin typeface="Arial" pitchFamily="34" charset="0"/>
                <a:cs typeface="Arial" pitchFamily="34" charset="0"/>
              </a:rPr>
              <a:t>y, </a:t>
            </a:r>
            <a:r>
              <a:rPr lang="en-US" sz="2600" dirty="0" smtClean="0">
                <a:latin typeface="Arial" pitchFamily="34" charset="0"/>
                <a:cs typeface="Arial" pitchFamily="34" charset="0"/>
              </a:rPr>
              <a:t>as a function of  and the bending moment </a:t>
            </a:r>
            <a:r>
              <a:rPr lang="en-US" sz="2600" dirty="0" smtClean="0">
                <a:latin typeface="Arial" pitchFamily="34" charset="0"/>
                <a:cs typeface="Arial" pitchFamily="34" charset="0"/>
              </a:rPr>
              <a:t>M:</a:t>
            </a:r>
            <a:endParaRPr lang="en-US" sz="2600" dirty="0" smtClean="0">
              <a:latin typeface="Arial" pitchFamily="34" charset="0"/>
              <a:cs typeface="Arial" pitchFamily="34" charset="0"/>
            </a:endParaRPr>
          </a:p>
          <a:p>
            <a:pPr>
              <a:buNone/>
            </a:pP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latin typeface="Arial" pitchFamily="34" charset="0"/>
                <a:cs typeface="Arial" pitchFamily="34" charset="0"/>
              </a:rPr>
              <a:t>Classical beam theory</a:t>
            </a:r>
            <a:endParaRPr lang="en-US" sz="3600" dirty="0">
              <a:latin typeface="Arial" pitchFamily="34" charset="0"/>
              <a:cs typeface="Arial" pitchFamily="34" charset="0"/>
            </a:endParaRPr>
          </a:p>
        </p:txBody>
      </p:sp>
      <p:pic>
        <p:nvPicPr>
          <p:cNvPr id="22530" name="Picture 2"/>
          <p:cNvPicPr>
            <a:picLocks noChangeAspect="1" noChangeArrowheads="1"/>
          </p:cNvPicPr>
          <p:nvPr/>
        </p:nvPicPr>
        <p:blipFill>
          <a:blip r:embed="rId2"/>
          <a:srcRect/>
          <a:stretch>
            <a:fillRect/>
          </a:stretch>
        </p:blipFill>
        <p:spPr bwMode="auto">
          <a:xfrm>
            <a:off x="533400" y="1905000"/>
            <a:ext cx="8077200" cy="3900487"/>
          </a:xfrm>
          <a:prstGeom prst="rect">
            <a:avLst/>
          </a:prstGeom>
          <a:noFill/>
          <a:ln w="9525">
            <a:noFill/>
            <a:miter lim="800000"/>
            <a:headEnd/>
            <a:tailEnd/>
          </a:ln>
          <a:effectLst/>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latin typeface="Arial" pitchFamily="34" charset="0"/>
                <a:cs typeface="Arial" pitchFamily="34" charset="0"/>
              </a:rPr>
              <a:t>Finding deflections and </a:t>
            </a:r>
            <a:r>
              <a:rPr lang="en-US" sz="3600" b="1" dirty="0" smtClean="0">
                <a:latin typeface="Arial" pitchFamily="34" charset="0"/>
                <a:cs typeface="Arial" pitchFamily="34" charset="0"/>
              </a:rPr>
              <a:t>slopes</a:t>
            </a:r>
            <a:endParaRPr lang="en-US" sz="3600" dirty="0">
              <a:latin typeface="Arial" pitchFamily="34" charset="0"/>
              <a:cs typeface="Arial" pitchFamily="34" charset="0"/>
            </a:endParaRPr>
          </a:p>
        </p:txBody>
      </p:sp>
      <p:sp>
        <p:nvSpPr>
          <p:cNvPr id="3" name="Content Placeholder 2"/>
          <p:cNvSpPr>
            <a:spLocks noGrp="1"/>
          </p:cNvSpPr>
          <p:nvPr>
            <p:ph idx="1"/>
          </p:nvPr>
        </p:nvSpPr>
        <p:spPr>
          <a:xfrm>
            <a:off x="152400" y="1371600"/>
            <a:ext cx="8763000" cy="5334000"/>
          </a:xfrm>
        </p:spPr>
        <p:txBody>
          <a:bodyPr>
            <a:normAutofit/>
          </a:bodyPr>
          <a:lstStyle/>
          <a:p>
            <a:pPr algn="just"/>
            <a:r>
              <a:rPr lang="en-US" sz="2400" dirty="0" smtClean="0">
                <a:latin typeface="Arial" pitchFamily="34" charset="0"/>
                <a:cs typeface="Arial" pitchFamily="34" charset="0"/>
              </a:rPr>
              <a:t>Depending on the material, a beam may develop large deflections without breaking, even remaining elastic. </a:t>
            </a:r>
            <a:endParaRPr lang="en-US" sz="2400" dirty="0" smtClean="0">
              <a:latin typeface="Arial" pitchFamily="34" charset="0"/>
              <a:cs typeface="Arial" pitchFamily="34" charset="0"/>
            </a:endParaRPr>
          </a:p>
          <a:p>
            <a:pPr algn="just"/>
            <a:r>
              <a:rPr lang="en-US" sz="2400" dirty="0" smtClean="0">
                <a:latin typeface="Arial" pitchFamily="34" charset="0"/>
                <a:cs typeface="Arial" pitchFamily="34" charset="0"/>
              </a:rPr>
              <a:t>So </a:t>
            </a:r>
            <a:r>
              <a:rPr lang="en-US" sz="2400" dirty="0" smtClean="0">
                <a:latin typeface="Arial" pitchFamily="34" charset="0"/>
                <a:cs typeface="Arial" pitchFamily="34" charset="0"/>
              </a:rPr>
              <a:t>it can be safe from failure, but there other reasons to consider excessive deflections undesirable. </a:t>
            </a:r>
            <a:endParaRPr lang="en-US" sz="2400" dirty="0" smtClean="0">
              <a:latin typeface="Arial" pitchFamily="34" charset="0"/>
              <a:cs typeface="Arial" pitchFamily="34" charset="0"/>
            </a:endParaRPr>
          </a:p>
          <a:p>
            <a:pPr algn="just"/>
            <a:r>
              <a:rPr lang="en-US" sz="2400" dirty="0" smtClean="0">
                <a:latin typeface="Arial" pitchFamily="34" charset="0"/>
                <a:cs typeface="Arial" pitchFamily="34" charset="0"/>
              </a:rPr>
              <a:t>Therefore</a:t>
            </a:r>
            <a:r>
              <a:rPr lang="en-US" sz="2400" dirty="0" smtClean="0">
                <a:latin typeface="Arial" pitchFamily="34" charset="0"/>
                <a:cs typeface="Arial" pitchFamily="34" charset="0"/>
              </a:rPr>
              <a:t>, finding the deflections is an important step in the static analysis of a structure</a:t>
            </a:r>
            <a:r>
              <a:rPr lang="en-US" sz="2400" dirty="0" smtClean="0">
                <a:latin typeface="Arial" pitchFamily="34" charset="0"/>
                <a:cs typeface="Arial" pitchFamily="34" charset="0"/>
              </a:rPr>
              <a:t>.</a:t>
            </a:r>
          </a:p>
          <a:p>
            <a:pPr algn="just"/>
            <a:r>
              <a:rPr lang="en-US" sz="2400" dirty="0" smtClean="0">
                <a:latin typeface="Arial" pitchFamily="34" charset="0"/>
                <a:cs typeface="Arial" pitchFamily="34" charset="0"/>
              </a:rPr>
              <a:t>Provided, the bending moment diagram has been determined at a previous stage of the static analysis, and that the classical beam theory is adopted, the differential equation        </a:t>
            </a:r>
            <a:r>
              <a:rPr lang="en-US" sz="2400" dirty="0" smtClean="0">
                <a:latin typeface="Arial" pitchFamily="34" charset="0"/>
                <a:cs typeface="Arial" pitchFamily="34" charset="0"/>
              </a:rPr>
              <a:t>  can </a:t>
            </a:r>
            <a:r>
              <a:rPr lang="en-US" sz="2400" dirty="0" smtClean="0">
                <a:latin typeface="Arial" pitchFamily="34" charset="0"/>
                <a:cs typeface="Arial" pitchFamily="34" charset="0"/>
              </a:rPr>
              <a:t>be used as a means to find the deflections and the slopes across the beam. </a:t>
            </a:r>
            <a:endParaRPr lang="en-US" sz="2400" dirty="0" smtClean="0">
              <a:latin typeface="Arial" pitchFamily="34" charset="0"/>
              <a:cs typeface="Arial" pitchFamily="34" charset="0"/>
            </a:endParaRPr>
          </a:p>
          <a:p>
            <a:pPr algn="just"/>
            <a:r>
              <a:rPr lang="en-US" sz="2400" dirty="0" smtClean="0">
                <a:latin typeface="Arial" pitchFamily="34" charset="0"/>
                <a:cs typeface="Arial" pitchFamily="34" charset="0"/>
              </a:rPr>
              <a:t>If </a:t>
            </a:r>
            <a:r>
              <a:rPr lang="en-US" sz="2400" dirty="0" smtClean="0">
                <a:latin typeface="Arial" pitchFamily="34" charset="0"/>
                <a:cs typeface="Arial" pitchFamily="34" charset="0"/>
              </a:rPr>
              <a:t>we integrate once, we find the first derivative of the deflection, which represents the beam slope:</a:t>
            </a:r>
          </a:p>
        </p:txBody>
      </p:sp>
      <p:pic>
        <p:nvPicPr>
          <p:cNvPr id="23555" name="Picture 3"/>
          <p:cNvPicPr>
            <a:picLocks noChangeAspect="1" noChangeArrowheads="1"/>
          </p:cNvPicPr>
          <p:nvPr/>
        </p:nvPicPr>
        <p:blipFill>
          <a:blip r:embed="rId2"/>
          <a:srcRect/>
          <a:stretch>
            <a:fillRect/>
          </a:stretch>
        </p:blipFill>
        <p:spPr bwMode="auto">
          <a:xfrm>
            <a:off x="1905000" y="4876800"/>
            <a:ext cx="1219200" cy="533400"/>
          </a:xfrm>
          <a:prstGeom prst="rect">
            <a:avLst/>
          </a:prstGeom>
          <a:noFill/>
          <a:ln w="9525">
            <a:noFill/>
            <a:miter lim="800000"/>
            <a:headEnd/>
            <a:tailEnd/>
          </a:ln>
          <a:effectLst/>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latin typeface="Arial" pitchFamily="34" charset="0"/>
                <a:cs typeface="Arial" pitchFamily="34" charset="0"/>
              </a:rPr>
              <a:t>Finding deflections and slopes</a:t>
            </a:r>
            <a:endParaRPr lang="en-US" sz="3600" dirty="0">
              <a:latin typeface="Arial" pitchFamily="34" charset="0"/>
              <a:cs typeface="Arial" pitchFamily="34" charset="0"/>
            </a:endParaRPr>
          </a:p>
        </p:txBody>
      </p:sp>
      <p:pic>
        <p:nvPicPr>
          <p:cNvPr id="24578" name="Picture 2"/>
          <p:cNvPicPr>
            <a:picLocks noChangeAspect="1" noChangeArrowheads="1"/>
          </p:cNvPicPr>
          <p:nvPr/>
        </p:nvPicPr>
        <p:blipFill>
          <a:blip r:embed="rId2"/>
          <a:srcRect/>
          <a:stretch>
            <a:fillRect/>
          </a:stretch>
        </p:blipFill>
        <p:spPr bwMode="auto">
          <a:xfrm>
            <a:off x="457200" y="1695450"/>
            <a:ext cx="8305800" cy="4781550"/>
          </a:xfrm>
          <a:prstGeom prst="rect">
            <a:avLst/>
          </a:prstGeom>
          <a:noFill/>
          <a:ln w="9525">
            <a:noFill/>
            <a:miter lim="800000"/>
            <a:headEnd/>
            <a:tailEnd/>
          </a:ln>
          <a:effectLst/>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5602" name="Picture 2"/>
          <p:cNvPicPr>
            <a:picLocks noChangeAspect="1" noChangeArrowheads="1"/>
          </p:cNvPicPr>
          <p:nvPr/>
        </p:nvPicPr>
        <p:blipFill>
          <a:blip r:embed="rId2"/>
          <a:srcRect/>
          <a:stretch>
            <a:fillRect/>
          </a:stretch>
        </p:blipFill>
        <p:spPr bwMode="auto">
          <a:xfrm>
            <a:off x="381000" y="381000"/>
            <a:ext cx="8534400" cy="6248400"/>
          </a:xfrm>
          <a:prstGeom prst="rect">
            <a:avLst/>
          </a:prstGeom>
          <a:noFill/>
          <a:ln w="9525">
            <a:noFill/>
            <a:miter lim="800000"/>
            <a:headEnd/>
            <a:tailEnd/>
          </a:ln>
          <a:effectLst/>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6626" name="Picture 2"/>
          <p:cNvPicPr>
            <a:picLocks noChangeAspect="1" noChangeArrowheads="1"/>
          </p:cNvPicPr>
          <p:nvPr/>
        </p:nvPicPr>
        <p:blipFill>
          <a:blip r:embed="rId2"/>
          <a:srcRect/>
          <a:stretch>
            <a:fillRect/>
          </a:stretch>
        </p:blipFill>
        <p:spPr bwMode="auto">
          <a:xfrm>
            <a:off x="381000" y="533400"/>
            <a:ext cx="8458199" cy="5867400"/>
          </a:xfrm>
          <a:prstGeom prst="rect">
            <a:avLst/>
          </a:prstGeom>
          <a:noFill/>
          <a:ln w="9525">
            <a:noFill/>
            <a:miter lim="800000"/>
            <a:headEnd/>
            <a:tailEnd/>
          </a:ln>
          <a:effectLst/>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7650" name="Picture 2"/>
          <p:cNvPicPr>
            <a:picLocks noChangeAspect="1" noChangeArrowheads="1"/>
          </p:cNvPicPr>
          <p:nvPr/>
        </p:nvPicPr>
        <p:blipFill>
          <a:blip r:embed="rId2"/>
          <a:srcRect/>
          <a:stretch>
            <a:fillRect/>
          </a:stretch>
        </p:blipFill>
        <p:spPr bwMode="auto">
          <a:xfrm>
            <a:off x="381000" y="609600"/>
            <a:ext cx="8610599" cy="5867400"/>
          </a:xfrm>
          <a:prstGeom prst="rect">
            <a:avLst/>
          </a:prstGeom>
          <a:noFill/>
          <a:ln w="9525">
            <a:noFill/>
            <a:miter lim="800000"/>
            <a:headEnd/>
            <a:tailEnd/>
          </a:ln>
          <a:effectLst/>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8674" name="Picture 2"/>
          <p:cNvPicPr>
            <a:picLocks noChangeAspect="1" noChangeArrowheads="1"/>
          </p:cNvPicPr>
          <p:nvPr/>
        </p:nvPicPr>
        <p:blipFill>
          <a:blip r:embed="rId2"/>
          <a:srcRect/>
          <a:stretch>
            <a:fillRect/>
          </a:stretch>
        </p:blipFill>
        <p:spPr bwMode="auto">
          <a:xfrm>
            <a:off x="428625" y="609600"/>
            <a:ext cx="8286750" cy="5791200"/>
          </a:xfrm>
          <a:prstGeom prst="rect">
            <a:avLst/>
          </a:prstGeom>
          <a:noFill/>
          <a:ln w="9525">
            <a:noFill/>
            <a:miter lim="800000"/>
            <a:headEnd/>
            <a:tailEnd/>
          </a:ln>
          <a:effectLst/>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9698" name="Picture 2"/>
          <p:cNvPicPr>
            <a:picLocks noChangeAspect="1" noChangeArrowheads="1"/>
          </p:cNvPicPr>
          <p:nvPr/>
        </p:nvPicPr>
        <p:blipFill>
          <a:blip r:embed="rId2"/>
          <a:srcRect/>
          <a:stretch>
            <a:fillRect/>
          </a:stretch>
        </p:blipFill>
        <p:spPr bwMode="auto">
          <a:xfrm>
            <a:off x="433388" y="609600"/>
            <a:ext cx="8277225" cy="5562600"/>
          </a:xfrm>
          <a:prstGeom prst="rect">
            <a:avLst/>
          </a:prstGeom>
          <a:noFill/>
          <a:ln w="9525">
            <a:noFill/>
            <a:miter lim="800000"/>
            <a:headEnd/>
            <a:tailEnd/>
          </a:ln>
          <a:effectLst/>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22" name="Picture 2"/>
          <p:cNvPicPr>
            <a:picLocks noChangeAspect="1" noChangeArrowheads="1"/>
          </p:cNvPicPr>
          <p:nvPr/>
        </p:nvPicPr>
        <p:blipFill>
          <a:blip r:embed="rId2"/>
          <a:srcRect/>
          <a:stretch>
            <a:fillRect/>
          </a:stretch>
        </p:blipFill>
        <p:spPr bwMode="auto">
          <a:xfrm>
            <a:off x="228600" y="304800"/>
            <a:ext cx="8763000" cy="6172199"/>
          </a:xfrm>
          <a:prstGeom prst="rect">
            <a:avLst/>
          </a:prstGeom>
          <a:noFill/>
          <a:ln w="9525">
            <a:noFill/>
            <a:miter lim="800000"/>
            <a:headEnd/>
            <a:tailEnd/>
          </a:ln>
          <a:effec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latin typeface="Arial" pitchFamily="34" charset="0"/>
                <a:cs typeface="Arial" pitchFamily="34" charset="0"/>
              </a:rPr>
              <a:t>Introduction</a:t>
            </a:r>
            <a:endParaRPr lang="en-US" sz="3600" b="1" dirty="0">
              <a:latin typeface="Arial" pitchFamily="34" charset="0"/>
              <a:cs typeface="Arial" pitchFamily="34" charset="0"/>
            </a:endParaRPr>
          </a:p>
        </p:txBody>
      </p:sp>
      <p:sp>
        <p:nvSpPr>
          <p:cNvPr id="3" name="Content Placeholder 2"/>
          <p:cNvSpPr>
            <a:spLocks noGrp="1"/>
          </p:cNvSpPr>
          <p:nvPr>
            <p:ph idx="1"/>
          </p:nvPr>
        </p:nvSpPr>
        <p:spPr>
          <a:xfrm>
            <a:off x="457200" y="1600200"/>
            <a:ext cx="8229600" cy="4800600"/>
          </a:xfrm>
        </p:spPr>
        <p:txBody>
          <a:bodyPr>
            <a:normAutofit fontScale="92500"/>
          </a:bodyPr>
          <a:lstStyle/>
          <a:p>
            <a:pPr algn="just"/>
            <a:r>
              <a:rPr lang="en-US" sz="2400" dirty="0" smtClean="0">
                <a:latin typeface="Arial" pitchFamily="34" charset="0"/>
                <a:cs typeface="Arial" pitchFamily="34" charset="0"/>
              </a:rPr>
              <a:t>The simply supported beam is one of the most simple structures. </a:t>
            </a:r>
            <a:endParaRPr lang="en-US" sz="2400" dirty="0" smtClean="0">
              <a:latin typeface="Arial" pitchFamily="34" charset="0"/>
              <a:cs typeface="Arial" pitchFamily="34" charset="0"/>
            </a:endParaRPr>
          </a:p>
          <a:p>
            <a:pPr algn="just"/>
            <a:r>
              <a:rPr lang="en-US" sz="2400" dirty="0" smtClean="0">
                <a:latin typeface="Arial" pitchFamily="34" charset="0"/>
                <a:cs typeface="Arial" pitchFamily="34" charset="0"/>
              </a:rPr>
              <a:t>It </a:t>
            </a:r>
            <a:r>
              <a:rPr lang="en-US" sz="2400" dirty="0" smtClean="0">
                <a:latin typeface="Arial" pitchFamily="34" charset="0"/>
                <a:cs typeface="Arial" pitchFamily="34" charset="0"/>
              </a:rPr>
              <a:t>features only two supports, one at each end. A pinned support and a roller support. </a:t>
            </a:r>
            <a:endParaRPr lang="en-US" sz="2400" dirty="0" smtClean="0">
              <a:latin typeface="Arial" pitchFamily="34" charset="0"/>
              <a:cs typeface="Arial" pitchFamily="34" charset="0"/>
            </a:endParaRPr>
          </a:p>
          <a:p>
            <a:pPr algn="just"/>
            <a:r>
              <a:rPr lang="en-US" sz="2400" dirty="0" smtClean="0">
                <a:latin typeface="Arial" pitchFamily="34" charset="0"/>
                <a:cs typeface="Arial" pitchFamily="34" charset="0"/>
              </a:rPr>
              <a:t>With </a:t>
            </a:r>
            <a:r>
              <a:rPr lang="en-US" sz="2400" dirty="0" smtClean="0">
                <a:latin typeface="Arial" pitchFamily="34" charset="0"/>
                <a:cs typeface="Arial" pitchFamily="34" charset="0"/>
              </a:rPr>
              <a:t>this configuration, the beam is allowed to rotate at its two ends but any vertical movement there is inhibited. </a:t>
            </a:r>
            <a:endParaRPr lang="en-US" sz="2400" dirty="0" smtClean="0">
              <a:latin typeface="Arial" pitchFamily="34" charset="0"/>
              <a:cs typeface="Arial" pitchFamily="34" charset="0"/>
            </a:endParaRPr>
          </a:p>
          <a:p>
            <a:pPr algn="just"/>
            <a:r>
              <a:rPr lang="en-US" sz="2400" dirty="0" smtClean="0">
                <a:latin typeface="Arial" pitchFamily="34" charset="0"/>
                <a:cs typeface="Arial" pitchFamily="34" charset="0"/>
              </a:rPr>
              <a:t>Due </a:t>
            </a:r>
            <a:r>
              <a:rPr lang="en-US" sz="2400" dirty="0" smtClean="0">
                <a:latin typeface="Arial" pitchFamily="34" charset="0"/>
                <a:cs typeface="Arial" pitchFamily="34" charset="0"/>
              </a:rPr>
              <a:t>to the roller support it is also allowed to expand or contract axially, although free horizontal movement is prevented by the other support. This is a determinant (also called critical) structure, which means that if any of the supports is removed or an internal hinge is inserted, the beam is unable to carry loads anymore and it becomes a mechanism (a structure that moves freely under loading).</a:t>
            </a:r>
            <a:endParaRPr lang="en-US" sz="2400" dirty="0">
              <a:latin typeface="Arial" pitchFamily="34" charset="0"/>
              <a:cs typeface="Arial" pitchFamily="34" charset="0"/>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1746" name="Picture 2"/>
          <p:cNvPicPr>
            <a:picLocks noChangeAspect="1" noChangeArrowheads="1"/>
          </p:cNvPicPr>
          <p:nvPr/>
        </p:nvPicPr>
        <p:blipFill>
          <a:blip r:embed="rId2"/>
          <a:srcRect/>
          <a:stretch>
            <a:fillRect/>
          </a:stretch>
        </p:blipFill>
        <p:spPr bwMode="auto">
          <a:xfrm>
            <a:off x="542925" y="533400"/>
            <a:ext cx="8058150" cy="5943600"/>
          </a:xfrm>
          <a:prstGeom prst="rect">
            <a:avLst/>
          </a:prstGeom>
          <a:noFill/>
          <a:ln w="9525">
            <a:noFill/>
            <a:miter lim="800000"/>
            <a:headEnd/>
            <a:tailEnd/>
          </a:ln>
          <a:effectLst/>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2770" name="Picture 2"/>
          <p:cNvPicPr>
            <a:picLocks noChangeAspect="1" noChangeArrowheads="1"/>
          </p:cNvPicPr>
          <p:nvPr/>
        </p:nvPicPr>
        <p:blipFill>
          <a:blip r:embed="rId2"/>
          <a:srcRect/>
          <a:stretch>
            <a:fillRect/>
          </a:stretch>
        </p:blipFill>
        <p:spPr bwMode="auto">
          <a:xfrm>
            <a:off x="304800" y="457200"/>
            <a:ext cx="8534399" cy="6096000"/>
          </a:xfrm>
          <a:prstGeom prst="rect">
            <a:avLst/>
          </a:prstGeom>
          <a:noFill/>
          <a:ln w="9525">
            <a:noFill/>
            <a:miter lim="800000"/>
            <a:headEnd/>
            <a:tailEnd/>
          </a:ln>
          <a:effectLst/>
        </p:spPr>
      </p:pic>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3200"/>
            <a:ext cx="8229600" cy="1143000"/>
          </a:xfrm>
        </p:spPr>
        <p:txBody>
          <a:bodyPr>
            <a:normAutofit/>
          </a:bodyPr>
          <a:lstStyle/>
          <a:p>
            <a:r>
              <a:rPr lang="en-US" sz="3000" b="1" dirty="0" smtClean="0">
                <a:latin typeface="Arial" pitchFamily="34" charset="0"/>
                <a:cs typeface="Arial" pitchFamily="34" charset="0"/>
              </a:rPr>
              <a:t>Thanks</a:t>
            </a:r>
            <a:endParaRPr lang="en-US" sz="3000" b="1" dirty="0">
              <a:latin typeface="Arial" pitchFamily="34" charset="0"/>
              <a:cs typeface="Arial" pitchFamily="3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latin typeface="Arial" pitchFamily="34" charset="0"/>
                <a:cs typeface="Arial" pitchFamily="34" charset="0"/>
              </a:rPr>
              <a:t>Introduction</a:t>
            </a:r>
            <a:endParaRPr lang="en-US" sz="3600" dirty="0"/>
          </a:p>
        </p:txBody>
      </p:sp>
      <p:pic>
        <p:nvPicPr>
          <p:cNvPr id="1026" name="Picture 2" descr="Supports of a simply supported beam and deflected shape"/>
          <p:cNvPicPr>
            <a:picLocks noChangeAspect="1" noChangeArrowheads="1"/>
          </p:cNvPicPr>
          <p:nvPr/>
        </p:nvPicPr>
        <p:blipFill>
          <a:blip r:embed="rId2"/>
          <a:srcRect/>
          <a:stretch>
            <a:fillRect/>
          </a:stretch>
        </p:blipFill>
        <p:spPr bwMode="auto">
          <a:xfrm>
            <a:off x="1295400" y="1905000"/>
            <a:ext cx="6400800" cy="3886200"/>
          </a:xfrm>
          <a:prstGeom prst="rect">
            <a:avLst/>
          </a:prstGeom>
          <a:noFill/>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smtClean="0">
                <a:latin typeface="Arial" pitchFamily="34" charset="0"/>
                <a:cs typeface="Arial" pitchFamily="34" charset="0"/>
              </a:rPr>
              <a:t>Reference table: maximum deflection of simply supported </a:t>
            </a:r>
            <a:r>
              <a:rPr lang="en-US" sz="2800" b="1" dirty="0" smtClean="0">
                <a:latin typeface="Arial" pitchFamily="34" charset="0"/>
                <a:cs typeface="Arial" pitchFamily="34" charset="0"/>
              </a:rPr>
              <a:t>beams</a:t>
            </a:r>
            <a:endParaRPr lang="en-US" sz="2800" dirty="0">
              <a:latin typeface="Arial" pitchFamily="34" charset="0"/>
              <a:cs typeface="Arial" pitchFamily="34" charset="0"/>
            </a:endParaRPr>
          </a:p>
        </p:txBody>
      </p:sp>
      <p:sp>
        <p:nvSpPr>
          <p:cNvPr id="3" name="Content Placeholder 2"/>
          <p:cNvSpPr>
            <a:spLocks noGrp="1"/>
          </p:cNvSpPr>
          <p:nvPr>
            <p:ph idx="1"/>
          </p:nvPr>
        </p:nvSpPr>
        <p:spPr/>
        <p:txBody>
          <a:bodyPr>
            <a:normAutofit/>
          </a:bodyPr>
          <a:lstStyle/>
          <a:p>
            <a:pPr algn="just"/>
            <a:r>
              <a:rPr lang="en-US" sz="2400" dirty="0" smtClean="0">
                <a:latin typeface="Arial" pitchFamily="34" charset="0"/>
                <a:cs typeface="Arial" pitchFamily="34" charset="0"/>
              </a:rPr>
              <a:t>For reference purposes, the following table presents formulas for the </a:t>
            </a:r>
            <a:r>
              <a:rPr lang="en-US" sz="2400" dirty="0" smtClean="0">
                <a:latin typeface="Arial" pitchFamily="34" charset="0"/>
                <a:cs typeface="Arial" pitchFamily="34" charset="0"/>
              </a:rPr>
              <a:t>ultimate deflection</a:t>
            </a:r>
            <a:r>
              <a:rPr lang="en-US" sz="2400" dirty="0" smtClean="0">
                <a:latin typeface="Arial" pitchFamily="34" charset="0"/>
                <a:cs typeface="Arial" pitchFamily="34" charset="0"/>
              </a:rPr>
              <a:t> </a:t>
            </a:r>
            <a:r>
              <a:rPr lang="en-US" sz="2400" dirty="0" smtClean="0">
                <a:latin typeface="Arial" pitchFamily="34" charset="0"/>
                <a:cs typeface="Arial" pitchFamily="34" charset="0"/>
              </a:rPr>
              <a:t>ẟu</a:t>
            </a:r>
            <a:r>
              <a:rPr lang="en-US" sz="2400" dirty="0" smtClean="0">
                <a:latin typeface="Arial" pitchFamily="34" charset="0"/>
                <a:cs typeface="Arial" pitchFamily="34" charset="0"/>
              </a:rPr>
              <a:t> of a simply supported beam, under some common load cases. </a:t>
            </a:r>
            <a:endParaRPr lang="en-US" sz="2400" dirty="0" smtClean="0">
              <a:latin typeface="Arial" pitchFamily="34" charset="0"/>
              <a:cs typeface="Arial" pitchFamily="34" charset="0"/>
            </a:endParaRPr>
          </a:p>
          <a:p>
            <a:pPr algn="just"/>
            <a:r>
              <a:rPr lang="en-US" sz="2400" dirty="0" smtClean="0">
                <a:latin typeface="Arial" pitchFamily="34" charset="0"/>
                <a:cs typeface="Arial" pitchFamily="34" charset="0"/>
              </a:rPr>
              <a:t>In </a:t>
            </a:r>
            <a:r>
              <a:rPr lang="en-US" sz="2400" dirty="0" smtClean="0">
                <a:latin typeface="Arial" pitchFamily="34" charset="0"/>
                <a:cs typeface="Arial" pitchFamily="34" charset="0"/>
              </a:rPr>
              <a:t>all cases, </a:t>
            </a:r>
            <a:r>
              <a:rPr lang="en-US" sz="2400" dirty="0" smtClean="0">
                <a:latin typeface="Arial" pitchFamily="34" charset="0"/>
                <a:cs typeface="Arial" pitchFamily="34" charset="0"/>
              </a:rPr>
              <a:t>E</a:t>
            </a:r>
            <a:r>
              <a:rPr lang="en-US" sz="2400" dirty="0" smtClean="0">
                <a:latin typeface="Arial" pitchFamily="34" charset="0"/>
                <a:cs typeface="Arial" pitchFamily="34" charset="0"/>
              </a:rPr>
              <a:t> is the material modulus of elasticity and </a:t>
            </a:r>
            <a:r>
              <a:rPr lang="en-US" sz="2400" dirty="0" smtClean="0">
                <a:latin typeface="Arial" pitchFamily="34" charset="0"/>
                <a:cs typeface="Arial" pitchFamily="34" charset="0"/>
              </a:rPr>
              <a:t>I</a:t>
            </a:r>
            <a:r>
              <a:rPr lang="en-US" sz="2400" dirty="0" smtClean="0">
                <a:latin typeface="Arial" pitchFamily="34" charset="0"/>
                <a:cs typeface="Arial" pitchFamily="34" charset="0"/>
              </a:rPr>
              <a:t> the cross section moment of inertia around the elastic neutral axis. </a:t>
            </a:r>
            <a:endParaRPr lang="en-US" sz="2400" dirty="0" smtClean="0">
              <a:latin typeface="Arial" pitchFamily="34" charset="0"/>
              <a:cs typeface="Arial" pitchFamily="34" charset="0"/>
            </a:endParaRPr>
          </a:p>
          <a:p>
            <a:pPr algn="just"/>
            <a:r>
              <a:rPr lang="en-US" sz="2400" dirty="0" smtClean="0">
                <a:latin typeface="Arial" pitchFamily="34" charset="0"/>
                <a:cs typeface="Arial" pitchFamily="34" charset="0"/>
              </a:rPr>
              <a:t>Also</a:t>
            </a:r>
            <a:r>
              <a:rPr lang="en-US" sz="2400" dirty="0" smtClean="0">
                <a:latin typeface="Arial" pitchFamily="34" charset="0"/>
                <a:cs typeface="Arial" pitchFamily="34" charset="0"/>
              </a:rPr>
              <a:t>, take in mind that a positive sign of the maximum deflection means a downward direction.</a:t>
            </a:r>
            <a:endParaRPr lang="en-US" sz="2400" dirty="0">
              <a:latin typeface="Arial" pitchFamily="34" charset="0"/>
              <a:cs typeface="Arial" pitchFamily="3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386" name="Picture 2"/>
          <p:cNvPicPr>
            <a:picLocks noGrp="1" noChangeAspect="1" noChangeArrowheads="1"/>
          </p:cNvPicPr>
          <p:nvPr>
            <p:ph idx="1"/>
          </p:nvPr>
        </p:nvPicPr>
        <p:blipFill>
          <a:blip r:embed="rId2"/>
          <a:srcRect/>
          <a:stretch>
            <a:fillRect/>
          </a:stretch>
        </p:blipFill>
        <p:spPr bwMode="auto">
          <a:xfrm>
            <a:off x="533400" y="228600"/>
            <a:ext cx="8001000" cy="6324600"/>
          </a:xfrm>
          <a:prstGeom prst="rect">
            <a:avLst/>
          </a:prstGeom>
          <a:noFill/>
          <a:ln w="9525">
            <a:noFill/>
            <a:miter lim="800000"/>
            <a:headEnd/>
            <a:tailEnd/>
          </a:ln>
          <a:effectLst/>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10" name="Picture 2"/>
          <p:cNvPicPr>
            <a:picLocks noChangeAspect="1" noChangeArrowheads="1"/>
          </p:cNvPicPr>
          <p:nvPr/>
        </p:nvPicPr>
        <p:blipFill>
          <a:blip r:embed="rId2"/>
          <a:srcRect/>
          <a:stretch>
            <a:fillRect/>
          </a:stretch>
        </p:blipFill>
        <p:spPr bwMode="auto">
          <a:xfrm>
            <a:off x="914400" y="1219200"/>
            <a:ext cx="7153275" cy="5029199"/>
          </a:xfrm>
          <a:prstGeom prst="rect">
            <a:avLst/>
          </a:prstGeom>
          <a:noFill/>
          <a:ln w="9525">
            <a:noFill/>
            <a:miter lim="800000"/>
            <a:headEnd/>
            <a:tailEnd/>
          </a:ln>
          <a:effectLst/>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latin typeface="Arial" pitchFamily="34" charset="0"/>
                <a:cs typeface="Arial" pitchFamily="34" charset="0"/>
              </a:rPr>
              <a:t>Classical beam </a:t>
            </a:r>
            <a:r>
              <a:rPr lang="en-US" sz="3600" b="1" dirty="0" smtClean="0">
                <a:latin typeface="Arial" pitchFamily="34" charset="0"/>
                <a:cs typeface="Arial" pitchFamily="34" charset="0"/>
              </a:rPr>
              <a:t>theory</a:t>
            </a:r>
            <a:endParaRPr lang="en-US" sz="3600" dirty="0">
              <a:latin typeface="Arial" pitchFamily="34" charset="0"/>
              <a:cs typeface="Arial" pitchFamily="34" charset="0"/>
            </a:endParaRPr>
          </a:p>
        </p:txBody>
      </p:sp>
      <p:sp>
        <p:nvSpPr>
          <p:cNvPr id="3" name="Content Placeholder 2"/>
          <p:cNvSpPr>
            <a:spLocks noGrp="1"/>
          </p:cNvSpPr>
          <p:nvPr>
            <p:ph idx="1"/>
          </p:nvPr>
        </p:nvSpPr>
        <p:spPr/>
        <p:txBody>
          <a:bodyPr>
            <a:normAutofit lnSpcReduction="10000"/>
          </a:bodyPr>
          <a:lstStyle/>
          <a:p>
            <a:pPr algn="just" fontAlgn="base"/>
            <a:r>
              <a:rPr lang="en-US" sz="2600" dirty="0" smtClean="0">
                <a:latin typeface="Arial" pitchFamily="34" charset="0"/>
                <a:cs typeface="Arial" pitchFamily="34" charset="0"/>
              </a:rPr>
              <a:t>Trying to estimate the deformations of a beam under transverse loading several beam theories are available. </a:t>
            </a:r>
            <a:endParaRPr lang="en-US" sz="2600" dirty="0" smtClean="0">
              <a:latin typeface="Arial" pitchFamily="34" charset="0"/>
              <a:cs typeface="Arial" pitchFamily="34" charset="0"/>
            </a:endParaRPr>
          </a:p>
          <a:p>
            <a:pPr algn="just" fontAlgn="base"/>
            <a:r>
              <a:rPr lang="en-US" sz="2600" dirty="0" smtClean="0">
                <a:latin typeface="Arial" pitchFamily="34" charset="0"/>
                <a:cs typeface="Arial" pitchFamily="34" charset="0"/>
              </a:rPr>
              <a:t>The </a:t>
            </a:r>
            <a:r>
              <a:rPr lang="en-US" sz="2600" dirty="0" smtClean="0">
                <a:latin typeface="Arial" pitchFamily="34" charset="0"/>
                <a:cs typeface="Arial" pitchFamily="34" charset="0"/>
              </a:rPr>
              <a:t>most widely adopted is the </a:t>
            </a:r>
            <a:r>
              <a:rPr lang="en-US" sz="2600" b="1" dirty="0" smtClean="0">
                <a:latin typeface="Arial" pitchFamily="34" charset="0"/>
                <a:cs typeface="Arial" pitchFamily="34" charset="0"/>
              </a:rPr>
              <a:t>Euler-Bernoulli</a:t>
            </a:r>
            <a:r>
              <a:rPr lang="en-US" sz="2600" dirty="0" smtClean="0">
                <a:latin typeface="Arial" pitchFamily="34" charset="0"/>
                <a:cs typeface="Arial" pitchFamily="34" charset="0"/>
              </a:rPr>
              <a:t> beam theory, also called </a:t>
            </a:r>
            <a:r>
              <a:rPr lang="en-US" sz="2600" b="1" dirty="0" smtClean="0">
                <a:latin typeface="Arial" pitchFamily="34" charset="0"/>
                <a:cs typeface="Arial" pitchFamily="34" charset="0"/>
              </a:rPr>
              <a:t>classical beam theory</a:t>
            </a:r>
            <a:r>
              <a:rPr lang="en-US" sz="2600" dirty="0" smtClean="0">
                <a:latin typeface="Arial" pitchFamily="34" charset="0"/>
                <a:cs typeface="Arial" pitchFamily="34" charset="0"/>
              </a:rPr>
              <a:t>. The two basic assumptions of the theory are:</a:t>
            </a:r>
          </a:p>
          <a:p>
            <a:pPr algn="just" fontAlgn="base"/>
            <a:r>
              <a:rPr lang="en-US" sz="2600" dirty="0" smtClean="0">
                <a:latin typeface="Arial" pitchFamily="34" charset="0"/>
                <a:cs typeface="Arial" pitchFamily="34" charset="0"/>
              </a:rPr>
              <a:t>The </a:t>
            </a:r>
            <a:r>
              <a:rPr lang="en-US" sz="2600" dirty="0" smtClean="0">
                <a:latin typeface="Arial" pitchFamily="34" charset="0"/>
                <a:cs typeface="Arial" pitchFamily="34" charset="0"/>
              </a:rPr>
              <a:t>deformations remain small</a:t>
            </a:r>
          </a:p>
          <a:p>
            <a:pPr algn="just" fontAlgn="base"/>
            <a:r>
              <a:rPr lang="en-US" sz="2600" dirty="0" smtClean="0">
                <a:latin typeface="Arial" pitchFamily="34" charset="0"/>
                <a:cs typeface="Arial" pitchFamily="34" charset="0"/>
              </a:rPr>
              <a:t>the cross sections of the beam under deformation, remain normal to the deflected axis (aka elastic curve).</a:t>
            </a:r>
          </a:p>
          <a:p>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latin typeface="Arial" pitchFamily="34" charset="0"/>
                <a:cs typeface="Arial" pitchFamily="34" charset="0"/>
              </a:rPr>
              <a:t>Classical beam theory</a:t>
            </a:r>
            <a:endParaRPr lang="en-US" sz="3600" dirty="0">
              <a:latin typeface="Arial" pitchFamily="34" charset="0"/>
              <a:cs typeface="Arial" pitchFamily="34" charset="0"/>
            </a:endParaRPr>
          </a:p>
        </p:txBody>
      </p:sp>
      <p:sp>
        <p:nvSpPr>
          <p:cNvPr id="3" name="Content Placeholder 2"/>
          <p:cNvSpPr>
            <a:spLocks noGrp="1"/>
          </p:cNvSpPr>
          <p:nvPr>
            <p:ph idx="1"/>
          </p:nvPr>
        </p:nvSpPr>
        <p:spPr/>
        <p:txBody>
          <a:bodyPr>
            <a:normAutofit/>
          </a:bodyPr>
          <a:lstStyle/>
          <a:p>
            <a:pPr algn="just"/>
            <a:r>
              <a:rPr lang="en-US" sz="2400" dirty="0" smtClean="0">
                <a:latin typeface="Arial" pitchFamily="34" charset="0"/>
                <a:cs typeface="Arial" pitchFamily="34" charset="0"/>
              </a:rPr>
              <a:t>The second assumption is practically valid for beams with homogeneous and isotropic material, with symmetrical cross-section, and with length significantly larger than their cross section dimensions (10 times or more is a common rule of thumb). </a:t>
            </a:r>
            <a:endParaRPr lang="en-US" sz="2400" dirty="0" smtClean="0">
              <a:latin typeface="Arial" pitchFamily="34" charset="0"/>
              <a:cs typeface="Arial" pitchFamily="34" charset="0"/>
            </a:endParaRPr>
          </a:p>
          <a:p>
            <a:pPr algn="just"/>
            <a:r>
              <a:rPr lang="en-US" sz="2400" dirty="0" smtClean="0">
                <a:latin typeface="Arial" pitchFamily="34" charset="0"/>
                <a:cs typeface="Arial" pitchFamily="34" charset="0"/>
              </a:rPr>
              <a:t>Effectively</a:t>
            </a:r>
            <a:r>
              <a:rPr lang="en-US" sz="2400" dirty="0" smtClean="0">
                <a:latin typeface="Arial" pitchFamily="34" charset="0"/>
                <a:cs typeface="Arial" pitchFamily="34" charset="0"/>
              </a:rPr>
              <a:t>, if </a:t>
            </a:r>
            <a:r>
              <a:rPr lang="en-US" sz="2400" dirty="0" smtClean="0">
                <a:latin typeface="Arial" pitchFamily="34" charset="0"/>
                <a:cs typeface="Arial" pitchFamily="34" charset="0"/>
              </a:rPr>
              <a:t>the </a:t>
            </a:r>
            <a:r>
              <a:rPr lang="en-US" sz="2400" dirty="0" smtClean="0">
                <a:latin typeface="Arial" pitchFamily="34" charset="0"/>
                <a:cs typeface="Arial" pitchFamily="34" charset="0"/>
              </a:rPr>
              <a:t>beam deforms significantly in any other form except symmetric bending then the assumption of normal and plane cross sections is not </a:t>
            </a:r>
            <a:r>
              <a:rPr lang="en-US" sz="2400" dirty="0" smtClean="0">
                <a:latin typeface="Arial" pitchFamily="34" charset="0"/>
                <a:cs typeface="Arial" pitchFamily="34" charset="0"/>
              </a:rPr>
              <a:t>satisfied.</a:t>
            </a:r>
          </a:p>
          <a:p>
            <a:pPr algn="just"/>
            <a:r>
              <a:rPr lang="en-US" sz="2400" dirty="0" smtClean="0">
                <a:latin typeface="Arial" pitchFamily="34" charset="0"/>
                <a:cs typeface="Arial" pitchFamily="34" charset="0"/>
              </a:rPr>
              <a:t>Examples </a:t>
            </a:r>
            <a:r>
              <a:rPr lang="en-US" sz="2400" dirty="0" smtClean="0">
                <a:latin typeface="Arial" pitchFamily="34" charset="0"/>
                <a:cs typeface="Arial" pitchFamily="34" charset="0"/>
              </a:rPr>
              <a:t>of such cases include short beams, beams with sandwich type cross-sections, or slender cross-sections or open unsymmetrical cross-sections.</a:t>
            </a:r>
            <a:endParaRPr lang="en-US" sz="2400" dirty="0">
              <a:latin typeface="Arial" pitchFamily="34" charset="0"/>
              <a:cs typeface="Arial"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latin typeface="Arial" pitchFamily="34" charset="0"/>
                <a:cs typeface="Arial" pitchFamily="34" charset="0"/>
              </a:rPr>
              <a:t>Classical beam theory</a:t>
            </a:r>
            <a:endParaRPr lang="en-US" sz="3600" dirty="0">
              <a:latin typeface="Arial" pitchFamily="34" charset="0"/>
              <a:cs typeface="Arial" pitchFamily="34" charset="0"/>
            </a:endParaRPr>
          </a:p>
        </p:txBody>
      </p:sp>
      <p:pic>
        <p:nvPicPr>
          <p:cNvPr id="18434" name="Picture 2" descr="Demonstration of the classical beam theory (Euler-Bernoulli) kinematic assumption: cross-sections remain always plane and normal to elastic curve "/>
          <p:cNvPicPr>
            <a:picLocks noChangeAspect="1" noChangeArrowheads="1"/>
          </p:cNvPicPr>
          <p:nvPr/>
        </p:nvPicPr>
        <p:blipFill>
          <a:blip r:embed="rId2"/>
          <a:srcRect/>
          <a:stretch>
            <a:fillRect/>
          </a:stretch>
        </p:blipFill>
        <p:spPr bwMode="auto">
          <a:xfrm>
            <a:off x="1219200" y="1600200"/>
            <a:ext cx="6477000" cy="4800600"/>
          </a:xfrm>
          <a:prstGeom prst="rect">
            <a:avLst/>
          </a:prstGeom>
          <a:noFill/>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TotalTime>
  <Words>468</Words>
  <Application>Microsoft Office PowerPoint</Application>
  <PresentationFormat>On-screen Show (4:3)</PresentationFormat>
  <Paragraphs>36</Paragraphs>
  <Slides>22</Slides>
  <Notes>0</Notes>
  <HiddenSlides>0</HiddenSlides>
  <MMClips>0</MMClip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Office Theme</vt:lpstr>
      <vt:lpstr>Deflection and Slope of Simply supported beam</vt:lpstr>
      <vt:lpstr>Introduction</vt:lpstr>
      <vt:lpstr>Introduction</vt:lpstr>
      <vt:lpstr>Reference table: maximum deflection of simply supported beams</vt:lpstr>
      <vt:lpstr>Slide 5</vt:lpstr>
      <vt:lpstr>Slide 6</vt:lpstr>
      <vt:lpstr>Classical beam theory</vt:lpstr>
      <vt:lpstr>Classical beam theory</vt:lpstr>
      <vt:lpstr>Classical beam theory</vt:lpstr>
      <vt:lpstr>Classical beam theory</vt:lpstr>
      <vt:lpstr>Classical beam theory</vt:lpstr>
      <vt:lpstr>Finding deflections and slopes</vt:lpstr>
      <vt:lpstr>Finding deflections and slopes</vt:lpstr>
      <vt:lpstr>Slide 14</vt:lpstr>
      <vt:lpstr>Slide 15</vt:lpstr>
      <vt:lpstr>Slide 16</vt:lpstr>
      <vt:lpstr>Slide 17</vt:lpstr>
      <vt:lpstr>Slide 18</vt:lpstr>
      <vt:lpstr>Slide 19</vt:lpstr>
      <vt:lpstr>Slide 20</vt:lpstr>
      <vt:lpstr>Slide 21</vt:lpstr>
      <vt:lpstr>Thanks</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Nasir</dc:creator>
  <cp:lastModifiedBy>Nasir</cp:lastModifiedBy>
  <cp:revision>6</cp:revision>
  <dcterms:created xsi:type="dcterms:W3CDTF">2006-08-16T00:00:00Z</dcterms:created>
  <dcterms:modified xsi:type="dcterms:W3CDTF">2021-01-12T04:18:19Z</dcterms:modified>
</cp:coreProperties>
</file>