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69970-A082-4DCE-BD7E-58E6BF5C046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E265E-431A-4110-9AFB-5DE9F6F05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265E-431A-4110-9AFB-5DE9F6F05F1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2EB3B9-8860-4DCF-99A0-9FA80BBCD2D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A825F6-9ED3-4DAD-B73B-0CBAFAF10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</a:t>
            </a:r>
            <a:r>
              <a:rPr lang="en-US" sz="2000" dirty="0" smtClean="0"/>
              <a:t>(Remaining part)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Multimedia System and Design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Integrated Drive Electronics (IDE)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IDE connections are also known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Advanced Technology Attachment (ATA). </a:t>
            </a:r>
          </a:p>
          <a:p>
            <a:pPr>
              <a:buNone/>
            </a:pPr>
            <a:r>
              <a:rPr lang="en-US" dirty="0" smtClean="0"/>
              <a:t>• They connect only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internal peripherals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• They can connect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four peripherals</a:t>
            </a:r>
            <a:r>
              <a:rPr lang="en-US" dirty="0" smtClean="0"/>
              <a:t> mounted inside the PC. </a:t>
            </a:r>
          </a:p>
          <a:p>
            <a:pPr>
              <a:buNone/>
            </a:pPr>
            <a:r>
              <a:rPr lang="en-US" dirty="0" smtClean="0"/>
              <a:t>• The circuitry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IDE is less expensive than SCSI.</a:t>
            </a:r>
          </a:p>
          <a:p>
            <a:pPr>
              <a:buNone/>
            </a:pPr>
            <a:r>
              <a:rPr lang="en-US" dirty="0" smtClean="0"/>
              <a:t>• IDE utilizes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processor chip time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Serial Bus (USB)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It is a standard for connecting devices to the computer using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plug-and-play system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• USB uses a single cable to connect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127 USB peripherals to a single PC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• It can be attached to one computer at a time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• FireWire was introduced by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Apple in the 1980s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• It is the industry standard and provides support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high-bandwidth serial data transfer</a:t>
            </a:r>
            <a:r>
              <a:rPr lang="en-US" dirty="0" smtClean="0"/>
              <a:t>, particularly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digital video and mass storage. </a:t>
            </a:r>
          </a:p>
          <a:p>
            <a:pPr>
              <a:buNone/>
            </a:pPr>
            <a:r>
              <a:rPr lang="en-US" dirty="0" smtClean="0"/>
              <a:t>• Can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connect multiple computers and peripheral </a:t>
            </a:r>
            <a:r>
              <a:rPr lang="en-US" dirty="0" smtClean="0"/>
              <a:t>devices (peer-to-peer).</a:t>
            </a:r>
          </a:p>
          <a:p>
            <a:pPr>
              <a:buNone/>
            </a:pPr>
            <a:r>
              <a:rPr lang="en-US" dirty="0" smtClean="0"/>
              <a:t>• It is the most common method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connecting</a:t>
            </a:r>
            <a:r>
              <a:rPr lang="en-US" dirty="0" smtClean="0"/>
              <a:t> and interconnecting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professional digital video equipment.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Sufficient memory must be allocated for storing and archiving files.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• Memory requirements </a:t>
            </a:r>
            <a:r>
              <a:rPr lang="en-US" dirty="0" smtClean="0"/>
              <a:t>of a multimedia project depend on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project's content and scope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• The two types of memory are random access memory (RAM) and read only memory (ROM). </a:t>
            </a:r>
          </a:p>
          <a:p>
            <a:pPr>
              <a:buNone/>
            </a:pPr>
            <a:r>
              <a:rPr lang="en-US" dirty="0" smtClean="0"/>
              <a:t>• Storage Device : Hard Disk, Flash Memory, CD- ROM, DVD and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Blue Ray Disc </a:t>
            </a:r>
            <a:r>
              <a:rPr lang="en-US" dirty="0" smtClean="0"/>
              <a:t>is a digital optical disc data storage format. It was designed to supersede the DVD format, and is capable of storing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several hours of video in high-definition and ultra high-definition resolution.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• Allow user enter DATA and COMMANDS into memory. </a:t>
            </a:r>
          </a:p>
          <a:p>
            <a:pPr>
              <a:buNone/>
            </a:pPr>
            <a:r>
              <a:rPr lang="en-US" dirty="0" smtClean="0"/>
              <a:t>• Example: keyboard, mouse, camera, microphone and etc. </a:t>
            </a:r>
          </a:p>
          <a:p>
            <a:pPr>
              <a:buNone/>
            </a:pPr>
            <a:r>
              <a:rPr lang="en-US" dirty="0" smtClean="0"/>
              <a:t>• Four forms of input: – Data – Program – Commands – User responses</a:t>
            </a:r>
          </a:p>
          <a:p>
            <a:pPr>
              <a:buNone/>
            </a:pPr>
            <a:r>
              <a:rPr lang="en-US" dirty="0" smtClean="0"/>
              <a:t>Keyboard - Is the most commonly used input device. The most common keyboard for PCs is the 101 style, which provides 101 keys. </a:t>
            </a:r>
          </a:p>
          <a:p>
            <a:pPr>
              <a:buNone/>
            </a:pPr>
            <a:r>
              <a:rPr lang="en-US" dirty="0" smtClean="0"/>
              <a:t>• Mouse - Is the standard input device for a graphical user interface (GUI).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Trackball - It is suitable to small confined environments such as a portable laptop.</a:t>
            </a:r>
          </a:p>
          <a:p>
            <a:pPr>
              <a:buNone/>
            </a:pPr>
            <a:r>
              <a:rPr lang="en-US" dirty="0" smtClean="0"/>
              <a:t>• Touch screen - They are monitors that usually have a textured coating across the glass face.</a:t>
            </a:r>
          </a:p>
          <a:p>
            <a:pPr>
              <a:buNone/>
            </a:pPr>
            <a:r>
              <a:rPr lang="en-US" dirty="0" smtClean="0"/>
              <a:t>• Magnetic card encoder and reader - Is useful when an interface is needed for a database application or multimedia project that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tracks users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• Graphic tablet - Provides great control for editing finely detailed graphic elements. </a:t>
            </a:r>
          </a:p>
          <a:p>
            <a:pPr>
              <a:buNone/>
            </a:pPr>
            <a:r>
              <a:rPr lang="en-US" dirty="0" smtClean="0"/>
              <a:t>• Scanner - Is the most useful device for producing multimedia. They are categorized as flat-bed, handheld, and drum.</a:t>
            </a:r>
          </a:p>
          <a:p>
            <a:endParaRPr lang="en-US" dirty="0"/>
          </a:p>
        </p:txBody>
      </p:sp>
      <p:pic>
        <p:nvPicPr>
          <p:cNvPr id="4" name="Picture 3" descr="msr605-magnetic-stripe-card-writer-encoder-reader-silveseraph-1304-30-silveseraph@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Optical </a:t>
            </a:r>
            <a:r>
              <a:rPr lang="en-US" dirty="0" smtClean="0"/>
              <a:t>Character Recognition (OCR) device - Is used to convert printed matter into ASCII text files. </a:t>
            </a:r>
          </a:p>
          <a:p>
            <a:r>
              <a:rPr lang="en-US" dirty="0" smtClean="0"/>
              <a:t>Infrared remote - Is used to interact with the project when the user needs to move about.</a:t>
            </a:r>
          </a:p>
          <a:p>
            <a:r>
              <a:rPr lang="en-US" dirty="0" smtClean="0"/>
              <a:t>Voice recognition system - Is used to facilitate hands-free interaction with the project. </a:t>
            </a:r>
          </a:p>
          <a:p>
            <a:r>
              <a:rPr lang="en-US" dirty="0" smtClean="0"/>
              <a:t>Digital camera - Is used to capture still images of a specific resolution, and store them in camera’s memory. These images can then be uploaded to a computer.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0"/>
            <a:ext cx="2143125" cy="213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• Convey information to one or more people. </a:t>
            </a:r>
          </a:p>
          <a:p>
            <a:pPr>
              <a:buNone/>
            </a:pPr>
            <a:r>
              <a:rPr lang="en-US" dirty="0" smtClean="0"/>
              <a:t>• 4 forms of output: – Text – Graphics – Audio – Video</a:t>
            </a:r>
          </a:p>
          <a:p>
            <a:r>
              <a:rPr lang="en-US" dirty="0" smtClean="0"/>
              <a:t> Audio devices: </a:t>
            </a:r>
          </a:p>
          <a:p>
            <a:pPr>
              <a:buNone/>
            </a:pPr>
            <a:r>
              <a:rPr lang="en-US" dirty="0" smtClean="0"/>
              <a:t>		– </a:t>
            </a:r>
            <a:r>
              <a:rPr lang="en-US" dirty="0" smtClean="0"/>
              <a:t>They include sound chips and microphones.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– </a:t>
            </a:r>
            <a:r>
              <a:rPr lang="en-US" dirty="0" smtClean="0"/>
              <a:t>Amplifiers are required when the project has to be </a:t>
            </a:r>
            <a:r>
              <a:rPr lang="en-US" dirty="0" smtClean="0"/>
              <a:t>	presented </a:t>
            </a:r>
            <a:r>
              <a:rPr lang="en-US" dirty="0" smtClean="0"/>
              <a:t>to a large audience or in a noisy setting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– Speakers can be internal or external.</a:t>
            </a:r>
          </a:p>
          <a:p>
            <a:r>
              <a:rPr lang="en-US" dirty="0" smtClean="0"/>
              <a:t>Video </a:t>
            </a:r>
            <a:r>
              <a:rPr lang="en-US" dirty="0" smtClean="0"/>
              <a:t>devices: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smtClean="0"/>
              <a:t>– Video creates the maximum visual impact.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smtClean="0"/>
              <a:t>– Video devices include videodisc players and video cards. </a:t>
            </a:r>
          </a:p>
          <a:p>
            <a:pPr>
              <a:buNone/>
            </a:pPr>
            <a:r>
              <a:rPr lang="en-US" dirty="0" smtClean="0"/>
              <a:t>		– </a:t>
            </a:r>
            <a:r>
              <a:rPr lang="en-US" dirty="0" smtClean="0"/>
              <a:t>Videodisc players provide precise control over the image </a:t>
            </a:r>
            <a:r>
              <a:rPr lang="en-US" dirty="0" smtClean="0"/>
              <a:t>	being </a:t>
            </a:r>
            <a:r>
              <a:rPr lang="en-US" dirty="0" smtClean="0"/>
              <a:t>viewed.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	– </a:t>
            </a:r>
            <a:r>
              <a:rPr lang="en-US" dirty="0" smtClean="0"/>
              <a:t>Video cards enable the user to place an image in a window </a:t>
            </a:r>
            <a:r>
              <a:rPr lang="en-US" dirty="0" smtClean="0"/>
              <a:t>	on </a:t>
            </a:r>
            <a:r>
              <a:rPr lang="en-US" dirty="0" smtClean="0"/>
              <a:t>the computer monitor.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 Projectors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Projectors</a:t>
            </a:r>
            <a:r>
              <a:rPr lang="en-US" dirty="0" smtClean="0"/>
              <a:t> are used when you have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larger audience </a:t>
            </a:r>
            <a:r>
              <a:rPr lang="en-US" dirty="0" smtClean="0"/>
              <a:t>that can be accommodated around a computer monitor.</a:t>
            </a:r>
          </a:p>
          <a:p>
            <a:pPr>
              <a:buNone/>
            </a:pPr>
            <a:r>
              <a:rPr lang="en-US" dirty="0" smtClean="0"/>
              <a:t> – The different types of projectors include </a:t>
            </a:r>
          </a:p>
          <a:p>
            <a:pPr>
              <a:buNone/>
            </a:pPr>
            <a:r>
              <a:rPr lang="en-US" dirty="0" smtClean="0"/>
              <a:t>• Cathode-Ray Tube (CRT) </a:t>
            </a:r>
          </a:p>
          <a:p>
            <a:pPr>
              <a:buNone/>
            </a:pPr>
            <a:r>
              <a:rPr lang="en-US" dirty="0" smtClean="0"/>
              <a:t>• Liquid-Crystal Display (LCD) panels </a:t>
            </a:r>
          </a:p>
          <a:p>
            <a:pPr>
              <a:buNone/>
            </a:pPr>
            <a:r>
              <a:rPr lang="en-US" dirty="0" smtClean="0"/>
              <a:t>• Stand-Alone LCD projectors </a:t>
            </a:r>
          </a:p>
          <a:p>
            <a:pPr>
              <a:buNone/>
            </a:pPr>
            <a:r>
              <a:rPr lang="en-US" dirty="0" smtClean="0"/>
              <a:t>• Light-Valve projectors.</a:t>
            </a:r>
          </a:p>
          <a:p>
            <a:pPr>
              <a:buNone/>
            </a:pPr>
            <a:r>
              <a:rPr lang="en-US" dirty="0" smtClean="0"/>
              <a:t>– CRT projectors are compatible with the output of most computers as well as televisions. </a:t>
            </a:r>
          </a:p>
          <a:p>
            <a:pPr>
              <a:buNone/>
            </a:pPr>
            <a:r>
              <a:rPr lang="en-US" dirty="0" smtClean="0"/>
              <a:t>– LCD panels are portable devices that are popular for on-the-road presentations.</a:t>
            </a:r>
          </a:p>
          <a:p>
            <a:pPr>
              <a:buNone/>
            </a:pPr>
            <a:r>
              <a:rPr lang="en-US" dirty="0" smtClean="0"/>
              <a:t> – Light-valve projectors use liquid crystal technology. The images generated are very bright and color saturated and can be projected onto wide screens.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 Printers: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– The 2 types of printers:- </a:t>
            </a:r>
          </a:p>
          <a:p>
            <a:r>
              <a:rPr lang="en-US" dirty="0" smtClean="0"/>
              <a:t>– Laser printers offer higher print quality, lower operating costs, but a higher initial cost. </a:t>
            </a:r>
          </a:p>
          <a:p>
            <a:r>
              <a:rPr lang="en-US" dirty="0" smtClean="0"/>
              <a:t>– Inkjet printers are comparatively cheaper, but require higher maintenance.</a:t>
            </a:r>
          </a:p>
          <a:p>
            <a:r>
              <a:rPr lang="en-US" dirty="0" smtClean="0"/>
              <a:t> – Color printers have become an important part of multimedia development.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71600"/>
            <a:ext cx="8132298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Hardware                          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Software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Good ideas to make multimedia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	talent and skill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Time and money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Team Effort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	Artwork is performed by graphic artists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	Video shoots by video producers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	Sound editing by audio producers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	Programming by programmers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You Need: The Intangibles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– Multimedia software tells the hardware what to do – Text, images, sounds, and video. </a:t>
            </a:r>
          </a:p>
          <a:p>
            <a:pPr>
              <a:buNone/>
            </a:pPr>
            <a:r>
              <a:rPr lang="en-US" dirty="0" smtClean="0"/>
              <a:t>• Capturing images, translating between file formats, and editing your resources </a:t>
            </a:r>
          </a:p>
          <a:p>
            <a:pPr>
              <a:buNone/>
            </a:pPr>
            <a:r>
              <a:rPr lang="en-US" dirty="0" smtClean="0"/>
              <a:t>• Photoshop, Premiere, GIF Animator, etc. </a:t>
            </a:r>
          </a:p>
          <a:p>
            <a:pPr>
              <a:buNone/>
            </a:pPr>
            <a:r>
              <a:rPr lang="en-US" dirty="0" smtClean="0"/>
              <a:t>– Multimedia authoring</a:t>
            </a:r>
          </a:p>
          <a:p>
            <a:pPr>
              <a:buNone/>
            </a:pPr>
            <a:r>
              <a:rPr lang="en-US" dirty="0" smtClean="0"/>
              <a:t> • Macromedia Director or flash </a:t>
            </a:r>
          </a:p>
          <a:p>
            <a:pPr>
              <a:buNone/>
            </a:pPr>
            <a:r>
              <a:rPr lang="en-US" dirty="0" smtClean="0"/>
              <a:t>– Everybody can make multimedia project!!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212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Text-based editing tools. </a:t>
            </a:r>
          </a:p>
          <a:p>
            <a:pPr>
              <a:buNone/>
            </a:pPr>
            <a:r>
              <a:rPr lang="en-US" dirty="0" smtClean="0"/>
              <a:t>• Graphical tools. </a:t>
            </a:r>
          </a:p>
          <a:p>
            <a:pPr>
              <a:buNone/>
            </a:pPr>
            <a:r>
              <a:rPr lang="en-US" dirty="0" smtClean="0"/>
              <a:t>• Sound editing tools.</a:t>
            </a:r>
          </a:p>
          <a:p>
            <a:pPr>
              <a:buNone/>
            </a:pPr>
            <a:r>
              <a:rPr lang="en-US" dirty="0" smtClean="0"/>
              <a:t> • Animation, video, and digital movie tools. </a:t>
            </a:r>
          </a:p>
          <a:p>
            <a:pPr>
              <a:buNone/>
            </a:pPr>
            <a:r>
              <a:rPr lang="en-US" dirty="0" smtClean="0"/>
              <a:t>• Video formats. </a:t>
            </a:r>
          </a:p>
          <a:p>
            <a:pPr>
              <a:buNone/>
            </a:pPr>
            <a:r>
              <a:rPr lang="en-US" dirty="0" smtClean="0"/>
              <a:t>• Utilities useful for multimedia.</a:t>
            </a:r>
          </a:p>
          <a:p>
            <a:pPr>
              <a:buNone/>
            </a:pPr>
            <a:r>
              <a:rPr lang="en-US" dirty="0" smtClean="0"/>
              <a:t>• Software, also called a program, is a series of instructions that tells the computer what to do and how to do it. </a:t>
            </a:r>
          </a:p>
          <a:p>
            <a:pPr>
              <a:buNone/>
            </a:pPr>
            <a:r>
              <a:rPr lang="en-US" dirty="0" smtClean="0"/>
              <a:t>• Users interact with the program through its GRAPHICAL USER INTERFACE (GUI) which contains an object called ICON (can be as text, graphics or visual images). ICONs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• Two categories of software:</a:t>
            </a:r>
          </a:p>
          <a:p>
            <a:pPr>
              <a:buNone/>
            </a:pPr>
            <a:r>
              <a:rPr lang="en-US" sz="2000" dirty="0" smtClean="0"/>
              <a:t> – System Software </a:t>
            </a:r>
          </a:p>
          <a:p>
            <a:pPr>
              <a:buNone/>
            </a:pPr>
            <a:r>
              <a:rPr lang="en-US" sz="2000" dirty="0" smtClean="0"/>
              <a:t>– Application Software</a:t>
            </a:r>
          </a:p>
          <a:p>
            <a:pPr marL="582930" indent="-514350">
              <a:buAutoNum type="arabicPeriod"/>
            </a:pPr>
            <a:r>
              <a:rPr lang="en-US" sz="2000" dirty="0" smtClean="0"/>
              <a:t>System Software – Consists of the programs that control or maintain the operations of the computers and its devices.</a:t>
            </a:r>
          </a:p>
          <a:p>
            <a:pPr marL="582930" indent="-514350">
              <a:buNone/>
            </a:pPr>
            <a:r>
              <a:rPr lang="en-US" sz="2000" dirty="0" smtClean="0"/>
              <a:t>	 – 2 types of system software </a:t>
            </a:r>
          </a:p>
          <a:p>
            <a:pPr marL="582930" indent="-514350">
              <a:buNone/>
            </a:pPr>
            <a:r>
              <a:rPr lang="en-US" sz="2000" dirty="0" smtClean="0"/>
              <a:t>	• Operating System – Windows XP</a:t>
            </a:r>
          </a:p>
          <a:p>
            <a:pPr marL="582930" indent="-514350">
              <a:buNone/>
            </a:pPr>
            <a:r>
              <a:rPr lang="en-US" sz="2000" dirty="0" smtClean="0"/>
              <a:t>	 • Utility Programs – Disk defragmenter, Anti virus, Scan Disk</a:t>
            </a:r>
          </a:p>
          <a:p>
            <a:pPr>
              <a:buNone/>
            </a:pPr>
            <a:r>
              <a:rPr lang="en-US" sz="2000" dirty="0" smtClean="0"/>
              <a:t>2. Application Software 	</a:t>
            </a:r>
          </a:p>
          <a:p>
            <a:pPr>
              <a:buNone/>
            </a:pPr>
            <a:r>
              <a:rPr lang="en-US" sz="2000" dirty="0" smtClean="0"/>
              <a:t>• Consists of programs that perform specific task for user. Application software is used for a variety of reasons: </a:t>
            </a:r>
          </a:p>
          <a:p>
            <a:pPr>
              <a:buNone/>
            </a:pPr>
            <a:r>
              <a:rPr lang="en-US" sz="2000" dirty="0" smtClean="0"/>
              <a:t>– As business tool </a:t>
            </a:r>
          </a:p>
          <a:p>
            <a:pPr>
              <a:buNone/>
            </a:pPr>
            <a:r>
              <a:rPr lang="en-US" sz="2000" dirty="0" smtClean="0"/>
              <a:t>– To assist with graphics and multimedia projects </a:t>
            </a:r>
          </a:p>
          <a:p>
            <a:pPr>
              <a:buNone/>
            </a:pPr>
            <a:r>
              <a:rPr lang="en-US" sz="2000" dirty="0" smtClean="0"/>
              <a:t>– To support home, personal and educational activities </a:t>
            </a:r>
          </a:p>
          <a:p>
            <a:pPr>
              <a:buNone/>
            </a:pPr>
            <a:r>
              <a:rPr lang="en-US" sz="2000" dirty="0" smtClean="0"/>
              <a:t>– To facilitate communications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• Business Software 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 smtClean="0"/>
              <a:t>Accounting 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 smtClean="0"/>
              <a:t>Stock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Graphic and Multimedia Software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– Photo Editing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– Authoring tools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– Movie Players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Home, Personal and Education Software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– </a:t>
            </a:r>
            <a:r>
              <a:rPr lang="en-US" dirty="0" smtClean="0"/>
              <a:t>Courseware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Communication Software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– </a:t>
            </a:r>
            <a:r>
              <a:rPr lang="en-US" dirty="0" smtClean="0"/>
              <a:t>Yahoo Messenger MSN </a:t>
            </a:r>
            <a:r>
              <a:rPr lang="en-US" dirty="0" smtClean="0"/>
              <a:t>Messenger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Web Application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Text-based Editing Tools Word processors: –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powerful applications that include spell checkers, table formatters, thesaurus, and pre- built templates for commonly used documents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smtClean="0"/>
              <a:t>– Are used for creating project letters, invoices, and storyboards.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– </a:t>
            </a:r>
            <a:r>
              <a:rPr lang="en-US" dirty="0" smtClean="0"/>
              <a:t>Allow embedded multimedia 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Microsoft Word and WordPerfect are Word processors. – Often come bundled in an "Office Suite."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Text-based Editing Tools Optical Character Recognition (OCR) software: –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Converts </a:t>
            </a:r>
            <a:r>
              <a:rPr lang="en-US" dirty="0" smtClean="0"/>
              <a:t>bitmapped characters into electronically recognizable ASCII text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– Makes use of probability and expert system algorithms.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– </a:t>
            </a:r>
            <a:r>
              <a:rPr lang="en-US" dirty="0" smtClean="0"/>
              <a:t>Is very accurate and saves time and effort.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Painting and drawing tools.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3-D modeling tools.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Image editing tools.</a:t>
            </a:r>
          </a:p>
          <a:p>
            <a:r>
              <a:rPr lang="en-US" dirty="0" smtClean="0"/>
              <a:t>Painting </a:t>
            </a:r>
            <a:r>
              <a:rPr lang="en-US" dirty="0" smtClean="0"/>
              <a:t>and Drawing Tools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Most graphic programs use bitmapped images since they provide the greatest choice.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Include the Eyedropper tool, Autotrace tool, and anti- aliasing, airbrushing, blending, and masking functionalities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Photoshop, </a:t>
            </a:r>
            <a:r>
              <a:rPr lang="en-US" dirty="0" smtClean="0"/>
              <a:t>Fireworks, and Painter are painting software.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CorelDraw, FreeHand, and Illustrator are drawing software.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Painting and Drawing Tools Features include: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–graphical </a:t>
            </a:r>
            <a:r>
              <a:rPr lang="en-US" dirty="0" smtClean="0"/>
              <a:t>user interface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Scalable dimensions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Multiple undo capability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Scalable text font support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Support </a:t>
            </a:r>
            <a:r>
              <a:rPr lang="en-US" dirty="0" smtClean="0"/>
              <a:t>plug-ins.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Layering capability.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3-D Modeling Tools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Good color and palette management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Multiple dimension windows and unlimited cameras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Lathe and extrude features.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Ability to drag and drop primitive shapes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Color and texture mapping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Image-Editing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Are specialized and powerful tools for enhancing and retouching existing bitmapped images.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Features include conversion of image-data types and file formats, masking features, employment of virtual memory scheme, etc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Support </a:t>
            </a:r>
            <a:r>
              <a:rPr lang="en-US" dirty="0" smtClean="0"/>
              <a:t>plug-ins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better you know your medium, the better able you are to express your creativity. </a:t>
            </a:r>
          </a:p>
          <a:p>
            <a:pPr>
              <a:buNone/>
            </a:pPr>
            <a:r>
              <a:rPr lang="en-US" dirty="0" smtClean="0"/>
              <a:t>	In the case of multimedia, this means you need to know your hardware and software first. </a:t>
            </a:r>
          </a:p>
          <a:p>
            <a:pPr>
              <a:buNone/>
            </a:pPr>
            <a:r>
              <a:rPr lang="en-US" dirty="0" smtClean="0"/>
              <a:t>	Once you’re proficient with the hardware and software tools, you might ask yourself, “What can I build that will look great, sound great, and knock the socks off the viewer?”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Editing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 smtClean="0"/>
              <a:t>Enables the user to see music as well as hear sound.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This is done by drawing a representation of sound in fine increments.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Enable the user to create custom system beeps. 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dirty="0" smtClean="0"/>
              <a:t>System beeps are pre-packaged sounds that indicate an error, warning or special user activity.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essential that you develop an organized outline and a plan that rationally details the skills, time, budget, tools, and resources you will need for a project. </a:t>
            </a:r>
          </a:p>
          <a:p>
            <a:r>
              <a:rPr lang="en-US" dirty="0" smtClean="0"/>
              <a:t> These files—called assets—should continue to be monitored throughout the project’s execution.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Communication among workgroup members (instructional designers, writers, graphic artists, programmers, and musicians, etc. ) and with the client is essential to the efficient and accurate completion of your project.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Need: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--2 most significance platforms: </a:t>
            </a:r>
          </a:p>
          <a:p>
            <a:pPr>
              <a:buNone/>
            </a:pPr>
            <a:r>
              <a:rPr lang="en-US" dirty="0" smtClean="0"/>
              <a:t>		• Macintosh OS</a:t>
            </a:r>
          </a:p>
          <a:p>
            <a:pPr>
              <a:buNone/>
            </a:pPr>
            <a:r>
              <a:rPr lang="en-US" dirty="0" smtClean="0"/>
              <a:t> 		• Intel-based IBM PC or PC Clone (MS Windows)</a:t>
            </a:r>
          </a:p>
          <a:p>
            <a:pPr>
              <a:buNone/>
            </a:pPr>
            <a:r>
              <a:rPr lang="en-US" dirty="0" smtClean="0"/>
              <a:t> – Development environment</a:t>
            </a:r>
          </a:p>
          <a:p>
            <a:pPr>
              <a:buNone/>
            </a:pPr>
            <a:r>
              <a:rPr lang="en-US" dirty="0" smtClean="0"/>
              <a:t>		 • Powerful workstation (Silicon Graphics, Sun Microsystems, or mainframe)</a:t>
            </a:r>
          </a:p>
          <a:p>
            <a:pPr>
              <a:buNone/>
            </a:pPr>
            <a:r>
              <a:rPr lang="en-US" dirty="0" smtClean="0"/>
              <a:t> – Apple (Macintosh OS) more suitable for multimedia editing</a:t>
            </a:r>
          </a:p>
          <a:p>
            <a:pPr>
              <a:buNone/>
            </a:pPr>
            <a:r>
              <a:rPr lang="en-US" dirty="0" smtClean="0"/>
              <a:t> – Cross platform format (both Mac &amp; Windows)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534400" cy="914400"/>
          </a:xfrm>
        </p:spPr>
        <p:txBody>
          <a:bodyPr/>
          <a:lstStyle/>
          <a:p>
            <a:r>
              <a:rPr lang="en-US" sz="3600" dirty="0" smtClean="0"/>
              <a:t>Introduction to Making Multimedia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Networking</a:t>
            </a:r>
          </a:p>
          <a:p>
            <a:pPr>
              <a:buNone/>
            </a:pPr>
            <a:r>
              <a:rPr lang="en-US" dirty="0" smtClean="0"/>
              <a:t> – A collection of computers and other hardware components interconnected by communication channels that allow sharing of resources and information.</a:t>
            </a:r>
          </a:p>
          <a:p>
            <a:pPr>
              <a:buNone/>
            </a:pPr>
            <a:r>
              <a:rPr lang="en-US" dirty="0" smtClean="0"/>
              <a:t> – LAN and WAN</a:t>
            </a:r>
          </a:p>
          <a:p>
            <a:pPr>
              <a:buNone/>
            </a:pPr>
            <a:r>
              <a:rPr lang="en-US" dirty="0" smtClean="0"/>
              <a:t> – Cable and Wireless </a:t>
            </a:r>
          </a:p>
          <a:p>
            <a:pPr>
              <a:buNone/>
            </a:pPr>
            <a:r>
              <a:rPr lang="en-US" dirty="0" smtClean="0"/>
              <a:t>• Ethernet, Fiber Optics, WIFI, Bluetooth n etc</a:t>
            </a:r>
          </a:p>
          <a:p>
            <a:pPr>
              <a:buNone/>
            </a:pPr>
            <a:r>
              <a:rPr lang="en-US" dirty="0" smtClean="0"/>
              <a:t> – Internet Service Provider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Making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• The various connection methodologies include: </a:t>
            </a:r>
          </a:p>
          <a:p>
            <a:pPr>
              <a:buNone/>
            </a:pPr>
            <a:r>
              <a:rPr lang="en-US" dirty="0" smtClean="0"/>
              <a:t>– Small Computer System Interface (SCSI)…. (for attaching printers, disk drives, scanners and other peripherals to computers.)</a:t>
            </a:r>
          </a:p>
          <a:p>
            <a:pPr>
              <a:buNone/>
            </a:pPr>
            <a:r>
              <a:rPr lang="en-US" dirty="0" smtClean="0"/>
              <a:t>– Integrated Drive Electronics (IDE)…. (is a standard interface for connecting a motherboard to storage devices such as hard </a:t>
            </a:r>
            <a:r>
              <a:rPr lang="en-US" b="1" dirty="0" smtClean="0"/>
              <a:t>drives</a:t>
            </a:r>
            <a:r>
              <a:rPr lang="en-US" dirty="0" smtClean="0"/>
              <a:t> and CD-ROM/DVD </a:t>
            </a:r>
            <a:r>
              <a:rPr lang="en-US" b="1" dirty="0" smtClean="0"/>
              <a:t>drives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 – Universal Serial Bus (USB).</a:t>
            </a:r>
          </a:p>
          <a:p>
            <a:pPr>
              <a:buNone/>
            </a:pPr>
            <a:r>
              <a:rPr lang="en-US" dirty="0" smtClean="0"/>
              <a:t> – FireWire (is a method of transferring information between digital devices, especially audio and video equipment.)</a:t>
            </a:r>
          </a:p>
          <a:p>
            <a:pPr>
              <a:buNone/>
            </a:pPr>
            <a:r>
              <a:rPr lang="en-US" dirty="0" smtClean="0"/>
              <a:t> – SATA ( is a computer bus interface that connects host bus adapters to mass storage devices such as hard disk drives)</a:t>
            </a:r>
          </a:p>
          <a:p>
            <a:pPr>
              <a:buNone/>
            </a:pPr>
            <a:r>
              <a:rPr lang="en-US" dirty="0" smtClean="0"/>
              <a:t> – IDE (An integrated development environment (</a:t>
            </a:r>
            <a:r>
              <a:rPr lang="en-US" b="1" dirty="0" smtClean="0"/>
              <a:t>IDE</a:t>
            </a:r>
            <a:r>
              <a:rPr lang="en-US" dirty="0" smtClean="0"/>
              <a:t>) is a software application that provides comprehensive facilities to computer programmers for software development.)</a:t>
            </a:r>
          </a:p>
          <a:p>
            <a:pPr>
              <a:buNone/>
            </a:pPr>
            <a:r>
              <a:rPr lang="en-US" dirty="0" smtClean="0"/>
              <a:t> – Fiber Channel </a:t>
            </a:r>
          </a:p>
          <a:p>
            <a:pPr>
              <a:buNone/>
            </a:pPr>
            <a:r>
              <a:rPr lang="en-US" dirty="0" smtClean="0"/>
              <a:t>– Serial and Parallel Port</a:t>
            </a:r>
          </a:p>
          <a:p>
            <a:pPr>
              <a:buNone/>
            </a:pPr>
            <a:r>
              <a:rPr lang="en-US" dirty="0" smtClean="0"/>
              <a:t> – Types of connections and transfer rate (refer to table 7-2 page 203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Small Computer System Interface (SCSI)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SCSI can connect </a:t>
            </a:r>
            <a:r>
              <a:rPr lang="en-US" dirty="0" smtClean="0">
                <a:solidFill>
                  <a:srgbClr val="FF0000"/>
                </a:solidFill>
              </a:rPr>
              <a:t>internal and external peripheral equipments</a:t>
            </a:r>
            <a:r>
              <a:rPr lang="en-US" dirty="0" smtClean="0"/>
              <a:t> and devices that conform to the SCSI standard. </a:t>
            </a:r>
          </a:p>
          <a:p>
            <a:pPr>
              <a:buNone/>
            </a:pPr>
            <a:r>
              <a:rPr lang="en-US" dirty="0" smtClean="0"/>
              <a:t>• SCSI cards can be installed on Macintosh and PC platforms.</a:t>
            </a:r>
          </a:p>
          <a:p>
            <a:pPr>
              <a:buNone/>
            </a:pPr>
            <a:r>
              <a:rPr lang="en-US" dirty="0" smtClean="0"/>
              <a:t>• SCSI is preferred for </a:t>
            </a:r>
            <a:r>
              <a:rPr lang="en-US" dirty="0" smtClean="0">
                <a:solidFill>
                  <a:srgbClr val="FF0000"/>
                </a:solidFill>
              </a:rPr>
              <a:t>real-time video editing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network servers</a:t>
            </a:r>
            <a:r>
              <a:rPr lang="en-US" dirty="0" smtClean="0"/>
              <a:t>, and situations that require </a:t>
            </a:r>
            <a:r>
              <a:rPr lang="en-US" dirty="0" smtClean="0">
                <a:solidFill>
                  <a:srgbClr val="FF0000"/>
                </a:solidFill>
              </a:rPr>
              <a:t>mirroring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209</TotalTime>
  <Words>1378</Words>
  <Application>Microsoft Office PowerPoint</Application>
  <PresentationFormat>On-screen Show (4:3)</PresentationFormat>
  <Paragraphs>202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Chapter 7 (Remaining part)</vt:lpstr>
      <vt:lpstr>What You Need: The Intangibles</vt:lpstr>
      <vt:lpstr>Creativity</vt:lpstr>
      <vt:lpstr>Organization</vt:lpstr>
      <vt:lpstr>Communication</vt:lpstr>
      <vt:lpstr>What You Need: Hardware</vt:lpstr>
      <vt:lpstr>Introduction to Making Multimedia</vt:lpstr>
      <vt:lpstr>Introduction to Making Multimedia</vt:lpstr>
      <vt:lpstr>Small Computer System Interface (SCSI)</vt:lpstr>
      <vt:lpstr>Integrated Drive Electronics (IDE)</vt:lpstr>
      <vt:lpstr>Universal Serial Bus (USB)</vt:lpstr>
      <vt:lpstr>FireWire</vt:lpstr>
      <vt:lpstr>Memory</vt:lpstr>
      <vt:lpstr>Input Devices </vt:lpstr>
      <vt:lpstr>Input Devices</vt:lpstr>
      <vt:lpstr>Input Devices</vt:lpstr>
      <vt:lpstr>Output Devices</vt:lpstr>
      <vt:lpstr>Output Devices Projectors</vt:lpstr>
      <vt:lpstr>Output Devices Printers:</vt:lpstr>
      <vt:lpstr> Software</vt:lpstr>
      <vt:lpstr>Types of Software</vt:lpstr>
      <vt:lpstr>Software</vt:lpstr>
      <vt:lpstr>Software</vt:lpstr>
      <vt:lpstr>Text-based Editing Tools Word processors: –</vt:lpstr>
      <vt:lpstr>Text-based Editing Tools Optical Character Recognition (OCR) software: –</vt:lpstr>
      <vt:lpstr>Graphical Tools</vt:lpstr>
      <vt:lpstr>Painting and Drawing Tools Features include:</vt:lpstr>
      <vt:lpstr>3-D Modeling Tools Features</vt:lpstr>
      <vt:lpstr>Image-Editing Tools</vt:lpstr>
      <vt:lpstr>Sound Editing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(Remaining part)</dc:title>
  <dc:creator>laptop care</dc:creator>
  <cp:lastModifiedBy>laptop care</cp:lastModifiedBy>
  <cp:revision>31</cp:revision>
  <dcterms:created xsi:type="dcterms:W3CDTF">2019-04-28T13:14:17Z</dcterms:created>
  <dcterms:modified xsi:type="dcterms:W3CDTF">2019-05-07T01:02:39Z</dcterms:modified>
</cp:coreProperties>
</file>