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3" autoAdjust="0"/>
    <p:restoredTop sz="96343" autoAdjust="0"/>
  </p:normalViewPr>
  <p:slideViewPr>
    <p:cSldViewPr snapToGrid="0" snapToObjects="1">
      <p:cViewPr varScale="1">
        <p:scale>
          <a:sx n="113" d="100"/>
          <a:sy n="113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83B95C-5FD9-534B-9D33-AC428EC5625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FB8B8BE-0CE9-4D48-9481-53CF077A60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" y="1142942"/>
            <a:ext cx="88265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spc="-5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Extension Methods by </a:t>
            </a:r>
            <a:r>
              <a:rPr lang="en-GB" sz="2400" spc="-35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Nature</a:t>
            </a:r>
            <a:r>
              <a:rPr lang="en-GB" sz="2400" spc="15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f Contact</a:t>
            </a:r>
            <a:endParaRPr lang="en-GB" sz="2400" dirty="0">
              <a:solidFill>
                <a:schemeClr val="tx2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" y="1887855"/>
            <a:ext cx="6626859" cy="398211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Group </a:t>
            </a:r>
            <a:r>
              <a:rPr sz="2400" dirty="0" smtClean="0">
                <a:latin typeface="Arial"/>
                <a:cs typeface="Arial"/>
              </a:rPr>
              <a:t>Meetings</a:t>
            </a:r>
            <a:endParaRPr lang="en-GB" sz="2400" dirty="0" smtClean="0">
              <a:latin typeface="Arial"/>
              <a:cs typeface="Arial"/>
            </a:endParaRP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dirty="0" smtClean="0">
                <a:latin typeface="Arial"/>
                <a:cs typeface="Arial"/>
              </a:rPr>
              <a:t>Group Discussions</a:t>
            </a:r>
            <a:r>
              <a:rPr sz="2400" dirty="0" smtClean="0">
                <a:latin typeface="Arial"/>
                <a:cs typeface="Arial"/>
              </a:rPr>
              <a:t> </a:t>
            </a:r>
            <a:endParaRPr lang="en-GB" sz="2400" dirty="0" smtClean="0">
              <a:latin typeface="Arial"/>
              <a:cs typeface="Arial"/>
            </a:endParaRP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400" dirty="0" smtClean="0">
                <a:latin typeface="Arial"/>
                <a:cs typeface="Arial"/>
              </a:rPr>
              <a:t>Demonstration</a:t>
            </a:r>
            <a:r>
              <a:rPr lang="en-GB" sz="2400" spc="15" dirty="0" smtClean="0">
                <a:latin typeface="Arial"/>
                <a:cs typeface="Arial"/>
              </a:rPr>
              <a:t>s (Result &amp; Method Demonstration)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spc="15" dirty="0" smtClean="0">
                <a:latin typeface="Arial"/>
                <a:cs typeface="Arial"/>
              </a:rPr>
              <a:t>Training/ Workshop/ Seminar 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spc="15" dirty="0" smtClean="0">
                <a:latin typeface="Arial"/>
                <a:cs typeface="Arial"/>
              </a:rPr>
              <a:t>Symposium 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spc="15" dirty="0" smtClean="0">
                <a:latin typeface="Arial"/>
                <a:cs typeface="Arial"/>
              </a:rPr>
              <a:t>Brainstorming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spc="15" dirty="0" smtClean="0">
                <a:latin typeface="Arial"/>
                <a:cs typeface="Arial"/>
              </a:rPr>
              <a:t>Buzz Group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27000" y="330529"/>
            <a:ext cx="8826500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GROUP </a:t>
            </a:r>
            <a:r>
              <a:rPr lang="en-GB" sz="3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CONTACT </a:t>
            </a:r>
            <a:r>
              <a:rPr lang="en-GB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METHODS</a:t>
            </a:r>
            <a:endParaRPr lang="en-GB" sz="3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285" t="27975" r="12696" b="8976"/>
          <a:stretch/>
        </p:blipFill>
        <p:spPr>
          <a:xfrm>
            <a:off x="4962882" y="4254500"/>
            <a:ext cx="4181118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300"/>
            <a:ext cx="8042276" cy="695232"/>
          </a:xfrm>
        </p:spPr>
        <p:txBody>
          <a:bodyPr/>
          <a:lstStyle/>
          <a:p>
            <a:r>
              <a:rPr lang="en-GB" sz="2800" b="1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BRAINSTORMING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7901"/>
            <a:ext cx="8724899" cy="3606799"/>
          </a:xfrm>
        </p:spPr>
        <p:txBody>
          <a:bodyPr/>
          <a:lstStyle/>
          <a:p>
            <a:r>
              <a:rPr lang="en-US" dirty="0" smtClean="0"/>
              <a:t>Group based creative activity in which efforts are made to reach conclusion for any specific problem.</a:t>
            </a:r>
          </a:p>
          <a:p>
            <a:r>
              <a:rPr lang="en-US" dirty="0" smtClean="0"/>
              <a:t>List of ideas is generated contributed by all participants.</a:t>
            </a:r>
          </a:p>
          <a:p>
            <a:r>
              <a:rPr lang="en-US" dirty="0" smtClean="0"/>
              <a:t>Total participants are up to 12 including expert</a:t>
            </a:r>
          </a:p>
          <a:p>
            <a:r>
              <a:rPr lang="en-US" dirty="0" smtClean="0"/>
              <a:t>At the end final conclusion is made by expert based on different inputs of participants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773"/>
          <a:stretch/>
        </p:blipFill>
        <p:spPr>
          <a:xfrm>
            <a:off x="114300" y="4419600"/>
            <a:ext cx="8902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4300"/>
            <a:ext cx="8042276" cy="695232"/>
          </a:xfrm>
        </p:spPr>
        <p:txBody>
          <a:bodyPr/>
          <a:lstStyle/>
          <a:p>
            <a:r>
              <a:rPr lang="en-GB" sz="2800" b="1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BUZZ GROUP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7901"/>
            <a:ext cx="8724899" cy="3606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Method in which small groups of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3-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4 participants discuss a specific issue, to gather different ideas by participating groups.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some times it is used as “ice breaker” in training/s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Small groups are given 5-15 minutes to complete their tasks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Participating groups have one member as leader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At the end all inputs are gathered to generate overall conclusion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592" t="21852" r="15556" b="21296"/>
          <a:stretch/>
        </p:blipFill>
        <p:spPr>
          <a:xfrm>
            <a:off x="5948255" y="4483100"/>
            <a:ext cx="2643296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483100"/>
            <a:ext cx="316653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4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4" y="838200"/>
            <a:ext cx="8467725" cy="542832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en-GB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ADVANTAGES OF GROUP </a:t>
            </a:r>
            <a:r>
              <a:rPr lang="en-GB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CONTACT </a:t>
            </a:r>
            <a:r>
              <a:rPr lang="en-GB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METHODS</a:t>
            </a:r>
            <a:endParaRPr lang="en-GB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0401"/>
            <a:ext cx="8788399" cy="4343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Low cost per participant as compared to individual methods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Reach large audience in less time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Experimental learning, group learning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Use of demonstrations as effective tools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Motivation is effective due to group influence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016999" cy="542832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en-GB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DISADVANTAGES OF GROUP </a:t>
            </a:r>
            <a:r>
              <a:rPr lang="en-GB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CONTACT </a:t>
            </a:r>
            <a:r>
              <a:rPr lang="en-GB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METHODS</a:t>
            </a:r>
            <a:endParaRPr lang="en-GB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0401"/>
            <a:ext cx="8788399" cy="4343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Diversity in the interest of group members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Holding the meeting may be regarded as an objective in itself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Different interests groups, caste groups &amp; village fractions may hinder free interaction 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Decision making influenced by group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3840" y="843823"/>
            <a:ext cx="8709660" cy="23960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dirty="0" smtClean="0">
                <a:latin typeface="Arial"/>
                <a:cs typeface="Arial"/>
              </a:rPr>
              <a:t>In </a:t>
            </a:r>
            <a:r>
              <a:rPr sz="2400" dirty="0" smtClean="0">
                <a:latin typeface="Arial"/>
                <a:cs typeface="Arial"/>
              </a:rPr>
              <a:t>Group Meetings</a:t>
            </a:r>
            <a:r>
              <a:rPr lang="en-GB" sz="2400" dirty="0" smtClean="0">
                <a:latin typeface="Arial"/>
                <a:cs typeface="Arial"/>
              </a:rPr>
              <a:t> extension worker communicates to group of farmers at farmer’s home or field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dirty="0" smtClean="0">
                <a:latin typeface="Arial"/>
                <a:cs typeface="Arial"/>
              </a:rPr>
              <a:t>Meeting are used to collect farmers’ inputs different needs, challenges &amp; proposed solutions.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dirty="0" smtClean="0">
                <a:latin typeface="Arial"/>
                <a:cs typeface="Arial"/>
              </a:rPr>
              <a:t>To train farmers on new technologies, methods or practices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27000" y="369334"/>
            <a:ext cx="8826500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GROUP </a:t>
            </a:r>
            <a:r>
              <a:rPr lang="en-GB" sz="3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MEETINGS</a:t>
            </a:r>
            <a:endParaRPr lang="en-GB" sz="3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43840" y="3310139"/>
            <a:ext cx="4531360" cy="188872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dirty="0" smtClean="0">
                <a:latin typeface="Arial"/>
                <a:cs typeface="Arial"/>
              </a:rPr>
              <a:t>To get </a:t>
            </a:r>
            <a:r>
              <a:rPr lang="en-GB" sz="2400" dirty="0">
                <a:latin typeface="Arial"/>
                <a:cs typeface="Arial"/>
              </a:rPr>
              <a:t>f</a:t>
            </a:r>
            <a:r>
              <a:rPr lang="en-GB" sz="2400" dirty="0" smtClean="0">
                <a:latin typeface="Arial"/>
                <a:cs typeface="Arial"/>
              </a:rPr>
              <a:t>eedback related to discussed issue or technology.</a:t>
            </a:r>
          </a:p>
          <a:p>
            <a:pPr marL="286385" marR="5080" indent="-274320">
              <a:lnSpc>
                <a:spcPct val="120000"/>
              </a:lnSpc>
              <a:spcBef>
                <a:spcPts val="500"/>
              </a:spcBef>
              <a:buClr>
                <a:srgbClr val="FD8537"/>
              </a:buClr>
              <a:buSzPct val="67647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lang="en-GB" sz="2400" dirty="0" smtClean="0">
                <a:latin typeface="Arial"/>
                <a:cs typeface="Arial"/>
              </a:rPr>
              <a:t>Group meetings promote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4330700"/>
            <a:ext cx="4097808" cy="23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3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3840" y="843823"/>
            <a:ext cx="8709660" cy="379437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It is that form which occurs when </a:t>
            </a:r>
            <a:r>
              <a:rPr lang="en-US" sz="2400" dirty="0" smtClean="0"/>
              <a:t>group of farmers, </a:t>
            </a:r>
            <a:r>
              <a:rPr lang="en-US" sz="2400" dirty="0"/>
              <a:t>recognizing a common problem exchange and evaluate information and ideas, in an effort to solve that problem. </a:t>
            </a:r>
            <a:endParaRPr lang="en-US" sz="2400" dirty="0" smtClean="0">
              <a:effectLst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/>
              <a:t>Their effort may be directed towards a better understanding of the problem </a:t>
            </a:r>
            <a:endParaRPr lang="en-US" sz="2400" dirty="0"/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/>
              <a:t>Toward </a:t>
            </a:r>
            <a:r>
              <a:rPr lang="en-US" sz="2400" dirty="0"/>
              <a:t>the development of a </a:t>
            </a:r>
            <a:r>
              <a:rPr lang="en-US" sz="2400" dirty="0" smtClean="0"/>
              <a:t>program </a:t>
            </a:r>
            <a:r>
              <a:rPr lang="en-US" sz="2400" dirty="0"/>
              <a:t>of action relative to the problem. 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27000" y="203529"/>
            <a:ext cx="8826500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GROUP </a:t>
            </a:r>
            <a:r>
              <a:rPr lang="en-GB" sz="3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DISCUSSIONS</a:t>
            </a:r>
            <a:endParaRPr lang="en-GB" sz="3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43840" y="4163241"/>
            <a:ext cx="4404360" cy="196617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/>
              <a:t>Discussion usually occurs in a face-to-face or co- acting situation, with the exchange being spoken. </a:t>
            </a:r>
            <a:endParaRPr lang="en-US" sz="24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99" y="3987800"/>
            <a:ext cx="4217001" cy="27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3840" y="843823"/>
            <a:ext cx="8709660" cy="37143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METHOD DEMONSTRATION: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is a relatively short-time demonstration given before a group to show how to carry out an entirely new practice or an old practice in a better way. </a:t>
            </a:r>
            <a:endParaRPr lang="en-US" sz="2400" dirty="0" smtClean="0">
              <a:effectLst/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is not concerned with providing the worth of a practice but with how to do </a:t>
            </a:r>
            <a:r>
              <a:rPr lang="en-US" sz="2400" dirty="0" smtClean="0">
                <a:latin typeface="Times New Roman"/>
                <a:cs typeface="Times New Roman"/>
              </a:rPr>
              <a:t>something </a:t>
            </a:r>
            <a:endParaRPr lang="en-US" sz="2400" dirty="0" smtClean="0">
              <a:effectLst/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²"/>
            </a:pPr>
            <a:r>
              <a:rPr lang="en-US" sz="2400" dirty="0" smtClean="0">
                <a:latin typeface="Times New Roman"/>
                <a:cs typeface="Times New Roman"/>
              </a:rPr>
              <a:t>it </a:t>
            </a:r>
            <a:r>
              <a:rPr lang="en-US" sz="2400" dirty="0">
                <a:latin typeface="Times New Roman"/>
                <a:cs typeface="Times New Roman"/>
              </a:rPr>
              <a:t>is definitely not an experiment or trail but a teaching effort. </a:t>
            </a:r>
            <a:endParaRPr lang="en-US" sz="2400" dirty="0" smtClean="0">
              <a:effectLst/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endParaRPr lang="en-US" sz="2400" dirty="0">
              <a:effectLst/>
              <a:latin typeface="Times New Roman"/>
              <a:cs typeface="Times New Roman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27000" y="203529"/>
            <a:ext cx="8826500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DEMONSTRATIONS</a:t>
            </a:r>
            <a:endParaRPr lang="en-GB" sz="3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43840" y="4293725"/>
            <a:ext cx="5382260" cy="16830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lang="en-US" sz="2400" dirty="0" smtClean="0">
                <a:latin typeface="Times New Roman"/>
                <a:cs typeface="Times New Roman"/>
              </a:rPr>
              <a:t>The method demonstration is given by the extension worker himself or a trained leader for the purpose of teaching a skill to a group. </a:t>
            </a:r>
            <a:endParaRPr lang="en-US" sz="2400" dirty="0">
              <a:effectLst/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4404990"/>
            <a:ext cx="29591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5100"/>
            <a:ext cx="8042276" cy="72063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RESULT DEMONSTRATIONS 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55701"/>
            <a:ext cx="86105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result demonstration is </a:t>
            </a:r>
            <a:r>
              <a:rPr lang="en-US" dirty="0" smtClean="0">
                <a:solidFill>
                  <a:srgbClr val="000000"/>
                </a:solidFill>
              </a:rPr>
              <a:t>designed </a:t>
            </a:r>
            <a:r>
              <a:rPr lang="en-US" dirty="0">
                <a:solidFill>
                  <a:srgbClr val="000000"/>
                </a:solidFill>
              </a:rPr>
              <a:t>to show by example the practical application of an established fact, or group of related facts.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other words, it is a way of showing people the value or worth or an improved practice whose success has already been established on the research station.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this method the new practice is compared with the old one so that the learners may see and judge the results </a:t>
            </a:r>
            <a:r>
              <a:rPr lang="en-US">
                <a:solidFill>
                  <a:srgbClr val="000000"/>
                </a:solidFill>
              </a:rPr>
              <a:t>for </a:t>
            </a:r>
            <a:r>
              <a:rPr lang="en-US" smtClean="0">
                <a:solidFill>
                  <a:srgbClr val="000000"/>
                </a:solidFill>
              </a:rPr>
              <a:t>themselves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15"/>
          <a:stretch/>
        </p:blipFill>
        <p:spPr>
          <a:xfrm>
            <a:off x="4787901" y="4758032"/>
            <a:ext cx="4356099" cy="20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58868"/>
            <a:ext cx="8042276" cy="54283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TRAINING/ WORKSHOP/ SEMINAR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2201"/>
            <a:ext cx="8042276" cy="32765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Training is the action of teaching a person a particular skill/s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Workshop is a type of interactive learning where participants carry out practical activities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In seminars different experts discuss solutions to various issues in related field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098"/>
          <a:stretch/>
        </p:blipFill>
        <p:spPr>
          <a:xfrm>
            <a:off x="5981701" y="4684898"/>
            <a:ext cx="3060700" cy="207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383" r="10545"/>
          <a:stretch/>
        </p:blipFill>
        <p:spPr>
          <a:xfrm>
            <a:off x="3118839" y="4684897"/>
            <a:ext cx="2862862" cy="2071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999" t="10113" r="9001" b="8240"/>
          <a:stretch/>
        </p:blipFill>
        <p:spPr>
          <a:xfrm>
            <a:off x="203201" y="4684897"/>
            <a:ext cx="2915638" cy="20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2400"/>
            <a:ext cx="8042276" cy="59363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SYMPOSIUM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4901"/>
            <a:ext cx="8042276" cy="34797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Symposium is an academic activity highlighting any problem.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the experts discuss their findings related to issue.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Participants ask their issues related to topics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Symposium is similar activity like conference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72" r="10303" b="14571"/>
          <a:stretch/>
        </p:blipFill>
        <p:spPr>
          <a:xfrm>
            <a:off x="368300" y="4584700"/>
            <a:ext cx="8432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8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782</TotalTime>
  <Words>611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Extension Methods by Nature of Contact</vt:lpstr>
      <vt:lpstr>ADVANTAGES OF GROUP CONTACT METHODS</vt:lpstr>
      <vt:lpstr>DISADVANTAGES OF GROUP CONTACT METHODS</vt:lpstr>
      <vt:lpstr>PowerPoint Presentation</vt:lpstr>
      <vt:lpstr>PowerPoint Presentation</vt:lpstr>
      <vt:lpstr>PowerPoint Presentation</vt:lpstr>
      <vt:lpstr>RESULT DEMONSTRATIONS </vt:lpstr>
      <vt:lpstr>TRAINING/ WORKSHOP/ SEMINAR</vt:lpstr>
      <vt:lpstr>SYMPOSIUM</vt:lpstr>
      <vt:lpstr>BRAINSTORMING</vt:lpstr>
      <vt:lpstr>BUZZ GROUP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METHODS BY NATURE OF CONTACT</dc:title>
  <dc:creator>Mohammed Yaseen</dc:creator>
  <cp:lastModifiedBy>Mohammed Yaseen</cp:lastModifiedBy>
  <cp:revision>65</cp:revision>
  <dcterms:created xsi:type="dcterms:W3CDTF">2020-04-09T15:48:16Z</dcterms:created>
  <dcterms:modified xsi:type="dcterms:W3CDTF">2020-04-14T05:52:50Z</dcterms:modified>
</cp:coreProperties>
</file>