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7" r:id="rId6"/>
    <p:sldId id="268" r:id="rId7"/>
    <p:sldId id="259" r:id="rId8"/>
    <p:sldId id="261" r:id="rId9"/>
    <p:sldId id="263" r:id="rId10"/>
    <p:sldId id="265"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ltLang="zh-CN" smtClean="0"/>
              <a:t>Click to edit Master title style</a:t>
            </a:r>
            <a:endParaRPr lang="zh-CN" alt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fld id="{825874CC-C1D2-46CD-8278-C6E5093D0A65}" type="datetimeFigureOut">
              <a:rPr lang="zh-CN" altLang="en-US" smtClean="0"/>
              <a:t>2019/5/9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1797374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825874CC-C1D2-46CD-8278-C6E5093D0A65}" type="datetimeFigureOut">
              <a:rPr lang="zh-CN" altLang="en-US" smtClean="0"/>
              <a:t>2019/5/9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4282657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825874CC-C1D2-46CD-8278-C6E5093D0A65}" type="datetimeFigureOut">
              <a:rPr lang="zh-CN" altLang="en-US" smtClean="0"/>
              <a:t>2019/5/9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726400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825874CC-C1D2-46CD-8278-C6E5093D0A65}" type="datetimeFigureOut">
              <a:rPr lang="zh-CN" altLang="en-US" smtClean="0"/>
              <a:t>2019/5/9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1322923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825874CC-C1D2-46CD-8278-C6E5093D0A65}" type="datetimeFigureOut">
              <a:rPr lang="zh-CN" altLang="en-US" smtClean="0"/>
              <a:t>2019/5/9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247654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838200" y="1825625"/>
            <a:ext cx="51816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6172200" y="1825625"/>
            <a:ext cx="51816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825874CC-C1D2-46CD-8278-C6E5093D0A65}" type="datetimeFigureOut">
              <a:rPr lang="zh-CN" altLang="en-US" smtClean="0"/>
              <a:t>2019/5/9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1684150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825874CC-C1D2-46CD-8278-C6E5093D0A65}" type="datetimeFigureOut">
              <a:rPr lang="zh-CN" altLang="en-US" smtClean="0"/>
              <a:t>2019/5/9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1982588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825874CC-C1D2-46CD-8278-C6E5093D0A65}" type="datetimeFigureOut">
              <a:rPr lang="zh-CN" altLang="en-US" smtClean="0"/>
              <a:t>2019/5/9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2936341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5874CC-C1D2-46CD-8278-C6E5093D0A65}" type="datetimeFigureOut">
              <a:rPr lang="zh-CN" altLang="en-US" smtClean="0"/>
              <a:t>2019/5/9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2606558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825874CC-C1D2-46CD-8278-C6E5093D0A65}" type="datetimeFigureOut">
              <a:rPr lang="zh-CN" altLang="en-US" smtClean="0"/>
              <a:t>2019/5/9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2343582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825874CC-C1D2-46CD-8278-C6E5093D0A65}" type="datetimeFigureOut">
              <a:rPr lang="zh-CN" altLang="en-US" smtClean="0"/>
              <a:t>2019/5/9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3936035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874CC-C1D2-46CD-8278-C6E5093D0A65}" type="datetimeFigureOut">
              <a:rPr lang="zh-CN" altLang="en-US" smtClean="0"/>
              <a:t>2019/5/9</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D4D416-699F-475F-8514-9181A7D9054B}" type="slidenum">
              <a:rPr lang="zh-CN" altLang="en-US" smtClean="0"/>
              <a:t>‹#›</a:t>
            </a:fld>
            <a:endParaRPr lang="zh-CN" altLang="en-US"/>
          </a:p>
        </p:txBody>
      </p:sp>
    </p:spTree>
    <p:extLst>
      <p:ext uri="{BB962C8B-B14F-4D97-AF65-F5344CB8AC3E}">
        <p14:creationId xmlns:p14="http://schemas.microsoft.com/office/powerpoint/2010/main" val="2890715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80104"/>
          </a:xfrm>
        </p:spPr>
        <p:txBody>
          <a:bodyPr>
            <a:normAutofit fontScale="90000"/>
          </a:bodyPr>
          <a:lstStyle/>
          <a:p>
            <a:r>
              <a:rPr lang="en-US" altLang="zh-CN" dirty="0" smtClean="0">
                <a:latin typeface="Times New Roman" panose="02020603050405020304" pitchFamily="18" charset="0"/>
                <a:cs typeface="Times New Roman" panose="02020603050405020304" pitchFamily="18" charset="0"/>
              </a:rPr>
              <a:t>Analytical Geochemistry and related techniques</a:t>
            </a:r>
            <a:endParaRPr lang="zh-CN" alt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098800"/>
            <a:ext cx="9144000" cy="2692400"/>
          </a:xfrm>
        </p:spPr>
        <p:txBody>
          <a:bodyPr/>
          <a:lstStyle/>
          <a:p>
            <a:endParaRPr lang="en-US" altLang="zh-CN" dirty="0" smtClean="0"/>
          </a:p>
          <a:p>
            <a:r>
              <a:rPr lang="en-US" altLang="zh-CN" sz="2800" dirty="0" smtClean="0">
                <a:latin typeface="Times New Roman" panose="02020603050405020304" pitchFamily="18" charset="0"/>
                <a:cs typeface="Times New Roman" panose="02020603050405020304" pitchFamily="18" charset="0"/>
              </a:rPr>
              <a:t>The purposes of the analytical geochemistry are to find the distribution of elements as well as their origin and evolution of the solar system including the Earth, the Moon, other planets.</a:t>
            </a:r>
            <a:endParaRPr lang="zh-CN"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9346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872067"/>
            <a:ext cx="9144000" cy="4944533"/>
          </a:xfrm>
        </p:spPr>
        <p:txBody>
          <a:bodyPr>
            <a:normAutofit/>
          </a:bodyPr>
          <a:lstStyle/>
          <a:p>
            <a:pPr algn="just"/>
            <a:r>
              <a:rPr lang="en-US" altLang="zh-CN" sz="2800" dirty="0">
                <a:latin typeface="Times New Roman" panose="02020603050405020304" pitchFamily="18" charset="0"/>
                <a:cs typeface="Times New Roman" panose="02020603050405020304" pitchFamily="18" charset="0"/>
              </a:rPr>
              <a:t>The electron gun, lenses, apertures are almost the same as those of SEM. </a:t>
            </a:r>
            <a:r>
              <a:rPr lang="en-US" altLang="zh-CN" sz="2800" dirty="0">
                <a:solidFill>
                  <a:srgbClr val="0070C0"/>
                </a:solidFill>
                <a:latin typeface="Times New Roman" panose="02020603050405020304" pitchFamily="18" charset="0"/>
                <a:cs typeface="Times New Roman" panose="02020603050405020304" pitchFamily="18" charset="0"/>
              </a:rPr>
              <a:t>The difference is in the collection and determination of characteristic X-rays. </a:t>
            </a:r>
            <a:r>
              <a:rPr lang="en-US" altLang="zh-CN" sz="2800" dirty="0">
                <a:latin typeface="Times New Roman" panose="02020603050405020304" pitchFamily="18" charset="0"/>
                <a:cs typeface="Times New Roman" panose="02020603050405020304" pitchFamily="18" charset="0"/>
              </a:rPr>
              <a:t>Characteristic X-rays emitted from the sample are diffracted by the crystals and collected by X-ray detectors. The position and material of the diffracting crystals are changed according to the wavelengths of characteristic X-rays of the target elements. This is called the wave length dispersive spectrometry (WDS). Five sets of diffracting crystals are maximally placed, and 10 elements can be determined in two scans. </a:t>
            </a:r>
            <a:endParaRPr lang="zh-CN"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909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2733"/>
            <a:ext cx="10515600" cy="5474230"/>
          </a:xfrm>
        </p:spPr>
        <p:txBody>
          <a:bodyPr>
            <a:normAutofit/>
          </a:bodyPr>
          <a:lstStyle/>
          <a:p>
            <a:r>
              <a:rPr lang="en-US" altLang="zh-CN" sz="3600" dirty="0" smtClean="0">
                <a:latin typeface="Times New Roman" panose="02020603050405020304" pitchFamily="18" charset="0"/>
                <a:cs typeface="Times New Roman" panose="02020603050405020304" pitchFamily="18" charset="0"/>
              </a:rPr>
              <a:t>We have ﬁve strategies in analytical geochemistry:</a:t>
            </a:r>
          </a:p>
          <a:p>
            <a:r>
              <a:rPr lang="en-US" altLang="zh-CN" sz="3600" dirty="0" smtClean="0">
                <a:latin typeface="Times New Roman" panose="02020603050405020304" pitchFamily="18" charset="0"/>
                <a:cs typeface="Times New Roman" panose="02020603050405020304" pitchFamily="18" charset="0"/>
              </a:rPr>
              <a:t>(</a:t>
            </a:r>
            <a:r>
              <a:rPr lang="en-US" altLang="zh-CN" sz="3600" dirty="0" err="1" smtClean="0">
                <a:latin typeface="Times New Roman" panose="02020603050405020304" pitchFamily="18" charset="0"/>
                <a:cs typeface="Times New Roman" panose="02020603050405020304" pitchFamily="18" charset="0"/>
              </a:rPr>
              <a:t>i</a:t>
            </a:r>
            <a:r>
              <a:rPr lang="en-US" altLang="zh-CN" sz="3600" dirty="0" smtClean="0">
                <a:latin typeface="Times New Roman" panose="02020603050405020304" pitchFamily="18" charset="0"/>
                <a:cs typeface="Times New Roman" panose="02020603050405020304" pitchFamily="18" charset="0"/>
              </a:rPr>
              <a:t>) major element geochemistry </a:t>
            </a:r>
          </a:p>
          <a:p>
            <a:r>
              <a:rPr lang="en-US" altLang="zh-CN" sz="3600" dirty="0" smtClean="0">
                <a:latin typeface="Times New Roman" panose="02020603050405020304" pitchFamily="18" charset="0"/>
                <a:cs typeface="Times New Roman" panose="02020603050405020304" pitchFamily="18" charset="0"/>
              </a:rPr>
              <a:t>(ii) trace element geochemistry</a:t>
            </a:r>
          </a:p>
          <a:p>
            <a:r>
              <a:rPr lang="en-US" altLang="zh-CN" sz="3600" dirty="0" smtClean="0">
                <a:latin typeface="Times New Roman" panose="02020603050405020304" pitchFamily="18" charset="0"/>
                <a:cs typeface="Times New Roman" panose="02020603050405020304" pitchFamily="18" charset="0"/>
              </a:rPr>
              <a:t>(iii) determination of mass fractionation</a:t>
            </a:r>
          </a:p>
          <a:p>
            <a:r>
              <a:rPr lang="en-US" altLang="zh-CN" sz="3600" dirty="0" smtClean="0">
                <a:latin typeface="Times New Roman" panose="02020603050405020304" pitchFamily="18" charset="0"/>
                <a:cs typeface="Times New Roman" panose="02020603050405020304" pitchFamily="18" charset="0"/>
              </a:rPr>
              <a:t>(iv) age dating</a:t>
            </a:r>
          </a:p>
          <a:p>
            <a:r>
              <a:rPr lang="en-US" altLang="zh-CN" sz="3600" dirty="0" smtClean="0">
                <a:latin typeface="Times New Roman" panose="02020603050405020304" pitchFamily="18" charset="0"/>
                <a:cs typeface="Times New Roman" panose="02020603050405020304" pitchFamily="18" charset="0"/>
              </a:rPr>
              <a:t>(v) radiogenic isotopes for geochemical tracers</a:t>
            </a:r>
            <a:endParaRPr lang="zh-CN"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917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067636" y="829732"/>
            <a:ext cx="5065154" cy="3649134"/>
            <a:chOff x="0" y="0"/>
            <a:chExt cx="3547306" cy="2696693"/>
          </a:xfrm>
        </p:grpSpPr>
        <p:sp>
          <p:nvSpPr>
            <p:cNvPr id="3" name="Shape 242"/>
            <p:cNvSpPr/>
            <p:nvPr/>
          </p:nvSpPr>
          <p:spPr>
            <a:xfrm>
              <a:off x="1258659" y="2030070"/>
              <a:ext cx="220320" cy="315532"/>
            </a:xfrm>
            <a:custGeom>
              <a:avLst/>
              <a:gdLst/>
              <a:ahLst/>
              <a:cxnLst/>
              <a:rect l="0" t="0" r="0" b="0"/>
              <a:pathLst>
                <a:path w="220320" h="315532">
                  <a:moveTo>
                    <a:pt x="220320" y="0"/>
                  </a:moveTo>
                  <a:lnTo>
                    <a:pt x="220320" y="95212"/>
                  </a:lnTo>
                  <a:lnTo>
                    <a:pt x="0" y="315532"/>
                  </a:lnTo>
                  <a:lnTo>
                    <a:pt x="0" y="220332"/>
                  </a:lnTo>
                  <a:lnTo>
                    <a:pt x="220320" y="0"/>
                  </a:lnTo>
                  <a:close/>
                </a:path>
              </a:pathLst>
            </a:custGeom>
            <a:ln w="0" cap="flat">
              <a:miter lim="127000"/>
            </a:ln>
          </p:spPr>
          <p:style>
            <a:lnRef idx="0">
              <a:srgbClr val="000000">
                <a:alpha val="0"/>
              </a:srgbClr>
            </a:lnRef>
            <a:fillRef idx="1">
              <a:srgbClr val="D4D4D3"/>
            </a:fillRef>
            <a:effectRef idx="0">
              <a:scrgbClr r="0" g="0" b="0"/>
            </a:effectRef>
            <a:fontRef idx="none"/>
          </p:style>
          <p:txBody>
            <a:bodyPr/>
            <a:lstStyle/>
            <a:p>
              <a:endParaRPr lang="zh-CN" altLang="en-US"/>
            </a:p>
          </p:txBody>
        </p:sp>
        <p:sp>
          <p:nvSpPr>
            <p:cNvPr id="4" name="Shape 243"/>
            <p:cNvSpPr/>
            <p:nvPr/>
          </p:nvSpPr>
          <p:spPr>
            <a:xfrm>
              <a:off x="738378" y="2030070"/>
              <a:ext cx="740601" cy="220332"/>
            </a:xfrm>
            <a:custGeom>
              <a:avLst/>
              <a:gdLst/>
              <a:ahLst/>
              <a:cxnLst/>
              <a:rect l="0" t="0" r="0" b="0"/>
              <a:pathLst>
                <a:path w="740601" h="220332">
                  <a:moveTo>
                    <a:pt x="220320" y="0"/>
                  </a:moveTo>
                  <a:lnTo>
                    <a:pt x="740601" y="0"/>
                  </a:lnTo>
                  <a:lnTo>
                    <a:pt x="520281" y="220332"/>
                  </a:lnTo>
                  <a:lnTo>
                    <a:pt x="0" y="220332"/>
                  </a:lnTo>
                  <a:lnTo>
                    <a:pt x="220320" y="0"/>
                  </a:lnTo>
                  <a:close/>
                </a:path>
              </a:pathLst>
            </a:custGeom>
            <a:ln w="0" cap="flat">
              <a:miter lim="127000"/>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5" name="Shape 244"/>
            <p:cNvSpPr/>
            <p:nvPr/>
          </p:nvSpPr>
          <p:spPr>
            <a:xfrm>
              <a:off x="738378" y="2030070"/>
              <a:ext cx="740601" cy="315532"/>
            </a:xfrm>
            <a:custGeom>
              <a:avLst/>
              <a:gdLst/>
              <a:ahLst/>
              <a:cxnLst/>
              <a:rect l="0" t="0" r="0" b="0"/>
              <a:pathLst>
                <a:path w="740601" h="315532">
                  <a:moveTo>
                    <a:pt x="0" y="220332"/>
                  </a:moveTo>
                  <a:lnTo>
                    <a:pt x="220320" y="0"/>
                  </a:lnTo>
                  <a:lnTo>
                    <a:pt x="740601" y="0"/>
                  </a:lnTo>
                  <a:lnTo>
                    <a:pt x="740601" y="95212"/>
                  </a:lnTo>
                  <a:lnTo>
                    <a:pt x="520281" y="315532"/>
                  </a:lnTo>
                  <a:lnTo>
                    <a:pt x="0" y="315532"/>
                  </a:lnTo>
                  <a:lnTo>
                    <a:pt x="0" y="220332"/>
                  </a:lnTo>
                  <a:close/>
                </a:path>
              </a:pathLst>
            </a:custGeom>
            <a:ln w="15875" cap="flat">
              <a:miter lim="1270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 name="Shape 245"/>
            <p:cNvSpPr/>
            <p:nvPr/>
          </p:nvSpPr>
          <p:spPr>
            <a:xfrm>
              <a:off x="738378" y="2030070"/>
              <a:ext cx="740601" cy="220332"/>
            </a:xfrm>
            <a:custGeom>
              <a:avLst/>
              <a:gdLst/>
              <a:ahLst/>
              <a:cxnLst/>
              <a:rect l="0" t="0" r="0" b="0"/>
              <a:pathLst>
                <a:path w="740601" h="220332">
                  <a:moveTo>
                    <a:pt x="0" y="220332"/>
                  </a:moveTo>
                  <a:lnTo>
                    <a:pt x="520281" y="220332"/>
                  </a:lnTo>
                  <a:lnTo>
                    <a:pt x="740601" y="0"/>
                  </a:lnTo>
                </a:path>
              </a:pathLst>
            </a:custGeom>
            <a:ln w="15875" cap="flat">
              <a:miter lim="1270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7" name="Shape 246"/>
            <p:cNvSpPr/>
            <p:nvPr/>
          </p:nvSpPr>
          <p:spPr>
            <a:xfrm>
              <a:off x="1258659" y="2250402"/>
              <a:ext cx="0" cy="95199"/>
            </a:xfrm>
            <a:custGeom>
              <a:avLst/>
              <a:gdLst/>
              <a:ahLst/>
              <a:cxnLst/>
              <a:rect l="0" t="0" r="0" b="0"/>
              <a:pathLst>
                <a:path h="95199">
                  <a:moveTo>
                    <a:pt x="0" y="0"/>
                  </a:moveTo>
                  <a:lnTo>
                    <a:pt x="0" y="95199"/>
                  </a:lnTo>
                </a:path>
              </a:pathLst>
            </a:custGeom>
            <a:ln w="15875" cap="flat">
              <a:miter lim="1270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8" name="Rectangle 7"/>
            <p:cNvSpPr/>
            <p:nvPr/>
          </p:nvSpPr>
          <p:spPr>
            <a:xfrm>
              <a:off x="57208" y="1224554"/>
              <a:ext cx="848562" cy="129717"/>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X-ray detector</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9" name="Shape 248"/>
            <p:cNvSpPr/>
            <p:nvPr/>
          </p:nvSpPr>
          <p:spPr>
            <a:xfrm>
              <a:off x="1215200" y="2184286"/>
              <a:ext cx="550545" cy="350088"/>
            </a:xfrm>
            <a:custGeom>
              <a:avLst/>
              <a:gdLst/>
              <a:ahLst/>
              <a:cxnLst/>
              <a:rect l="0" t="0" r="0" b="0"/>
              <a:pathLst>
                <a:path w="550545" h="350088">
                  <a:moveTo>
                    <a:pt x="0" y="0"/>
                  </a:moveTo>
                  <a:lnTo>
                    <a:pt x="70002" y="2375"/>
                  </a:lnTo>
                  <a:cubicBezTo>
                    <a:pt x="73647" y="2451"/>
                    <a:pt x="76428" y="5588"/>
                    <a:pt x="76352" y="9220"/>
                  </a:cubicBezTo>
                  <a:cubicBezTo>
                    <a:pt x="76175" y="12852"/>
                    <a:pt x="73139" y="15621"/>
                    <a:pt x="69507" y="15558"/>
                  </a:cubicBezTo>
                  <a:lnTo>
                    <a:pt x="35201" y="14370"/>
                  </a:lnTo>
                  <a:lnTo>
                    <a:pt x="550545" y="338925"/>
                  </a:lnTo>
                  <a:lnTo>
                    <a:pt x="543458" y="350088"/>
                  </a:lnTo>
                  <a:lnTo>
                    <a:pt x="28188" y="25541"/>
                  </a:lnTo>
                  <a:lnTo>
                    <a:pt x="44044" y="55969"/>
                  </a:lnTo>
                  <a:cubicBezTo>
                    <a:pt x="45733" y="59169"/>
                    <a:pt x="44475" y="63157"/>
                    <a:pt x="41262" y="64834"/>
                  </a:cubicBezTo>
                  <a:cubicBezTo>
                    <a:pt x="38049" y="66535"/>
                    <a:pt x="34061" y="65265"/>
                    <a:pt x="32385" y="62052"/>
                  </a:cubicBezTo>
                  <a:lnTo>
                    <a:pt x="0" y="0"/>
                  </a:lnTo>
                  <a:close/>
                </a:path>
              </a:pathLst>
            </a:custGeom>
            <a:ln w="0" cap="flat">
              <a:miter lim="127000"/>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10" name="Rectangle 9"/>
            <p:cNvSpPr/>
            <p:nvPr/>
          </p:nvSpPr>
          <p:spPr>
            <a:xfrm>
              <a:off x="1796574" y="2498970"/>
              <a:ext cx="991250" cy="129717"/>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Polished sample</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11" name="Shape 250"/>
            <p:cNvSpPr/>
            <p:nvPr/>
          </p:nvSpPr>
          <p:spPr>
            <a:xfrm>
              <a:off x="1006208" y="1195109"/>
              <a:ext cx="262763" cy="28422"/>
            </a:xfrm>
            <a:custGeom>
              <a:avLst/>
              <a:gdLst/>
              <a:ahLst/>
              <a:cxnLst/>
              <a:rect l="0" t="0" r="0" b="0"/>
              <a:pathLst>
                <a:path w="262763" h="28422">
                  <a:moveTo>
                    <a:pt x="131382" y="0"/>
                  </a:moveTo>
                  <a:cubicBezTo>
                    <a:pt x="58852" y="0"/>
                    <a:pt x="0" y="6350"/>
                    <a:pt x="0" y="14211"/>
                  </a:cubicBezTo>
                  <a:cubicBezTo>
                    <a:pt x="0" y="22072"/>
                    <a:pt x="58852" y="28422"/>
                    <a:pt x="131382" y="28422"/>
                  </a:cubicBezTo>
                  <a:cubicBezTo>
                    <a:pt x="203924" y="28422"/>
                    <a:pt x="262763" y="22072"/>
                    <a:pt x="262763" y="14211"/>
                  </a:cubicBezTo>
                  <a:cubicBezTo>
                    <a:pt x="262763" y="6350"/>
                    <a:pt x="203924" y="0"/>
                    <a:pt x="131382" y="0"/>
                  </a:cubicBezTo>
                  <a:close/>
                </a:path>
              </a:pathLst>
            </a:custGeom>
            <a:ln w="1587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2" name="Shape 251"/>
            <p:cNvSpPr/>
            <p:nvPr/>
          </p:nvSpPr>
          <p:spPr>
            <a:xfrm>
              <a:off x="1012800" y="1601432"/>
              <a:ext cx="93002" cy="1016"/>
            </a:xfrm>
            <a:custGeom>
              <a:avLst/>
              <a:gdLst/>
              <a:ahLst/>
              <a:cxnLst/>
              <a:rect l="0" t="0" r="0" b="0"/>
              <a:pathLst>
                <a:path w="93002" h="1016">
                  <a:moveTo>
                    <a:pt x="93002" y="1016"/>
                  </a:moveTo>
                  <a:lnTo>
                    <a:pt x="0" y="0"/>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3" name="Shape 252"/>
            <p:cNvSpPr/>
            <p:nvPr/>
          </p:nvSpPr>
          <p:spPr>
            <a:xfrm>
              <a:off x="1012800" y="1577086"/>
              <a:ext cx="93002" cy="1016"/>
            </a:xfrm>
            <a:custGeom>
              <a:avLst/>
              <a:gdLst/>
              <a:ahLst/>
              <a:cxnLst/>
              <a:rect l="0" t="0" r="0" b="0"/>
              <a:pathLst>
                <a:path w="93002" h="1016">
                  <a:moveTo>
                    <a:pt x="93002" y="1016"/>
                  </a:moveTo>
                  <a:lnTo>
                    <a:pt x="0" y="0"/>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4" name="Shape 253"/>
            <p:cNvSpPr/>
            <p:nvPr/>
          </p:nvSpPr>
          <p:spPr>
            <a:xfrm>
              <a:off x="1012800" y="1550695"/>
              <a:ext cx="93002" cy="1016"/>
            </a:xfrm>
            <a:custGeom>
              <a:avLst/>
              <a:gdLst/>
              <a:ahLst/>
              <a:cxnLst/>
              <a:rect l="0" t="0" r="0" b="0"/>
              <a:pathLst>
                <a:path w="93002" h="1016">
                  <a:moveTo>
                    <a:pt x="93002" y="1016"/>
                  </a:moveTo>
                  <a:lnTo>
                    <a:pt x="0" y="0"/>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5" name="Shape 254"/>
            <p:cNvSpPr/>
            <p:nvPr/>
          </p:nvSpPr>
          <p:spPr>
            <a:xfrm>
              <a:off x="1172083" y="1601432"/>
              <a:ext cx="93002" cy="1016"/>
            </a:xfrm>
            <a:custGeom>
              <a:avLst/>
              <a:gdLst/>
              <a:ahLst/>
              <a:cxnLst/>
              <a:rect l="0" t="0" r="0" b="0"/>
              <a:pathLst>
                <a:path w="93002" h="1016">
                  <a:moveTo>
                    <a:pt x="93002" y="1016"/>
                  </a:moveTo>
                  <a:lnTo>
                    <a:pt x="0" y="0"/>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6" name="Shape 255"/>
            <p:cNvSpPr/>
            <p:nvPr/>
          </p:nvSpPr>
          <p:spPr>
            <a:xfrm>
              <a:off x="1172083" y="1577086"/>
              <a:ext cx="93002" cy="1016"/>
            </a:xfrm>
            <a:custGeom>
              <a:avLst/>
              <a:gdLst/>
              <a:ahLst/>
              <a:cxnLst/>
              <a:rect l="0" t="0" r="0" b="0"/>
              <a:pathLst>
                <a:path w="93002" h="1016">
                  <a:moveTo>
                    <a:pt x="93002" y="1016"/>
                  </a:moveTo>
                  <a:lnTo>
                    <a:pt x="0" y="0"/>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7" name="Shape 256"/>
            <p:cNvSpPr/>
            <p:nvPr/>
          </p:nvSpPr>
          <p:spPr>
            <a:xfrm>
              <a:off x="1172083" y="1550695"/>
              <a:ext cx="93002" cy="1016"/>
            </a:xfrm>
            <a:custGeom>
              <a:avLst/>
              <a:gdLst/>
              <a:ahLst/>
              <a:cxnLst/>
              <a:rect l="0" t="0" r="0" b="0"/>
              <a:pathLst>
                <a:path w="93002" h="1016">
                  <a:moveTo>
                    <a:pt x="93002" y="1016"/>
                  </a:moveTo>
                  <a:lnTo>
                    <a:pt x="0" y="0"/>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8" name="Shape 257"/>
            <p:cNvSpPr/>
            <p:nvPr/>
          </p:nvSpPr>
          <p:spPr>
            <a:xfrm>
              <a:off x="1168019" y="1345768"/>
              <a:ext cx="93015" cy="1016"/>
            </a:xfrm>
            <a:custGeom>
              <a:avLst/>
              <a:gdLst/>
              <a:ahLst/>
              <a:cxnLst/>
              <a:rect l="0" t="0" r="0" b="0"/>
              <a:pathLst>
                <a:path w="93015" h="1016">
                  <a:moveTo>
                    <a:pt x="0" y="0"/>
                  </a:moveTo>
                  <a:lnTo>
                    <a:pt x="93015" y="1016"/>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9" name="Shape 258"/>
            <p:cNvSpPr/>
            <p:nvPr/>
          </p:nvSpPr>
          <p:spPr>
            <a:xfrm>
              <a:off x="1168019" y="1370127"/>
              <a:ext cx="93015" cy="1016"/>
            </a:xfrm>
            <a:custGeom>
              <a:avLst/>
              <a:gdLst/>
              <a:ahLst/>
              <a:cxnLst/>
              <a:rect l="0" t="0" r="0" b="0"/>
              <a:pathLst>
                <a:path w="93015" h="1016">
                  <a:moveTo>
                    <a:pt x="0" y="0"/>
                  </a:moveTo>
                  <a:lnTo>
                    <a:pt x="93015" y="1016"/>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0" name="Shape 259"/>
            <p:cNvSpPr/>
            <p:nvPr/>
          </p:nvSpPr>
          <p:spPr>
            <a:xfrm>
              <a:off x="1168019" y="1396505"/>
              <a:ext cx="93015" cy="1016"/>
            </a:xfrm>
            <a:custGeom>
              <a:avLst/>
              <a:gdLst/>
              <a:ahLst/>
              <a:cxnLst/>
              <a:rect l="0" t="0" r="0" b="0"/>
              <a:pathLst>
                <a:path w="93015" h="1016">
                  <a:moveTo>
                    <a:pt x="0" y="0"/>
                  </a:moveTo>
                  <a:lnTo>
                    <a:pt x="93015" y="1016"/>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1" name="Shape 260"/>
            <p:cNvSpPr/>
            <p:nvPr/>
          </p:nvSpPr>
          <p:spPr>
            <a:xfrm>
              <a:off x="1008736" y="1345768"/>
              <a:ext cx="93002" cy="1016"/>
            </a:xfrm>
            <a:custGeom>
              <a:avLst/>
              <a:gdLst/>
              <a:ahLst/>
              <a:cxnLst/>
              <a:rect l="0" t="0" r="0" b="0"/>
              <a:pathLst>
                <a:path w="93002" h="1016">
                  <a:moveTo>
                    <a:pt x="0" y="0"/>
                  </a:moveTo>
                  <a:lnTo>
                    <a:pt x="93002" y="1016"/>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2" name="Shape 261"/>
            <p:cNvSpPr/>
            <p:nvPr/>
          </p:nvSpPr>
          <p:spPr>
            <a:xfrm>
              <a:off x="1008736" y="1370127"/>
              <a:ext cx="93002" cy="1016"/>
            </a:xfrm>
            <a:custGeom>
              <a:avLst/>
              <a:gdLst/>
              <a:ahLst/>
              <a:cxnLst/>
              <a:rect l="0" t="0" r="0" b="0"/>
              <a:pathLst>
                <a:path w="93002" h="1016">
                  <a:moveTo>
                    <a:pt x="0" y="0"/>
                  </a:moveTo>
                  <a:lnTo>
                    <a:pt x="93002" y="1016"/>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3" name="Shape 262"/>
            <p:cNvSpPr/>
            <p:nvPr/>
          </p:nvSpPr>
          <p:spPr>
            <a:xfrm>
              <a:off x="1008736" y="1396505"/>
              <a:ext cx="93002" cy="1016"/>
            </a:xfrm>
            <a:custGeom>
              <a:avLst/>
              <a:gdLst/>
              <a:ahLst/>
              <a:cxnLst/>
              <a:rect l="0" t="0" r="0" b="0"/>
              <a:pathLst>
                <a:path w="93002" h="1016">
                  <a:moveTo>
                    <a:pt x="0" y="0"/>
                  </a:moveTo>
                  <a:lnTo>
                    <a:pt x="93002" y="1016"/>
                  </a:lnTo>
                </a:path>
              </a:pathLst>
            </a:custGeom>
            <a:ln w="762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4" name="Shape 263"/>
            <p:cNvSpPr/>
            <p:nvPr/>
          </p:nvSpPr>
          <p:spPr>
            <a:xfrm>
              <a:off x="979830" y="2114283"/>
              <a:ext cx="320586" cy="65951"/>
            </a:xfrm>
            <a:custGeom>
              <a:avLst/>
              <a:gdLst/>
              <a:ahLst/>
              <a:cxnLst/>
              <a:rect l="0" t="0" r="0" b="0"/>
              <a:pathLst>
                <a:path w="320586" h="65951">
                  <a:moveTo>
                    <a:pt x="16485" y="0"/>
                  </a:moveTo>
                  <a:lnTo>
                    <a:pt x="320586" y="0"/>
                  </a:lnTo>
                  <a:lnTo>
                    <a:pt x="304114" y="65951"/>
                  </a:lnTo>
                  <a:lnTo>
                    <a:pt x="0" y="65951"/>
                  </a:lnTo>
                  <a:lnTo>
                    <a:pt x="16485" y="0"/>
                  </a:lnTo>
                  <a:close/>
                </a:path>
              </a:pathLst>
            </a:custGeom>
            <a:ln w="0" cap="flat">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25" name="Shape 264"/>
            <p:cNvSpPr/>
            <p:nvPr/>
          </p:nvSpPr>
          <p:spPr>
            <a:xfrm>
              <a:off x="979830" y="2114283"/>
              <a:ext cx="320586" cy="65951"/>
            </a:xfrm>
            <a:custGeom>
              <a:avLst/>
              <a:gdLst/>
              <a:ahLst/>
              <a:cxnLst/>
              <a:rect l="0" t="0" r="0" b="0"/>
              <a:pathLst>
                <a:path w="320586" h="65951">
                  <a:moveTo>
                    <a:pt x="0" y="65951"/>
                  </a:moveTo>
                  <a:lnTo>
                    <a:pt x="16485" y="0"/>
                  </a:lnTo>
                  <a:lnTo>
                    <a:pt x="320586" y="0"/>
                  </a:lnTo>
                  <a:lnTo>
                    <a:pt x="304114" y="65951"/>
                  </a:lnTo>
                  <a:lnTo>
                    <a:pt x="0" y="65951"/>
                  </a:lnTo>
                  <a:close/>
                </a:path>
              </a:pathLst>
            </a:custGeom>
            <a:ln w="1587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6" name="Shape 265"/>
            <p:cNvSpPr/>
            <p:nvPr/>
          </p:nvSpPr>
          <p:spPr>
            <a:xfrm>
              <a:off x="1667675" y="1781518"/>
              <a:ext cx="170358" cy="142875"/>
            </a:xfrm>
            <a:custGeom>
              <a:avLst/>
              <a:gdLst/>
              <a:ahLst/>
              <a:cxnLst/>
              <a:rect l="0" t="0" r="0" b="0"/>
              <a:pathLst>
                <a:path w="170358" h="142875">
                  <a:moveTo>
                    <a:pt x="161900" y="0"/>
                  </a:moveTo>
                  <a:lnTo>
                    <a:pt x="170358" y="10135"/>
                  </a:lnTo>
                  <a:lnTo>
                    <a:pt x="33063" y="124022"/>
                  </a:lnTo>
                  <a:lnTo>
                    <a:pt x="66878" y="118453"/>
                  </a:lnTo>
                  <a:cubicBezTo>
                    <a:pt x="70523" y="117856"/>
                    <a:pt x="73901" y="120218"/>
                    <a:pt x="74498" y="123863"/>
                  </a:cubicBezTo>
                  <a:cubicBezTo>
                    <a:pt x="75082" y="127406"/>
                    <a:pt x="72631" y="130873"/>
                    <a:pt x="69088" y="131470"/>
                  </a:cubicBezTo>
                  <a:lnTo>
                    <a:pt x="0" y="142875"/>
                  </a:lnTo>
                  <a:lnTo>
                    <a:pt x="24016" y="77101"/>
                  </a:lnTo>
                  <a:cubicBezTo>
                    <a:pt x="25286" y="73723"/>
                    <a:pt x="29096" y="71945"/>
                    <a:pt x="32474" y="73215"/>
                  </a:cubicBezTo>
                  <a:cubicBezTo>
                    <a:pt x="35852" y="74397"/>
                    <a:pt x="37630" y="78206"/>
                    <a:pt x="36373" y="81661"/>
                  </a:cubicBezTo>
                  <a:lnTo>
                    <a:pt x="24613" y="113869"/>
                  </a:lnTo>
                  <a:lnTo>
                    <a:pt x="161900" y="0"/>
                  </a:lnTo>
                  <a:close/>
                </a:path>
              </a:pathLst>
            </a:custGeom>
            <a:ln w="0" cap="flat">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27" name="Rectangle 26"/>
            <p:cNvSpPr/>
            <p:nvPr/>
          </p:nvSpPr>
          <p:spPr>
            <a:xfrm>
              <a:off x="1857468" y="1291503"/>
              <a:ext cx="1186230" cy="129717"/>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Characteristic X-ray</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28" name="Shape 267"/>
            <p:cNvSpPr/>
            <p:nvPr/>
          </p:nvSpPr>
          <p:spPr>
            <a:xfrm>
              <a:off x="1059980" y="1339342"/>
              <a:ext cx="750151" cy="684225"/>
            </a:xfrm>
            <a:custGeom>
              <a:avLst/>
              <a:gdLst/>
              <a:ahLst/>
              <a:cxnLst/>
              <a:rect l="0" t="0" r="0" b="0"/>
              <a:pathLst>
                <a:path w="750151" h="684225">
                  <a:moveTo>
                    <a:pt x="741210" y="0"/>
                  </a:moveTo>
                  <a:lnTo>
                    <a:pt x="750151" y="9816"/>
                  </a:lnTo>
                  <a:lnTo>
                    <a:pt x="32207" y="663852"/>
                  </a:lnTo>
                  <a:lnTo>
                    <a:pt x="65684" y="656653"/>
                  </a:lnTo>
                  <a:cubicBezTo>
                    <a:pt x="69228" y="655891"/>
                    <a:pt x="72784" y="658177"/>
                    <a:pt x="73546" y="661733"/>
                  </a:cubicBezTo>
                  <a:cubicBezTo>
                    <a:pt x="74308" y="665276"/>
                    <a:pt x="72022" y="668820"/>
                    <a:pt x="68478" y="669594"/>
                  </a:cubicBezTo>
                  <a:lnTo>
                    <a:pt x="0" y="684225"/>
                  </a:lnTo>
                  <a:lnTo>
                    <a:pt x="20955" y="617448"/>
                  </a:lnTo>
                  <a:cubicBezTo>
                    <a:pt x="21971" y="613981"/>
                    <a:pt x="25692" y="612038"/>
                    <a:pt x="29172" y="613130"/>
                  </a:cubicBezTo>
                  <a:cubicBezTo>
                    <a:pt x="32626" y="614223"/>
                    <a:pt x="34582" y="617867"/>
                    <a:pt x="33477" y="621398"/>
                  </a:cubicBezTo>
                  <a:lnTo>
                    <a:pt x="23250" y="654107"/>
                  </a:lnTo>
                  <a:lnTo>
                    <a:pt x="741210" y="0"/>
                  </a:lnTo>
                  <a:close/>
                </a:path>
              </a:pathLst>
            </a:custGeom>
            <a:ln w="0" cap="flat">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29" name="Shape 268"/>
            <p:cNvSpPr/>
            <p:nvPr/>
          </p:nvSpPr>
          <p:spPr>
            <a:xfrm>
              <a:off x="1017372" y="1998625"/>
              <a:ext cx="93828" cy="158115"/>
            </a:xfrm>
            <a:custGeom>
              <a:avLst/>
              <a:gdLst/>
              <a:ahLst/>
              <a:cxnLst/>
              <a:rect l="0" t="0" r="0" b="0"/>
              <a:pathLst>
                <a:path w="93828" h="158115">
                  <a:moveTo>
                    <a:pt x="93828" y="158115"/>
                  </a:moveTo>
                  <a:lnTo>
                    <a:pt x="0" y="0"/>
                  </a:lnTo>
                </a:path>
              </a:pathLst>
            </a:custGeom>
            <a:ln w="12700" cap="flat">
              <a:custDash>
                <a:ds d="311550" sp="103850"/>
              </a:custDash>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0" name="Shape 269"/>
            <p:cNvSpPr/>
            <p:nvPr/>
          </p:nvSpPr>
          <p:spPr>
            <a:xfrm>
              <a:off x="154013" y="1486281"/>
              <a:ext cx="391427" cy="4648"/>
            </a:xfrm>
            <a:custGeom>
              <a:avLst/>
              <a:gdLst/>
              <a:ahLst/>
              <a:cxnLst/>
              <a:rect l="0" t="0" r="0" b="0"/>
              <a:pathLst>
                <a:path w="391427" h="4648">
                  <a:moveTo>
                    <a:pt x="0" y="0"/>
                  </a:moveTo>
                  <a:lnTo>
                    <a:pt x="391427" y="4648"/>
                  </a:lnTo>
                </a:path>
              </a:pathLst>
            </a:custGeom>
            <a:ln w="1237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1" name="Shape 270"/>
            <p:cNvSpPr/>
            <p:nvPr/>
          </p:nvSpPr>
          <p:spPr>
            <a:xfrm>
              <a:off x="1151280" y="1661211"/>
              <a:ext cx="221501" cy="74219"/>
            </a:xfrm>
            <a:custGeom>
              <a:avLst/>
              <a:gdLst/>
              <a:ahLst/>
              <a:cxnLst/>
              <a:rect l="0" t="0" r="0" b="0"/>
              <a:pathLst>
                <a:path w="221501" h="74219">
                  <a:moveTo>
                    <a:pt x="161074" y="1867"/>
                  </a:moveTo>
                  <a:lnTo>
                    <a:pt x="221501" y="37109"/>
                  </a:lnTo>
                  <a:lnTo>
                    <a:pt x="161074" y="72365"/>
                  </a:lnTo>
                  <a:cubicBezTo>
                    <a:pt x="157937" y="74219"/>
                    <a:pt x="153873" y="73203"/>
                    <a:pt x="152019" y="69990"/>
                  </a:cubicBezTo>
                  <a:cubicBezTo>
                    <a:pt x="150165" y="66865"/>
                    <a:pt x="151257" y="62814"/>
                    <a:pt x="154394" y="61036"/>
                  </a:cubicBezTo>
                  <a:lnTo>
                    <a:pt x="184094" y="43713"/>
                  </a:lnTo>
                  <a:lnTo>
                    <a:pt x="0" y="43713"/>
                  </a:lnTo>
                  <a:lnTo>
                    <a:pt x="0" y="30518"/>
                  </a:lnTo>
                  <a:lnTo>
                    <a:pt x="184081" y="30518"/>
                  </a:lnTo>
                  <a:lnTo>
                    <a:pt x="154394" y="13195"/>
                  </a:lnTo>
                  <a:cubicBezTo>
                    <a:pt x="151257" y="11404"/>
                    <a:pt x="150165" y="7353"/>
                    <a:pt x="152019" y="4242"/>
                  </a:cubicBezTo>
                  <a:cubicBezTo>
                    <a:pt x="153873" y="1016"/>
                    <a:pt x="157937" y="0"/>
                    <a:pt x="161074" y="1867"/>
                  </a:cubicBezTo>
                  <a:close/>
                </a:path>
              </a:pathLst>
            </a:custGeom>
            <a:ln w="0" cap="flat">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32" name="Shape 271"/>
            <p:cNvSpPr/>
            <p:nvPr/>
          </p:nvSpPr>
          <p:spPr>
            <a:xfrm>
              <a:off x="976782" y="1697558"/>
              <a:ext cx="164363" cy="155740"/>
            </a:xfrm>
            <a:custGeom>
              <a:avLst/>
              <a:gdLst/>
              <a:ahLst/>
              <a:cxnLst/>
              <a:rect l="0" t="0" r="0" b="0"/>
              <a:pathLst>
                <a:path w="164363" h="155740">
                  <a:moveTo>
                    <a:pt x="155219" y="0"/>
                  </a:moveTo>
                  <a:lnTo>
                    <a:pt x="164363" y="9652"/>
                  </a:lnTo>
                  <a:lnTo>
                    <a:pt x="31832" y="134782"/>
                  </a:lnTo>
                  <a:lnTo>
                    <a:pt x="65176" y="126987"/>
                  </a:lnTo>
                  <a:cubicBezTo>
                    <a:pt x="68745" y="126225"/>
                    <a:pt x="72288" y="128422"/>
                    <a:pt x="73127" y="131966"/>
                  </a:cubicBezTo>
                  <a:cubicBezTo>
                    <a:pt x="73978" y="135522"/>
                    <a:pt x="71704" y="139078"/>
                    <a:pt x="68148" y="139852"/>
                  </a:cubicBezTo>
                  <a:lnTo>
                    <a:pt x="0" y="155740"/>
                  </a:lnTo>
                  <a:lnTo>
                    <a:pt x="19698" y="88608"/>
                  </a:lnTo>
                  <a:cubicBezTo>
                    <a:pt x="20714" y="85052"/>
                    <a:pt x="24448" y="83108"/>
                    <a:pt x="27902" y="84125"/>
                  </a:cubicBezTo>
                  <a:cubicBezTo>
                    <a:pt x="31369" y="85141"/>
                    <a:pt x="33401" y="88773"/>
                    <a:pt x="32385" y="92329"/>
                  </a:cubicBezTo>
                  <a:lnTo>
                    <a:pt x="22701" y="125225"/>
                  </a:lnTo>
                  <a:lnTo>
                    <a:pt x="155219" y="0"/>
                  </a:lnTo>
                  <a:close/>
                </a:path>
              </a:pathLst>
            </a:custGeom>
            <a:ln w="0" cap="flat">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33" name="Rectangle 32"/>
            <p:cNvSpPr/>
            <p:nvPr/>
          </p:nvSpPr>
          <p:spPr>
            <a:xfrm>
              <a:off x="1857480" y="1707471"/>
              <a:ext cx="1689826" cy="129717"/>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Secondary electron detector</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34" name="Shape 273"/>
            <p:cNvSpPr/>
            <p:nvPr/>
          </p:nvSpPr>
          <p:spPr>
            <a:xfrm>
              <a:off x="1144181" y="1960397"/>
              <a:ext cx="146190" cy="194475"/>
            </a:xfrm>
            <a:custGeom>
              <a:avLst/>
              <a:gdLst/>
              <a:ahLst/>
              <a:cxnLst/>
              <a:rect l="0" t="0" r="0" b="0"/>
              <a:pathLst>
                <a:path w="146190" h="194475">
                  <a:moveTo>
                    <a:pt x="146190" y="0"/>
                  </a:moveTo>
                  <a:cubicBezTo>
                    <a:pt x="59779" y="24270"/>
                    <a:pt x="0" y="103835"/>
                    <a:pt x="0" y="194475"/>
                  </a:cubicBezTo>
                </a:path>
              </a:pathLst>
            </a:custGeom>
            <a:ln w="12700" cap="flat">
              <a:custDash>
                <a:ds d="311550" sp="103850"/>
              </a:custDash>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5" name="Shape 274"/>
            <p:cNvSpPr/>
            <p:nvPr/>
          </p:nvSpPr>
          <p:spPr>
            <a:xfrm>
              <a:off x="857060" y="0"/>
              <a:ext cx="585394" cy="2066595"/>
            </a:xfrm>
            <a:custGeom>
              <a:avLst/>
              <a:gdLst/>
              <a:ahLst/>
              <a:cxnLst/>
              <a:rect l="0" t="0" r="0" b="0"/>
              <a:pathLst>
                <a:path w="585394" h="2066595">
                  <a:moveTo>
                    <a:pt x="0" y="2066595"/>
                  </a:moveTo>
                  <a:lnTo>
                    <a:pt x="585394" y="2066595"/>
                  </a:lnTo>
                  <a:lnTo>
                    <a:pt x="585394" y="0"/>
                  </a:lnTo>
                  <a:lnTo>
                    <a:pt x="0" y="0"/>
                  </a:lnTo>
                  <a:close/>
                </a:path>
              </a:pathLst>
            </a:custGeom>
            <a:ln w="1587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6" name="Shape 275"/>
            <p:cNvSpPr/>
            <p:nvPr/>
          </p:nvSpPr>
          <p:spPr>
            <a:xfrm>
              <a:off x="1135050" y="195796"/>
              <a:ext cx="0" cy="1961007"/>
            </a:xfrm>
            <a:custGeom>
              <a:avLst/>
              <a:gdLst/>
              <a:ahLst/>
              <a:cxnLst/>
              <a:rect l="0" t="0" r="0" b="0"/>
              <a:pathLst>
                <a:path h="1961007">
                  <a:moveTo>
                    <a:pt x="0" y="1961007"/>
                  </a:moveTo>
                  <a:lnTo>
                    <a:pt x="0" y="0"/>
                  </a:lnTo>
                </a:path>
              </a:pathLst>
            </a:custGeom>
            <a:ln w="12700" cap="flat">
              <a:custDash>
                <a:ds d="311550" sp="103850"/>
              </a:custDash>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7" name="Shape 89572"/>
            <p:cNvSpPr/>
            <p:nvPr/>
          </p:nvSpPr>
          <p:spPr>
            <a:xfrm>
              <a:off x="390893" y="748220"/>
              <a:ext cx="660464" cy="158255"/>
            </a:xfrm>
            <a:custGeom>
              <a:avLst/>
              <a:gdLst/>
              <a:ahLst/>
              <a:cxnLst/>
              <a:rect l="0" t="0" r="0" b="0"/>
              <a:pathLst>
                <a:path w="660464" h="158255">
                  <a:moveTo>
                    <a:pt x="0" y="0"/>
                  </a:moveTo>
                  <a:lnTo>
                    <a:pt x="660464" y="0"/>
                  </a:lnTo>
                  <a:lnTo>
                    <a:pt x="660464" y="158255"/>
                  </a:lnTo>
                  <a:lnTo>
                    <a:pt x="0" y="158255"/>
                  </a:lnTo>
                  <a:lnTo>
                    <a:pt x="0" y="0"/>
                  </a:lnTo>
                </a:path>
              </a:pathLst>
            </a:custGeom>
            <a:ln w="0" cap="flat">
              <a:custDash>
                <a:ds d="311550" sp="103850"/>
              </a:custDash>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38" name="Rectangle 37"/>
            <p:cNvSpPr/>
            <p:nvPr/>
          </p:nvSpPr>
          <p:spPr>
            <a:xfrm>
              <a:off x="393637" y="782094"/>
              <a:ext cx="871127" cy="129717"/>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Electron beam</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39" name="Shape 89573"/>
            <p:cNvSpPr/>
            <p:nvPr/>
          </p:nvSpPr>
          <p:spPr>
            <a:xfrm>
              <a:off x="1288174" y="435991"/>
              <a:ext cx="693928" cy="152184"/>
            </a:xfrm>
            <a:custGeom>
              <a:avLst/>
              <a:gdLst/>
              <a:ahLst/>
              <a:cxnLst/>
              <a:rect l="0" t="0" r="0" b="0"/>
              <a:pathLst>
                <a:path w="693928" h="152184">
                  <a:moveTo>
                    <a:pt x="0" y="0"/>
                  </a:moveTo>
                  <a:lnTo>
                    <a:pt x="693928" y="0"/>
                  </a:lnTo>
                  <a:lnTo>
                    <a:pt x="693928" y="152184"/>
                  </a:lnTo>
                  <a:lnTo>
                    <a:pt x="0" y="152184"/>
                  </a:lnTo>
                  <a:lnTo>
                    <a:pt x="0" y="0"/>
                  </a:lnTo>
                </a:path>
              </a:pathLst>
            </a:custGeom>
            <a:ln w="0" cap="flat">
              <a:custDash>
                <a:ds d="311550" sp="103850"/>
              </a:custDash>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40" name="Rectangle 39"/>
            <p:cNvSpPr/>
            <p:nvPr/>
          </p:nvSpPr>
          <p:spPr>
            <a:xfrm>
              <a:off x="1982086" y="472518"/>
              <a:ext cx="37564" cy="129717"/>
            </a:xfrm>
            <a:prstGeom prst="rect">
              <a:avLst/>
            </a:prstGeom>
            <a:ln>
              <a:noFill/>
            </a:ln>
          </p:spPr>
          <p:txBody>
            <a:bodyPr vert="horz" lIns="0" tIns="0" rIns="0" bIns="0" rtlCol="0">
              <a:noAutofit/>
            </a:bodyPr>
            <a:lstStyle/>
            <a:p>
              <a:pPr marL="6350" indent="-6350" algn="l">
                <a:lnSpc>
                  <a:spcPct val="107000"/>
                </a:lnSpc>
                <a:spcAft>
                  <a:spcPts val="800"/>
                </a:spcAft>
              </a:pPr>
              <a:r>
                <a:rPr lang="zh-CN" sz="800" kern="100">
                  <a:solidFill>
                    <a:srgbClr val="FFFEFD"/>
                  </a:solidFill>
                  <a:effectLst/>
                  <a:latin typeface="Times New Roman" panose="02020603050405020304" pitchFamily="18" charset="0"/>
                  <a:ea typeface="Arial" panose="020B0604020202020204" pitchFamily="34" charset="0"/>
                </a:rPr>
                <a:t> </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41" name="Shape 89574"/>
            <p:cNvSpPr/>
            <p:nvPr/>
          </p:nvSpPr>
          <p:spPr>
            <a:xfrm>
              <a:off x="1133526" y="45149"/>
              <a:ext cx="576250" cy="158267"/>
            </a:xfrm>
            <a:custGeom>
              <a:avLst/>
              <a:gdLst/>
              <a:ahLst/>
              <a:cxnLst/>
              <a:rect l="0" t="0" r="0" b="0"/>
              <a:pathLst>
                <a:path w="576250" h="158267">
                  <a:moveTo>
                    <a:pt x="0" y="0"/>
                  </a:moveTo>
                  <a:lnTo>
                    <a:pt x="576250" y="0"/>
                  </a:lnTo>
                  <a:lnTo>
                    <a:pt x="576250" y="158267"/>
                  </a:lnTo>
                  <a:lnTo>
                    <a:pt x="0" y="158267"/>
                  </a:lnTo>
                  <a:lnTo>
                    <a:pt x="0" y="0"/>
                  </a:lnTo>
                </a:path>
              </a:pathLst>
            </a:custGeom>
            <a:ln w="0" cap="flat">
              <a:custDash>
                <a:ds d="311550" sp="103850"/>
              </a:custDash>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42" name="Rectangle 41"/>
            <p:cNvSpPr/>
            <p:nvPr/>
          </p:nvSpPr>
          <p:spPr>
            <a:xfrm>
              <a:off x="1136479" y="79023"/>
              <a:ext cx="758571" cy="129717"/>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Electron gun</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43" name="Shape 282"/>
            <p:cNvSpPr/>
            <p:nvPr/>
          </p:nvSpPr>
          <p:spPr>
            <a:xfrm>
              <a:off x="545618" y="131876"/>
              <a:ext cx="368275" cy="580314"/>
            </a:xfrm>
            <a:custGeom>
              <a:avLst/>
              <a:gdLst/>
              <a:ahLst/>
              <a:cxnLst/>
              <a:rect l="0" t="0" r="0" b="0"/>
              <a:pathLst>
                <a:path w="368275" h="580314">
                  <a:moveTo>
                    <a:pt x="9461" y="0"/>
                  </a:moveTo>
                  <a:lnTo>
                    <a:pt x="368275" y="9487"/>
                  </a:lnTo>
                  <a:lnTo>
                    <a:pt x="349415" y="132156"/>
                  </a:lnTo>
                  <a:lnTo>
                    <a:pt x="236042" y="127419"/>
                  </a:lnTo>
                  <a:lnTo>
                    <a:pt x="226657" y="580314"/>
                  </a:lnTo>
                  <a:lnTo>
                    <a:pt x="0" y="570853"/>
                  </a:lnTo>
                  <a:lnTo>
                    <a:pt x="9461" y="0"/>
                  </a:lnTo>
                  <a:close/>
                </a:path>
              </a:pathLst>
            </a:custGeom>
            <a:ln w="0" cap="flat">
              <a:custDash>
                <a:ds d="311550" sp="103850"/>
              </a:custDash>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44" name="Shape 283"/>
            <p:cNvSpPr/>
            <p:nvPr/>
          </p:nvSpPr>
          <p:spPr>
            <a:xfrm>
              <a:off x="545618" y="131876"/>
              <a:ext cx="368275" cy="580314"/>
            </a:xfrm>
            <a:custGeom>
              <a:avLst/>
              <a:gdLst/>
              <a:ahLst/>
              <a:cxnLst/>
              <a:rect l="0" t="0" r="0" b="0"/>
              <a:pathLst>
                <a:path w="368275" h="580314">
                  <a:moveTo>
                    <a:pt x="368275" y="9487"/>
                  </a:moveTo>
                  <a:lnTo>
                    <a:pt x="9461" y="0"/>
                  </a:lnTo>
                  <a:lnTo>
                    <a:pt x="0" y="570853"/>
                  </a:lnTo>
                  <a:lnTo>
                    <a:pt x="226657" y="580314"/>
                  </a:lnTo>
                  <a:lnTo>
                    <a:pt x="236042" y="127419"/>
                  </a:lnTo>
                  <a:lnTo>
                    <a:pt x="349415" y="132156"/>
                  </a:lnTo>
                </a:path>
              </a:pathLst>
            </a:custGeom>
            <a:ln w="1587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45" name="Shape 89575"/>
            <p:cNvSpPr/>
            <p:nvPr/>
          </p:nvSpPr>
          <p:spPr>
            <a:xfrm>
              <a:off x="1321" y="304864"/>
              <a:ext cx="652336" cy="158267"/>
            </a:xfrm>
            <a:custGeom>
              <a:avLst/>
              <a:gdLst/>
              <a:ahLst/>
              <a:cxnLst/>
              <a:rect l="0" t="0" r="0" b="0"/>
              <a:pathLst>
                <a:path w="652336" h="158267">
                  <a:moveTo>
                    <a:pt x="0" y="0"/>
                  </a:moveTo>
                  <a:lnTo>
                    <a:pt x="652336" y="0"/>
                  </a:lnTo>
                  <a:lnTo>
                    <a:pt x="652336" y="158267"/>
                  </a:lnTo>
                  <a:lnTo>
                    <a:pt x="0" y="158267"/>
                  </a:lnTo>
                  <a:lnTo>
                    <a:pt x="0" y="0"/>
                  </a:lnTo>
                </a:path>
              </a:pathLst>
            </a:custGeom>
            <a:ln w="0" cap="flat">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46" name="Rectangle 45"/>
            <p:cNvSpPr/>
            <p:nvPr/>
          </p:nvSpPr>
          <p:spPr>
            <a:xfrm>
              <a:off x="0" y="338746"/>
              <a:ext cx="871127" cy="129717"/>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Vacuum pump</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47" name="Shape 286"/>
            <p:cNvSpPr/>
            <p:nvPr/>
          </p:nvSpPr>
          <p:spPr>
            <a:xfrm>
              <a:off x="1097509" y="202908"/>
              <a:ext cx="84214" cy="452475"/>
            </a:xfrm>
            <a:custGeom>
              <a:avLst/>
              <a:gdLst/>
              <a:ahLst/>
              <a:cxnLst/>
              <a:rect l="0" t="0" r="0" b="0"/>
              <a:pathLst>
                <a:path w="84214" h="452475">
                  <a:moveTo>
                    <a:pt x="42113" y="0"/>
                  </a:moveTo>
                  <a:lnTo>
                    <a:pt x="84214" y="226238"/>
                  </a:lnTo>
                  <a:lnTo>
                    <a:pt x="42113" y="452475"/>
                  </a:lnTo>
                  <a:lnTo>
                    <a:pt x="0" y="226238"/>
                  </a:lnTo>
                  <a:lnTo>
                    <a:pt x="42113" y="0"/>
                  </a:lnTo>
                  <a:close/>
                </a:path>
              </a:pathLst>
            </a:custGeom>
            <a:ln w="0" cap="flat">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48" name="Shape 287"/>
            <p:cNvSpPr/>
            <p:nvPr/>
          </p:nvSpPr>
          <p:spPr>
            <a:xfrm>
              <a:off x="1097509" y="429146"/>
              <a:ext cx="84214" cy="0"/>
            </a:xfrm>
            <a:custGeom>
              <a:avLst/>
              <a:gdLst/>
              <a:ahLst/>
              <a:cxnLst/>
              <a:rect l="0" t="0" r="0" b="0"/>
              <a:pathLst>
                <a:path w="84214">
                  <a:moveTo>
                    <a:pt x="0" y="0"/>
                  </a:moveTo>
                  <a:lnTo>
                    <a:pt x="84214" y="0"/>
                  </a:lnTo>
                </a:path>
              </a:pathLst>
            </a:custGeom>
            <a:ln w="1587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49" name="Shape 288"/>
            <p:cNvSpPr/>
            <p:nvPr/>
          </p:nvSpPr>
          <p:spPr>
            <a:xfrm>
              <a:off x="1097509" y="202908"/>
              <a:ext cx="84214" cy="452475"/>
            </a:xfrm>
            <a:custGeom>
              <a:avLst/>
              <a:gdLst/>
              <a:ahLst/>
              <a:cxnLst/>
              <a:rect l="0" t="0" r="0" b="0"/>
              <a:pathLst>
                <a:path w="84214" h="452475">
                  <a:moveTo>
                    <a:pt x="0" y="226238"/>
                  </a:moveTo>
                  <a:lnTo>
                    <a:pt x="42113" y="0"/>
                  </a:lnTo>
                  <a:lnTo>
                    <a:pt x="84214" y="226238"/>
                  </a:lnTo>
                  <a:lnTo>
                    <a:pt x="42113" y="452475"/>
                  </a:lnTo>
                  <a:lnTo>
                    <a:pt x="0" y="226238"/>
                  </a:lnTo>
                  <a:close/>
                </a:path>
              </a:pathLst>
            </a:custGeom>
            <a:ln w="1587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50" name="Shape 289"/>
            <p:cNvSpPr/>
            <p:nvPr/>
          </p:nvSpPr>
          <p:spPr>
            <a:xfrm>
              <a:off x="1099541" y="662483"/>
              <a:ext cx="84214" cy="452475"/>
            </a:xfrm>
            <a:custGeom>
              <a:avLst/>
              <a:gdLst/>
              <a:ahLst/>
              <a:cxnLst/>
              <a:rect l="0" t="0" r="0" b="0"/>
              <a:pathLst>
                <a:path w="84214" h="452475">
                  <a:moveTo>
                    <a:pt x="42113" y="0"/>
                  </a:moveTo>
                  <a:lnTo>
                    <a:pt x="84214" y="226238"/>
                  </a:lnTo>
                  <a:lnTo>
                    <a:pt x="42113" y="452475"/>
                  </a:lnTo>
                  <a:lnTo>
                    <a:pt x="0" y="226238"/>
                  </a:lnTo>
                  <a:lnTo>
                    <a:pt x="42113" y="0"/>
                  </a:lnTo>
                  <a:close/>
                </a:path>
              </a:pathLst>
            </a:custGeom>
            <a:ln w="0" cap="flat">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51" name="Shape 290"/>
            <p:cNvSpPr/>
            <p:nvPr/>
          </p:nvSpPr>
          <p:spPr>
            <a:xfrm>
              <a:off x="1099541" y="888721"/>
              <a:ext cx="84214" cy="0"/>
            </a:xfrm>
            <a:custGeom>
              <a:avLst/>
              <a:gdLst/>
              <a:ahLst/>
              <a:cxnLst/>
              <a:rect l="0" t="0" r="0" b="0"/>
              <a:pathLst>
                <a:path w="84214">
                  <a:moveTo>
                    <a:pt x="0" y="0"/>
                  </a:moveTo>
                  <a:lnTo>
                    <a:pt x="84214" y="0"/>
                  </a:lnTo>
                </a:path>
              </a:pathLst>
            </a:custGeom>
            <a:ln w="1587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52" name="Shape 291"/>
            <p:cNvSpPr/>
            <p:nvPr/>
          </p:nvSpPr>
          <p:spPr>
            <a:xfrm>
              <a:off x="1099541" y="662483"/>
              <a:ext cx="84214" cy="452475"/>
            </a:xfrm>
            <a:custGeom>
              <a:avLst/>
              <a:gdLst/>
              <a:ahLst/>
              <a:cxnLst/>
              <a:rect l="0" t="0" r="0" b="0"/>
              <a:pathLst>
                <a:path w="84214" h="452475">
                  <a:moveTo>
                    <a:pt x="0" y="226238"/>
                  </a:moveTo>
                  <a:lnTo>
                    <a:pt x="42113" y="0"/>
                  </a:lnTo>
                  <a:lnTo>
                    <a:pt x="84214" y="226238"/>
                  </a:lnTo>
                  <a:lnTo>
                    <a:pt x="42113" y="452475"/>
                  </a:lnTo>
                  <a:lnTo>
                    <a:pt x="0" y="226238"/>
                  </a:lnTo>
                  <a:close/>
                </a:path>
              </a:pathLst>
            </a:custGeom>
            <a:ln w="1587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53" name="Shape 292"/>
            <p:cNvSpPr/>
            <p:nvPr/>
          </p:nvSpPr>
          <p:spPr>
            <a:xfrm>
              <a:off x="1372451" y="2154276"/>
              <a:ext cx="221501" cy="74219"/>
            </a:xfrm>
            <a:custGeom>
              <a:avLst/>
              <a:gdLst/>
              <a:ahLst/>
              <a:cxnLst/>
              <a:rect l="0" t="0" r="0" b="0"/>
              <a:pathLst>
                <a:path w="221501" h="74219">
                  <a:moveTo>
                    <a:pt x="161061" y="1854"/>
                  </a:moveTo>
                  <a:lnTo>
                    <a:pt x="221501" y="37122"/>
                  </a:lnTo>
                  <a:lnTo>
                    <a:pt x="161061" y="72352"/>
                  </a:lnTo>
                  <a:cubicBezTo>
                    <a:pt x="157937" y="74219"/>
                    <a:pt x="153873" y="73203"/>
                    <a:pt x="152006" y="69990"/>
                  </a:cubicBezTo>
                  <a:cubicBezTo>
                    <a:pt x="150152" y="66866"/>
                    <a:pt x="151257" y="62802"/>
                    <a:pt x="154381" y="61024"/>
                  </a:cubicBezTo>
                  <a:lnTo>
                    <a:pt x="184066" y="43714"/>
                  </a:lnTo>
                  <a:lnTo>
                    <a:pt x="0" y="43714"/>
                  </a:lnTo>
                  <a:lnTo>
                    <a:pt x="0" y="30518"/>
                  </a:lnTo>
                  <a:lnTo>
                    <a:pt x="184088" y="30518"/>
                  </a:lnTo>
                  <a:lnTo>
                    <a:pt x="154381" y="13195"/>
                  </a:lnTo>
                  <a:cubicBezTo>
                    <a:pt x="151257" y="11418"/>
                    <a:pt x="150152" y="7353"/>
                    <a:pt x="152006" y="4216"/>
                  </a:cubicBezTo>
                  <a:cubicBezTo>
                    <a:pt x="153873" y="1016"/>
                    <a:pt x="157937" y="0"/>
                    <a:pt x="161061" y="1854"/>
                  </a:cubicBezTo>
                  <a:close/>
                </a:path>
              </a:pathLst>
            </a:custGeom>
            <a:ln w="0" cap="flat">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54" name="Shape 293"/>
            <p:cNvSpPr/>
            <p:nvPr/>
          </p:nvSpPr>
          <p:spPr>
            <a:xfrm>
              <a:off x="853008" y="2292071"/>
              <a:ext cx="164363" cy="155727"/>
            </a:xfrm>
            <a:custGeom>
              <a:avLst/>
              <a:gdLst/>
              <a:ahLst/>
              <a:cxnLst/>
              <a:rect l="0" t="0" r="0" b="0"/>
              <a:pathLst>
                <a:path w="164363" h="155727">
                  <a:moveTo>
                    <a:pt x="155232" y="0"/>
                  </a:moveTo>
                  <a:lnTo>
                    <a:pt x="164363" y="9639"/>
                  </a:lnTo>
                  <a:lnTo>
                    <a:pt x="31830" y="134793"/>
                  </a:lnTo>
                  <a:lnTo>
                    <a:pt x="65189" y="126987"/>
                  </a:lnTo>
                  <a:cubicBezTo>
                    <a:pt x="68745" y="126238"/>
                    <a:pt x="72288" y="128435"/>
                    <a:pt x="73127" y="131978"/>
                  </a:cubicBezTo>
                  <a:cubicBezTo>
                    <a:pt x="73977" y="135534"/>
                    <a:pt x="71704" y="139090"/>
                    <a:pt x="68148" y="139852"/>
                  </a:cubicBezTo>
                  <a:lnTo>
                    <a:pt x="0" y="155727"/>
                  </a:lnTo>
                  <a:lnTo>
                    <a:pt x="19710" y="88621"/>
                  </a:lnTo>
                  <a:cubicBezTo>
                    <a:pt x="20714" y="85077"/>
                    <a:pt x="24435" y="83122"/>
                    <a:pt x="27915" y="84138"/>
                  </a:cubicBezTo>
                  <a:cubicBezTo>
                    <a:pt x="31369" y="85154"/>
                    <a:pt x="33401" y="88786"/>
                    <a:pt x="32385" y="92329"/>
                  </a:cubicBezTo>
                  <a:lnTo>
                    <a:pt x="22703" y="125225"/>
                  </a:lnTo>
                  <a:lnTo>
                    <a:pt x="155232" y="0"/>
                  </a:lnTo>
                  <a:close/>
                </a:path>
              </a:pathLst>
            </a:custGeom>
            <a:ln w="0" cap="flat">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55" name="Shape 294"/>
            <p:cNvSpPr/>
            <p:nvPr/>
          </p:nvSpPr>
          <p:spPr>
            <a:xfrm>
              <a:off x="1089406" y="2346617"/>
              <a:ext cx="550532" cy="350076"/>
            </a:xfrm>
            <a:custGeom>
              <a:avLst/>
              <a:gdLst/>
              <a:ahLst/>
              <a:cxnLst/>
              <a:rect l="0" t="0" r="0" b="0"/>
              <a:pathLst>
                <a:path w="550532" h="350076">
                  <a:moveTo>
                    <a:pt x="0" y="0"/>
                  </a:moveTo>
                  <a:lnTo>
                    <a:pt x="70002" y="2362"/>
                  </a:lnTo>
                  <a:cubicBezTo>
                    <a:pt x="73634" y="2451"/>
                    <a:pt x="76416" y="5575"/>
                    <a:pt x="76340" y="9207"/>
                  </a:cubicBezTo>
                  <a:cubicBezTo>
                    <a:pt x="76175" y="12840"/>
                    <a:pt x="73127" y="15634"/>
                    <a:pt x="69482" y="15545"/>
                  </a:cubicBezTo>
                  <a:lnTo>
                    <a:pt x="35200" y="14365"/>
                  </a:lnTo>
                  <a:lnTo>
                    <a:pt x="550532" y="338925"/>
                  </a:lnTo>
                  <a:lnTo>
                    <a:pt x="543446" y="350076"/>
                  </a:lnTo>
                  <a:lnTo>
                    <a:pt x="28178" y="25522"/>
                  </a:lnTo>
                  <a:lnTo>
                    <a:pt x="44044" y="55969"/>
                  </a:lnTo>
                  <a:cubicBezTo>
                    <a:pt x="45733" y="59169"/>
                    <a:pt x="44463" y="63157"/>
                    <a:pt x="41250" y="64846"/>
                  </a:cubicBezTo>
                  <a:cubicBezTo>
                    <a:pt x="38049" y="66522"/>
                    <a:pt x="34061" y="65265"/>
                    <a:pt x="32372" y="62039"/>
                  </a:cubicBezTo>
                  <a:lnTo>
                    <a:pt x="0" y="0"/>
                  </a:lnTo>
                  <a:close/>
                </a:path>
              </a:pathLst>
            </a:custGeom>
            <a:ln w="0" cap="flat">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56" name="Shape 299"/>
            <p:cNvSpPr/>
            <p:nvPr/>
          </p:nvSpPr>
          <p:spPr>
            <a:xfrm>
              <a:off x="154013" y="1363523"/>
              <a:ext cx="905967" cy="674675"/>
            </a:xfrm>
            <a:custGeom>
              <a:avLst/>
              <a:gdLst/>
              <a:ahLst/>
              <a:cxnLst/>
              <a:rect l="0" t="0" r="0" b="0"/>
              <a:pathLst>
                <a:path w="905967" h="674675">
                  <a:moveTo>
                    <a:pt x="155715" y="0"/>
                  </a:moveTo>
                  <a:lnTo>
                    <a:pt x="283134" y="9474"/>
                  </a:lnTo>
                  <a:lnTo>
                    <a:pt x="401066" y="122669"/>
                  </a:lnTo>
                  <a:lnTo>
                    <a:pt x="405803" y="401002"/>
                  </a:lnTo>
                  <a:lnTo>
                    <a:pt x="905967" y="580314"/>
                  </a:lnTo>
                  <a:lnTo>
                    <a:pt x="839927" y="641604"/>
                  </a:lnTo>
                  <a:lnTo>
                    <a:pt x="410540" y="481228"/>
                  </a:lnTo>
                  <a:lnTo>
                    <a:pt x="401066" y="674675"/>
                  </a:lnTo>
                  <a:lnTo>
                    <a:pt x="0" y="669937"/>
                  </a:lnTo>
                  <a:lnTo>
                    <a:pt x="0" y="113220"/>
                  </a:lnTo>
                  <a:lnTo>
                    <a:pt x="155715" y="0"/>
                  </a:lnTo>
                  <a:close/>
                </a:path>
              </a:pathLst>
            </a:custGeom>
            <a:ln w="0" cap="flat">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57" name="Shape 300"/>
            <p:cNvSpPr/>
            <p:nvPr/>
          </p:nvSpPr>
          <p:spPr>
            <a:xfrm>
              <a:off x="154013" y="1363523"/>
              <a:ext cx="905967" cy="674675"/>
            </a:xfrm>
            <a:custGeom>
              <a:avLst/>
              <a:gdLst/>
              <a:ahLst/>
              <a:cxnLst/>
              <a:rect l="0" t="0" r="0" b="0"/>
              <a:pathLst>
                <a:path w="905967" h="674675">
                  <a:moveTo>
                    <a:pt x="155715" y="0"/>
                  </a:moveTo>
                  <a:lnTo>
                    <a:pt x="0" y="113220"/>
                  </a:lnTo>
                  <a:lnTo>
                    <a:pt x="0" y="669937"/>
                  </a:lnTo>
                  <a:lnTo>
                    <a:pt x="401066" y="674675"/>
                  </a:lnTo>
                  <a:lnTo>
                    <a:pt x="410540" y="481228"/>
                  </a:lnTo>
                  <a:lnTo>
                    <a:pt x="839927" y="641604"/>
                  </a:lnTo>
                  <a:lnTo>
                    <a:pt x="905967" y="580314"/>
                  </a:lnTo>
                  <a:lnTo>
                    <a:pt x="405803" y="401002"/>
                  </a:lnTo>
                  <a:lnTo>
                    <a:pt x="401066" y="122669"/>
                  </a:lnTo>
                  <a:lnTo>
                    <a:pt x="283134" y="9474"/>
                  </a:lnTo>
                  <a:lnTo>
                    <a:pt x="155715" y="0"/>
                  </a:lnTo>
                  <a:close/>
                </a:path>
              </a:pathLst>
            </a:custGeom>
            <a:ln w="1587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58" name="Shape 301"/>
            <p:cNvSpPr/>
            <p:nvPr/>
          </p:nvSpPr>
          <p:spPr>
            <a:xfrm>
              <a:off x="1289253" y="1874863"/>
              <a:ext cx="339446" cy="132880"/>
            </a:xfrm>
            <a:custGeom>
              <a:avLst/>
              <a:gdLst/>
              <a:ahLst/>
              <a:cxnLst/>
              <a:rect l="0" t="0" r="0" b="0"/>
              <a:pathLst>
                <a:path w="339446" h="132880">
                  <a:moveTo>
                    <a:pt x="16586" y="0"/>
                  </a:moveTo>
                  <a:lnTo>
                    <a:pt x="339446" y="0"/>
                  </a:lnTo>
                  <a:cubicBezTo>
                    <a:pt x="330327" y="0"/>
                    <a:pt x="322872" y="29756"/>
                    <a:pt x="322872" y="66446"/>
                  </a:cubicBezTo>
                  <a:cubicBezTo>
                    <a:pt x="322872" y="103124"/>
                    <a:pt x="330327" y="132880"/>
                    <a:pt x="339446" y="132880"/>
                  </a:cubicBezTo>
                  <a:lnTo>
                    <a:pt x="16586" y="132880"/>
                  </a:lnTo>
                  <a:cubicBezTo>
                    <a:pt x="7455" y="132880"/>
                    <a:pt x="0" y="103124"/>
                    <a:pt x="0" y="66446"/>
                  </a:cubicBezTo>
                  <a:cubicBezTo>
                    <a:pt x="0" y="29756"/>
                    <a:pt x="7455" y="0"/>
                    <a:pt x="16586" y="0"/>
                  </a:cubicBezTo>
                  <a:close/>
                </a:path>
              </a:pathLst>
            </a:custGeom>
            <a:ln w="0" cap="flat">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59" name="Shape 302"/>
            <p:cNvSpPr/>
            <p:nvPr/>
          </p:nvSpPr>
          <p:spPr>
            <a:xfrm>
              <a:off x="1612125" y="1874863"/>
              <a:ext cx="33236" cy="132880"/>
            </a:xfrm>
            <a:custGeom>
              <a:avLst/>
              <a:gdLst/>
              <a:ahLst/>
              <a:cxnLst/>
              <a:rect l="0" t="0" r="0" b="0"/>
              <a:pathLst>
                <a:path w="33236" h="132880">
                  <a:moveTo>
                    <a:pt x="16573" y="0"/>
                  </a:moveTo>
                  <a:cubicBezTo>
                    <a:pt x="25794" y="0"/>
                    <a:pt x="33236" y="29756"/>
                    <a:pt x="33236" y="66446"/>
                  </a:cubicBezTo>
                  <a:cubicBezTo>
                    <a:pt x="33236" y="103124"/>
                    <a:pt x="25794" y="132880"/>
                    <a:pt x="16573" y="132880"/>
                  </a:cubicBezTo>
                  <a:cubicBezTo>
                    <a:pt x="7455" y="132880"/>
                    <a:pt x="0" y="103124"/>
                    <a:pt x="0" y="66446"/>
                  </a:cubicBezTo>
                  <a:cubicBezTo>
                    <a:pt x="0" y="29756"/>
                    <a:pt x="7455" y="0"/>
                    <a:pt x="16573" y="0"/>
                  </a:cubicBezTo>
                  <a:close/>
                </a:path>
              </a:pathLst>
            </a:custGeom>
            <a:ln w="0" cap="flat">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60" name="Shape 303"/>
            <p:cNvSpPr/>
            <p:nvPr/>
          </p:nvSpPr>
          <p:spPr>
            <a:xfrm>
              <a:off x="1612125" y="1874863"/>
              <a:ext cx="33236" cy="132880"/>
            </a:xfrm>
            <a:custGeom>
              <a:avLst/>
              <a:gdLst/>
              <a:ahLst/>
              <a:cxnLst/>
              <a:rect l="0" t="0" r="0" b="0"/>
              <a:pathLst>
                <a:path w="33236" h="132880">
                  <a:moveTo>
                    <a:pt x="16573" y="132880"/>
                  </a:moveTo>
                  <a:cubicBezTo>
                    <a:pt x="7455" y="132880"/>
                    <a:pt x="0" y="103124"/>
                    <a:pt x="0" y="66446"/>
                  </a:cubicBezTo>
                  <a:cubicBezTo>
                    <a:pt x="0" y="29756"/>
                    <a:pt x="7455" y="0"/>
                    <a:pt x="16573" y="0"/>
                  </a:cubicBezTo>
                  <a:cubicBezTo>
                    <a:pt x="25794" y="0"/>
                    <a:pt x="33236" y="29756"/>
                    <a:pt x="33236" y="66446"/>
                  </a:cubicBezTo>
                  <a:cubicBezTo>
                    <a:pt x="33236" y="103124"/>
                    <a:pt x="25794" y="132880"/>
                    <a:pt x="16573" y="132880"/>
                  </a:cubicBezTo>
                  <a:close/>
                </a:path>
              </a:pathLst>
            </a:custGeom>
            <a:ln w="1587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1" name="Shape 304"/>
            <p:cNvSpPr/>
            <p:nvPr/>
          </p:nvSpPr>
          <p:spPr>
            <a:xfrm>
              <a:off x="1289253" y="1874863"/>
              <a:ext cx="339446" cy="132880"/>
            </a:xfrm>
            <a:custGeom>
              <a:avLst/>
              <a:gdLst/>
              <a:ahLst/>
              <a:cxnLst/>
              <a:rect l="0" t="0" r="0" b="0"/>
              <a:pathLst>
                <a:path w="339446" h="132880">
                  <a:moveTo>
                    <a:pt x="339446" y="132880"/>
                  </a:moveTo>
                  <a:lnTo>
                    <a:pt x="16586" y="132880"/>
                  </a:lnTo>
                  <a:cubicBezTo>
                    <a:pt x="7455" y="132880"/>
                    <a:pt x="0" y="103124"/>
                    <a:pt x="0" y="66446"/>
                  </a:cubicBezTo>
                  <a:cubicBezTo>
                    <a:pt x="0" y="29756"/>
                    <a:pt x="7455" y="0"/>
                    <a:pt x="16586" y="0"/>
                  </a:cubicBezTo>
                  <a:lnTo>
                    <a:pt x="339446" y="0"/>
                  </a:lnTo>
                </a:path>
              </a:pathLst>
            </a:custGeom>
            <a:ln w="1587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2" name="Shape 305"/>
            <p:cNvSpPr/>
            <p:nvPr/>
          </p:nvSpPr>
          <p:spPr>
            <a:xfrm>
              <a:off x="152984" y="1497444"/>
              <a:ext cx="402285" cy="4648"/>
            </a:xfrm>
            <a:custGeom>
              <a:avLst/>
              <a:gdLst/>
              <a:ahLst/>
              <a:cxnLst/>
              <a:rect l="0" t="0" r="0" b="0"/>
              <a:pathLst>
                <a:path w="402285" h="4648">
                  <a:moveTo>
                    <a:pt x="0" y="4648"/>
                  </a:moveTo>
                  <a:lnTo>
                    <a:pt x="402285" y="0"/>
                  </a:lnTo>
                </a:path>
              </a:pathLst>
            </a:custGeom>
            <a:ln w="1270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3" name="Rectangle 62"/>
            <p:cNvSpPr/>
            <p:nvPr/>
          </p:nvSpPr>
          <p:spPr>
            <a:xfrm>
              <a:off x="1857468" y="844095"/>
              <a:ext cx="698577" cy="129717"/>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Lenses and</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64" name="Rectangle 63"/>
            <p:cNvSpPr/>
            <p:nvPr/>
          </p:nvSpPr>
          <p:spPr>
            <a:xfrm>
              <a:off x="1857468" y="958390"/>
              <a:ext cx="570752" cy="129717"/>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apertures</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65" name="Shape 308"/>
            <p:cNvSpPr/>
            <p:nvPr/>
          </p:nvSpPr>
          <p:spPr>
            <a:xfrm>
              <a:off x="1364336" y="994322"/>
              <a:ext cx="455346" cy="389255"/>
            </a:xfrm>
            <a:custGeom>
              <a:avLst/>
              <a:gdLst/>
              <a:ahLst/>
              <a:cxnLst/>
              <a:rect l="0" t="0" r="0" b="0"/>
              <a:pathLst>
                <a:path w="455346" h="389255">
                  <a:moveTo>
                    <a:pt x="446723" y="0"/>
                  </a:moveTo>
                  <a:lnTo>
                    <a:pt x="455346" y="9969"/>
                  </a:lnTo>
                  <a:lnTo>
                    <a:pt x="32759" y="369964"/>
                  </a:lnTo>
                  <a:lnTo>
                    <a:pt x="66535" y="363880"/>
                  </a:lnTo>
                  <a:cubicBezTo>
                    <a:pt x="70167" y="363283"/>
                    <a:pt x="73558" y="365645"/>
                    <a:pt x="74232" y="369202"/>
                  </a:cubicBezTo>
                  <a:cubicBezTo>
                    <a:pt x="74905" y="372846"/>
                    <a:pt x="72454" y="376224"/>
                    <a:pt x="68898" y="376897"/>
                  </a:cubicBezTo>
                  <a:lnTo>
                    <a:pt x="0" y="389255"/>
                  </a:lnTo>
                  <a:lnTo>
                    <a:pt x="23165" y="323214"/>
                  </a:lnTo>
                  <a:cubicBezTo>
                    <a:pt x="24346" y="319747"/>
                    <a:pt x="28067" y="317881"/>
                    <a:pt x="31534" y="319150"/>
                  </a:cubicBezTo>
                  <a:cubicBezTo>
                    <a:pt x="35001" y="320332"/>
                    <a:pt x="36779" y="324053"/>
                    <a:pt x="35585" y="327520"/>
                  </a:cubicBezTo>
                  <a:lnTo>
                    <a:pt x="24237" y="359897"/>
                  </a:lnTo>
                  <a:lnTo>
                    <a:pt x="446723" y="0"/>
                  </a:lnTo>
                  <a:close/>
                </a:path>
              </a:pathLst>
            </a:custGeom>
            <a:ln w="0" cap="flat">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66" name="Rectangle 65"/>
            <p:cNvSpPr/>
            <p:nvPr/>
          </p:nvSpPr>
          <p:spPr>
            <a:xfrm>
              <a:off x="1287891" y="466819"/>
              <a:ext cx="923689" cy="129717"/>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Electron lenses</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grpSp>
      <p:sp>
        <p:nvSpPr>
          <p:cNvPr id="67" name="Rectangle 66"/>
          <p:cNvSpPr/>
          <p:nvPr/>
        </p:nvSpPr>
        <p:spPr>
          <a:xfrm>
            <a:off x="2532963" y="5045715"/>
            <a:ext cx="6134500" cy="369332"/>
          </a:xfrm>
          <a:prstGeom prst="rect">
            <a:avLst/>
          </a:prstGeom>
        </p:spPr>
        <p:txBody>
          <a:bodyPr wrap="none">
            <a:spAutoFit/>
          </a:bodyPr>
          <a:lstStyle/>
          <a:p>
            <a:r>
              <a:rPr lang="zh-CN" altLang="zh-CN" b="1" dirty="0" smtClean="0">
                <a:solidFill>
                  <a:srgbClr val="181717"/>
                </a:solidFill>
                <a:effectLst/>
                <a:ea typeface="Calibri" panose="020F0502020204030204" pitchFamily="34" charset="0"/>
                <a:cs typeface="Calibri" panose="020F0502020204030204" pitchFamily="34" charset="0"/>
              </a:rPr>
              <a:t> </a:t>
            </a:r>
            <a:r>
              <a:rPr lang="en-US" altLang="zh-CN" dirty="0" smtClean="0">
                <a:solidFill>
                  <a:srgbClr val="181717"/>
                </a:solidFill>
                <a:effectLst/>
                <a:latin typeface="Calibri" panose="020F0502020204030204" pitchFamily="34" charset="0"/>
                <a:ea typeface="Calibri" panose="020F0502020204030204" pitchFamily="34" charset="0"/>
                <a:cs typeface="Calibri" panose="020F0502020204030204" pitchFamily="34" charset="0"/>
              </a:rPr>
              <a:t>Schematic diagram of the scanning electron microscope (SEM).</a:t>
            </a:r>
            <a:endParaRPr lang="zh-CN" altLang="en-US" dirty="0"/>
          </a:p>
        </p:txBody>
      </p:sp>
    </p:spTree>
    <p:extLst>
      <p:ext uri="{BB962C8B-B14F-4D97-AF65-F5344CB8AC3E}">
        <p14:creationId xmlns:p14="http://schemas.microsoft.com/office/powerpoint/2010/main" val="2321746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scanning electron microscop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13467" y="1532467"/>
            <a:ext cx="7887989" cy="4644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45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58533" y="990626"/>
            <a:ext cx="5921564" cy="5186337"/>
          </a:xfrm>
        </p:spPr>
      </p:pic>
    </p:spTree>
    <p:extLst>
      <p:ext uri="{BB962C8B-B14F-4D97-AF65-F5344CB8AC3E}">
        <p14:creationId xmlns:p14="http://schemas.microsoft.com/office/powerpoint/2010/main" val="1754556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06601" y="336478"/>
            <a:ext cx="5947702" cy="6373885"/>
          </a:xfrm>
        </p:spPr>
      </p:pic>
    </p:spTree>
    <p:extLst>
      <p:ext uri="{BB962C8B-B14F-4D97-AF65-F5344CB8AC3E}">
        <p14:creationId xmlns:p14="http://schemas.microsoft.com/office/powerpoint/2010/main" val="1859682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7934" y="1174171"/>
            <a:ext cx="7594600" cy="3785652"/>
          </a:xfrm>
          <a:prstGeom prst="rect">
            <a:avLst/>
          </a:prstGeom>
        </p:spPr>
        <p:txBody>
          <a:bodyPr wrap="square">
            <a:spAutoFit/>
          </a:bodyPr>
          <a:lstStyle/>
          <a:p>
            <a:r>
              <a:rPr lang="en-US" altLang="zh-CN" sz="2400" dirty="0" smtClean="0">
                <a:solidFill>
                  <a:srgbClr val="181717"/>
                </a:solidFill>
                <a:effectLst/>
                <a:latin typeface="Times New Roman" panose="02020603050405020304" pitchFamily="18" charset="0"/>
                <a:ea typeface="Calibri" panose="020F0502020204030204" pitchFamily="34" charset="0"/>
                <a:cs typeface="Times New Roman" panose="02020603050405020304" pitchFamily="18" charset="0"/>
              </a:rPr>
              <a:t>The electron beam is produced at the top of the column, and the shape of the electron beam is reformed using electron lenses and apertures. Finally, the beam is projected onto the sample. The electron beam is scanned over a small area, and the secondary electrons, scattered electrons, and the characteristic X-rays are detected by electron detectors and an X-ray detector, respectively. A semiconductor detector is used for X-ray </a:t>
            </a:r>
            <a:r>
              <a:rPr lang="en-US" altLang="zh-CN" sz="2400" dirty="0">
                <a:latin typeface="Times New Roman" panose="02020603050405020304" pitchFamily="18" charset="0"/>
                <a:cs typeface="Times New Roman" panose="02020603050405020304" pitchFamily="18" charset="0"/>
              </a:rPr>
              <a:t>detection. This configuration is called the energy dispersive </a:t>
            </a:r>
            <a:r>
              <a:rPr lang="en-US" altLang="zh-CN" sz="2400" dirty="0" smtClean="0">
                <a:latin typeface="Times New Roman" panose="02020603050405020304" pitchFamily="18" charset="0"/>
                <a:cs typeface="Times New Roman" panose="02020603050405020304" pitchFamily="18" charset="0"/>
              </a:rPr>
              <a:t>spectrometry</a:t>
            </a:r>
            <a:r>
              <a:rPr lang="en-US" altLang="zh-CN" sz="2400" dirty="0">
                <a:latin typeface="Times New Roman" panose="02020603050405020304" pitchFamily="18" charset="0"/>
                <a:cs typeface="Times New Roman" panose="02020603050405020304" pitchFamily="18" charset="0"/>
              </a:rPr>
              <a:t>(EDS</a:t>
            </a:r>
            <a:r>
              <a:rPr lang="en-US" altLang="zh-CN" sz="2400" dirty="0" smtClean="0">
                <a:latin typeface="Times New Roman" panose="02020603050405020304" pitchFamily="18" charset="0"/>
                <a:cs typeface="Times New Roman" panose="02020603050405020304" pitchFamily="18" charset="0"/>
              </a:rPr>
              <a:t>).</a:t>
            </a:r>
            <a:endParaRPr lang="zh-CN" altLang="zh-CN" sz="2400" dirty="0">
              <a:latin typeface="Times New Roman" panose="02020603050405020304" pitchFamily="18" charset="0"/>
              <a:cs typeface="Times New Roman" panose="02020603050405020304" pitchFamily="18" charset="0"/>
            </a:endParaRPr>
          </a:p>
          <a:p>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9973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29733"/>
            <a:ext cx="10515600" cy="5347230"/>
          </a:xfrm>
        </p:spPr>
        <p:txBody>
          <a:bodyPr/>
          <a:lstStyle/>
          <a:p>
            <a:endParaRPr lang="en-US" altLang="zh-CN" dirty="0" smtClean="0">
              <a:solidFill>
                <a:srgbClr val="181717"/>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altLang="zh-CN" dirty="0" smtClean="0">
                <a:solidFill>
                  <a:srgbClr val="181717"/>
                </a:solidFill>
                <a:effectLst/>
                <a:latin typeface="Times New Roman" panose="02020603050405020304" pitchFamily="18" charset="0"/>
                <a:ea typeface="Calibri" panose="020F0502020204030204" pitchFamily="34" charset="0"/>
                <a:cs typeface="Times New Roman" panose="02020603050405020304" pitchFamily="18" charset="0"/>
              </a:rPr>
              <a:t>The merits of SEM-EDS are </a:t>
            </a:r>
          </a:p>
          <a:p>
            <a:r>
              <a:rPr lang="en-US" altLang="zh-CN" dirty="0" smtClean="0">
                <a:solidFill>
                  <a:srgbClr val="181717"/>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altLang="zh-CN" dirty="0" err="1" smtClean="0">
                <a:solidFill>
                  <a:srgbClr val="181717"/>
                </a:solidFill>
                <a:effectLst/>
                <a:latin typeface="Times New Roman" panose="02020603050405020304" pitchFamily="18" charset="0"/>
                <a:ea typeface="Calibri" panose="020F0502020204030204" pitchFamily="34" charset="0"/>
                <a:cs typeface="Times New Roman" panose="02020603050405020304" pitchFamily="18" charset="0"/>
              </a:rPr>
              <a:t>i</a:t>
            </a:r>
            <a:r>
              <a:rPr lang="en-US" altLang="zh-CN" dirty="0" smtClean="0">
                <a:solidFill>
                  <a:srgbClr val="181717"/>
                </a:solidFill>
                <a:effectLst/>
                <a:latin typeface="Times New Roman" panose="02020603050405020304" pitchFamily="18" charset="0"/>
                <a:ea typeface="Calibri" panose="020F0502020204030204" pitchFamily="34" charset="0"/>
                <a:cs typeface="Times New Roman" panose="02020603050405020304" pitchFamily="18" charset="0"/>
              </a:rPr>
              <a:t>) the spectra for all elements are recorded in one scan, so measurement time is very short</a:t>
            </a:r>
          </a:p>
          <a:p>
            <a:r>
              <a:rPr lang="en-US" altLang="zh-CN" dirty="0" smtClean="0">
                <a:solidFill>
                  <a:srgbClr val="181717"/>
                </a:solidFill>
                <a:effectLst/>
                <a:latin typeface="Times New Roman" panose="02020603050405020304" pitchFamily="18" charset="0"/>
                <a:ea typeface="Calibri" panose="020F0502020204030204" pitchFamily="34" charset="0"/>
                <a:cs typeface="Times New Roman" panose="02020603050405020304" pitchFamily="18" charset="0"/>
              </a:rPr>
              <a:t> (ii) secondary and backscattering electron images are better than that of an electron probe micro analyzer (EPMA) because the detector positions are designed to collect these electrons</a:t>
            </a:r>
          </a:p>
          <a:p>
            <a:r>
              <a:rPr lang="en-US" altLang="zh-CN" dirty="0">
                <a:solidFill>
                  <a:srgbClr val="181717"/>
                </a:solidFill>
                <a:latin typeface="Times New Roman" panose="02020603050405020304" pitchFamily="18" charset="0"/>
                <a:ea typeface="Calibri" panose="020F0502020204030204" pitchFamily="34" charset="0"/>
                <a:cs typeface="Times New Roman" panose="02020603050405020304" pitchFamily="18" charset="0"/>
              </a:rPr>
              <a:t> </a:t>
            </a:r>
            <a:r>
              <a:rPr lang="en-US" altLang="zh-CN" dirty="0" smtClean="0">
                <a:solidFill>
                  <a:srgbClr val="181717"/>
                </a:solidFill>
                <a:effectLst/>
                <a:latin typeface="Times New Roman" panose="02020603050405020304" pitchFamily="18" charset="0"/>
                <a:ea typeface="Calibri" panose="020F0502020204030204" pitchFamily="34" charset="0"/>
                <a:cs typeface="Times New Roman" panose="02020603050405020304" pitchFamily="18" charset="0"/>
              </a:rPr>
              <a:t>(iii) the price of SEM-EDS is one third to one fourth of that of EPMA. </a:t>
            </a:r>
          </a:p>
          <a:p>
            <a:pPr marL="0" indent="0">
              <a:buNone/>
            </a:pPr>
            <a:endParaRPr lang="zh-CN" altLang="en-US" dirty="0"/>
          </a:p>
        </p:txBody>
      </p:sp>
    </p:spTree>
    <p:extLst>
      <p:ext uri="{BB962C8B-B14F-4D97-AF65-F5344CB8AC3E}">
        <p14:creationId xmlns:p14="http://schemas.microsoft.com/office/powerpoint/2010/main" val="464201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259667" y="702733"/>
            <a:ext cx="5267526" cy="4013200"/>
            <a:chOff x="0" y="0"/>
            <a:chExt cx="3420251" cy="2377539"/>
          </a:xfrm>
        </p:grpSpPr>
        <p:sp>
          <p:nvSpPr>
            <p:cNvPr id="3" name="Shape 375"/>
            <p:cNvSpPr/>
            <p:nvPr/>
          </p:nvSpPr>
          <p:spPr>
            <a:xfrm>
              <a:off x="1368007" y="1960232"/>
              <a:ext cx="212750" cy="304673"/>
            </a:xfrm>
            <a:custGeom>
              <a:avLst/>
              <a:gdLst/>
              <a:ahLst/>
              <a:cxnLst/>
              <a:rect l="0" t="0" r="0" b="0"/>
              <a:pathLst>
                <a:path w="212750" h="304673">
                  <a:moveTo>
                    <a:pt x="212750" y="0"/>
                  </a:moveTo>
                  <a:lnTo>
                    <a:pt x="212750" y="91935"/>
                  </a:lnTo>
                  <a:lnTo>
                    <a:pt x="0" y="304673"/>
                  </a:lnTo>
                  <a:lnTo>
                    <a:pt x="0" y="212751"/>
                  </a:lnTo>
                  <a:lnTo>
                    <a:pt x="212750" y="0"/>
                  </a:lnTo>
                  <a:close/>
                </a:path>
              </a:pathLst>
            </a:custGeom>
            <a:ln w="0" cap="flat">
              <a:miter lim="127000"/>
            </a:ln>
          </p:spPr>
          <p:style>
            <a:lnRef idx="0">
              <a:srgbClr val="000000">
                <a:alpha val="0"/>
              </a:srgbClr>
            </a:lnRef>
            <a:fillRef idx="1">
              <a:srgbClr val="D4D4D3"/>
            </a:fillRef>
            <a:effectRef idx="0">
              <a:scrgbClr r="0" g="0" b="0"/>
            </a:effectRef>
            <a:fontRef idx="none"/>
          </p:style>
          <p:txBody>
            <a:bodyPr/>
            <a:lstStyle/>
            <a:p>
              <a:endParaRPr lang="zh-CN" altLang="en-US"/>
            </a:p>
          </p:txBody>
        </p:sp>
        <p:sp>
          <p:nvSpPr>
            <p:cNvPr id="4" name="Shape 376"/>
            <p:cNvSpPr/>
            <p:nvPr/>
          </p:nvSpPr>
          <p:spPr>
            <a:xfrm>
              <a:off x="865621" y="1960232"/>
              <a:ext cx="715137" cy="212751"/>
            </a:xfrm>
            <a:custGeom>
              <a:avLst/>
              <a:gdLst/>
              <a:ahLst/>
              <a:cxnLst/>
              <a:rect l="0" t="0" r="0" b="0"/>
              <a:pathLst>
                <a:path w="715137" h="212751">
                  <a:moveTo>
                    <a:pt x="212738" y="0"/>
                  </a:moveTo>
                  <a:lnTo>
                    <a:pt x="715137" y="0"/>
                  </a:lnTo>
                  <a:lnTo>
                    <a:pt x="502387" y="212751"/>
                  </a:lnTo>
                  <a:lnTo>
                    <a:pt x="0" y="212751"/>
                  </a:lnTo>
                  <a:lnTo>
                    <a:pt x="212738" y="0"/>
                  </a:lnTo>
                  <a:close/>
                </a:path>
              </a:pathLst>
            </a:custGeom>
            <a:ln w="0" cap="flat">
              <a:miter lim="127000"/>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5" name="Shape 377"/>
            <p:cNvSpPr/>
            <p:nvPr/>
          </p:nvSpPr>
          <p:spPr>
            <a:xfrm>
              <a:off x="865621" y="1960232"/>
              <a:ext cx="715137" cy="304673"/>
            </a:xfrm>
            <a:custGeom>
              <a:avLst/>
              <a:gdLst/>
              <a:ahLst/>
              <a:cxnLst/>
              <a:rect l="0" t="0" r="0" b="0"/>
              <a:pathLst>
                <a:path w="715137" h="304673">
                  <a:moveTo>
                    <a:pt x="0" y="212751"/>
                  </a:moveTo>
                  <a:lnTo>
                    <a:pt x="212738" y="0"/>
                  </a:lnTo>
                  <a:lnTo>
                    <a:pt x="715137" y="0"/>
                  </a:lnTo>
                  <a:lnTo>
                    <a:pt x="715137" y="91935"/>
                  </a:lnTo>
                  <a:lnTo>
                    <a:pt x="502387" y="304673"/>
                  </a:lnTo>
                  <a:lnTo>
                    <a:pt x="0" y="304673"/>
                  </a:lnTo>
                  <a:lnTo>
                    <a:pt x="0" y="212751"/>
                  </a:lnTo>
                  <a:close/>
                </a:path>
              </a:pathLst>
            </a:custGeom>
            <a:ln w="14605" cap="flat">
              <a:miter lim="1270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 name="Shape 378"/>
            <p:cNvSpPr/>
            <p:nvPr/>
          </p:nvSpPr>
          <p:spPr>
            <a:xfrm>
              <a:off x="865621" y="1960232"/>
              <a:ext cx="715137" cy="212751"/>
            </a:xfrm>
            <a:custGeom>
              <a:avLst/>
              <a:gdLst/>
              <a:ahLst/>
              <a:cxnLst/>
              <a:rect l="0" t="0" r="0" b="0"/>
              <a:pathLst>
                <a:path w="715137" h="212751">
                  <a:moveTo>
                    <a:pt x="0" y="212751"/>
                  </a:moveTo>
                  <a:lnTo>
                    <a:pt x="502387" y="212751"/>
                  </a:lnTo>
                  <a:lnTo>
                    <a:pt x="715137" y="0"/>
                  </a:lnTo>
                </a:path>
              </a:pathLst>
            </a:custGeom>
            <a:ln w="14605" cap="flat">
              <a:miter lim="1270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7" name="Shape 379"/>
            <p:cNvSpPr/>
            <p:nvPr/>
          </p:nvSpPr>
          <p:spPr>
            <a:xfrm>
              <a:off x="1368007" y="2172983"/>
              <a:ext cx="0" cy="91922"/>
            </a:xfrm>
            <a:custGeom>
              <a:avLst/>
              <a:gdLst/>
              <a:ahLst/>
              <a:cxnLst/>
              <a:rect l="0" t="0" r="0" b="0"/>
              <a:pathLst>
                <a:path h="91922">
                  <a:moveTo>
                    <a:pt x="0" y="0"/>
                  </a:moveTo>
                  <a:lnTo>
                    <a:pt x="0" y="91922"/>
                  </a:lnTo>
                </a:path>
              </a:pathLst>
            </a:custGeom>
            <a:ln w="14605" cap="flat">
              <a:miter lim="1270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8" name="Shape 381"/>
            <p:cNvSpPr/>
            <p:nvPr/>
          </p:nvSpPr>
          <p:spPr>
            <a:xfrm>
              <a:off x="1978484" y="1764309"/>
              <a:ext cx="144983" cy="36246"/>
            </a:xfrm>
            <a:custGeom>
              <a:avLst/>
              <a:gdLst/>
              <a:ahLst/>
              <a:cxnLst/>
              <a:rect l="0" t="0" r="0" b="0"/>
              <a:pathLst>
                <a:path w="144983" h="36246">
                  <a:moveTo>
                    <a:pt x="0" y="0"/>
                  </a:moveTo>
                  <a:lnTo>
                    <a:pt x="108725" y="0"/>
                  </a:lnTo>
                  <a:lnTo>
                    <a:pt x="144983" y="36246"/>
                  </a:lnTo>
                  <a:lnTo>
                    <a:pt x="36246" y="36246"/>
                  </a:lnTo>
                  <a:lnTo>
                    <a:pt x="0" y="0"/>
                  </a:lnTo>
                  <a:close/>
                </a:path>
              </a:pathLst>
            </a:custGeom>
            <a:ln w="0" cap="flat">
              <a:miter lim="127000"/>
            </a:ln>
          </p:spPr>
          <p:style>
            <a:lnRef idx="0">
              <a:srgbClr val="000000">
                <a:alpha val="0"/>
              </a:srgbClr>
            </a:lnRef>
            <a:fillRef idx="1">
              <a:srgbClr val="D4D4D3"/>
            </a:fillRef>
            <a:effectRef idx="0">
              <a:scrgbClr r="0" g="0" b="0"/>
            </a:effectRef>
            <a:fontRef idx="none"/>
          </p:style>
          <p:txBody>
            <a:bodyPr/>
            <a:lstStyle/>
            <a:p>
              <a:endParaRPr lang="zh-CN" altLang="en-US"/>
            </a:p>
          </p:txBody>
        </p:sp>
        <p:sp>
          <p:nvSpPr>
            <p:cNvPr id="9" name="Shape 382"/>
            <p:cNvSpPr/>
            <p:nvPr/>
          </p:nvSpPr>
          <p:spPr>
            <a:xfrm>
              <a:off x="1978484" y="1764309"/>
              <a:ext cx="36246" cy="158712"/>
            </a:xfrm>
            <a:custGeom>
              <a:avLst/>
              <a:gdLst/>
              <a:ahLst/>
              <a:cxnLst/>
              <a:rect l="0" t="0" r="0" b="0"/>
              <a:pathLst>
                <a:path w="36246" h="158712">
                  <a:moveTo>
                    <a:pt x="0" y="0"/>
                  </a:moveTo>
                  <a:lnTo>
                    <a:pt x="36246" y="36246"/>
                  </a:lnTo>
                  <a:lnTo>
                    <a:pt x="36246" y="158712"/>
                  </a:lnTo>
                  <a:lnTo>
                    <a:pt x="0" y="122453"/>
                  </a:lnTo>
                  <a:lnTo>
                    <a:pt x="0" y="0"/>
                  </a:lnTo>
                  <a:close/>
                </a:path>
              </a:pathLst>
            </a:custGeom>
            <a:ln w="0" cap="flat">
              <a:miter lim="127000"/>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10" name="Shape 383"/>
            <p:cNvSpPr/>
            <p:nvPr/>
          </p:nvSpPr>
          <p:spPr>
            <a:xfrm>
              <a:off x="1978484" y="1764309"/>
              <a:ext cx="144983" cy="158712"/>
            </a:xfrm>
            <a:custGeom>
              <a:avLst/>
              <a:gdLst/>
              <a:ahLst/>
              <a:cxnLst/>
              <a:rect l="0" t="0" r="0" b="0"/>
              <a:pathLst>
                <a:path w="144983" h="158712">
                  <a:moveTo>
                    <a:pt x="36246" y="158712"/>
                  </a:moveTo>
                  <a:lnTo>
                    <a:pt x="0" y="122453"/>
                  </a:lnTo>
                  <a:lnTo>
                    <a:pt x="0" y="0"/>
                  </a:lnTo>
                  <a:lnTo>
                    <a:pt x="108725" y="0"/>
                  </a:lnTo>
                  <a:lnTo>
                    <a:pt x="144983" y="36246"/>
                  </a:lnTo>
                  <a:lnTo>
                    <a:pt x="144983" y="158712"/>
                  </a:lnTo>
                  <a:lnTo>
                    <a:pt x="36246" y="158712"/>
                  </a:lnTo>
                  <a:close/>
                </a:path>
              </a:pathLst>
            </a:custGeom>
            <a:ln w="14605" cap="flat">
              <a:miter lim="1270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1" name="Shape 384"/>
            <p:cNvSpPr/>
            <p:nvPr/>
          </p:nvSpPr>
          <p:spPr>
            <a:xfrm>
              <a:off x="1978484" y="1764309"/>
              <a:ext cx="36246" cy="158712"/>
            </a:xfrm>
            <a:custGeom>
              <a:avLst/>
              <a:gdLst/>
              <a:ahLst/>
              <a:cxnLst/>
              <a:rect l="0" t="0" r="0" b="0"/>
              <a:pathLst>
                <a:path w="36246" h="158712">
                  <a:moveTo>
                    <a:pt x="36246" y="158712"/>
                  </a:moveTo>
                  <a:lnTo>
                    <a:pt x="36246" y="36246"/>
                  </a:lnTo>
                  <a:lnTo>
                    <a:pt x="0" y="0"/>
                  </a:lnTo>
                </a:path>
              </a:pathLst>
            </a:custGeom>
            <a:ln w="14605" cap="flat">
              <a:miter lim="1270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2" name="Shape 385"/>
            <p:cNvSpPr/>
            <p:nvPr/>
          </p:nvSpPr>
          <p:spPr>
            <a:xfrm>
              <a:off x="2014729" y="1800555"/>
              <a:ext cx="108737" cy="0"/>
            </a:xfrm>
            <a:custGeom>
              <a:avLst/>
              <a:gdLst/>
              <a:ahLst/>
              <a:cxnLst/>
              <a:rect l="0" t="0" r="0" b="0"/>
              <a:pathLst>
                <a:path w="108737">
                  <a:moveTo>
                    <a:pt x="0" y="0"/>
                  </a:moveTo>
                  <a:lnTo>
                    <a:pt x="108737" y="0"/>
                  </a:lnTo>
                </a:path>
              </a:pathLst>
            </a:custGeom>
            <a:ln w="14605" cap="flat">
              <a:miter lim="1270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3" name="Shape 386"/>
            <p:cNvSpPr/>
            <p:nvPr/>
          </p:nvSpPr>
          <p:spPr>
            <a:xfrm>
              <a:off x="1778649" y="1122909"/>
              <a:ext cx="226949" cy="140005"/>
            </a:xfrm>
            <a:custGeom>
              <a:avLst/>
              <a:gdLst/>
              <a:ahLst/>
              <a:cxnLst/>
              <a:rect l="0" t="0" r="0" b="0"/>
              <a:pathLst>
                <a:path w="226949" h="140005">
                  <a:moveTo>
                    <a:pt x="120485" y="57797"/>
                  </a:moveTo>
                  <a:cubicBezTo>
                    <a:pt x="59995" y="22847"/>
                    <a:pt x="7734" y="0"/>
                    <a:pt x="3899" y="6769"/>
                  </a:cubicBezTo>
                  <a:cubicBezTo>
                    <a:pt x="0" y="13462"/>
                    <a:pt x="45860" y="47256"/>
                    <a:pt x="106451" y="82194"/>
                  </a:cubicBezTo>
                  <a:cubicBezTo>
                    <a:pt x="166929" y="117132"/>
                    <a:pt x="219177" y="140005"/>
                    <a:pt x="223025" y="133299"/>
                  </a:cubicBezTo>
                  <a:cubicBezTo>
                    <a:pt x="226949" y="126529"/>
                    <a:pt x="181064" y="92735"/>
                    <a:pt x="120485" y="57797"/>
                  </a:cubicBezTo>
                  <a:close/>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14" name="Rectangle 13"/>
            <p:cNvSpPr/>
            <p:nvPr/>
          </p:nvSpPr>
          <p:spPr>
            <a:xfrm>
              <a:off x="1936278" y="1995995"/>
              <a:ext cx="510630" cy="129718"/>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Detector</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15" name="Shape 388"/>
            <p:cNvSpPr/>
            <p:nvPr/>
          </p:nvSpPr>
          <p:spPr>
            <a:xfrm>
              <a:off x="1472007" y="2073301"/>
              <a:ext cx="213868" cy="71691"/>
            </a:xfrm>
            <a:custGeom>
              <a:avLst/>
              <a:gdLst/>
              <a:ahLst/>
              <a:cxnLst/>
              <a:rect l="0" t="0" r="0" b="0"/>
              <a:pathLst>
                <a:path w="213868" h="71691">
                  <a:moveTo>
                    <a:pt x="155524" y="1803"/>
                  </a:moveTo>
                  <a:lnTo>
                    <a:pt x="213868" y="35852"/>
                  </a:lnTo>
                  <a:lnTo>
                    <a:pt x="155524" y="69888"/>
                  </a:lnTo>
                  <a:cubicBezTo>
                    <a:pt x="152502" y="71691"/>
                    <a:pt x="148577" y="70701"/>
                    <a:pt x="146799" y="67614"/>
                  </a:cubicBezTo>
                  <a:cubicBezTo>
                    <a:pt x="144996" y="64579"/>
                    <a:pt x="146037" y="60655"/>
                    <a:pt x="149073" y="58953"/>
                  </a:cubicBezTo>
                  <a:lnTo>
                    <a:pt x="177750" y="42227"/>
                  </a:lnTo>
                  <a:lnTo>
                    <a:pt x="0" y="42227"/>
                  </a:lnTo>
                  <a:lnTo>
                    <a:pt x="0" y="29489"/>
                  </a:lnTo>
                  <a:lnTo>
                    <a:pt x="177781" y="29489"/>
                  </a:lnTo>
                  <a:lnTo>
                    <a:pt x="149073" y="12738"/>
                  </a:lnTo>
                  <a:cubicBezTo>
                    <a:pt x="146037" y="11036"/>
                    <a:pt x="144996" y="7112"/>
                    <a:pt x="146799" y="4089"/>
                  </a:cubicBezTo>
                  <a:cubicBezTo>
                    <a:pt x="148577" y="991"/>
                    <a:pt x="152502" y="0"/>
                    <a:pt x="155524" y="1803"/>
                  </a:cubicBezTo>
                  <a:close/>
                </a:path>
              </a:pathLst>
            </a:custGeom>
            <a:ln w="0" cap="flat">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16" name="Shape 389"/>
            <p:cNvSpPr/>
            <p:nvPr/>
          </p:nvSpPr>
          <p:spPr>
            <a:xfrm>
              <a:off x="1328980" y="2092833"/>
              <a:ext cx="629590" cy="205461"/>
            </a:xfrm>
            <a:custGeom>
              <a:avLst/>
              <a:gdLst/>
              <a:ahLst/>
              <a:cxnLst/>
              <a:rect l="0" t="0" r="0" b="0"/>
              <a:pathLst>
                <a:path w="629590" h="205461">
                  <a:moveTo>
                    <a:pt x="65557" y="813"/>
                  </a:moveTo>
                  <a:cubicBezTo>
                    <a:pt x="68986" y="0"/>
                    <a:pt x="72415" y="2032"/>
                    <a:pt x="73317" y="5461"/>
                  </a:cubicBezTo>
                  <a:cubicBezTo>
                    <a:pt x="74130" y="8890"/>
                    <a:pt x="72085" y="12306"/>
                    <a:pt x="68656" y="13221"/>
                  </a:cubicBezTo>
                  <a:lnTo>
                    <a:pt x="36569" y="21272"/>
                  </a:lnTo>
                  <a:lnTo>
                    <a:pt x="629590" y="193218"/>
                  </a:lnTo>
                  <a:lnTo>
                    <a:pt x="625996" y="205461"/>
                  </a:lnTo>
                  <a:lnTo>
                    <a:pt x="32985" y="33497"/>
                  </a:lnTo>
                  <a:lnTo>
                    <a:pt x="55842" y="57556"/>
                  </a:lnTo>
                  <a:cubicBezTo>
                    <a:pt x="58204" y="60084"/>
                    <a:pt x="58128" y="64071"/>
                    <a:pt x="55600" y="66523"/>
                  </a:cubicBezTo>
                  <a:cubicBezTo>
                    <a:pt x="53073" y="68872"/>
                    <a:pt x="48984" y="68809"/>
                    <a:pt x="46622" y="66281"/>
                  </a:cubicBezTo>
                  <a:lnTo>
                    <a:pt x="0" y="17297"/>
                  </a:lnTo>
                  <a:lnTo>
                    <a:pt x="65557" y="813"/>
                  </a:lnTo>
                  <a:close/>
                </a:path>
              </a:pathLst>
            </a:custGeom>
            <a:ln w="0" cap="flat">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17" name="Rectangle 16"/>
            <p:cNvSpPr/>
            <p:nvPr/>
          </p:nvSpPr>
          <p:spPr>
            <a:xfrm>
              <a:off x="0" y="2221337"/>
              <a:ext cx="67561" cy="156202"/>
            </a:xfrm>
            <a:prstGeom prst="rect">
              <a:avLst/>
            </a:prstGeom>
            <a:ln>
              <a:noFill/>
            </a:ln>
          </p:spPr>
          <p:txBody>
            <a:bodyPr vert="horz" lIns="0" tIns="0" rIns="0" bIns="0" rtlCol="0">
              <a:noAutofit/>
            </a:bodyPr>
            <a:lstStyle/>
            <a:p>
              <a:pPr marL="6350" indent="-6350" algn="l">
                <a:lnSpc>
                  <a:spcPct val="107000"/>
                </a:lnSpc>
                <a:spcAft>
                  <a:spcPts val="800"/>
                </a:spcAft>
              </a:pPr>
              <a:r>
                <a:rPr lang="en-US" sz="800" i="1" kern="100">
                  <a:solidFill>
                    <a:srgbClr val="181717"/>
                  </a:solidFill>
                  <a:effectLst/>
                  <a:latin typeface="Arial" panose="020B0604020202020204" pitchFamily="34" charset="0"/>
                  <a:ea typeface="Arial" panose="020B0604020202020204" pitchFamily="34" charset="0"/>
                </a:rPr>
                <a:t>x</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18" name="Rectangle 17"/>
            <p:cNvSpPr/>
            <p:nvPr/>
          </p:nvSpPr>
          <p:spPr>
            <a:xfrm>
              <a:off x="50799" y="2239929"/>
              <a:ext cx="75128" cy="129718"/>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19" name="Rectangle 18"/>
            <p:cNvSpPr/>
            <p:nvPr/>
          </p:nvSpPr>
          <p:spPr>
            <a:xfrm>
              <a:off x="107286" y="2221337"/>
              <a:ext cx="67561" cy="156202"/>
            </a:xfrm>
            <a:prstGeom prst="rect">
              <a:avLst/>
            </a:prstGeom>
            <a:ln>
              <a:noFill/>
            </a:ln>
          </p:spPr>
          <p:txBody>
            <a:bodyPr vert="horz" lIns="0" tIns="0" rIns="0" bIns="0" rtlCol="0">
              <a:noAutofit/>
            </a:bodyPr>
            <a:lstStyle/>
            <a:p>
              <a:pPr marL="6350" indent="-6350" algn="l">
                <a:lnSpc>
                  <a:spcPct val="107000"/>
                </a:lnSpc>
                <a:spcAft>
                  <a:spcPts val="800"/>
                </a:spcAft>
              </a:pPr>
              <a:r>
                <a:rPr lang="en-US" sz="800" i="1" kern="100">
                  <a:solidFill>
                    <a:srgbClr val="181717"/>
                  </a:solidFill>
                  <a:effectLst/>
                  <a:latin typeface="Arial" panose="020B0604020202020204" pitchFamily="34" charset="0"/>
                  <a:ea typeface="Arial" panose="020B0604020202020204" pitchFamily="34" charset="0"/>
                </a:rPr>
                <a:t>y</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20" name="Rectangle 19"/>
            <p:cNvSpPr/>
            <p:nvPr/>
          </p:nvSpPr>
          <p:spPr>
            <a:xfrm>
              <a:off x="158084" y="2239929"/>
              <a:ext cx="368075" cy="129718"/>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 stage</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21" name="Rectangle 20"/>
            <p:cNvSpPr/>
            <p:nvPr/>
          </p:nvSpPr>
          <p:spPr>
            <a:xfrm>
              <a:off x="2011687" y="2245811"/>
              <a:ext cx="991262" cy="129718"/>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Polished sample</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22" name="Shape 395"/>
            <p:cNvSpPr/>
            <p:nvPr/>
          </p:nvSpPr>
          <p:spPr>
            <a:xfrm>
              <a:off x="980238" y="0"/>
              <a:ext cx="565252" cy="1995500"/>
            </a:xfrm>
            <a:custGeom>
              <a:avLst/>
              <a:gdLst/>
              <a:ahLst/>
              <a:cxnLst/>
              <a:rect l="0" t="0" r="0" b="0"/>
              <a:pathLst>
                <a:path w="565252" h="1995500">
                  <a:moveTo>
                    <a:pt x="0" y="1995500"/>
                  </a:moveTo>
                  <a:lnTo>
                    <a:pt x="565252" y="1995500"/>
                  </a:lnTo>
                  <a:lnTo>
                    <a:pt x="565252" y="0"/>
                  </a:lnTo>
                  <a:lnTo>
                    <a:pt x="0" y="0"/>
                  </a:lnTo>
                  <a:close/>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3" name="Shape 397"/>
            <p:cNvSpPr/>
            <p:nvPr/>
          </p:nvSpPr>
          <p:spPr>
            <a:xfrm>
              <a:off x="1124243" y="1153999"/>
              <a:ext cx="253721" cy="27432"/>
            </a:xfrm>
            <a:custGeom>
              <a:avLst/>
              <a:gdLst/>
              <a:ahLst/>
              <a:cxnLst/>
              <a:rect l="0" t="0" r="0" b="0"/>
              <a:pathLst>
                <a:path w="253721" h="27432">
                  <a:moveTo>
                    <a:pt x="126860" y="0"/>
                  </a:moveTo>
                  <a:cubicBezTo>
                    <a:pt x="56807" y="0"/>
                    <a:pt x="0" y="6121"/>
                    <a:pt x="0" y="13715"/>
                  </a:cubicBezTo>
                  <a:cubicBezTo>
                    <a:pt x="0" y="21310"/>
                    <a:pt x="56807" y="27432"/>
                    <a:pt x="126860" y="27432"/>
                  </a:cubicBezTo>
                  <a:cubicBezTo>
                    <a:pt x="196901" y="27432"/>
                    <a:pt x="253721" y="21310"/>
                    <a:pt x="253721" y="13715"/>
                  </a:cubicBezTo>
                  <a:cubicBezTo>
                    <a:pt x="253721" y="6121"/>
                    <a:pt x="196901" y="0"/>
                    <a:pt x="126860" y="0"/>
                  </a:cubicBezTo>
                  <a:close/>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4" name="Shape 398"/>
            <p:cNvSpPr/>
            <p:nvPr/>
          </p:nvSpPr>
          <p:spPr>
            <a:xfrm>
              <a:off x="1130606" y="1546339"/>
              <a:ext cx="89802" cy="991"/>
            </a:xfrm>
            <a:custGeom>
              <a:avLst/>
              <a:gdLst/>
              <a:ahLst/>
              <a:cxnLst/>
              <a:rect l="0" t="0" r="0" b="0"/>
              <a:pathLst>
                <a:path w="89802" h="991">
                  <a:moveTo>
                    <a:pt x="89802" y="991"/>
                  </a:moveTo>
                  <a:lnTo>
                    <a:pt x="0" y="0"/>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5" name="Shape 399"/>
            <p:cNvSpPr/>
            <p:nvPr/>
          </p:nvSpPr>
          <p:spPr>
            <a:xfrm>
              <a:off x="1130606" y="1522832"/>
              <a:ext cx="89802" cy="978"/>
            </a:xfrm>
            <a:custGeom>
              <a:avLst/>
              <a:gdLst/>
              <a:ahLst/>
              <a:cxnLst/>
              <a:rect l="0" t="0" r="0" b="0"/>
              <a:pathLst>
                <a:path w="89802" h="978">
                  <a:moveTo>
                    <a:pt x="89802" y="978"/>
                  </a:moveTo>
                  <a:lnTo>
                    <a:pt x="0" y="0"/>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6" name="Shape 400"/>
            <p:cNvSpPr/>
            <p:nvPr/>
          </p:nvSpPr>
          <p:spPr>
            <a:xfrm>
              <a:off x="1130606" y="1497356"/>
              <a:ext cx="89802" cy="991"/>
            </a:xfrm>
            <a:custGeom>
              <a:avLst/>
              <a:gdLst/>
              <a:ahLst/>
              <a:cxnLst/>
              <a:rect l="0" t="0" r="0" b="0"/>
              <a:pathLst>
                <a:path w="89802" h="991">
                  <a:moveTo>
                    <a:pt x="89802" y="991"/>
                  </a:moveTo>
                  <a:lnTo>
                    <a:pt x="0" y="0"/>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7" name="Shape 401"/>
            <p:cNvSpPr/>
            <p:nvPr/>
          </p:nvSpPr>
          <p:spPr>
            <a:xfrm>
              <a:off x="1284416" y="1546339"/>
              <a:ext cx="89789" cy="991"/>
            </a:xfrm>
            <a:custGeom>
              <a:avLst/>
              <a:gdLst/>
              <a:ahLst/>
              <a:cxnLst/>
              <a:rect l="0" t="0" r="0" b="0"/>
              <a:pathLst>
                <a:path w="89789" h="991">
                  <a:moveTo>
                    <a:pt x="89789" y="991"/>
                  </a:moveTo>
                  <a:lnTo>
                    <a:pt x="0" y="0"/>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8" name="Shape 402"/>
            <p:cNvSpPr/>
            <p:nvPr/>
          </p:nvSpPr>
          <p:spPr>
            <a:xfrm>
              <a:off x="1284416" y="1522832"/>
              <a:ext cx="89789" cy="978"/>
            </a:xfrm>
            <a:custGeom>
              <a:avLst/>
              <a:gdLst/>
              <a:ahLst/>
              <a:cxnLst/>
              <a:rect l="0" t="0" r="0" b="0"/>
              <a:pathLst>
                <a:path w="89789" h="978">
                  <a:moveTo>
                    <a:pt x="89789" y="978"/>
                  </a:moveTo>
                  <a:lnTo>
                    <a:pt x="0" y="0"/>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29" name="Shape 403"/>
            <p:cNvSpPr/>
            <p:nvPr/>
          </p:nvSpPr>
          <p:spPr>
            <a:xfrm>
              <a:off x="1284416" y="1497356"/>
              <a:ext cx="89789" cy="991"/>
            </a:xfrm>
            <a:custGeom>
              <a:avLst/>
              <a:gdLst/>
              <a:ahLst/>
              <a:cxnLst/>
              <a:rect l="0" t="0" r="0" b="0"/>
              <a:pathLst>
                <a:path w="89789" h="991">
                  <a:moveTo>
                    <a:pt x="89789" y="991"/>
                  </a:moveTo>
                  <a:lnTo>
                    <a:pt x="0" y="0"/>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0" name="Shape 404"/>
            <p:cNvSpPr/>
            <p:nvPr/>
          </p:nvSpPr>
          <p:spPr>
            <a:xfrm>
              <a:off x="1280504" y="1299477"/>
              <a:ext cx="89789" cy="991"/>
            </a:xfrm>
            <a:custGeom>
              <a:avLst/>
              <a:gdLst/>
              <a:ahLst/>
              <a:cxnLst/>
              <a:rect l="0" t="0" r="0" b="0"/>
              <a:pathLst>
                <a:path w="89789" h="991">
                  <a:moveTo>
                    <a:pt x="0" y="0"/>
                  </a:moveTo>
                  <a:lnTo>
                    <a:pt x="89789" y="991"/>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1" name="Shape 405"/>
            <p:cNvSpPr/>
            <p:nvPr/>
          </p:nvSpPr>
          <p:spPr>
            <a:xfrm>
              <a:off x="1280504" y="1322984"/>
              <a:ext cx="89789" cy="991"/>
            </a:xfrm>
            <a:custGeom>
              <a:avLst/>
              <a:gdLst/>
              <a:ahLst/>
              <a:cxnLst/>
              <a:rect l="0" t="0" r="0" b="0"/>
              <a:pathLst>
                <a:path w="89789" h="991">
                  <a:moveTo>
                    <a:pt x="0" y="0"/>
                  </a:moveTo>
                  <a:lnTo>
                    <a:pt x="89789" y="991"/>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2" name="Shape 406"/>
            <p:cNvSpPr/>
            <p:nvPr/>
          </p:nvSpPr>
          <p:spPr>
            <a:xfrm>
              <a:off x="1280504" y="1348460"/>
              <a:ext cx="89789" cy="978"/>
            </a:xfrm>
            <a:custGeom>
              <a:avLst/>
              <a:gdLst/>
              <a:ahLst/>
              <a:cxnLst/>
              <a:rect l="0" t="0" r="0" b="0"/>
              <a:pathLst>
                <a:path w="89789" h="978">
                  <a:moveTo>
                    <a:pt x="0" y="0"/>
                  </a:moveTo>
                  <a:lnTo>
                    <a:pt x="89789" y="978"/>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3" name="Shape 407"/>
            <p:cNvSpPr/>
            <p:nvPr/>
          </p:nvSpPr>
          <p:spPr>
            <a:xfrm>
              <a:off x="1126694" y="1299477"/>
              <a:ext cx="89789" cy="991"/>
            </a:xfrm>
            <a:custGeom>
              <a:avLst/>
              <a:gdLst/>
              <a:ahLst/>
              <a:cxnLst/>
              <a:rect l="0" t="0" r="0" b="0"/>
              <a:pathLst>
                <a:path w="89789" h="991">
                  <a:moveTo>
                    <a:pt x="0" y="0"/>
                  </a:moveTo>
                  <a:lnTo>
                    <a:pt x="89789" y="991"/>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4" name="Shape 408"/>
            <p:cNvSpPr/>
            <p:nvPr/>
          </p:nvSpPr>
          <p:spPr>
            <a:xfrm>
              <a:off x="1126694" y="1322984"/>
              <a:ext cx="89789" cy="991"/>
            </a:xfrm>
            <a:custGeom>
              <a:avLst/>
              <a:gdLst/>
              <a:ahLst/>
              <a:cxnLst/>
              <a:rect l="0" t="0" r="0" b="0"/>
              <a:pathLst>
                <a:path w="89789" h="991">
                  <a:moveTo>
                    <a:pt x="0" y="0"/>
                  </a:moveTo>
                  <a:lnTo>
                    <a:pt x="89789" y="991"/>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5" name="Shape 409"/>
            <p:cNvSpPr/>
            <p:nvPr/>
          </p:nvSpPr>
          <p:spPr>
            <a:xfrm>
              <a:off x="1126694" y="1348460"/>
              <a:ext cx="89789" cy="978"/>
            </a:xfrm>
            <a:custGeom>
              <a:avLst/>
              <a:gdLst/>
              <a:ahLst/>
              <a:cxnLst/>
              <a:rect l="0" t="0" r="0" b="0"/>
              <a:pathLst>
                <a:path w="89789" h="978">
                  <a:moveTo>
                    <a:pt x="0" y="0"/>
                  </a:moveTo>
                  <a:lnTo>
                    <a:pt x="89789" y="978"/>
                  </a:lnTo>
                </a:path>
              </a:pathLst>
            </a:custGeom>
            <a:ln w="6350"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6" name="Shape 410"/>
            <p:cNvSpPr/>
            <p:nvPr/>
          </p:nvSpPr>
          <p:spPr>
            <a:xfrm>
              <a:off x="1088975" y="2045462"/>
              <a:ext cx="310541" cy="63691"/>
            </a:xfrm>
            <a:custGeom>
              <a:avLst/>
              <a:gdLst/>
              <a:ahLst/>
              <a:cxnLst/>
              <a:rect l="0" t="0" r="0" b="0"/>
              <a:pathLst>
                <a:path w="310541" h="63691">
                  <a:moveTo>
                    <a:pt x="15913" y="0"/>
                  </a:moveTo>
                  <a:lnTo>
                    <a:pt x="310541" y="0"/>
                  </a:lnTo>
                  <a:lnTo>
                    <a:pt x="294627" y="63691"/>
                  </a:lnTo>
                  <a:lnTo>
                    <a:pt x="0" y="63691"/>
                  </a:lnTo>
                  <a:lnTo>
                    <a:pt x="15913" y="0"/>
                  </a:lnTo>
                  <a:close/>
                </a:path>
              </a:pathLst>
            </a:custGeom>
            <a:ln w="0" cap="flat">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37" name="Shape 411"/>
            <p:cNvSpPr/>
            <p:nvPr/>
          </p:nvSpPr>
          <p:spPr>
            <a:xfrm>
              <a:off x="1088975" y="2045462"/>
              <a:ext cx="310541" cy="63691"/>
            </a:xfrm>
            <a:custGeom>
              <a:avLst/>
              <a:gdLst/>
              <a:ahLst/>
              <a:cxnLst/>
              <a:rect l="0" t="0" r="0" b="0"/>
              <a:pathLst>
                <a:path w="310541" h="63691">
                  <a:moveTo>
                    <a:pt x="0" y="63691"/>
                  </a:moveTo>
                  <a:lnTo>
                    <a:pt x="15913" y="0"/>
                  </a:lnTo>
                  <a:lnTo>
                    <a:pt x="310541" y="0"/>
                  </a:lnTo>
                  <a:lnTo>
                    <a:pt x="294627" y="63691"/>
                  </a:lnTo>
                  <a:lnTo>
                    <a:pt x="0" y="63691"/>
                  </a:lnTo>
                  <a:close/>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8" name="Shape 412"/>
            <p:cNvSpPr/>
            <p:nvPr/>
          </p:nvSpPr>
          <p:spPr>
            <a:xfrm>
              <a:off x="1248653" y="189065"/>
              <a:ext cx="0" cy="1893545"/>
            </a:xfrm>
            <a:custGeom>
              <a:avLst/>
              <a:gdLst/>
              <a:ahLst/>
              <a:cxnLst/>
              <a:rect l="0" t="0" r="0" b="0"/>
              <a:pathLst>
                <a:path h="1893545">
                  <a:moveTo>
                    <a:pt x="0" y="1893545"/>
                  </a:moveTo>
                  <a:lnTo>
                    <a:pt x="0" y="0"/>
                  </a:lnTo>
                </a:path>
              </a:pathLst>
            </a:custGeom>
            <a:ln w="14605" cap="flat">
              <a:custDash>
                <a:ds d="300830" sp="100280"/>
              </a:custDash>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39" name="Shape 413"/>
            <p:cNvSpPr/>
            <p:nvPr/>
          </p:nvSpPr>
          <p:spPr>
            <a:xfrm>
              <a:off x="980238" y="2207362"/>
              <a:ext cx="158699" cy="150355"/>
            </a:xfrm>
            <a:custGeom>
              <a:avLst/>
              <a:gdLst/>
              <a:ahLst/>
              <a:cxnLst/>
              <a:rect l="0" t="0" r="0" b="0"/>
              <a:pathLst>
                <a:path w="158699" h="150355">
                  <a:moveTo>
                    <a:pt x="149873" y="0"/>
                  </a:moveTo>
                  <a:lnTo>
                    <a:pt x="158699" y="9309"/>
                  </a:lnTo>
                  <a:lnTo>
                    <a:pt x="30738" y="130138"/>
                  </a:lnTo>
                  <a:lnTo>
                    <a:pt x="62929" y="122618"/>
                  </a:lnTo>
                  <a:cubicBezTo>
                    <a:pt x="66370" y="121882"/>
                    <a:pt x="69799" y="124003"/>
                    <a:pt x="70612" y="127432"/>
                  </a:cubicBezTo>
                  <a:cubicBezTo>
                    <a:pt x="71425" y="130861"/>
                    <a:pt x="69228" y="134289"/>
                    <a:pt x="65799" y="135013"/>
                  </a:cubicBezTo>
                  <a:lnTo>
                    <a:pt x="0" y="150355"/>
                  </a:lnTo>
                  <a:lnTo>
                    <a:pt x="19012" y="85547"/>
                  </a:lnTo>
                  <a:cubicBezTo>
                    <a:pt x="19990" y="82118"/>
                    <a:pt x="23597" y="80239"/>
                    <a:pt x="26937" y="81229"/>
                  </a:cubicBezTo>
                  <a:cubicBezTo>
                    <a:pt x="30277" y="82194"/>
                    <a:pt x="32245" y="85712"/>
                    <a:pt x="31267" y="89128"/>
                  </a:cubicBezTo>
                  <a:lnTo>
                    <a:pt x="21920" y="120895"/>
                  </a:lnTo>
                  <a:lnTo>
                    <a:pt x="149873" y="0"/>
                  </a:lnTo>
                  <a:close/>
                </a:path>
              </a:pathLst>
            </a:custGeom>
            <a:ln w="0" cap="flat">
              <a:custDash>
                <a:ds d="300830" sp="100280"/>
              </a:custDash>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40" name="Shape 414"/>
            <p:cNvSpPr/>
            <p:nvPr/>
          </p:nvSpPr>
          <p:spPr>
            <a:xfrm>
              <a:off x="1882484" y="1234339"/>
              <a:ext cx="163652" cy="577977"/>
            </a:xfrm>
            <a:custGeom>
              <a:avLst/>
              <a:gdLst/>
              <a:ahLst/>
              <a:cxnLst/>
              <a:rect l="0" t="0" r="0" b="0"/>
              <a:pathLst>
                <a:path w="163652" h="577977">
                  <a:moveTo>
                    <a:pt x="163652" y="577977"/>
                  </a:moveTo>
                  <a:lnTo>
                    <a:pt x="0" y="0"/>
                  </a:lnTo>
                </a:path>
              </a:pathLst>
            </a:custGeom>
            <a:ln w="14605" cap="flat">
              <a:custDash>
                <a:ds d="300830" sp="100280"/>
              </a:custDash>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41" name="Shape 89576"/>
            <p:cNvSpPr/>
            <p:nvPr/>
          </p:nvSpPr>
          <p:spPr>
            <a:xfrm>
              <a:off x="530087" y="722478"/>
              <a:ext cx="637743" cy="152819"/>
            </a:xfrm>
            <a:custGeom>
              <a:avLst/>
              <a:gdLst/>
              <a:ahLst/>
              <a:cxnLst/>
              <a:rect l="0" t="0" r="0" b="0"/>
              <a:pathLst>
                <a:path w="637743" h="152819">
                  <a:moveTo>
                    <a:pt x="0" y="0"/>
                  </a:moveTo>
                  <a:lnTo>
                    <a:pt x="637743" y="0"/>
                  </a:lnTo>
                  <a:lnTo>
                    <a:pt x="637743" y="152819"/>
                  </a:lnTo>
                  <a:lnTo>
                    <a:pt x="0" y="152819"/>
                  </a:lnTo>
                  <a:lnTo>
                    <a:pt x="0" y="0"/>
                  </a:lnTo>
                </a:path>
              </a:pathLst>
            </a:custGeom>
            <a:ln w="0" cap="flat">
              <a:custDash>
                <a:ds d="300830" sp="100280"/>
              </a:custDash>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42" name="Rectangle 41"/>
            <p:cNvSpPr/>
            <p:nvPr/>
          </p:nvSpPr>
          <p:spPr>
            <a:xfrm>
              <a:off x="521470" y="753626"/>
              <a:ext cx="871138" cy="129718"/>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Electron beam</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43" name="Shape 89577"/>
            <p:cNvSpPr/>
            <p:nvPr/>
          </p:nvSpPr>
          <p:spPr>
            <a:xfrm>
              <a:off x="1393141" y="417817"/>
              <a:ext cx="675958" cy="152819"/>
            </a:xfrm>
            <a:custGeom>
              <a:avLst/>
              <a:gdLst/>
              <a:ahLst/>
              <a:cxnLst/>
              <a:rect l="0" t="0" r="0" b="0"/>
              <a:pathLst>
                <a:path w="675958" h="152819">
                  <a:moveTo>
                    <a:pt x="0" y="0"/>
                  </a:moveTo>
                  <a:lnTo>
                    <a:pt x="675958" y="0"/>
                  </a:lnTo>
                  <a:lnTo>
                    <a:pt x="675958" y="152819"/>
                  </a:lnTo>
                  <a:lnTo>
                    <a:pt x="0" y="152819"/>
                  </a:lnTo>
                  <a:lnTo>
                    <a:pt x="0" y="0"/>
                  </a:lnTo>
                </a:path>
              </a:pathLst>
            </a:custGeom>
            <a:ln w="0" cap="flat">
              <a:custDash>
                <a:ds d="300830" sp="100280"/>
              </a:custDash>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44" name="Rectangle 43"/>
            <p:cNvSpPr/>
            <p:nvPr/>
          </p:nvSpPr>
          <p:spPr>
            <a:xfrm>
              <a:off x="1383872" y="448962"/>
              <a:ext cx="923701" cy="129718"/>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Electron lenses</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45" name="Shape 419"/>
            <p:cNvSpPr/>
            <p:nvPr/>
          </p:nvSpPr>
          <p:spPr>
            <a:xfrm>
              <a:off x="458979" y="2175828"/>
              <a:ext cx="309004" cy="122720"/>
            </a:xfrm>
            <a:custGeom>
              <a:avLst/>
              <a:gdLst/>
              <a:ahLst/>
              <a:cxnLst/>
              <a:rect l="0" t="0" r="0" b="0"/>
              <a:pathLst>
                <a:path w="309004" h="122720">
                  <a:moveTo>
                    <a:pt x="242875" y="736"/>
                  </a:moveTo>
                  <a:lnTo>
                    <a:pt x="309004" y="14618"/>
                  </a:lnTo>
                  <a:lnTo>
                    <a:pt x="264350" y="65392"/>
                  </a:lnTo>
                  <a:cubicBezTo>
                    <a:pt x="262052" y="68008"/>
                    <a:pt x="257975" y="68263"/>
                    <a:pt x="255359" y="65964"/>
                  </a:cubicBezTo>
                  <a:cubicBezTo>
                    <a:pt x="252743" y="63602"/>
                    <a:pt x="252438" y="59614"/>
                    <a:pt x="254800" y="57010"/>
                  </a:cubicBezTo>
                  <a:lnTo>
                    <a:pt x="276705" y="32091"/>
                  </a:lnTo>
                  <a:lnTo>
                    <a:pt x="4089" y="122720"/>
                  </a:lnTo>
                  <a:lnTo>
                    <a:pt x="0" y="110630"/>
                  </a:lnTo>
                  <a:lnTo>
                    <a:pt x="272723" y="20000"/>
                  </a:lnTo>
                  <a:lnTo>
                    <a:pt x="240259" y="13157"/>
                  </a:lnTo>
                  <a:cubicBezTo>
                    <a:pt x="236753" y="12421"/>
                    <a:pt x="234543" y="9068"/>
                    <a:pt x="235280" y="5651"/>
                  </a:cubicBezTo>
                  <a:cubicBezTo>
                    <a:pt x="236017" y="2210"/>
                    <a:pt x="239446" y="0"/>
                    <a:pt x="242875" y="736"/>
                  </a:cubicBezTo>
                  <a:close/>
                </a:path>
              </a:pathLst>
            </a:custGeom>
            <a:ln w="0" cap="flat">
              <a:custDash>
                <a:ds d="300830" sp="100280"/>
              </a:custDash>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46" name="Rectangle 45"/>
            <p:cNvSpPr/>
            <p:nvPr/>
          </p:nvSpPr>
          <p:spPr>
            <a:xfrm>
              <a:off x="1664914" y="687785"/>
              <a:ext cx="1186245" cy="129718"/>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Characteristic X-ray</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47" name="Shape 421"/>
            <p:cNvSpPr/>
            <p:nvPr/>
          </p:nvSpPr>
          <p:spPr>
            <a:xfrm>
              <a:off x="1632929" y="800760"/>
              <a:ext cx="96063" cy="656514"/>
            </a:xfrm>
            <a:custGeom>
              <a:avLst/>
              <a:gdLst/>
              <a:ahLst/>
              <a:cxnLst/>
              <a:rect l="0" t="0" r="0" b="0"/>
              <a:pathLst>
                <a:path w="96063" h="656514">
                  <a:moveTo>
                    <a:pt x="83325" y="0"/>
                  </a:moveTo>
                  <a:lnTo>
                    <a:pt x="96063" y="1143"/>
                  </a:lnTo>
                  <a:lnTo>
                    <a:pt x="39738" y="621021"/>
                  </a:lnTo>
                  <a:lnTo>
                    <a:pt x="58915" y="594081"/>
                  </a:lnTo>
                  <a:cubicBezTo>
                    <a:pt x="60960" y="591223"/>
                    <a:pt x="64961" y="590563"/>
                    <a:pt x="67818" y="592607"/>
                  </a:cubicBezTo>
                  <a:cubicBezTo>
                    <a:pt x="70676" y="594652"/>
                    <a:pt x="71323" y="598576"/>
                    <a:pt x="69291" y="601497"/>
                  </a:cubicBezTo>
                  <a:lnTo>
                    <a:pt x="30112" y="656514"/>
                  </a:lnTo>
                  <a:lnTo>
                    <a:pt x="1448" y="595300"/>
                  </a:lnTo>
                  <a:cubicBezTo>
                    <a:pt x="0" y="592112"/>
                    <a:pt x="1372" y="588366"/>
                    <a:pt x="4559" y="586803"/>
                  </a:cubicBezTo>
                  <a:cubicBezTo>
                    <a:pt x="7734" y="585330"/>
                    <a:pt x="11493" y="586727"/>
                    <a:pt x="12954" y="589915"/>
                  </a:cubicBezTo>
                  <a:lnTo>
                    <a:pt x="27013" y="619879"/>
                  </a:lnTo>
                  <a:lnTo>
                    <a:pt x="83325" y="0"/>
                  </a:lnTo>
                  <a:close/>
                </a:path>
              </a:pathLst>
            </a:custGeom>
            <a:ln w="0" cap="flat">
              <a:custDash>
                <a:ds d="300830" sp="100280"/>
              </a:custDash>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48" name="Rectangle 47"/>
            <p:cNvSpPr/>
            <p:nvPr/>
          </p:nvSpPr>
          <p:spPr>
            <a:xfrm>
              <a:off x="2384128" y="907460"/>
              <a:ext cx="1036123" cy="129718"/>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Diffracting crystal</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49" name="Shape 423"/>
            <p:cNvSpPr/>
            <p:nvPr/>
          </p:nvSpPr>
          <p:spPr>
            <a:xfrm>
              <a:off x="1932446" y="942569"/>
              <a:ext cx="408178" cy="210693"/>
            </a:xfrm>
            <a:custGeom>
              <a:avLst/>
              <a:gdLst/>
              <a:ahLst/>
              <a:cxnLst/>
              <a:rect l="0" t="0" r="0" b="0"/>
              <a:pathLst>
                <a:path w="408178" h="210693">
                  <a:moveTo>
                    <a:pt x="402450" y="0"/>
                  </a:moveTo>
                  <a:lnTo>
                    <a:pt x="408178" y="11417"/>
                  </a:lnTo>
                  <a:lnTo>
                    <a:pt x="35288" y="195435"/>
                  </a:lnTo>
                  <a:lnTo>
                    <a:pt x="68326" y="197726"/>
                  </a:lnTo>
                  <a:cubicBezTo>
                    <a:pt x="71831" y="197968"/>
                    <a:pt x="74460" y="200990"/>
                    <a:pt x="74193" y="204495"/>
                  </a:cubicBezTo>
                  <a:cubicBezTo>
                    <a:pt x="73965" y="208013"/>
                    <a:pt x="70942" y="210693"/>
                    <a:pt x="67437" y="210452"/>
                  </a:cubicBezTo>
                  <a:lnTo>
                    <a:pt x="0" y="205727"/>
                  </a:lnTo>
                  <a:lnTo>
                    <a:pt x="37313" y="149313"/>
                  </a:lnTo>
                  <a:cubicBezTo>
                    <a:pt x="39192" y="146380"/>
                    <a:pt x="43180" y="145555"/>
                    <a:pt x="46114" y="147510"/>
                  </a:cubicBezTo>
                  <a:cubicBezTo>
                    <a:pt x="49060" y="149466"/>
                    <a:pt x="49784" y="153391"/>
                    <a:pt x="47917" y="156324"/>
                  </a:cubicBezTo>
                  <a:lnTo>
                    <a:pt x="29639" y="184008"/>
                  </a:lnTo>
                  <a:lnTo>
                    <a:pt x="402450" y="0"/>
                  </a:lnTo>
                  <a:close/>
                </a:path>
              </a:pathLst>
            </a:custGeom>
            <a:ln w="0" cap="flat">
              <a:custDash>
                <a:ds d="300830" sp="100280"/>
              </a:custDash>
              <a:round/>
            </a:ln>
          </p:spPr>
          <p:style>
            <a:lnRef idx="0">
              <a:srgbClr val="000000">
                <a:alpha val="0"/>
              </a:srgbClr>
            </a:lnRef>
            <a:fillRef idx="1">
              <a:srgbClr val="181717"/>
            </a:fillRef>
            <a:effectRef idx="0">
              <a:scrgbClr r="0" g="0" b="0"/>
            </a:effectRef>
            <a:fontRef idx="none"/>
          </p:style>
          <p:txBody>
            <a:bodyPr/>
            <a:lstStyle/>
            <a:p>
              <a:endParaRPr lang="zh-CN" altLang="en-US"/>
            </a:p>
          </p:txBody>
        </p:sp>
        <p:sp>
          <p:nvSpPr>
            <p:cNvPr id="50" name="Shape 89578"/>
            <p:cNvSpPr/>
            <p:nvPr/>
          </p:nvSpPr>
          <p:spPr>
            <a:xfrm>
              <a:off x="1247179" y="43586"/>
              <a:ext cx="556425" cy="152832"/>
            </a:xfrm>
            <a:custGeom>
              <a:avLst/>
              <a:gdLst/>
              <a:ahLst/>
              <a:cxnLst/>
              <a:rect l="0" t="0" r="0" b="0"/>
              <a:pathLst>
                <a:path w="556425" h="152832">
                  <a:moveTo>
                    <a:pt x="0" y="0"/>
                  </a:moveTo>
                  <a:lnTo>
                    <a:pt x="556425" y="0"/>
                  </a:lnTo>
                  <a:lnTo>
                    <a:pt x="556425" y="152832"/>
                  </a:lnTo>
                  <a:lnTo>
                    <a:pt x="0" y="152832"/>
                  </a:lnTo>
                  <a:lnTo>
                    <a:pt x="0" y="0"/>
                  </a:lnTo>
                </a:path>
              </a:pathLst>
            </a:custGeom>
            <a:ln w="0" cap="flat">
              <a:custDash>
                <a:ds d="300830" sp="100280"/>
              </a:custDash>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51" name="Rectangle 50"/>
            <p:cNvSpPr/>
            <p:nvPr/>
          </p:nvSpPr>
          <p:spPr>
            <a:xfrm>
              <a:off x="1240216" y="74733"/>
              <a:ext cx="758580" cy="129718"/>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Electron gun</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52" name="Shape 426"/>
            <p:cNvSpPr/>
            <p:nvPr/>
          </p:nvSpPr>
          <p:spPr>
            <a:xfrm>
              <a:off x="679489" y="127343"/>
              <a:ext cx="355600" cy="560350"/>
            </a:xfrm>
            <a:custGeom>
              <a:avLst/>
              <a:gdLst/>
              <a:ahLst/>
              <a:cxnLst/>
              <a:rect l="0" t="0" r="0" b="0"/>
              <a:pathLst>
                <a:path w="355600" h="560350">
                  <a:moveTo>
                    <a:pt x="9144" y="0"/>
                  </a:moveTo>
                  <a:lnTo>
                    <a:pt x="355600" y="9144"/>
                  </a:lnTo>
                  <a:lnTo>
                    <a:pt x="337401" y="127597"/>
                  </a:lnTo>
                  <a:lnTo>
                    <a:pt x="227927" y="123025"/>
                  </a:lnTo>
                  <a:lnTo>
                    <a:pt x="218859" y="560350"/>
                  </a:lnTo>
                  <a:lnTo>
                    <a:pt x="0" y="551206"/>
                  </a:lnTo>
                  <a:lnTo>
                    <a:pt x="9144" y="0"/>
                  </a:lnTo>
                  <a:close/>
                </a:path>
              </a:pathLst>
            </a:custGeom>
            <a:ln w="0" cap="flat">
              <a:custDash>
                <a:ds d="300830" sp="100280"/>
              </a:custDash>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53" name="Shape 427"/>
            <p:cNvSpPr/>
            <p:nvPr/>
          </p:nvSpPr>
          <p:spPr>
            <a:xfrm>
              <a:off x="679489" y="127343"/>
              <a:ext cx="355600" cy="560350"/>
            </a:xfrm>
            <a:custGeom>
              <a:avLst/>
              <a:gdLst/>
              <a:ahLst/>
              <a:cxnLst/>
              <a:rect l="0" t="0" r="0" b="0"/>
              <a:pathLst>
                <a:path w="355600" h="560350">
                  <a:moveTo>
                    <a:pt x="355600" y="9144"/>
                  </a:moveTo>
                  <a:lnTo>
                    <a:pt x="9144" y="0"/>
                  </a:lnTo>
                  <a:lnTo>
                    <a:pt x="0" y="551206"/>
                  </a:lnTo>
                  <a:lnTo>
                    <a:pt x="218859" y="560350"/>
                  </a:lnTo>
                  <a:lnTo>
                    <a:pt x="227927" y="123025"/>
                  </a:lnTo>
                  <a:lnTo>
                    <a:pt x="337401" y="127597"/>
                  </a:lnTo>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54" name="Shape 89579"/>
            <p:cNvSpPr/>
            <p:nvPr/>
          </p:nvSpPr>
          <p:spPr>
            <a:xfrm>
              <a:off x="153913" y="294373"/>
              <a:ext cx="629895" cy="152819"/>
            </a:xfrm>
            <a:custGeom>
              <a:avLst/>
              <a:gdLst/>
              <a:ahLst/>
              <a:cxnLst/>
              <a:rect l="0" t="0" r="0" b="0"/>
              <a:pathLst>
                <a:path w="629895" h="152819">
                  <a:moveTo>
                    <a:pt x="0" y="0"/>
                  </a:moveTo>
                  <a:lnTo>
                    <a:pt x="629895" y="0"/>
                  </a:lnTo>
                  <a:lnTo>
                    <a:pt x="629895" y="152819"/>
                  </a:lnTo>
                  <a:lnTo>
                    <a:pt x="0" y="152819"/>
                  </a:lnTo>
                  <a:lnTo>
                    <a:pt x="0" y="0"/>
                  </a:lnTo>
                </a:path>
              </a:pathLst>
            </a:custGeom>
            <a:ln w="0" cap="flat">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55" name="Rectangle 54"/>
            <p:cNvSpPr/>
            <p:nvPr/>
          </p:nvSpPr>
          <p:spPr>
            <a:xfrm>
              <a:off x="141370" y="325532"/>
              <a:ext cx="871138" cy="129718"/>
            </a:xfrm>
            <a:prstGeom prst="rect">
              <a:avLst/>
            </a:prstGeom>
            <a:ln>
              <a:noFill/>
            </a:ln>
          </p:spPr>
          <p:txBody>
            <a:bodyPr vert="horz" lIns="0" tIns="0" rIns="0" bIns="0" rtlCol="0">
              <a:noAutofit/>
            </a:bodyPr>
            <a:lstStyle/>
            <a:p>
              <a:pPr marL="6350" indent="-6350" algn="l">
                <a:lnSpc>
                  <a:spcPct val="107000"/>
                </a:lnSpc>
                <a:spcAft>
                  <a:spcPts val="800"/>
                </a:spcAft>
              </a:pPr>
              <a:r>
                <a:rPr lang="en-US" sz="800" kern="100">
                  <a:solidFill>
                    <a:srgbClr val="181717"/>
                  </a:solidFill>
                  <a:effectLst/>
                  <a:latin typeface="Arial" panose="020B0604020202020204" pitchFamily="34" charset="0"/>
                  <a:ea typeface="Arial" panose="020B0604020202020204" pitchFamily="34" charset="0"/>
                </a:rPr>
                <a:t>Vacuum pump</a:t>
              </a:r>
              <a:endParaRPr lang="zh-CN" sz="950" kern="100">
                <a:solidFill>
                  <a:srgbClr val="181717"/>
                </a:solidFill>
                <a:effectLst/>
                <a:latin typeface="Times New Roman" panose="02020603050405020304" pitchFamily="18" charset="0"/>
                <a:ea typeface="Times New Roman" panose="02020603050405020304" pitchFamily="18" charset="0"/>
              </a:endParaRPr>
            </a:p>
          </p:txBody>
        </p:sp>
        <p:sp>
          <p:nvSpPr>
            <p:cNvPr id="56" name="Shape 430"/>
            <p:cNvSpPr/>
            <p:nvPr/>
          </p:nvSpPr>
          <p:spPr>
            <a:xfrm>
              <a:off x="1554304" y="948284"/>
              <a:ext cx="641655" cy="1010983"/>
            </a:xfrm>
            <a:custGeom>
              <a:avLst/>
              <a:gdLst/>
              <a:ahLst/>
              <a:cxnLst/>
              <a:rect l="0" t="0" r="0" b="0"/>
              <a:pathLst>
                <a:path w="641655" h="1010983">
                  <a:moveTo>
                    <a:pt x="18212" y="1010983"/>
                  </a:moveTo>
                  <a:lnTo>
                    <a:pt x="628028" y="1010983"/>
                  </a:lnTo>
                  <a:lnTo>
                    <a:pt x="641655" y="437146"/>
                  </a:lnTo>
                  <a:lnTo>
                    <a:pt x="373151" y="0"/>
                  </a:lnTo>
                  <a:lnTo>
                    <a:pt x="0" y="286867"/>
                  </a:lnTo>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57" name="Shape 431"/>
            <p:cNvSpPr/>
            <p:nvPr/>
          </p:nvSpPr>
          <p:spPr>
            <a:xfrm>
              <a:off x="337593" y="980605"/>
              <a:ext cx="642645" cy="1010983"/>
            </a:xfrm>
            <a:custGeom>
              <a:avLst/>
              <a:gdLst/>
              <a:ahLst/>
              <a:cxnLst/>
              <a:rect l="0" t="0" r="0" b="0"/>
              <a:pathLst>
                <a:path w="642645" h="1010983">
                  <a:moveTo>
                    <a:pt x="624434" y="1010983"/>
                  </a:moveTo>
                  <a:lnTo>
                    <a:pt x="13640" y="1010983"/>
                  </a:lnTo>
                  <a:lnTo>
                    <a:pt x="0" y="437172"/>
                  </a:lnTo>
                  <a:lnTo>
                    <a:pt x="268910" y="0"/>
                  </a:lnTo>
                  <a:lnTo>
                    <a:pt x="642645" y="286880"/>
                  </a:lnTo>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58" name="Shape 432"/>
            <p:cNvSpPr/>
            <p:nvPr/>
          </p:nvSpPr>
          <p:spPr>
            <a:xfrm>
              <a:off x="1212407" y="195923"/>
              <a:ext cx="81305" cy="436918"/>
            </a:xfrm>
            <a:custGeom>
              <a:avLst/>
              <a:gdLst/>
              <a:ahLst/>
              <a:cxnLst/>
              <a:rect l="0" t="0" r="0" b="0"/>
              <a:pathLst>
                <a:path w="81305" h="436918">
                  <a:moveTo>
                    <a:pt x="40665" y="0"/>
                  </a:moveTo>
                  <a:lnTo>
                    <a:pt x="81305" y="218453"/>
                  </a:lnTo>
                  <a:lnTo>
                    <a:pt x="40665" y="436918"/>
                  </a:lnTo>
                  <a:lnTo>
                    <a:pt x="0" y="218453"/>
                  </a:lnTo>
                  <a:lnTo>
                    <a:pt x="40665" y="0"/>
                  </a:lnTo>
                  <a:close/>
                </a:path>
              </a:pathLst>
            </a:custGeom>
            <a:ln w="0" cap="flat">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59" name="Shape 433"/>
            <p:cNvSpPr/>
            <p:nvPr/>
          </p:nvSpPr>
          <p:spPr>
            <a:xfrm>
              <a:off x="1212407" y="414375"/>
              <a:ext cx="81305" cy="0"/>
            </a:xfrm>
            <a:custGeom>
              <a:avLst/>
              <a:gdLst/>
              <a:ahLst/>
              <a:cxnLst/>
              <a:rect l="0" t="0" r="0" b="0"/>
              <a:pathLst>
                <a:path w="81305">
                  <a:moveTo>
                    <a:pt x="0" y="0"/>
                  </a:moveTo>
                  <a:lnTo>
                    <a:pt x="81305" y="0"/>
                  </a:lnTo>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0" name="Shape 434"/>
            <p:cNvSpPr/>
            <p:nvPr/>
          </p:nvSpPr>
          <p:spPr>
            <a:xfrm>
              <a:off x="1212407" y="195923"/>
              <a:ext cx="81305" cy="436918"/>
            </a:xfrm>
            <a:custGeom>
              <a:avLst/>
              <a:gdLst/>
              <a:ahLst/>
              <a:cxnLst/>
              <a:rect l="0" t="0" r="0" b="0"/>
              <a:pathLst>
                <a:path w="81305" h="436918">
                  <a:moveTo>
                    <a:pt x="0" y="218453"/>
                  </a:moveTo>
                  <a:lnTo>
                    <a:pt x="40665" y="0"/>
                  </a:lnTo>
                  <a:lnTo>
                    <a:pt x="81305" y="218453"/>
                  </a:lnTo>
                  <a:lnTo>
                    <a:pt x="40665" y="436918"/>
                  </a:lnTo>
                  <a:lnTo>
                    <a:pt x="0" y="218453"/>
                  </a:lnTo>
                  <a:close/>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1" name="Shape 435"/>
            <p:cNvSpPr/>
            <p:nvPr/>
          </p:nvSpPr>
          <p:spPr>
            <a:xfrm>
              <a:off x="1214363" y="639687"/>
              <a:ext cx="81306" cy="436931"/>
            </a:xfrm>
            <a:custGeom>
              <a:avLst/>
              <a:gdLst/>
              <a:ahLst/>
              <a:cxnLst/>
              <a:rect l="0" t="0" r="0" b="0"/>
              <a:pathLst>
                <a:path w="81306" h="436931">
                  <a:moveTo>
                    <a:pt x="40653" y="0"/>
                  </a:moveTo>
                  <a:lnTo>
                    <a:pt x="81306" y="218465"/>
                  </a:lnTo>
                  <a:lnTo>
                    <a:pt x="40653" y="436931"/>
                  </a:lnTo>
                  <a:lnTo>
                    <a:pt x="0" y="218465"/>
                  </a:lnTo>
                  <a:lnTo>
                    <a:pt x="40653" y="0"/>
                  </a:lnTo>
                  <a:close/>
                </a:path>
              </a:pathLst>
            </a:custGeom>
            <a:ln w="0" cap="flat">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62" name="Shape 436"/>
            <p:cNvSpPr/>
            <p:nvPr/>
          </p:nvSpPr>
          <p:spPr>
            <a:xfrm>
              <a:off x="1214363" y="858152"/>
              <a:ext cx="81306" cy="0"/>
            </a:xfrm>
            <a:custGeom>
              <a:avLst/>
              <a:gdLst/>
              <a:ahLst/>
              <a:cxnLst/>
              <a:rect l="0" t="0" r="0" b="0"/>
              <a:pathLst>
                <a:path w="81306">
                  <a:moveTo>
                    <a:pt x="0" y="0"/>
                  </a:moveTo>
                  <a:lnTo>
                    <a:pt x="81306" y="0"/>
                  </a:lnTo>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3" name="Shape 437"/>
            <p:cNvSpPr/>
            <p:nvPr/>
          </p:nvSpPr>
          <p:spPr>
            <a:xfrm>
              <a:off x="1214363" y="639687"/>
              <a:ext cx="81306" cy="436931"/>
            </a:xfrm>
            <a:custGeom>
              <a:avLst/>
              <a:gdLst/>
              <a:ahLst/>
              <a:cxnLst/>
              <a:rect l="0" t="0" r="0" b="0"/>
              <a:pathLst>
                <a:path w="81306" h="436931">
                  <a:moveTo>
                    <a:pt x="0" y="218465"/>
                  </a:moveTo>
                  <a:lnTo>
                    <a:pt x="40653" y="0"/>
                  </a:lnTo>
                  <a:lnTo>
                    <a:pt x="81306" y="218465"/>
                  </a:lnTo>
                  <a:lnTo>
                    <a:pt x="40653" y="436931"/>
                  </a:lnTo>
                  <a:lnTo>
                    <a:pt x="0" y="218465"/>
                  </a:lnTo>
                  <a:close/>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4" name="Shape 438"/>
            <p:cNvSpPr/>
            <p:nvPr/>
          </p:nvSpPr>
          <p:spPr>
            <a:xfrm>
              <a:off x="1262369" y="1206894"/>
              <a:ext cx="591858" cy="873925"/>
            </a:xfrm>
            <a:custGeom>
              <a:avLst/>
              <a:gdLst/>
              <a:ahLst/>
              <a:cxnLst/>
              <a:rect l="0" t="0" r="0" b="0"/>
              <a:pathLst>
                <a:path w="591858" h="873925">
                  <a:moveTo>
                    <a:pt x="0" y="873925"/>
                  </a:moveTo>
                  <a:lnTo>
                    <a:pt x="591858" y="0"/>
                  </a:lnTo>
                </a:path>
              </a:pathLst>
            </a:custGeom>
            <a:ln w="14605" cap="flat">
              <a:custDash>
                <a:ds d="300830" sp="100280"/>
              </a:custDash>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5" name="Shape 439"/>
            <p:cNvSpPr/>
            <p:nvPr/>
          </p:nvSpPr>
          <p:spPr>
            <a:xfrm>
              <a:off x="387135" y="1227798"/>
              <a:ext cx="140018" cy="226936"/>
            </a:xfrm>
            <a:custGeom>
              <a:avLst/>
              <a:gdLst/>
              <a:ahLst/>
              <a:cxnLst/>
              <a:rect l="0" t="0" r="0" b="0"/>
              <a:pathLst>
                <a:path w="140018" h="226936">
                  <a:moveTo>
                    <a:pt x="82220" y="120510"/>
                  </a:moveTo>
                  <a:cubicBezTo>
                    <a:pt x="47282" y="181077"/>
                    <a:pt x="13475" y="226936"/>
                    <a:pt x="6706" y="223025"/>
                  </a:cubicBezTo>
                  <a:cubicBezTo>
                    <a:pt x="0" y="219202"/>
                    <a:pt x="22860" y="166954"/>
                    <a:pt x="57810" y="106452"/>
                  </a:cubicBezTo>
                  <a:cubicBezTo>
                    <a:pt x="92748" y="45885"/>
                    <a:pt x="126543" y="0"/>
                    <a:pt x="133236" y="3925"/>
                  </a:cubicBezTo>
                  <a:cubicBezTo>
                    <a:pt x="140018" y="7760"/>
                    <a:pt x="117157" y="60007"/>
                    <a:pt x="82220" y="120510"/>
                  </a:cubicBezTo>
                  <a:close/>
                </a:path>
              </a:pathLst>
            </a:custGeom>
            <a:ln w="14605" cap="flat">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6" name="Shape 440"/>
            <p:cNvSpPr/>
            <p:nvPr/>
          </p:nvSpPr>
          <p:spPr>
            <a:xfrm>
              <a:off x="498248" y="1368552"/>
              <a:ext cx="726161" cy="712267"/>
            </a:xfrm>
            <a:custGeom>
              <a:avLst/>
              <a:gdLst/>
              <a:ahLst/>
              <a:cxnLst/>
              <a:rect l="0" t="0" r="0" b="0"/>
              <a:pathLst>
                <a:path w="726161" h="712267">
                  <a:moveTo>
                    <a:pt x="726161" y="712267"/>
                  </a:moveTo>
                  <a:lnTo>
                    <a:pt x="0" y="0"/>
                  </a:lnTo>
                </a:path>
              </a:pathLst>
            </a:custGeom>
            <a:ln w="14605" cap="flat">
              <a:custDash>
                <a:ds d="300830" sp="100280"/>
              </a:custDash>
              <a:round/>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67" name="Shape 89580"/>
            <p:cNvSpPr/>
            <p:nvPr/>
          </p:nvSpPr>
          <p:spPr>
            <a:xfrm>
              <a:off x="444362" y="1848565"/>
              <a:ext cx="108745" cy="123427"/>
            </a:xfrm>
            <a:custGeom>
              <a:avLst/>
              <a:gdLst/>
              <a:ahLst/>
              <a:cxnLst/>
              <a:rect l="0" t="0" r="0" b="0"/>
              <a:pathLst>
                <a:path w="108745" h="123427">
                  <a:moveTo>
                    <a:pt x="0" y="0"/>
                  </a:moveTo>
                  <a:lnTo>
                    <a:pt x="108745" y="0"/>
                  </a:lnTo>
                  <a:lnTo>
                    <a:pt x="108745" y="123427"/>
                  </a:lnTo>
                  <a:lnTo>
                    <a:pt x="0" y="123427"/>
                  </a:lnTo>
                  <a:lnTo>
                    <a:pt x="0" y="0"/>
                  </a:lnTo>
                </a:path>
              </a:pathLst>
            </a:custGeom>
            <a:ln w="0" cap="flat">
              <a:custDash>
                <a:ds d="300830" sp="100280"/>
              </a:custDash>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68" name="Shape 442"/>
            <p:cNvSpPr/>
            <p:nvPr/>
          </p:nvSpPr>
          <p:spPr>
            <a:xfrm>
              <a:off x="408129" y="1812315"/>
              <a:ext cx="144983" cy="36246"/>
            </a:xfrm>
            <a:custGeom>
              <a:avLst/>
              <a:gdLst/>
              <a:ahLst/>
              <a:cxnLst/>
              <a:rect l="0" t="0" r="0" b="0"/>
              <a:pathLst>
                <a:path w="144983" h="36246">
                  <a:moveTo>
                    <a:pt x="0" y="0"/>
                  </a:moveTo>
                  <a:lnTo>
                    <a:pt x="108737" y="0"/>
                  </a:lnTo>
                  <a:lnTo>
                    <a:pt x="144983" y="36246"/>
                  </a:lnTo>
                  <a:lnTo>
                    <a:pt x="36233" y="36246"/>
                  </a:lnTo>
                  <a:lnTo>
                    <a:pt x="0" y="0"/>
                  </a:lnTo>
                  <a:close/>
                </a:path>
              </a:pathLst>
            </a:custGeom>
            <a:ln w="0" cap="flat">
              <a:custDash>
                <a:ds d="300830" sp="100280"/>
              </a:custDash>
              <a:round/>
            </a:ln>
          </p:spPr>
          <p:style>
            <a:lnRef idx="0">
              <a:srgbClr val="000000">
                <a:alpha val="0"/>
              </a:srgbClr>
            </a:lnRef>
            <a:fillRef idx="1">
              <a:srgbClr val="D4D4D3"/>
            </a:fillRef>
            <a:effectRef idx="0">
              <a:scrgbClr r="0" g="0" b="0"/>
            </a:effectRef>
            <a:fontRef idx="none"/>
          </p:style>
          <p:txBody>
            <a:bodyPr/>
            <a:lstStyle/>
            <a:p>
              <a:endParaRPr lang="zh-CN" altLang="en-US"/>
            </a:p>
          </p:txBody>
        </p:sp>
        <p:sp>
          <p:nvSpPr>
            <p:cNvPr id="69" name="Shape 443"/>
            <p:cNvSpPr/>
            <p:nvPr/>
          </p:nvSpPr>
          <p:spPr>
            <a:xfrm>
              <a:off x="408129" y="1812315"/>
              <a:ext cx="36233" cy="159677"/>
            </a:xfrm>
            <a:custGeom>
              <a:avLst/>
              <a:gdLst/>
              <a:ahLst/>
              <a:cxnLst/>
              <a:rect l="0" t="0" r="0" b="0"/>
              <a:pathLst>
                <a:path w="36233" h="159677">
                  <a:moveTo>
                    <a:pt x="0" y="0"/>
                  </a:moveTo>
                  <a:lnTo>
                    <a:pt x="36233" y="36246"/>
                  </a:lnTo>
                  <a:lnTo>
                    <a:pt x="36233" y="159677"/>
                  </a:lnTo>
                  <a:lnTo>
                    <a:pt x="0" y="123431"/>
                  </a:lnTo>
                  <a:lnTo>
                    <a:pt x="0" y="0"/>
                  </a:lnTo>
                  <a:close/>
                </a:path>
              </a:pathLst>
            </a:custGeom>
            <a:ln w="0" cap="flat">
              <a:custDash>
                <a:ds d="300830" sp="100280"/>
              </a:custDash>
              <a:round/>
            </a:ln>
          </p:spPr>
          <p:style>
            <a:lnRef idx="0">
              <a:srgbClr val="000000">
                <a:alpha val="0"/>
              </a:srgbClr>
            </a:lnRef>
            <a:fillRef idx="1">
              <a:srgbClr val="FFFEFD"/>
            </a:fillRef>
            <a:effectRef idx="0">
              <a:scrgbClr r="0" g="0" b="0"/>
            </a:effectRef>
            <a:fontRef idx="none"/>
          </p:style>
          <p:txBody>
            <a:bodyPr/>
            <a:lstStyle/>
            <a:p>
              <a:endParaRPr lang="zh-CN" altLang="en-US"/>
            </a:p>
          </p:txBody>
        </p:sp>
        <p:sp>
          <p:nvSpPr>
            <p:cNvPr id="70" name="Shape 444"/>
            <p:cNvSpPr/>
            <p:nvPr/>
          </p:nvSpPr>
          <p:spPr>
            <a:xfrm>
              <a:off x="408129" y="1812315"/>
              <a:ext cx="144983" cy="159677"/>
            </a:xfrm>
            <a:custGeom>
              <a:avLst/>
              <a:gdLst/>
              <a:ahLst/>
              <a:cxnLst/>
              <a:rect l="0" t="0" r="0" b="0"/>
              <a:pathLst>
                <a:path w="144983" h="159677">
                  <a:moveTo>
                    <a:pt x="36233" y="159677"/>
                  </a:moveTo>
                  <a:lnTo>
                    <a:pt x="0" y="123431"/>
                  </a:lnTo>
                  <a:lnTo>
                    <a:pt x="0" y="0"/>
                  </a:lnTo>
                  <a:lnTo>
                    <a:pt x="108737" y="0"/>
                  </a:lnTo>
                  <a:lnTo>
                    <a:pt x="144983" y="36246"/>
                  </a:lnTo>
                  <a:lnTo>
                    <a:pt x="144983" y="159677"/>
                  </a:lnTo>
                  <a:lnTo>
                    <a:pt x="36233" y="159677"/>
                  </a:lnTo>
                  <a:close/>
                </a:path>
              </a:pathLst>
            </a:custGeom>
            <a:ln w="14605" cap="flat">
              <a:miter lim="1016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71" name="Shape 445"/>
            <p:cNvSpPr/>
            <p:nvPr/>
          </p:nvSpPr>
          <p:spPr>
            <a:xfrm>
              <a:off x="408129" y="1812315"/>
              <a:ext cx="36233" cy="159677"/>
            </a:xfrm>
            <a:custGeom>
              <a:avLst/>
              <a:gdLst/>
              <a:ahLst/>
              <a:cxnLst/>
              <a:rect l="0" t="0" r="0" b="0"/>
              <a:pathLst>
                <a:path w="36233" h="159677">
                  <a:moveTo>
                    <a:pt x="36233" y="159677"/>
                  </a:moveTo>
                  <a:lnTo>
                    <a:pt x="36233" y="36246"/>
                  </a:lnTo>
                  <a:lnTo>
                    <a:pt x="0" y="0"/>
                  </a:lnTo>
                </a:path>
              </a:pathLst>
            </a:custGeom>
            <a:ln w="14605" cap="flat">
              <a:miter lim="1016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72" name="Shape 446"/>
            <p:cNvSpPr/>
            <p:nvPr/>
          </p:nvSpPr>
          <p:spPr>
            <a:xfrm>
              <a:off x="444362" y="1848561"/>
              <a:ext cx="108750" cy="0"/>
            </a:xfrm>
            <a:custGeom>
              <a:avLst/>
              <a:gdLst/>
              <a:ahLst/>
              <a:cxnLst/>
              <a:rect l="0" t="0" r="0" b="0"/>
              <a:pathLst>
                <a:path w="108750">
                  <a:moveTo>
                    <a:pt x="0" y="0"/>
                  </a:moveTo>
                  <a:lnTo>
                    <a:pt x="108750" y="0"/>
                  </a:lnTo>
                </a:path>
              </a:pathLst>
            </a:custGeom>
            <a:ln w="14605" cap="flat">
              <a:miter lim="101600"/>
            </a:ln>
          </p:spPr>
          <p:style>
            <a:lnRef idx="1">
              <a:srgbClr val="181717"/>
            </a:lnRef>
            <a:fillRef idx="0">
              <a:srgbClr val="000000">
                <a:alpha val="0"/>
              </a:srgbClr>
            </a:fillRef>
            <a:effectRef idx="0">
              <a:scrgbClr r="0" g="0" b="0"/>
            </a:effectRef>
            <a:fontRef idx="none"/>
          </p:style>
          <p:txBody>
            <a:bodyPr/>
            <a:lstStyle/>
            <a:p>
              <a:endParaRPr lang="zh-CN" altLang="en-US"/>
            </a:p>
          </p:txBody>
        </p:sp>
        <p:sp>
          <p:nvSpPr>
            <p:cNvPr id="73" name="Shape 447"/>
            <p:cNvSpPr/>
            <p:nvPr/>
          </p:nvSpPr>
          <p:spPr>
            <a:xfrm>
              <a:off x="462002" y="1368552"/>
              <a:ext cx="0" cy="504088"/>
            </a:xfrm>
            <a:custGeom>
              <a:avLst/>
              <a:gdLst/>
              <a:ahLst/>
              <a:cxnLst/>
              <a:rect l="0" t="0" r="0" b="0"/>
              <a:pathLst>
                <a:path h="504088">
                  <a:moveTo>
                    <a:pt x="0" y="504088"/>
                  </a:moveTo>
                  <a:lnTo>
                    <a:pt x="0" y="0"/>
                  </a:lnTo>
                </a:path>
              </a:pathLst>
            </a:custGeom>
            <a:ln w="14605" cap="flat">
              <a:custDash>
                <a:ds d="300830" sp="100280"/>
              </a:custDash>
              <a:round/>
            </a:ln>
          </p:spPr>
          <p:style>
            <a:lnRef idx="1">
              <a:srgbClr val="181717"/>
            </a:lnRef>
            <a:fillRef idx="0">
              <a:srgbClr val="000000">
                <a:alpha val="0"/>
              </a:srgbClr>
            </a:fillRef>
            <a:effectRef idx="0">
              <a:scrgbClr r="0" g="0" b="0"/>
            </a:effectRef>
            <a:fontRef idx="none"/>
          </p:style>
          <p:txBody>
            <a:bodyPr/>
            <a:lstStyle/>
            <a:p>
              <a:endParaRPr lang="zh-CN" altLang="en-US"/>
            </a:p>
          </p:txBody>
        </p:sp>
      </p:grpSp>
      <p:sp>
        <p:nvSpPr>
          <p:cNvPr id="74" name="Rectangle 73"/>
          <p:cNvSpPr/>
          <p:nvPr/>
        </p:nvSpPr>
        <p:spPr>
          <a:xfrm>
            <a:off x="2786291" y="5401648"/>
            <a:ext cx="5935151" cy="369332"/>
          </a:xfrm>
          <a:prstGeom prst="rect">
            <a:avLst/>
          </a:prstGeom>
        </p:spPr>
        <p:txBody>
          <a:bodyPr wrap="none">
            <a:spAutoFit/>
          </a:bodyPr>
          <a:lstStyle/>
          <a:p>
            <a:r>
              <a:rPr lang="zh-CN" altLang="zh-CN" b="1" dirty="0" smtClean="0">
                <a:solidFill>
                  <a:srgbClr val="181717"/>
                </a:solidFill>
                <a:effectLst/>
                <a:ea typeface="Calibri" panose="020F0502020204030204" pitchFamily="34" charset="0"/>
                <a:cs typeface="Calibri" panose="020F0502020204030204" pitchFamily="34" charset="0"/>
              </a:rPr>
              <a:t> </a:t>
            </a:r>
            <a:r>
              <a:rPr lang="en-US" altLang="zh-CN" dirty="0" smtClean="0">
                <a:solidFill>
                  <a:srgbClr val="181717"/>
                </a:solidFill>
                <a:effectLst/>
                <a:latin typeface="Calibri" panose="020F0502020204030204" pitchFamily="34" charset="0"/>
                <a:ea typeface="Calibri" panose="020F0502020204030204" pitchFamily="34" charset="0"/>
                <a:cs typeface="Calibri" panose="020F0502020204030204" pitchFamily="34" charset="0"/>
              </a:rPr>
              <a:t>Schematic diagram of electron probe micro analyzer (EPMA).</a:t>
            </a:r>
            <a:endParaRPr lang="zh-CN" altLang="en-US" dirty="0"/>
          </a:p>
        </p:txBody>
      </p:sp>
    </p:spTree>
    <p:extLst>
      <p:ext uri="{BB962C8B-B14F-4D97-AF65-F5344CB8AC3E}">
        <p14:creationId xmlns:p14="http://schemas.microsoft.com/office/powerpoint/2010/main" val="2243351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404</Words>
  <Application>Microsoft Office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宋体</vt:lpstr>
      <vt:lpstr>Arial</vt:lpstr>
      <vt:lpstr>Calibri</vt:lpstr>
      <vt:lpstr>Calibri Light</vt:lpstr>
      <vt:lpstr>Times New Roman</vt:lpstr>
      <vt:lpstr>Office Theme</vt:lpstr>
      <vt:lpstr>Analytical Geochemistry and related techniques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Shamim Akhtar Dr</dc:creator>
  <cp:lastModifiedBy>Shamim Akhtar Dr</cp:lastModifiedBy>
  <cp:revision>10</cp:revision>
  <dcterms:created xsi:type="dcterms:W3CDTF">2019-05-08T03:19:51Z</dcterms:created>
  <dcterms:modified xsi:type="dcterms:W3CDTF">2019-05-09T05:38:26Z</dcterms:modified>
</cp:coreProperties>
</file>