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8"/>
  </p:notesMasterIdLst>
  <p:sldIdLst>
    <p:sldId id="256" r:id="rId2"/>
    <p:sldId id="257" r:id="rId3"/>
    <p:sldId id="258" r:id="rId4"/>
    <p:sldId id="296" r:id="rId5"/>
    <p:sldId id="259" r:id="rId6"/>
    <p:sldId id="287" r:id="rId7"/>
    <p:sldId id="288" r:id="rId8"/>
    <p:sldId id="289" r:id="rId9"/>
    <p:sldId id="291" r:id="rId10"/>
    <p:sldId id="292" r:id="rId11"/>
    <p:sldId id="260" r:id="rId12"/>
    <p:sldId id="261" r:id="rId13"/>
    <p:sldId id="262" r:id="rId14"/>
    <p:sldId id="294" r:id="rId15"/>
    <p:sldId id="298" r:id="rId16"/>
    <p:sldId id="295" r:id="rId17"/>
    <p:sldId id="297" r:id="rId18"/>
    <p:sldId id="263" r:id="rId19"/>
    <p:sldId id="277" r:id="rId20"/>
    <p:sldId id="264" r:id="rId21"/>
    <p:sldId id="278" r:id="rId22"/>
    <p:sldId id="265" r:id="rId23"/>
    <p:sldId id="299" r:id="rId24"/>
    <p:sldId id="266" r:id="rId25"/>
    <p:sldId id="267" r:id="rId26"/>
    <p:sldId id="268" r:id="rId27"/>
    <p:sldId id="281" r:id="rId28"/>
    <p:sldId id="279" r:id="rId29"/>
    <p:sldId id="280" r:id="rId30"/>
    <p:sldId id="282" r:id="rId31"/>
    <p:sldId id="269" r:id="rId32"/>
    <p:sldId id="270" r:id="rId33"/>
    <p:sldId id="300" r:id="rId34"/>
    <p:sldId id="301" r:id="rId35"/>
    <p:sldId id="302" r:id="rId36"/>
    <p:sldId id="271" r:id="rId37"/>
    <p:sldId id="293" r:id="rId38"/>
    <p:sldId id="283" r:id="rId39"/>
    <p:sldId id="284" r:id="rId40"/>
    <p:sldId id="285" r:id="rId41"/>
    <p:sldId id="290" r:id="rId42"/>
    <p:sldId id="272" r:id="rId43"/>
    <p:sldId id="273" r:id="rId44"/>
    <p:sldId id="274" r:id="rId45"/>
    <p:sldId id="275" r:id="rId46"/>
    <p:sldId id="27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F7E82-BD2C-4B53-A794-48877B3CE44F}" type="datetimeFigureOut">
              <a:rPr lang="en-US" smtClean="0"/>
              <a:t>4/28/2020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B49A5-683F-4F26-82A3-38890A092D9E}" type="slidenum">
              <a:rPr lang="en-US" smtClean="0"/>
              <a:t>‹#›</a:t>
            </a:fld>
            <a:endParaRPr lang="en-US"/>
          </a:p>
        </p:txBody>
      </p:sp>
    </p:spTree>
    <p:extLst>
      <p:ext uri="{BB962C8B-B14F-4D97-AF65-F5344CB8AC3E}">
        <p14:creationId xmlns:p14="http://schemas.microsoft.com/office/powerpoint/2010/main" val="250666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These findings on coronary angiography are most consistent with severe generalized coronary arteritis. This 25-year-old woman had been given a diagnosis of </a:t>
            </a:r>
            <a:r>
              <a:rPr lang="en-US" sz="1200" b="0" i="0" kern="1200" dirty="0" err="1" smtClean="0">
                <a:solidFill>
                  <a:schemeClr val="tx1"/>
                </a:solidFill>
                <a:effectLst/>
                <a:latin typeface="+mn-lt"/>
                <a:ea typeface="+mn-ea"/>
                <a:cs typeface="+mn-cs"/>
              </a:rPr>
              <a:t>polyarteritis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nodosa</a:t>
            </a:r>
            <a:r>
              <a:rPr lang="en-US" sz="1200" b="0" i="0" kern="1200" dirty="0" smtClean="0">
                <a:solidFill>
                  <a:schemeClr val="tx1"/>
                </a:solidFill>
                <a:effectLst/>
                <a:latin typeface="+mn-lt"/>
                <a:ea typeface="+mn-ea"/>
                <a:cs typeface="+mn-cs"/>
              </a:rPr>
              <a:t> 3 years earlier and was receiving prednisolone maintenance therapy when she presented with cardiac arrest. Although severe cardiac involvement in </a:t>
            </a:r>
            <a:r>
              <a:rPr lang="en-US" sz="1200" b="0" i="0" kern="1200" dirty="0" err="1" smtClean="0">
                <a:solidFill>
                  <a:schemeClr val="tx1"/>
                </a:solidFill>
                <a:effectLst/>
                <a:latin typeface="+mn-lt"/>
                <a:ea typeface="+mn-ea"/>
                <a:cs typeface="+mn-cs"/>
              </a:rPr>
              <a:t>polyarteritis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nodosa</a:t>
            </a:r>
            <a:r>
              <a:rPr lang="en-US" sz="1200" b="0" i="0" kern="1200" dirty="0" smtClean="0">
                <a:solidFill>
                  <a:schemeClr val="tx1"/>
                </a:solidFill>
                <a:effectLst/>
                <a:latin typeface="+mn-lt"/>
                <a:ea typeface="+mn-ea"/>
                <a:cs typeface="+mn-cs"/>
              </a:rPr>
              <a:t> is unusual, it can result in myocardial infarction and confers a poorer prognosis. Despite treatment, the patient died a few months later.</a:t>
            </a:r>
            <a:endParaRPr lang="en-US" dirty="0"/>
          </a:p>
        </p:txBody>
      </p:sp>
      <p:sp>
        <p:nvSpPr>
          <p:cNvPr id="4" name="Slide Number Placeholder 3"/>
          <p:cNvSpPr>
            <a:spLocks noGrp="1"/>
          </p:cNvSpPr>
          <p:nvPr>
            <p:ph type="sldNum" sz="quarter" idx="10"/>
          </p:nvPr>
        </p:nvSpPr>
        <p:spPr/>
        <p:txBody>
          <a:bodyPr/>
          <a:lstStyle/>
          <a:p>
            <a:fld id="{C5FB49A5-683F-4F26-82A3-38890A092D9E}" type="slidenum">
              <a:rPr lang="en-US" smtClean="0"/>
              <a:t>20</a:t>
            </a:fld>
            <a:endParaRPr lang="en-US"/>
          </a:p>
        </p:txBody>
      </p:sp>
    </p:spTree>
    <p:extLst>
      <p:ext uri="{BB962C8B-B14F-4D97-AF65-F5344CB8AC3E}">
        <p14:creationId xmlns:p14="http://schemas.microsoft.com/office/powerpoint/2010/main" val="1628925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6362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1287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298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6682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7166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20265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02258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27597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5267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1011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2900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6131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083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9802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06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132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3258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98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5513227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B34A1-77A0-1941-97BE-1F04FAD6EC12}"/>
              </a:ext>
            </a:extLst>
          </p:cNvPr>
          <p:cNvSpPr>
            <a:spLocks noGrp="1"/>
          </p:cNvSpPr>
          <p:nvPr>
            <p:ph type="title"/>
          </p:nvPr>
        </p:nvSpPr>
        <p:spPr>
          <a:xfrm>
            <a:off x="2548701" y="1243618"/>
            <a:ext cx="5913287" cy="1755968"/>
          </a:xfrm>
        </p:spPr>
        <p:txBody>
          <a:bodyPr>
            <a:normAutofit/>
          </a:bodyPr>
          <a:lstStyle/>
          <a:p>
            <a:r>
              <a:rPr lang="en-US" sz="8000" b="1" i="1">
                <a:latin typeface="Cavolini" panose="03000502040302020204" pitchFamily="66" charset="0"/>
                <a:cs typeface="Cavolini" panose="03000502040302020204" pitchFamily="66" charset="0"/>
              </a:rPr>
              <a:t>VASCULITIS</a:t>
            </a:r>
            <a:r>
              <a:rPr lang="en-US" b="1" i="1">
                <a:latin typeface="Cavolini" panose="03000502040302020204" pitchFamily="66" charset="0"/>
                <a:cs typeface="Cavolini" panose="03000502040302020204" pitchFamily="66" charset="0"/>
              </a:rPr>
              <a:t> </a:t>
            </a:r>
          </a:p>
        </p:txBody>
      </p:sp>
    </p:spTree>
    <p:extLst>
      <p:ext uri="{BB962C8B-B14F-4D97-AF65-F5344CB8AC3E}">
        <p14:creationId xmlns:p14="http://schemas.microsoft.com/office/powerpoint/2010/main" val="1916912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1"/>
            <a:ext cx="5410200" cy="1219200"/>
          </a:xfrm>
        </p:spPr>
        <p:txBody>
          <a:bodyPr/>
          <a:lstStyle/>
          <a:p>
            <a:r>
              <a:rPr lang="en-US" dirty="0"/>
              <a:t>GIANT CELL ARTERITIS</a:t>
            </a:r>
          </a:p>
        </p:txBody>
      </p:sp>
      <p:pic>
        <p:nvPicPr>
          <p:cNvPr id="4" name="Picture 2" descr="C:\Users\Muhammad Zahid Zaki\Desktop\giantcell-arteritis-whats-the-evidence-for-steroidsparing-therapies-case-presentation-14-638.jpg"/>
          <p:cNvPicPr>
            <a:picLocks noGrp="1" noChangeAspect="1" noChangeArrowheads="1"/>
          </p:cNvPicPr>
          <p:nvPr>
            <p:ph idx="1"/>
          </p:nvPr>
        </p:nvPicPr>
        <p:blipFill>
          <a:blip r:embed="rId2"/>
          <a:srcRect/>
          <a:stretch>
            <a:fillRect/>
          </a:stretch>
        </p:blipFill>
        <p:spPr bwMode="auto">
          <a:xfrm>
            <a:off x="2209800" y="1066800"/>
            <a:ext cx="6490167" cy="5562600"/>
          </a:xfrm>
          <a:prstGeom prst="rect">
            <a:avLst/>
          </a:prstGeom>
          <a:noFill/>
        </p:spPr>
      </p:pic>
    </p:spTree>
    <p:extLst>
      <p:ext uri="{BB962C8B-B14F-4D97-AF65-F5344CB8AC3E}">
        <p14:creationId xmlns:p14="http://schemas.microsoft.com/office/powerpoint/2010/main" val="1899227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98BEF-180F-0A4F-9171-C15A39CFB664}"/>
              </a:ext>
            </a:extLst>
          </p:cNvPr>
          <p:cNvSpPr>
            <a:spLocks noGrp="1"/>
          </p:cNvSpPr>
          <p:nvPr>
            <p:ph type="title"/>
          </p:nvPr>
        </p:nvSpPr>
        <p:spPr>
          <a:xfrm>
            <a:off x="19833" y="0"/>
            <a:ext cx="7010400" cy="1295400"/>
          </a:xfrm>
        </p:spPr>
        <p:txBody>
          <a:bodyPr>
            <a:normAutofit/>
          </a:bodyPr>
          <a:lstStyle/>
          <a:p>
            <a:r>
              <a:rPr lang="en-US" sz="5400" b="1" i="1" dirty="0">
                <a:latin typeface="Cavolini" panose="03000502040302020204" pitchFamily="66" charset="0"/>
                <a:cs typeface="Cavolini" panose="03000502040302020204" pitchFamily="66" charset="0"/>
              </a:rPr>
              <a:t>TAKAYASU ARTERITIS :</a:t>
            </a:r>
          </a:p>
        </p:txBody>
      </p:sp>
      <p:sp>
        <p:nvSpPr>
          <p:cNvPr id="3" name="Content Placeholder 2">
            <a:extLst>
              <a:ext uri="{FF2B5EF4-FFF2-40B4-BE49-F238E27FC236}">
                <a16:creationId xmlns:a16="http://schemas.microsoft.com/office/drawing/2014/main" xmlns="" id="{9DDA9F5D-CF8A-844E-AD22-3A952278DA4D}"/>
              </a:ext>
            </a:extLst>
          </p:cNvPr>
          <p:cNvSpPr>
            <a:spLocks noGrp="1"/>
          </p:cNvSpPr>
          <p:nvPr>
            <p:ph idx="1"/>
          </p:nvPr>
        </p:nvSpPr>
        <p:spPr>
          <a:xfrm>
            <a:off x="0" y="1066800"/>
            <a:ext cx="8153400" cy="5638800"/>
          </a:xfrm>
        </p:spPr>
        <p:txBody>
          <a:bodyPr>
            <a:normAutofit/>
          </a:bodyPr>
          <a:lstStyle/>
          <a:p>
            <a:r>
              <a:rPr lang="en-US" sz="2400" i="1" dirty="0" err="1">
                <a:latin typeface="Cavolini" panose="03000502040302020204" pitchFamily="66" charset="0"/>
                <a:cs typeface="Cavolini" panose="03000502040302020204" pitchFamily="66" charset="0"/>
              </a:rPr>
              <a:t>Takayasu’s</a:t>
            </a:r>
            <a:r>
              <a:rPr lang="en-US" sz="2400" i="1" dirty="0">
                <a:latin typeface="Cavolini" panose="03000502040302020204" pitchFamily="66" charset="0"/>
                <a:cs typeface="Cavolini" panose="03000502040302020204" pitchFamily="66" charset="0"/>
              </a:rPr>
              <a:t> disease predominantly affects the aorta, its major branches and occasionally the pulmonary arteries. </a:t>
            </a:r>
          </a:p>
          <a:p>
            <a:endParaRPr lang="en-US" sz="2400" i="1" dirty="0" smtClean="0">
              <a:latin typeface="Cavolini" panose="03000502040302020204" pitchFamily="66" charset="0"/>
              <a:cs typeface="Cavolini" panose="03000502040302020204" pitchFamily="66" charset="0"/>
            </a:endParaRPr>
          </a:p>
          <a:p>
            <a:r>
              <a:rPr lang="en-US" sz="2400" i="1" dirty="0" smtClean="0">
                <a:latin typeface="Cavolini" panose="03000502040302020204" pitchFamily="66" charset="0"/>
                <a:cs typeface="Cavolini" panose="03000502040302020204" pitchFamily="66" charset="0"/>
              </a:rPr>
              <a:t>The </a:t>
            </a:r>
            <a:r>
              <a:rPr lang="en-US" sz="2400" i="1" dirty="0">
                <a:latin typeface="Cavolini" panose="03000502040302020204" pitchFamily="66" charset="0"/>
                <a:cs typeface="Cavolini" panose="03000502040302020204" pitchFamily="66" charset="0"/>
              </a:rPr>
              <a:t>typical age at onset is between 25 and 30 years, with an 8:1 female preponderance. </a:t>
            </a:r>
          </a:p>
          <a:p>
            <a:r>
              <a:rPr lang="en-US" sz="2400" i="1" dirty="0">
                <a:latin typeface="Cavolini" panose="03000502040302020204" pitchFamily="66" charset="0"/>
                <a:cs typeface="Cavolini" panose="03000502040302020204" pitchFamily="66" charset="0"/>
              </a:rPr>
              <a:t>It has a world-wide distribution but is most common in Asia. </a:t>
            </a:r>
          </a:p>
          <a:p>
            <a:r>
              <a:rPr lang="en-US" sz="2400" i="1" dirty="0">
                <a:latin typeface="Cavolini" panose="03000502040302020204" pitchFamily="66" charset="0"/>
                <a:cs typeface="Cavolini" panose="03000502040302020204" pitchFamily="66" charset="0"/>
              </a:rPr>
              <a:t>In contrast to other </a:t>
            </a:r>
            <a:r>
              <a:rPr lang="en-US" sz="2400" i="1" dirty="0" err="1">
                <a:latin typeface="Cavolini" panose="03000502040302020204" pitchFamily="66" charset="0"/>
                <a:cs typeface="Cavolini" panose="03000502040302020204" pitchFamily="66" charset="0"/>
              </a:rPr>
              <a:t>vasculitides</a:t>
            </a:r>
            <a:r>
              <a:rPr lang="en-US" sz="2400" i="1" dirty="0">
                <a:latin typeface="Cavolini" panose="03000502040302020204" pitchFamily="66" charset="0"/>
                <a:cs typeface="Cavolini" panose="03000502040302020204" pitchFamily="66" charset="0"/>
              </a:rPr>
              <a:t>, </a:t>
            </a:r>
            <a:r>
              <a:rPr lang="en-US" sz="2400" i="1" dirty="0" err="1">
                <a:latin typeface="Cavolini" panose="03000502040302020204" pitchFamily="66" charset="0"/>
                <a:cs typeface="Cavolini" panose="03000502040302020204" pitchFamily="66" charset="0"/>
              </a:rPr>
              <a:t>Takayasu’s</a:t>
            </a:r>
            <a:r>
              <a:rPr lang="en-US" sz="2400" i="1" dirty="0">
                <a:latin typeface="Cavolini" panose="03000502040302020204" pitchFamily="66" charset="0"/>
                <a:cs typeface="Cavolini" panose="03000502040302020204" pitchFamily="66" charset="0"/>
              </a:rPr>
              <a:t> is </a:t>
            </a:r>
            <a:r>
              <a:rPr lang="en-US" sz="2400" i="1" dirty="0" err="1">
                <a:latin typeface="Cavolini" panose="03000502040302020204" pitchFamily="66" charset="0"/>
                <a:cs typeface="Cavolini" panose="03000502040302020204" pitchFamily="66" charset="0"/>
              </a:rPr>
              <a:t>characterised</a:t>
            </a:r>
            <a:r>
              <a:rPr lang="en-US" sz="2400" i="1" dirty="0">
                <a:latin typeface="Cavolini" panose="03000502040302020204" pitchFamily="66" charset="0"/>
                <a:cs typeface="Cavolini" panose="03000502040302020204" pitchFamily="66" charset="0"/>
              </a:rPr>
              <a:t> by granulomatous inflammation of the vessel wall leading to vessel occlusion or weakening of the vessel wall. </a:t>
            </a:r>
          </a:p>
          <a:p>
            <a:endParaRPr lang="en-US" sz="2400" i="1" dirty="0" smtClean="0">
              <a:latin typeface="Cavolini" panose="03000502040302020204" pitchFamily="66" charset="0"/>
              <a:cs typeface="Cavolini" panose="03000502040302020204" pitchFamily="66" charset="0"/>
            </a:endParaRPr>
          </a:p>
          <a:p>
            <a:r>
              <a:rPr lang="en-US" sz="2400" i="1" dirty="0" smtClean="0">
                <a:latin typeface="Cavolini" panose="03000502040302020204" pitchFamily="66" charset="0"/>
                <a:cs typeface="Cavolini" panose="03000502040302020204" pitchFamily="66" charset="0"/>
              </a:rPr>
              <a:t>It </a:t>
            </a:r>
            <a:r>
              <a:rPr lang="en-US" sz="2400" i="1" dirty="0">
                <a:latin typeface="Cavolini" panose="03000502040302020204" pitchFamily="66" charset="0"/>
                <a:cs typeface="Cavolini" panose="03000502040302020204" pitchFamily="66" charset="0"/>
              </a:rPr>
              <a:t>presents with claudication, fever, arthralgia and weight loss.</a:t>
            </a:r>
          </a:p>
          <a:p>
            <a:r>
              <a:rPr lang="en-US" sz="2400" i="1" dirty="0">
                <a:latin typeface="Cavolini" panose="03000502040302020204" pitchFamily="66" charset="0"/>
                <a:cs typeface="Cavolini" panose="03000502040302020204" pitchFamily="66" charset="0"/>
              </a:rPr>
              <a:t>The vessels most commonly affected are the aorta, carotid, ulnar, brachial, radial and axillary arteries. </a:t>
            </a:r>
          </a:p>
        </p:txBody>
      </p:sp>
      <p:pic>
        <p:nvPicPr>
          <p:cNvPr id="2050" name="Picture 2" descr="C:\Users\comp\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46863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097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FEA20-94BA-0149-BB80-1D0E31418724}"/>
              </a:ext>
            </a:extLst>
          </p:cNvPr>
          <p:cNvSpPr>
            <a:spLocks noGrp="1"/>
          </p:cNvSpPr>
          <p:nvPr>
            <p:ph type="title"/>
          </p:nvPr>
        </p:nvSpPr>
        <p:spPr>
          <a:xfrm>
            <a:off x="228600" y="304801"/>
            <a:ext cx="11734800" cy="914400"/>
          </a:xfrm>
        </p:spPr>
        <p:txBody>
          <a:bodyPr/>
          <a:lstStyle/>
          <a:p>
            <a:r>
              <a:rPr lang="en-US" b="1" i="1" dirty="0">
                <a:latin typeface="Cavolini" panose="03000502040302020204" pitchFamily="66" charset="0"/>
                <a:cs typeface="Cavolini" panose="03000502040302020204" pitchFamily="66" charset="0"/>
              </a:rPr>
              <a:t>CLINICAL FEATURES OF TAKAYASU ARTERITIS :-</a:t>
            </a:r>
          </a:p>
        </p:txBody>
      </p:sp>
      <p:sp>
        <p:nvSpPr>
          <p:cNvPr id="3" name="Content Placeholder 2">
            <a:extLst>
              <a:ext uri="{FF2B5EF4-FFF2-40B4-BE49-F238E27FC236}">
                <a16:creationId xmlns:a16="http://schemas.microsoft.com/office/drawing/2014/main" xmlns="" id="{720A5041-B4D9-6A41-AE44-57AFBF324720}"/>
              </a:ext>
            </a:extLst>
          </p:cNvPr>
          <p:cNvSpPr>
            <a:spLocks noGrp="1"/>
          </p:cNvSpPr>
          <p:nvPr>
            <p:ph idx="1"/>
          </p:nvPr>
        </p:nvSpPr>
        <p:spPr>
          <a:xfrm>
            <a:off x="685800" y="1143000"/>
            <a:ext cx="10820400" cy="5075685"/>
          </a:xfrm>
        </p:spPr>
        <p:txBody>
          <a:bodyPr>
            <a:normAutofit/>
          </a:bodyPr>
          <a:lstStyle/>
          <a:p>
            <a:pPr marL="0" indent="0">
              <a:buNone/>
            </a:pPr>
            <a:r>
              <a:rPr lang="en-US" sz="2800" i="1" dirty="0">
                <a:latin typeface="Cavolini" panose="03000502040302020204" pitchFamily="66" charset="0"/>
                <a:cs typeface="Cavolini" panose="03000502040302020204" pitchFamily="66" charset="0"/>
              </a:rPr>
              <a:t>Clinical examination may reveal loss of pulses, bruits, hypertension and aortic incompetence.</a:t>
            </a:r>
          </a:p>
          <a:p>
            <a:pPr marL="0" indent="0">
              <a:buNone/>
            </a:pPr>
            <a:endParaRPr lang="en-US" sz="2800" i="1" dirty="0">
              <a:latin typeface="Cavolini" panose="03000502040302020204" pitchFamily="66" charset="0"/>
              <a:cs typeface="Cavolini" panose="03000502040302020204" pitchFamily="66" charset="0"/>
            </a:endParaRPr>
          </a:p>
        </p:txBody>
      </p:sp>
      <p:pic>
        <p:nvPicPr>
          <p:cNvPr id="1026" name="Picture 2" descr="C:\Users\comp\Desktop\images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2286000"/>
            <a:ext cx="6781800"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36368"/>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C68FCD-527E-8241-9DD1-A3D48E12E555}"/>
              </a:ext>
            </a:extLst>
          </p:cNvPr>
          <p:cNvSpPr>
            <a:spLocks noGrp="1"/>
          </p:cNvSpPr>
          <p:nvPr>
            <p:ph type="title"/>
          </p:nvPr>
        </p:nvSpPr>
        <p:spPr>
          <a:xfrm>
            <a:off x="685800" y="0"/>
            <a:ext cx="7391400" cy="1066800"/>
          </a:xfrm>
        </p:spPr>
        <p:txBody>
          <a:bodyPr>
            <a:normAutofit/>
          </a:bodyPr>
          <a:lstStyle/>
          <a:p>
            <a:r>
              <a:rPr lang="en-US" b="1" i="1" dirty="0">
                <a:latin typeface="Cavolini" panose="03000502040302020204" pitchFamily="66" charset="0"/>
                <a:cs typeface="Cavolini" panose="03000502040302020204" pitchFamily="66" charset="0"/>
              </a:rPr>
              <a:t>TYPES OF TAKAYASU ARTERITIS:-</a:t>
            </a:r>
          </a:p>
        </p:txBody>
      </p:sp>
      <p:sp>
        <p:nvSpPr>
          <p:cNvPr id="3" name="Content Placeholder 2">
            <a:extLst>
              <a:ext uri="{FF2B5EF4-FFF2-40B4-BE49-F238E27FC236}">
                <a16:creationId xmlns:a16="http://schemas.microsoft.com/office/drawing/2014/main" xmlns="" id="{DB913A8C-2A7E-4347-BA03-EEACE53143D5}"/>
              </a:ext>
            </a:extLst>
          </p:cNvPr>
          <p:cNvSpPr>
            <a:spLocks noGrp="1"/>
          </p:cNvSpPr>
          <p:nvPr>
            <p:ph idx="1"/>
          </p:nvPr>
        </p:nvSpPr>
        <p:spPr>
          <a:xfrm>
            <a:off x="304800" y="990601"/>
            <a:ext cx="9067800" cy="3048000"/>
          </a:xfrm>
        </p:spPr>
        <p:txBody>
          <a:bodyPr>
            <a:normAutofit/>
          </a:bodyPr>
          <a:lstStyle/>
          <a:p>
            <a:pPr marL="0" indent="0">
              <a:buNone/>
            </a:pPr>
            <a:r>
              <a:rPr lang="en-US" sz="2800" i="1" dirty="0">
                <a:latin typeface="Cavolini" panose="03000502040302020204" pitchFamily="66" charset="0"/>
                <a:cs typeface="Cavolini" panose="03000502040302020204" pitchFamily="66" charset="0"/>
              </a:rPr>
              <a:t>The distribution of involvement is classified into four types:</a:t>
            </a:r>
          </a:p>
          <a:p>
            <a:pPr marL="0" indent="0">
              <a:buNone/>
            </a:pPr>
            <a:r>
              <a:rPr lang="en-US" sz="2800" i="1" dirty="0">
                <a:latin typeface="Cavolini" panose="03000502040302020204" pitchFamily="66" charset="0"/>
                <a:cs typeface="Cavolini" panose="03000502040302020204" pitchFamily="66" charset="0"/>
              </a:rPr>
              <a:t>• type 1: </a:t>
            </a:r>
            <a:r>
              <a:rPr lang="en-US" sz="2800" i="1" dirty="0" err="1">
                <a:latin typeface="Cavolini" panose="03000502040302020204" pitchFamily="66" charset="0"/>
                <a:cs typeface="Cavolini" panose="03000502040302020204" pitchFamily="66" charset="0"/>
              </a:rPr>
              <a:t>localised</a:t>
            </a:r>
            <a:r>
              <a:rPr lang="en-US" sz="2800" i="1" dirty="0">
                <a:latin typeface="Cavolini" panose="03000502040302020204" pitchFamily="66" charset="0"/>
                <a:cs typeface="Cavolini" panose="03000502040302020204" pitchFamily="66" charset="0"/>
              </a:rPr>
              <a:t> to the aorta and its branches</a:t>
            </a:r>
          </a:p>
          <a:p>
            <a:pPr marL="0" indent="0">
              <a:buNone/>
            </a:pPr>
            <a:r>
              <a:rPr lang="en-US" sz="2800" i="1" dirty="0">
                <a:latin typeface="Cavolini" panose="03000502040302020204" pitchFamily="66" charset="0"/>
                <a:cs typeface="Cavolini" panose="03000502040302020204" pitchFamily="66" charset="0"/>
              </a:rPr>
              <a:t>• type 2: </a:t>
            </a:r>
            <a:r>
              <a:rPr lang="en-US" sz="2800" i="1" dirty="0" err="1">
                <a:latin typeface="Cavolini" panose="03000502040302020204" pitchFamily="66" charset="0"/>
                <a:cs typeface="Cavolini" panose="03000502040302020204" pitchFamily="66" charset="0"/>
              </a:rPr>
              <a:t>localised</a:t>
            </a:r>
            <a:r>
              <a:rPr lang="en-US" sz="2800" i="1" dirty="0">
                <a:latin typeface="Cavolini" panose="03000502040302020204" pitchFamily="66" charset="0"/>
                <a:cs typeface="Cavolini" panose="03000502040302020204" pitchFamily="66" charset="0"/>
              </a:rPr>
              <a:t> to the descending thoracic and </a:t>
            </a:r>
          </a:p>
          <a:p>
            <a:pPr marL="0" indent="0">
              <a:buNone/>
            </a:pPr>
            <a:r>
              <a:rPr lang="en-US" sz="2800" i="1" dirty="0">
                <a:latin typeface="Cavolini" panose="03000502040302020204" pitchFamily="66" charset="0"/>
                <a:cs typeface="Cavolini" panose="03000502040302020204" pitchFamily="66" charset="0"/>
              </a:rPr>
              <a:t>abdominal aorta</a:t>
            </a:r>
          </a:p>
          <a:p>
            <a:pPr marL="0" indent="0">
              <a:buNone/>
            </a:pPr>
            <a:r>
              <a:rPr lang="en-US" sz="2800" i="1" dirty="0">
                <a:latin typeface="Cavolini" panose="03000502040302020204" pitchFamily="66" charset="0"/>
                <a:cs typeface="Cavolini" panose="03000502040302020204" pitchFamily="66" charset="0"/>
              </a:rPr>
              <a:t>• type 3: combines features of 1 and 2</a:t>
            </a:r>
          </a:p>
          <a:p>
            <a:pPr marL="0" indent="0">
              <a:buNone/>
            </a:pPr>
            <a:r>
              <a:rPr lang="en-US" sz="2800" i="1" dirty="0">
                <a:latin typeface="Cavolini" panose="03000502040302020204" pitchFamily="66" charset="0"/>
                <a:cs typeface="Cavolini" panose="03000502040302020204" pitchFamily="66" charset="0"/>
              </a:rPr>
              <a:t>• type 4: involves the pulmonary artery.</a:t>
            </a:r>
          </a:p>
        </p:txBody>
      </p:sp>
      <p:pic>
        <p:nvPicPr>
          <p:cNvPr id="2051" name="Picture 3" descr="C:\Users\comp\Desktop\164925_1_En_237_Fig1_HTM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28713"/>
            <a:ext cx="10134600" cy="511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8453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373"/>
            <a:ext cx="5638800" cy="1293028"/>
          </a:xfrm>
        </p:spPr>
        <p:txBody>
          <a:bodyPr/>
          <a:lstStyle/>
          <a:p>
            <a:r>
              <a:rPr lang="en-US" b="1" i="1" dirty="0">
                <a:latin typeface="Cavolini" panose="03000502040302020204" pitchFamily="66" charset="0"/>
                <a:cs typeface="Cavolini" panose="03000502040302020204" pitchFamily="66" charset="0"/>
              </a:rPr>
              <a:t>TAKAYASU ARTERITIS</a:t>
            </a:r>
            <a:endParaRPr lang="en-US" dirty="0"/>
          </a:p>
        </p:txBody>
      </p:sp>
      <p:pic>
        <p:nvPicPr>
          <p:cNvPr id="4098" name="Picture 2" descr="C:\Users\comp\Desktop\download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20200" y="2819400"/>
            <a:ext cx="166687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2286000"/>
            <a:ext cx="8781075" cy="1938992"/>
          </a:xfrm>
          <a:prstGeom prst="rect">
            <a:avLst/>
          </a:prstGeom>
        </p:spPr>
        <p:txBody>
          <a:bodyPr wrap="square">
            <a:spAutoFit/>
          </a:bodyPr>
          <a:lstStyle/>
          <a:p>
            <a:r>
              <a:rPr lang="en-US" sz="2400" i="1" dirty="0" smtClean="0">
                <a:latin typeface="Cavolini" panose="03000502040302020204" pitchFamily="66" charset="0"/>
                <a:cs typeface="Cavolini" panose="03000502040302020204" pitchFamily="66" charset="0"/>
              </a:rPr>
              <a:t>Angiography(gold standard) and tissue biopsy are the pivotal investigations</a:t>
            </a:r>
            <a:endParaRPr lang="en-US" sz="2400" i="1" dirty="0">
              <a:latin typeface="Cavolini" panose="03000502040302020204" pitchFamily="66" charset="0"/>
              <a:cs typeface="Cavolini" panose="03000502040302020204" pitchFamily="66" charset="0"/>
            </a:endParaRPr>
          </a:p>
          <a:p>
            <a:r>
              <a:rPr lang="en-US" sz="2400" i="1" dirty="0" smtClean="0">
                <a:latin typeface="Cavolini" panose="03000502040302020204" pitchFamily="66" charset="0"/>
                <a:cs typeface="Cavolini" panose="03000502040302020204" pitchFamily="66" charset="0"/>
              </a:rPr>
              <a:t>CBC ,ESR,CRP: </a:t>
            </a:r>
            <a:r>
              <a:rPr lang="en-US" sz="2400" i="1" dirty="0">
                <a:latin typeface="Cavolini" panose="03000502040302020204" pitchFamily="66" charset="0"/>
                <a:cs typeface="Cavolini" panose="03000502040302020204" pitchFamily="66" charset="0"/>
              </a:rPr>
              <a:t>Investigation shows an </a:t>
            </a:r>
            <a:r>
              <a:rPr lang="en-US" sz="2400" i="1" dirty="0" smtClean="0">
                <a:latin typeface="Cavolini" panose="03000502040302020204" pitchFamily="66" charset="0"/>
                <a:cs typeface="Cavolini" panose="03000502040302020204" pitchFamily="66" charset="0"/>
              </a:rPr>
              <a:t> increased APR </a:t>
            </a:r>
            <a:r>
              <a:rPr lang="en-US" sz="2400" i="1" dirty="0">
                <a:latin typeface="Cavolini" panose="03000502040302020204" pitchFamily="66" charset="0"/>
                <a:cs typeface="Cavolini" panose="03000502040302020204" pitchFamily="66" charset="0"/>
              </a:rPr>
              <a:t>and normocytic, normochromic </a:t>
            </a:r>
            <a:r>
              <a:rPr lang="en-US" sz="2400" i="1" dirty="0" err="1">
                <a:latin typeface="Cavolini" panose="03000502040302020204" pitchFamily="66" charset="0"/>
                <a:cs typeface="Cavolini" panose="03000502040302020204" pitchFamily="66" charset="0"/>
              </a:rPr>
              <a:t>anaemia</a:t>
            </a:r>
            <a:r>
              <a:rPr lang="en-US" sz="2400" i="1" dirty="0">
                <a:latin typeface="Cavolini" panose="03000502040302020204" pitchFamily="66" charset="0"/>
                <a:cs typeface="Cavolini" panose="03000502040302020204" pitchFamily="66" charset="0"/>
              </a:rPr>
              <a:t>, but the diagnosis is based on angiographic findings of </a:t>
            </a:r>
            <a:r>
              <a:rPr lang="en-US" sz="2400" i="1" dirty="0" err="1">
                <a:latin typeface="Cavolini" panose="03000502040302020204" pitchFamily="66" charset="0"/>
                <a:cs typeface="Cavolini" panose="03000502040302020204" pitchFamily="66" charset="0"/>
              </a:rPr>
              <a:t>coarctation</a:t>
            </a:r>
            <a:r>
              <a:rPr lang="en-US" sz="2400" i="1" dirty="0">
                <a:latin typeface="Cavolini" panose="03000502040302020204" pitchFamily="66" charset="0"/>
                <a:cs typeface="Cavolini" panose="03000502040302020204" pitchFamily="66" charset="0"/>
              </a:rPr>
              <a:t>, occlusion and aneurysmal dilatation</a:t>
            </a:r>
            <a:endParaRPr lang="en-US" sz="2400" i="1" dirty="0" smtClean="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58963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7924800" cy="1293028"/>
          </a:xfrm>
        </p:spPr>
        <p:txBody>
          <a:bodyPr/>
          <a:lstStyle/>
          <a:p>
            <a:endParaRPr lang="en-US"/>
          </a:p>
        </p:txBody>
      </p:sp>
      <p:pic>
        <p:nvPicPr>
          <p:cNvPr id="8194" name="Picture 2" descr="C:\Users\comp\Desktop\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9067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3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373"/>
            <a:ext cx="4114800" cy="1293028"/>
          </a:xfrm>
        </p:spPr>
        <p:txBody>
          <a:bodyPr/>
          <a:lstStyle/>
          <a:p>
            <a:r>
              <a:rPr lang="en-US" dirty="0" smtClean="0"/>
              <a:t>Treatment</a:t>
            </a:r>
            <a:endParaRPr lang="en-US" dirty="0"/>
          </a:p>
        </p:txBody>
      </p:sp>
      <p:pic>
        <p:nvPicPr>
          <p:cNvPr id="5122" name="Picture 2" descr="C:\Users\comp\Desktop\takayasu-arteritis-27-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9601200" cy="624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38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4373"/>
            <a:ext cx="4191000" cy="1293028"/>
          </a:xfrm>
        </p:spPr>
        <p:txBody>
          <a:bodyPr/>
          <a:lstStyle/>
          <a:p>
            <a:r>
              <a:rPr lang="en-US" dirty="0" smtClean="0"/>
              <a:t>Prognosis</a:t>
            </a:r>
            <a:endParaRPr lang="en-US" dirty="0"/>
          </a:p>
        </p:txBody>
      </p:sp>
      <p:sp>
        <p:nvSpPr>
          <p:cNvPr id="3" name="Content Placeholder 2"/>
          <p:cNvSpPr>
            <a:spLocks noGrp="1"/>
          </p:cNvSpPr>
          <p:nvPr>
            <p:ph idx="1"/>
          </p:nvPr>
        </p:nvSpPr>
        <p:spPr/>
        <p:txBody>
          <a:bodyPr/>
          <a:lstStyle/>
          <a:p>
            <a:pPr marL="0" indent="0">
              <a:buNone/>
            </a:pPr>
            <a:endParaRPr lang="en-US" sz="2400" i="1" dirty="0">
              <a:latin typeface="Cavolini" panose="03000502040302020204" pitchFamily="66" charset="0"/>
              <a:cs typeface="Cavolini" panose="03000502040302020204" pitchFamily="66" charset="0"/>
            </a:endParaRPr>
          </a:p>
          <a:p>
            <a:r>
              <a:rPr lang="en-US" sz="4400" i="1" dirty="0">
                <a:latin typeface="Cavolini" panose="03000502040302020204" pitchFamily="66" charset="0"/>
                <a:cs typeface="Cavolini" panose="03000502040302020204" pitchFamily="66" charset="0"/>
              </a:rPr>
              <a:t>With appropriate treatment, the 5-year survival is 83%.</a:t>
            </a:r>
          </a:p>
          <a:p>
            <a:endParaRPr lang="en-US" dirty="0"/>
          </a:p>
        </p:txBody>
      </p:sp>
    </p:spTree>
    <p:extLst>
      <p:ext uri="{BB962C8B-B14F-4D97-AF65-F5344CB8AC3E}">
        <p14:creationId xmlns:p14="http://schemas.microsoft.com/office/powerpoint/2010/main" val="91812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836ED-8AF9-0E4F-9477-513F1721E103}"/>
              </a:ext>
            </a:extLst>
          </p:cNvPr>
          <p:cNvSpPr>
            <a:spLocks noGrp="1"/>
          </p:cNvSpPr>
          <p:nvPr>
            <p:ph type="title"/>
          </p:nvPr>
        </p:nvSpPr>
        <p:spPr>
          <a:xfrm>
            <a:off x="685800" y="639315"/>
            <a:ext cx="7631904" cy="1372841"/>
          </a:xfrm>
        </p:spPr>
        <p:txBody>
          <a:bodyPr/>
          <a:lstStyle/>
          <a:p>
            <a:r>
              <a:rPr lang="en-US" b="1" i="1" dirty="0" err="1">
                <a:latin typeface="Cavolini" panose="03000502040302020204" pitchFamily="66" charset="0"/>
                <a:cs typeface="Cavolini" panose="03000502040302020204" pitchFamily="66" charset="0"/>
              </a:rPr>
              <a:t>POLYARTeritis</a:t>
            </a:r>
            <a:r>
              <a:rPr lang="en-US" b="1" i="1" dirty="0">
                <a:latin typeface="Cavolini" panose="03000502040302020204" pitchFamily="66" charset="0"/>
                <a:cs typeface="Cavolini" panose="03000502040302020204" pitchFamily="66" charset="0"/>
              </a:rPr>
              <a:t> </a:t>
            </a:r>
            <a:r>
              <a:rPr lang="en-US" b="1" i="1" dirty="0" err="1">
                <a:latin typeface="Cavolini" panose="03000502040302020204" pitchFamily="66" charset="0"/>
                <a:cs typeface="Cavolini" panose="03000502040302020204" pitchFamily="66" charset="0"/>
              </a:rPr>
              <a:t>nodosa</a:t>
            </a:r>
            <a:r>
              <a:rPr lang="en-US" b="1" i="1" dirty="0">
                <a:latin typeface="Cavolini" panose="03000502040302020204" pitchFamily="66" charset="0"/>
                <a:cs typeface="Cavolini" panose="03000502040302020204" pitchFamily="66" charset="0"/>
              </a:rPr>
              <a:t>:-</a:t>
            </a:r>
          </a:p>
        </p:txBody>
      </p:sp>
      <p:sp>
        <p:nvSpPr>
          <p:cNvPr id="3" name="Content Placeholder 2">
            <a:extLst>
              <a:ext uri="{FF2B5EF4-FFF2-40B4-BE49-F238E27FC236}">
                <a16:creationId xmlns:a16="http://schemas.microsoft.com/office/drawing/2014/main" xmlns="" id="{9193C831-8B6A-4547-9308-D53CFB10C2FE}"/>
              </a:ext>
            </a:extLst>
          </p:cNvPr>
          <p:cNvSpPr>
            <a:spLocks noGrp="1"/>
          </p:cNvSpPr>
          <p:nvPr>
            <p:ph idx="1"/>
          </p:nvPr>
        </p:nvSpPr>
        <p:spPr/>
        <p:txBody>
          <a:bodyPr>
            <a:normAutofit/>
          </a:bodyPr>
          <a:lstStyle/>
          <a:p>
            <a:r>
              <a:rPr lang="en-US" i="1" dirty="0">
                <a:latin typeface="Cavolini" panose="03000502040302020204" pitchFamily="66" charset="0"/>
                <a:cs typeface="Cavolini" panose="03000502040302020204" pitchFamily="66" charset="0"/>
              </a:rPr>
              <a:t>PAN can affect any age group but the peak incidence is between 40 and 50, with a male preponderance of 2:1.</a:t>
            </a:r>
          </a:p>
          <a:p>
            <a:r>
              <a:rPr lang="en-US" i="1" dirty="0">
                <a:latin typeface="Cavolini" panose="03000502040302020204" pitchFamily="66" charset="0"/>
                <a:cs typeface="Cavolini" panose="03000502040302020204" pitchFamily="66" charset="0"/>
              </a:rPr>
              <a:t>Hepatitis B is an important risk factor. </a:t>
            </a:r>
          </a:p>
          <a:p>
            <a:r>
              <a:rPr lang="en-US" i="1" dirty="0" smtClean="0">
                <a:latin typeface="Cavolini" panose="03000502040302020204" pitchFamily="66" charset="0"/>
                <a:cs typeface="Cavolini" panose="03000502040302020204" pitchFamily="66" charset="0"/>
              </a:rPr>
              <a:t>Pathological </a:t>
            </a:r>
            <a:r>
              <a:rPr lang="en-US" i="1" dirty="0">
                <a:latin typeface="Cavolini" panose="03000502040302020204" pitchFamily="66" charset="0"/>
                <a:cs typeface="Cavolini" panose="03000502040302020204" pitchFamily="66" charset="0"/>
              </a:rPr>
              <a:t>changes comprise </a:t>
            </a:r>
            <a:r>
              <a:rPr lang="en-US" i="1" dirty="0" err="1">
                <a:latin typeface="Cavolini" panose="03000502040302020204" pitchFamily="66" charset="0"/>
                <a:cs typeface="Cavolini" panose="03000502040302020204" pitchFamily="66" charset="0"/>
              </a:rPr>
              <a:t>necrotising</a:t>
            </a:r>
            <a:r>
              <a:rPr lang="en-US" i="1" dirty="0">
                <a:latin typeface="Cavolini" panose="03000502040302020204" pitchFamily="66" charset="0"/>
                <a:cs typeface="Cavolini" panose="03000502040302020204" pitchFamily="66" charset="0"/>
              </a:rPr>
              <a:t> inflammation and vessel occlusion, and in 70% of patients arteritis of the vasa </a:t>
            </a:r>
            <a:r>
              <a:rPr lang="en-US" i="1" dirty="0" err="1">
                <a:latin typeface="Cavolini" panose="03000502040302020204" pitchFamily="66" charset="0"/>
                <a:cs typeface="Cavolini" panose="03000502040302020204" pitchFamily="66" charset="0"/>
              </a:rPr>
              <a:t>nervorum</a:t>
            </a:r>
            <a:r>
              <a:rPr lang="en-US" i="1" dirty="0">
                <a:latin typeface="Cavolini" panose="03000502040302020204" pitchFamily="66" charset="0"/>
                <a:cs typeface="Cavolini" panose="03000502040302020204" pitchFamily="66" charset="0"/>
              </a:rPr>
              <a:t> leads to neuropathy which is typically symmetrical and affects both sensory and motor function.</a:t>
            </a:r>
          </a:p>
        </p:txBody>
      </p:sp>
    </p:spTree>
    <p:extLst>
      <p:ext uri="{BB962C8B-B14F-4D97-AF65-F5344CB8AC3E}">
        <p14:creationId xmlns:p14="http://schemas.microsoft.com/office/powerpoint/2010/main" val="4012406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4373"/>
            <a:ext cx="7162800" cy="1293028"/>
          </a:xfrm>
        </p:spPr>
        <p:txBody>
          <a:bodyPr/>
          <a:lstStyle/>
          <a:p>
            <a:r>
              <a:rPr lang="en-US" b="1" i="1" dirty="0" err="1">
                <a:latin typeface="Cavolini" panose="03000502040302020204" pitchFamily="66" charset="0"/>
                <a:cs typeface="Cavolini" panose="03000502040302020204" pitchFamily="66" charset="0"/>
              </a:rPr>
              <a:t>POLYARTeritis</a:t>
            </a:r>
            <a:r>
              <a:rPr lang="en-US" b="1" i="1" dirty="0">
                <a:latin typeface="Cavolini" panose="03000502040302020204" pitchFamily="66" charset="0"/>
                <a:cs typeface="Cavolini" panose="03000502040302020204" pitchFamily="66" charset="0"/>
              </a:rPr>
              <a:t> </a:t>
            </a:r>
            <a:r>
              <a:rPr lang="en-US" b="1" i="1" dirty="0" err="1">
                <a:latin typeface="Cavolini" panose="03000502040302020204" pitchFamily="66" charset="0"/>
                <a:cs typeface="Cavolini" panose="03000502040302020204" pitchFamily="66" charset="0"/>
              </a:rPr>
              <a:t>nodosa</a:t>
            </a:r>
            <a:r>
              <a:rPr lang="en-US" b="1" i="1" dirty="0">
                <a:latin typeface="Cavolini" panose="03000502040302020204" pitchFamily="66" charset="0"/>
                <a:cs typeface="Cavolini" panose="03000502040302020204" pitchFamily="66" charset="0"/>
              </a:rPr>
              <a:t>:-</a:t>
            </a:r>
            <a:endParaRPr lang="en-US" dirty="0"/>
          </a:p>
        </p:txBody>
      </p:sp>
      <p:sp>
        <p:nvSpPr>
          <p:cNvPr id="3" name="Content Placeholder 2"/>
          <p:cNvSpPr>
            <a:spLocks noGrp="1"/>
          </p:cNvSpPr>
          <p:nvPr>
            <p:ph idx="1"/>
          </p:nvPr>
        </p:nvSpPr>
        <p:spPr>
          <a:xfrm>
            <a:off x="685800" y="2194560"/>
            <a:ext cx="10820400" cy="4434840"/>
          </a:xfrm>
        </p:spPr>
        <p:txBody>
          <a:bodyPr/>
          <a:lstStyle/>
          <a:p>
            <a:r>
              <a:rPr lang="en-US" i="1" dirty="0">
                <a:latin typeface="Cavolini" panose="03000502040302020204" pitchFamily="66" charset="0"/>
                <a:cs typeface="Cavolini" panose="03000502040302020204" pitchFamily="66" charset="0"/>
              </a:rPr>
              <a:t>Presentation is with fever, myalgia, arthralgia and weight loss, in combination with manifestations of multisystem disease. </a:t>
            </a:r>
          </a:p>
          <a:p>
            <a:r>
              <a:rPr lang="en-US" i="1" dirty="0">
                <a:latin typeface="Cavolini" panose="03000502040302020204" pitchFamily="66" charset="0"/>
                <a:cs typeface="Cavolini" panose="03000502040302020204" pitchFamily="66" charset="0"/>
              </a:rPr>
              <a:t>The most common skin lesions are palpable </a:t>
            </a:r>
            <a:r>
              <a:rPr lang="en-US" i="1" dirty="0" err="1">
                <a:latin typeface="Cavolini" panose="03000502040302020204" pitchFamily="66" charset="0"/>
                <a:cs typeface="Cavolini" panose="03000502040302020204" pitchFamily="66" charset="0"/>
              </a:rPr>
              <a:t>purpura</a:t>
            </a:r>
            <a:r>
              <a:rPr lang="en-US" i="1" dirty="0">
                <a:latin typeface="Cavolini" panose="03000502040302020204" pitchFamily="66" charset="0"/>
                <a:cs typeface="Cavolini" panose="03000502040302020204" pitchFamily="66" charset="0"/>
              </a:rPr>
              <a:t>, </a:t>
            </a:r>
            <a:r>
              <a:rPr lang="en-US" i="1" dirty="0" smtClean="0">
                <a:latin typeface="Cavolini" panose="03000502040302020204" pitchFamily="66" charset="0"/>
                <a:cs typeface="Cavolini" panose="03000502040302020204" pitchFamily="66" charset="0"/>
              </a:rPr>
              <a:t>and</a:t>
            </a:r>
          </a:p>
          <a:p>
            <a:endParaRPr lang="en-US" i="1" dirty="0">
              <a:latin typeface="Cavolini" panose="03000502040302020204" pitchFamily="66" charset="0"/>
              <a:cs typeface="Cavolini" panose="03000502040302020204" pitchFamily="66" charset="0"/>
            </a:endParaRPr>
          </a:p>
          <a:p>
            <a:endParaRPr lang="en-US" dirty="0"/>
          </a:p>
        </p:txBody>
      </p:sp>
      <p:pic>
        <p:nvPicPr>
          <p:cNvPr id="2050" name="Picture 2" descr="C:\Users\com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57562"/>
            <a:ext cx="19431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omp\Desktop\downloa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567112"/>
            <a:ext cx="1381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omp\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657600"/>
            <a:ext cx="2857500" cy="20526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0" y="6206609"/>
            <a:ext cx="4343400" cy="523220"/>
          </a:xfrm>
          <a:prstGeom prst="rect">
            <a:avLst/>
          </a:prstGeom>
        </p:spPr>
        <p:txBody>
          <a:bodyPr wrap="square">
            <a:spAutoFit/>
          </a:bodyPr>
          <a:lstStyle/>
          <a:p>
            <a:r>
              <a:rPr lang="en-US" sz="2800" i="1" dirty="0">
                <a:latin typeface="Cavolini" panose="03000502040302020204" pitchFamily="66" charset="0"/>
                <a:cs typeface="Cavolini" panose="03000502040302020204" pitchFamily="66" charset="0"/>
              </a:rPr>
              <a:t>ulceration, infarction </a:t>
            </a:r>
            <a:endParaRPr lang="en-US" sz="2800" dirty="0"/>
          </a:p>
        </p:txBody>
      </p:sp>
      <p:sp>
        <p:nvSpPr>
          <p:cNvPr id="6" name="Rectangle 5"/>
          <p:cNvSpPr/>
          <p:nvPr/>
        </p:nvSpPr>
        <p:spPr>
          <a:xfrm>
            <a:off x="838200" y="6283553"/>
            <a:ext cx="3200400" cy="523220"/>
          </a:xfrm>
          <a:prstGeom prst="rect">
            <a:avLst/>
          </a:prstGeom>
        </p:spPr>
        <p:txBody>
          <a:bodyPr wrap="square">
            <a:spAutoFit/>
          </a:bodyPr>
          <a:lstStyle/>
          <a:p>
            <a:r>
              <a:rPr lang="en-US" i="1" dirty="0">
                <a:latin typeface="Cavolini" panose="03000502040302020204" pitchFamily="66" charset="0"/>
                <a:cs typeface="Cavolini" panose="03000502040302020204" pitchFamily="66" charset="0"/>
              </a:rPr>
              <a:t> </a:t>
            </a:r>
            <a:r>
              <a:rPr lang="en-US" sz="2800" i="1" dirty="0" err="1">
                <a:latin typeface="Cavolini" panose="03000502040302020204" pitchFamily="66" charset="0"/>
                <a:cs typeface="Cavolini" panose="03000502040302020204" pitchFamily="66" charset="0"/>
              </a:rPr>
              <a:t>livedo</a:t>
            </a:r>
            <a:r>
              <a:rPr lang="en-US" sz="2800" i="1" dirty="0">
                <a:latin typeface="Cavolini" panose="03000502040302020204" pitchFamily="66" charset="0"/>
                <a:cs typeface="Cavolini" panose="03000502040302020204" pitchFamily="66" charset="0"/>
              </a:rPr>
              <a:t> </a:t>
            </a:r>
            <a:r>
              <a:rPr lang="en-US" sz="2800" i="1" dirty="0" err="1">
                <a:latin typeface="Cavolini" panose="03000502040302020204" pitchFamily="66" charset="0"/>
                <a:cs typeface="Cavolini" panose="03000502040302020204" pitchFamily="66" charset="0"/>
              </a:rPr>
              <a:t>reticularis</a:t>
            </a:r>
            <a:endParaRPr lang="en-US" sz="2800" dirty="0"/>
          </a:p>
        </p:txBody>
      </p:sp>
    </p:spTree>
    <p:extLst>
      <p:ext uri="{BB962C8B-B14F-4D97-AF65-F5344CB8AC3E}">
        <p14:creationId xmlns:p14="http://schemas.microsoft.com/office/powerpoint/2010/main" val="336973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27F20-3F8B-9F42-A1A4-CB2D382ED3AB}"/>
              </a:ext>
            </a:extLst>
          </p:cNvPr>
          <p:cNvSpPr>
            <a:spLocks noGrp="1"/>
          </p:cNvSpPr>
          <p:nvPr>
            <p:ph type="title"/>
          </p:nvPr>
        </p:nvSpPr>
        <p:spPr>
          <a:xfrm>
            <a:off x="-4176" y="304800"/>
            <a:ext cx="6785975" cy="990599"/>
          </a:xfrm>
        </p:spPr>
        <p:txBody>
          <a:bodyPr>
            <a:normAutofit/>
          </a:bodyPr>
          <a:lstStyle/>
          <a:p>
            <a:r>
              <a:rPr lang="en-US" b="1" i="1" dirty="0">
                <a:latin typeface="Cavolini" panose="03000502040302020204" pitchFamily="66" charset="0"/>
                <a:cs typeface="Cavolini" panose="03000502040302020204" pitchFamily="66" charset="0"/>
              </a:rPr>
              <a:t>DEFINITION OF VASCULITIS :</a:t>
            </a:r>
          </a:p>
        </p:txBody>
      </p:sp>
      <p:sp>
        <p:nvSpPr>
          <p:cNvPr id="3" name="Content Placeholder 2">
            <a:extLst>
              <a:ext uri="{FF2B5EF4-FFF2-40B4-BE49-F238E27FC236}">
                <a16:creationId xmlns:a16="http://schemas.microsoft.com/office/drawing/2014/main" xmlns="" id="{90787CB3-B424-2A45-8A13-E7C24CA18DA9}"/>
              </a:ext>
            </a:extLst>
          </p:cNvPr>
          <p:cNvSpPr>
            <a:spLocks noGrp="1"/>
          </p:cNvSpPr>
          <p:nvPr>
            <p:ph sz="quarter" idx="13"/>
          </p:nvPr>
        </p:nvSpPr>
        <p:spPr>
          <a:xfrm>
            <a:off x="0" y="2063396"/>
            <a:ext cx="11080507" cy="4489804"/>
          </a:xfrm>
        </p:spPr>
        <p:txBody>
          <a:bodyPr>
            <a:normAutofit/>
          </a:bodyPr>
          <a:lstStyle/>
          <a:p>
            <a:pPr marL="0" indent="0">
              <a:buNone/>
            </a:pPr>
            <a:r>
              <a:rPr lang="en-US" dirty="0">
                <a:latin typeface="Cavolini" panose="03000502040302020204" pitchFamily="66" charset="0"/>
                <a:cs typeface="Cavolini" panose="03000502040302020204" pitchFamily="66" charset="0"/>
              </a:rPr>
              <a:t>This is a heterogeneous group of diseases </a:t>
            </a:r>
            <a:r>
              <a:rPr lang="en-US" dirty="0" err="1">
                <a:latin typeface="Cavolini" panose="03000502040302020204" pitchFamily="66" charset="0"/>
                <a:cs typeface="Cavolini" panose="03000502040302020204" pitchFamily="66" charset="0"/>
              </a:rPr>
              <a:t>characterised</a:t>
            </a:r>
            <a:r>
              <a:rPr lang="en-US" dirty="0">
                <a:latin typeface="Cavolini" panose="03000502040302020204" pitchFamily="66" charset="0"/>
                <a:cs typeface="Cavolini" panose="03000502040302020204" pitchFamily="66" charset="0"/>
              </a:rPr>
              <a:t> </a:t>
            </a:r>
          </a:p>
          <a:p>
            <a:pPr marL="0" indent="0">
              <a:buNone/>
            </a:pPr>
            <a:r>
              <a:rPr lang="en-US" dirty="0">
                <a:latin typeface="Cavolini" panose="03000502040302020204" pitchFamily="66" charset="0"/>
                <a:cs typeface="Cavolini" panose="03000502040302020204" pitchFamily="66" charset="0"/>
              </a:rPr>
              <a:t>by inflammation and necrosis of blood vessel walls, with </a:t>
            </a:r>
          </a:p>
          <a:p>
            <a:pPr marL="0" indent="0">
              <a:buNone/>
            </a:pPr>
            <a:r>
              <a:rPr lang="en-US" dirty="0">
                <a:latin typeface="Cavolini" panose="03000502040302020204" pitchFamily="66" charset="0"/>
                <a:cs typeface="Cavolini" panose="03000502040302020204" pitchFamily="66" charset="0"/>
              </a:rPr>
              <a:t>associated damage to skin, kidney, lung, heart, brain </a:t>
            </a:r>
          </a:p>
          <a:p>
            <a:pPr marL="0" indent="0">
              <a:buNone/>
            </a:pPr>
            <a:r>
              <a:rPr lang="en-US" dirty="0">
                <a:latin typeface="Cavolini" panose="03000502040302020204" pitchFamily="66" charset="0"/>
                <a:cs typeface="Cavolini" panose="03000502040302020204" pitchFamily="66" charset="0"/>
              </a:rPr>
              <a:t>and gastrointestinal tract. </a:t>
            </a:r>
          </a:p>
          <a:p>
            <a:pPr marL="0" indent="0">
              <a:buNone/>
            </a:pPr>
            <a:r>
              <a:rPr lang="en-US" dirty="0">
                <a:latin typeface="Cavolini" panose="03000502040302020204" pitchFamily="66" charset="0"/>
                <a:cs typeface="Cavolini" panose="03000502040302020204" pitchFamily="66" charset="0"/>
              </a:rPr>
              <a:t>There is a wide spectrum of </a:t>
            </a:r>
            <a:r>
              <a:rPr lang="en-US" dirty="0" smtClean="0">
                <a:latin typeface="Cavolini" panose="03000502040302020204" pitchFamily="66" charset="0"/>
                <a:cs typeface="Cavolini" panose="03000502040302020204" pitchFamily="66" charset="0"/>
              </a:rPr>
              <a:t>						</a:t>
            </a:r>
            <a:endParaRPr lang="en-US" dirty="0">
              <a:latin typeface="Cavolini" panose="03000502040302020204" pitchFamily="66" charset="0"/>
              <a:cs typeface="Cavolini" panose="03000502040302020204" pitchFamily="66" charset="0"/>
            </a:endParaRPr>
          </a:p>
          <a:p>
            <a:pPr marL="0" indent="0">
              <a:buNone/>
            </a:pPr>
            <a:r>
              <a:rPr lang="en-US" dirty="0">
                <a:latin typeface="Cavolini" panose="03000502040302020204" pitchFamily="66" charset="0"/>
                <a:cs typeface="Cavolini" panose="03000502040302020204" pitchFamily="66" charset="0"/>
              </a:rPr>
              <a:t>involvement and disease severity, ranging from mild and </a:t>
            </a:r>
          </a:p>
          <a:p>
            <a:pPr marL="0" indent="0">
              <a:buNone/>
            </a:pPr>
            <a:r>
              <a:rPr lang="en-US" dirty="0">
                <a:latin typeface="Cavolini" panose="03000502040302020204" pitchFamily="66" charset="0"/>
                <a:cs typeface="Cavolini" panose="03000502040302020204" pitchFamily="66" charset="0"/>
              </a:rPr>
              <a:t>transient disease affecting the skin, to life-threatening </a:t>
            </a:r>
            <a:r>
              <a:rPr lang="en-US" dirty="0" err="1">
                <a:latin typeface="Cavolini" panose="03000502040302020204" pitchFamily="66" charset="0"/>
                <a:cs typeface="Cavolini" panose="03000502040302020204" pitchFamily="66" charset="0"/>
              </a:rPr>
              <a:t>ful</a:t>
            </a:r>
            <a:r>
              <a:rPr lang="en-US" dirty="0">
                <a:latin typeface="Cavolini" panose="03000502040302020204" pitchFamily="66" charset="0"/>
                <a:cs typeface="Cavolini" panose="03000502040302020204" pitchFamily="66" charset="0"/>
              </a:rPr>
              <a:t>-</a:t>
            </a:r>
          </a:p>
          <a:p>
            <a:pPr marL="0" indent="0">
              <a:buNone/>
            </a:pPr>
            <a:r>
              <a:rPr lang="en-US" dirty="0" err="1">
                <a:latin typeface="Cavolini" panose="03000502040302020204" pitchFamily="66" charset="0"/>
                <a:cs typeface="Cavolini" panose="03000502040302020204" pitchFamily="66" charset="0"/>
              </a:rPr>
              <a:t>minant</a:t>
            </a:r>
            <a:r>
              <a:rPr lang="en-US" dirty="0">
                <a:latin typeface="Cavolini" panose="03000502040302020204" pitchFamily="66" charset="0"/>
                <a:cs typeface="Cavolini" panose="03000502040302020204" pitchFamily="66" charset="0"/>
              </a:rPr>
              <a:t> disease with multiple organ failure. </a:t>
            </a:r>
          </a:p>
        </p:txBody>
      </p:sp>
      <p:pic>
        <p:nvPicPr>
          <p:cNvPr id="4" name="Picture 2" descr="C:\Users\comp\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126" y="32776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omp\Desktop\downloa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4419600"/>
            <a:ext cx="27051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omp\Desktop\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334" y="3048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omp\Desktop\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200" y="2286000"/>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omp\Desktop\download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8126" y="2524125"/>
            <a:ext cx="24098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711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E63609-1D84-3743-8F76-C32ED555EEC1}"/>
              </a:ext>
            </a:extLst>
          </p:cNvPr>
          <p:cNvSpPr>
            <a:spLocks noGrp="1"/>
          </p:cNvSpPr>
          <p:nvPr>
            <p:ph type="title"/>
          </p:nvPr>
        </p:nvSpPr>
        <p:spPr>
          <a:xfrm>
            <a:off x="381001" y="304801"/>
            <a:ext cx="4191000" cy="838199"/>
          </a:xfrm>
        </p:spPr>
        <p:txBody>
          <a:bodyPr>
            <a:normAutofit fontScale="90000"/>
          </a:bodyPr>
          <a:lstStyle/>
          <a:p>
            <a:r>
              <a:rPr lang="en-US" b="1" i="1" dirty="0">
                <a:latin typeface="Cavolini" panose="03000502040302020204" pitchFamily="66" charset="0"/>
                <a:cs typeface="Cavolini" panose="03000502040302020204" pitchFamily="66" charset="0"/>
              </a:rPr>
              <a:t>PAN continued…</a:t>
            </a:r>
          </a:p>
        </p:txBody>
      </p:sp>
      <p:sp>
        <p:nvSpPr>
          <p:cNvPr id="3" name="Content Placeholder 2">
            <a:extLst>
              <a:ext uri="{FF2B5EF4-FFF2-40B4-BE49-F238E27FC236}">
                <a16:creationId xmlns:a16="http://schemas.microsoft.com/office/drawing/2014/main" xmlns="" id="{37D339B4-2920-524B-8CD0-6D0AF997D4D4}"/>
              </a:ext>
            </a:extLst>
          </p:cNvPr>
          <p:cNvSpPr>
            <a:spLocks noGrp="1"/>
          </p:cNvSpPr>
          <p:nvPr>
            <p:ph idx="1"/>
          </p:nvPr>
        </p:nvSpPr>
        <p:spPr>
          <a:xfrm>
            <a:off x="381000" y="1295400"/>
            <a:ext cx="6172200" cy="5334000"/>
          </a:xfrm>
        </p:spPr>
        <p:txBody>
          <a:bodyPr/>
          <a:lstStyle/>
          <a:p>
            <a:pPr marL="0" indent="0">
              <a:buNone/>
            </a:pPr>
            <a:r>
              <a:rPr lang="en-US" i="1" dirty="0" smtClean="0">
                <a:latin typeface="Cavolini" panose="03000502040302020204" pitchFamily="66" charset="0"/>
                <a:cs typeface="Cavolini" panose="03000502040302020204" pitchFamily="66" charset="0"/>
              </a:rPr>
              <a:t>Severe </a:t>
            </a:r>
            <a:r>
              <a:rPr lang="en-US" i="1" dirty="0">
                <a:latin typeface="Cavolini" panose="03000502040302020204" pitchFamily="66" charset="0"/>
                <a:cs typeface="Cavolini" panose="03000502040302020204" pitchFamily="66" charset="0"/>
              </a:rPr>
              <a:t>hypertension and/or renal impairment may occur due to multiple renal infarctions but glomerulonephritis is rare (in contrast to microscopic </a:t>
            </a:r>
            <a:r>
              <a:rPr lang="en-US" i="1" dirty="0" err="1">
                <a:latin typeface="Cavolini" panose="03000502040302020204" pitchFamily="66" charset="0"/>
                <a:cs typeface="Cavolini" panose="03000502040302020204" pitchFamily="66" charset="0"/>
              </a:rPr>
              <a:t>polyangiitis</a:t>
            </a:r>
            <a:r>
              <a:rPr lang="en-US" i="1" dirty="0">
                <a:latin typeface="Cavolini" panose="03000502040302020204" pitchFamily="66" charset="0"/>
                <a:cs typeface="Cavolini" panose="03000502040302020204" pitchFamily="66" charset="0"/>
              </a:rPr>
              <a:t>). </a:t>
            </a:r>
          </a:p>
          <a:p>
            <a:endParaRPr lang="en-US" i="1" dirty="0" smtClean="0">
              <a:latin typeface="Cavolini" panose="03000502040302020204" pitchFamily="66" charset="0"/>
              <a:cs typeface="Cavolini" panose="03000502040302020204" pitchFamily="66" charset="0"/>
            </a:endParaRPr>
          </a:p>
          <a:p>
            <a:r>
              <a:rPr lang="en-US" i="1" dirty="0" smtClean="0">
                <a:latin typeface="Cavolini" panose="03000502040302020204" pitchFamily="66" charset="0"/>
                <a:cs typeface="Cavolini" panose="03000502040302020204" pitchFamily="66" charset="0"/>
              </a:rPr>
              <a:t>The </a:t>
            </a:r>
            <a:r>
              <a:rPr lang="en-US" i="1" dirty="0">
                <a:latin typeface="Cavolini" panose="03000502040302020204" pitchFamily="66" charset="0"/>
                <a:cs typeface="Cavolini" panose="03000502040302020204" pitchFamily="66" charset="0"/>
              </a:rPr>
              <a:t>diagnosis is confirmed by angiographic demonstration of multiple aneurysms and smooth narrowing of mesenteric, hepatic or renal systems, or by histology (muscle or </a:t>
            </a:r>
            <a:r>
              <a:rPr lang="en-US" i="1" dirty="0" err="1">
                <a:latin typeface="Cavolini" panose="03000502040302020204" pitchFamily="66" charset="0"/>
                <a:cs typeface="Cavolini" panose="03000502040302020204" pitchFamily="66" charset="0"/>
              </a:rPr>
              <a:t>sural</a:t>
            </a:r>
            <a:r>
              <a:rPr lang="en-US" i="1" dirty="0">
                <a:latin typeface="Cavolini" panose="03000502040302020204" pitchFamily="66" charset="0"/>
                <a:cs typeface="Cavolini" panose="03000502040302020204" pitchFamily="66" charset="0"/>
              </a:rPr>
              <a:t> nerve biopsy).</a:t>
            </a:r>
          </a:p>
          <a:p>
            <a:endParaRPr lang="en-US" i="1" dirty="0" smtClean="0">
              <a:latin typeface="Cavolini" panose="03000502040302020204" pitchFamily="66" charset="0"/>
              <a:cs typeface="Cavolini" panose="03000502040302020204" pitchFamily="66" charset="0"/>
            </a:endParaRPr>
          </a:p>
          <a:p>
            <a:endParaRPr lang="en-US" i="1" dirty="0">
              <a:latin typeface="Cavolini" panose="03000502040302020204" pitchFamily="66" charset="0"/>
              <a:cs typeface="Cavolini" panose="03000502040302020204" pitchFamily="66" charset="0"/>
            </a:endParaRPr>
          </a:p>
          <a:p>
            <a:endParaRPr lang="en-US" i="1" dirty="0" smtClean="0">
              <a:latin typeface="Cavolini" panose="03000502040302020204" pitchFamily="66" charset="0"/>
              <a:cs typeface="Cavolini" panose="03000502040302020204" pitchFamily="66" charset="0"/>
            </a:endParaRPr>
          </a:p>
          <a:p>
            <a:r>
              <a:rPr lang="en-US" i="1" dirty="0" smtClean="0">
                <a:latin typeface="Cavolini" panose="03000502040302020204" pitchFamily="66" charset="0"/>
                <a:cs typeface="Cavolini" panose="03000502040302020204" pitchFamily="66" charset="0"/>
              </a:rPr>
              <a:t>Mortality </a:t>
            </a:r>
            <a:r>
              <a:rPr lang="en-US" i="1" dirty="0">
                <a:latin typeface="Cavolini" panose="03000502040302020204" pitchFamily="66" charset="0"/>
                <a:cs typeface="Cavolini" panose="03000502040302020204" pitchFamily="66" charset="0"/>
              </a:rPr>
              <a:t>is less than 20% with treatment but relapse occurs in up to 50% of patients.</a:t>
            </a:r>
          </a:p>
        </p:txBody>
      </p:sp>
      <p:pic>
        <p:nvPicPr>
          <p:cNvPr id="3074" name="Picture 2" descr="C:\Users\comp\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890" y="3276600"/>
            <a:ext cx="434339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598431"/>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8001000" cy="1066800"/>
          </a:xfrm>
        </p:spPr>
        <p:txBody>
          <a:bodyPr>
            <a:normAutofit/>
          </a:bodyPr>
          <a:lstStyle/>
          <a:p>
            <a:r>
              <a:rPr lang="en-US" dirty="0" smtClean="0"/>
              <a:t>Diagnostic Criteria PAN</a:t>
            </a:r>
            <a:endParaRPr lang="en-US" dirty="0"/>
          </a:p>
        </p:txBody>
      </p:sp>
      <p:pic>
        <p:nvPicPr>
          <p:cNvPr id="4" name="Picture 2" descr="C:\Users\Muhammad Zahid Zaki\Desktop\PAN criteria 1990 (1).jpg"/>
          <p:cNvPicPr>
            <a:picLocks noGrp="1" noChangeAspect="1" noChangeArrowheads="1"/>
          </p:cNvPicPr>
          <p:nvPr>
            <p:ph idx="1"/>
          </p:nvPr>
        </p:nvPicPr>
        <p:blipFill>
          <a:blip r:embed="rId2"/>
          <a:srcRect/>
          <a:stretch>
            <a:fillRect/>
          </a:stretch>
        </p:blipFill>
        <p:spPr bwMode="auto">
          <a:xfrm>
            <a:off x="2133600" y="1447800"/>
            <a:ext cx="8086725" cy="4800599"/>
          </a:xfrm>
          <a:prstGeom prst="rect">
            <a:avLst/>
          </a:prstGeom>
          <a:noFill/>
        </p:spPr>
      </p:pic>
    </p:spTree>
    <p:extLst>
      <p:ext uri="{BB962C8B-B14F-4D97-AF65-F5344CB8AC3E}">
        <p14:creationId xmlns:p14="http://schemas.microsoft.com/office/powerpoint/2010/main" val="1136011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31548-80B4-C946-9159-15B6645B7F18}"/>
              </a:ext>
            </a:extLst>
          </p:cNvPr>
          <p:cNvSpPr>
            <a:spLocks noGrp="1"/>
          </p:cNvSpPr>
          <p:nvPr>
            <p:ph type="title"/>
          </p:nvPr>
        </p:nvSpPr>
        <p:spPr>
          <a:xfrm>
            <a:off x="685799" y="0"/>
            <a:ext cx="8148637" cy="1447800"/>
          </a:xfrm>
        </p:spPr>
        <p:txBody>
          <a:bodyPr>
            <a:normAutofit/>
          </a:bodyPr>
          <a:lstStyle/>
          <a:p>
            <a:r>
              <a:rPr lang="en-US" sz="5400" b="1" i="1" dirty="0">
                <a:latin typeface="Cavolini" panose="03000502040302020204" pitchFamily="66" charset="0"/>
                <a:cs typeface="Cavolini" panose="03000502040302020204" pitchFamily="66" charset="0"/>
              </a:rPr>
              <a:t>KAWASAKI DISEASE :-</a:t>
            </a:r>
          </a:p>
        </p:txBody>
      </p:sp>
      <p:sp>
        <p:nvSpPr>
          <p:cNvPr id="3" name="Content Placeholder 2">
            <a:extLst>
              <a:ext uri="{FF2B5EF4-FFF2-40B4-BE49-F238E27FC236}">
                <a16:creationId xmlns:a16="http://schemas.microsoft.com/office/drawing/2014/main" xmlns="" id="{4C46234D-F314-0445-AF66-4E11D68005F0}"/>
              </a:ext>
            </a:extLst>
          </p:cNvPr>
          <p:cNvSpPr>
            <a:spLocks noGrp="1"/>
          </p:cNvSpPr>
          <p:nvPr>
            <p:ph idx="1"/>
          </p:nvPr>
        </p:nvSpPr>
        <p:spPr>
          <a:xfrm>
            <a:off x="685800" y="990601"/>
            <a:ext cx="10820400" cy="5400726"/>
          </a:xfrm>
        </p:spPr>
        <p:txBody>
          <a:bodyPr>
            <a:normAutofit/>
          </a:bodyPr>
          <a:lstStyle/>
          <a:p>
            <a:r>
              <a:rPr lang="en-US" sz="2400" i="1" dirty="0">
                <a:latin typeface="Cavolini" panose="03000502040302020204" pitchFamily="66" charset="0"/>
                <a:cs typeface="Cavolini" panose="03000502040302020204" pitchFamily="66" charset="0"/>
              </a:rPr>
              <a:t>Kawasaki disease is an acute systemic disorder of childhood that predominantly occurs in Japan. </a:t>
            </a:r>
          </a:p>
          <a:p>
            <a:r>
              <a:rPr lang="en-US" sz="2400" i="1" dirty="0">
                <a:latin typeface="Cavolini" panose="03000502040302020204" pitchFamily="66" charset="0"/>
                <a:cs typeface="Cavolini" panose="03000502040302020204" pitchFamily="66" charset="0"/>
              </a:rPr>
              <a:t>Presentation is with fever, </a:t>
            </a:r>
            <a:r>
              <a:rPr lang="en-US" sz="2400" i="1" dirty="0" err="1">
                <a:latin typeface="Cavolini" panose="03000502040302020204" pitchFamily="66" charset="0"/>
                <a:cs typeface="Cavolini" panose="03000502040302020204" pitchFamily="66" charset="0"/>
              </a:rPr>
              <a:t>generalised</a:t>
            </a:r>
            <a:r>
              <a:rPr lang="en-US" sz="2400" i="1" dirty="0">
                <a:latin typeface="Cavolini" panose="03000502040302020204" pitchFamily="66" charset="0"/>
                <a:cs typeface="Cavolini" panose="03000502040302020204" pitchFamily="66" charset="0"/>
              </a:rPr>
              <a:t> rash including the palms and soles, inflamed oral mucosa and </a:t>
            </a:r>
            <a:r>
              <a:rPr lang="en-US" sz="2400" i="1" dirty="0" err="1">
                <a:latin typeface="Cavolini" panose="03000502040302020204" pitchFamily="66" charset="0"/>
                <a:cs typeface="Cavolini" panose="03000502040302020204" pitchFamily="66" charset="0"/>
              </a:rPr>
              <a:t>conjunctival</a:t>
            </a:r>
            <a:r>
              <a:rPr lang="en-US" sz="2400" i="1" dirty="0">
                <a:latin typeface="Cavolini" panose="03000502040302020204" pitchFamily="66" charset="0"/>
                <a:cs typeface="Cavolini" panose="03000502040302020204" pitchFamily="66" charset="0"/>
              </a:rPr>
              <a:t> injection resembling a viral </a:t>
            </a:r>
            <a:r>
              <a:rPr lang="en-US" sz="2400" i="1" dirty="0" err="1">
                <a:latin typeface="Cavolini" panose="03000502040302020204" pitchFamily="66" charset="0"/>
                <a:cs typeface="Cavolini" panose="03000502040302020204" pitchFamily="66" charset="0"/>
              </a:rPr>
              <a:t>exanthem</a:t>
            </a:r>
            <a:r>
              <a:rPr lang="en-US" sz="2400" i="1" dirty="0">
                <a:latin typeface="Cavolini" panose="03000502040302020204" pitchFamily="66" charset="0"/>
                <a:cs typeface="Cavolini" panose="03000502040302020204" pitchFamily="66" charset="0"/>
              </a:rPr>
              <a:t> or Stevens–Johnson syndrome</a:t>
            </a:r>
            <a:r>
              <a:rPr lang="en-US" sz="2400" i="1" dirty="0" smtClean="0">
                <a:latin typeface="Cavolini" panose="03000502040302020204" pitchFamily="66" charset="0"/>
                <a:cs typeface="Cavolini" panose="03000502040302020204" pitchFamily="66" charset="0"/>
              </a:rPr>
              <a:t>.</a:t>
            </a:r>
          </a:p>
          <a:p>
            <a:endParaRPr lang="en-US" sz="2400" i="1" dirty="0">
              <a:latin typeface="Cavolini" panose="03000502040302020204" pitchFamily="66" charset="0"/>
              <a:cs typeface="Cavolini" panose="03000502040302020204" pitchFamily="66" charset="0"/>
            </a:endParaRPr>
          </a:p>
        </p:txBody>
      </p:sp>
      <p:pic>
        <p:nvPicPr>
          <p:cNvPr id="4098" name="Picture 2" descr="C:\Users\comp\Desktop\Kawasaki-Dise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60110"/>
            <a:ext cx="5943600" cy="399789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omp\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333875"/>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omp\Desktop\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93035"/>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1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4648200" cy="1293028"/>
          </a:xfrm>
        </p:spPr>
        <p:txBody>
          <a:bodyPr/>
          <a:lstStyle/>
          <a:p>
            <a:r>
              <a:rPr lang="en-US" b="1" i="1" dirty="0">
                <a:latin typeface="Cavolini" panose="03000502040302020204" pitchFamily="66" charset="0"/>
                <a:cs typeface="Cavolini" panose="03000502040302020204" pitchFamily="66" charset="0"/>
              </a:rPr>
              <a:t>KAWASAKI DISEASE :-</a:t>
            </a:r>
            <a:endParaRPr lang="en-US" dirty="0"/>
          </a:p>
        </p:txBody>
      </p:sp>
      <p:sp>
        <p:nvSpPr>
          <p:cNvPr id="3" name="Content Placeholder 2"/>
          <p:cNvSpPr>
            <a:spLocks noGrp="1"/>
          </p:cNvSpPr>
          <p:nvPr>
            <p:ph idx="1"/>
          </p:nvPr>
        </p:nvSpPr>
        <p:spPr/>
        <p:txBody>
          <a:bodyPr>
            <a:normAutofit/>
          </a:bodyPr>
          <a:lstStyle/>
          <a:p>
            <a:r>
              <a:rPr lang="en-US" sz="3200" i="1" dirty="0">
                <a:latin typeface="Cavolini" panose="03000502040302020204" pitchFamily="66" charset="0"/>
                <a:cs typeface="Cavolini" panose="03000502040302020204" pitchFamily="66" charset="0"/>
              </a:rPr>
              <a:t>Although the causative trigger is unknown, it has been associated with Mycoplasma and HIV infection. </a:t>
            </a:r>
          </a:p>
          <a:p>
            <a:r>
              <a:rPr lang="en-US" sz="3200" i="1" dirty="0">
                <a:latin typeface="Cavolini" panose="03000502040302020204" pitchFamily="66" charset="0"/>
                <a:cs typeface="Cavolini" panose="03000502040302020204" pitchFamily="66" charset="0"/>
              </a:rPr>
              <a:t>Cardiovascular complications include transient coronary dilatation, myocarditis, pericarditis, myocardial infarction, peripheral vascular insufficiency and gangrene. </a:t>
            </a:r>
          </a:p>
          <a:p>
            <a:r>
              <a:rPr lang="en-US" sz="3200" i="1" dirty="0">
                <a:latin typeface="Cavolini" panose="03000502040302020204" pitchFamily="66" charset="0"/>
                <a:cs typeface="Cavolini" panose="03000502040302020204" pitchFamily="66" charset="0"/>
              </a:rPr>
              <a:t>Treatment is with aspirin (5mg/kg daily for 14 days) and intravenous </a:t>
            </a:r>
            <a:r>
              <a:rPr lang="en-US" sz="3200" i="1" dirty="0" err="1">
                <a:latin typeface="Cavolini" panose="03000502040302020204" pitchFamily="66" charset="0"/>
                <a:cs typeface="Cavolini" panose="03000502040302020204" pitchFamily="66" charset="0"/>
              </a:rPr>
              <a:t>gammaglobulin</a:t>
            </a:r>
            <a:r>
              <a:rPr lang="en-US" sz="3200" i="1" dirty="0">
                <a:latin typeface="Cavolini" panose="03000502040302020204" pitchFamily="66" charset="0"/>
                <a:cs typeface="Cavolini" panose="03000502040302020204" pitchFamily="66" charset="0"/>
              </a:rPr>
              <a:t> (400mg/kg daily for 4 days).</a:t>
            </a:r>
          </a:p>
          <a:p>
            <a:endParaRPr lang="en-US" sz="3200" dirty="0"/>
          </a:p>
        </p:txBody>
      </p:sp>
    </p:spTree>
    <p:extLst>
      <p:ext uri="{BB962C8B-B14F-4D97-AF65-F5344CB8AC3E}">
        <p14:creationId xmlns:p14="http://schemas.microsoft.com/office/powerpoint/2010/main" val="3933001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BA86AB-DA24-A740-8438-2C736A7FD34A}"/>
              </a:ext>
            </a:extLst>
          </p:cNvPr>
          <p:cNvSpPr>
            <a:spLocks noGrp="1"/>
          </p:cNvSpPr>
          <p:nvPr>
            <p:ph type="title"/>
          </p:nvPr>
        </p:nvSpPr>
        <p:spPr>
          <a:xfrm>
            <a:off x="228600" y="-228600"/>
            <a:ext cx="10134600" cy="1219200"/>
          </a:xfrm>
        </p:spPr>
        <p:txBody>
          <a:bodyPr>
            <a:normAutofit/>
          </a:bodyPr>
          <a:lstStyle/>
          <a:p>
            <a:r>
              <a:rPr lang="en-US" sz="5400" b="1" i="1" dirty="0">
                <a:latin typeface="Cavolini" panose="03000502040302020204" pitchFamily="66" charset="0"/>
                <a:cs typeface="Cavolini" panose="03000502040302020204" pitchFamily="66" charset="0"/>
              </a:rPr>
              <a:t>MICROSCOPIC POLYANGIITIS:-</a:t>
            </a:r>
          </a:p>
        </p:txBody>
      </p:sp>
      <p:sp>
        <p:nvSpPr>
          <p:cNvPr id="3" name="Content Placeholder 2">
            <a:extLst>
              <a:ext uri="{FF2B5EF4-FFF2-40B4-BE49-F238E27FC236}">
                <a16:creationId xmlns:a16="http://schemas.microsoft.com/office/drawing/2014/main" xmlns="" id="{6DA7DC7B-0C8D-B745-8811-50AF3DC34EED}"/>
              </a:ext>
            </a:extLst>
          </p:cNvPr>
          <p:cNvSpPr>
            <a:spLocks noGrp="1"/>
          </p:cNvSpPr>
          <p:nvPr>
            <p:ph idx="1"/>
          </p:nvPr>
        </p:nvSpPr>
        <p:spPr>
          <a:xfrm>
            <a:off x="0" y="609601"/>
            <a:ext cx="7543800" cy="4800600"/>
          </a:xfrm>
        </p:spPr>
        <p:txBody>
          <a:bodyPr>
            <a:normAutofit/>
          </a:bodyPr>
          <a:lstStyle/>
          <a:p>
            <a:r>
              <a:rPr lang="en-US" sz="2800" i="1" dirty="0">
                <a:latin typeface="Cavolini" panose="03000502040302020204" pitchFamily="66" charset="0"/>
                <a:cs typeface="Cavolini" panose="03000502040302020204" pitchFamily="66" charset="0"/>
              </a:rPr>
              <a:t>This has an annual incidence of about 8/1 000 000 and is </a:t>
            </a:r>
            <a:r>
              <a:rPr lang="en-US" sz="2800" i="1" dirty="0" err="1">
                <a:latin typeface="Cavolini" panose="03000502040302020204" pitchFamily="66" charset="0"/>
                <a:cs typeface="Cavolini" panose="03000502040302020204" pitchFamily="66" charset="0"/>
              </a:rPr>
              <a:t>characterised</a:t>
            </a:r>
            <a:r>
              <a:rPr lang="en-US" sz="2800" i="1" dirty="0">
                <a:latin typeface="Cavolini" panose="03000502040302020204" pitchFamily="66" charset="0"/>
                <a:cs typeface="Cavolini" panose="03000502040302020204" pitchFamily="66" charset="0"/>
              </a:rPr>
              <a:t> by </a:t>
            </a:r>
            <a:r>
              <a:rPr lang="en-US" sz="2800" i="1" dirty="0" err="1">
                <a:latin typeface="Cavolini" panose="03000502040302020204" pitchFamily="66" charset="0"/>
                <a:cs typeface="Cavolini" panose="03000502040302020204" pitchFamily="66" charset="0"/>
              </a:rPr>
              <a:t>necrotising</a:t>
            </a:r>
            <a:r>
              <a:rPr lang="en-US" sz="2800" i="1" dirty="0">
                <a:latin typeface="Cavolini" panose="03000502040302020204" pitchFamily="66" charset="0"/>
                <a:cs typeface="Cavolini" panose="03000502040302020204" pitchFamily="66" charset="0"/>
              </a:rPr>
              <a:t> </a:t>
            </a:r>
            <a:r>
              <a:rPr lang="en-US" sz="2800" i="1" dirty="0" err="1">
                <a:latin typeface="Cavolini" panose="03000502040302020204" pitchFamily="66" charset="0"/>
                <a:cs typeface="Cavolini" panose="03000502040302020204" pitchFamily="66" charset="0"/>
              </a:rPr>
              <a:t>vasculitis</a:t>
            </a:r>
            <a:r>
              <a:rPr lang="en-US" sz="2800" i="1" dirty="0">
                <a:latin typeface="Cavolini" panose="03000502040302020204" pitchFamily="66" charset="0"/>
                <a:cs typeface="Cavolini" panose="03000502040302020204" pitchFamily="66" charset="0"/>
              </a:rPr>
              <a:t> affecting small vessels. </a:t>
            </a:r>
          </a:p>
          <a:p>
            <a:r>
              <a:rPr lang="en-US" sz="2800" i="1" dirty="0">
                <a:latin typeface="Cavolini" panose="03000502040302020204" pitchFamily="66" charset="0"/>
                <a:cs typeface="Cavolini" panose="03000502040302020204" pitchFamily="66" charset="0"/>
              </a:rPr>
              <a:t>Typical presentation is with rapidly progressive glomerulonephritis, often associated with alveolar </a:t>
            </a:r>
            <a:r>
              <a:rPr lang="en-US" sz="2800" i="1" dirty="0" err="1">
                <a:latin typeface="Cavolini" panose="03000502040302020204" pitchFamily="66" charset="0"/>
                <a:cs typeface="Cavolini" panose="03000502040302020204" pitchFamily="66" charset="0"/>
              </a:rPr>
              <a:t>haemorrhage</a:t>
            </a:r>
            <a:r>
              <a:rPr lang="en-US" sz="2800" i="1" dirty="0">
                <a:latin typeface="Cavolini" panose="03000502040302020204" pitchFamily="66" charset="0"/>
                <a:cs typeface="Cavolini" panose="03000502040302020204" pitchFamily="66" charset="0"/>
              </a:rPr>
              <a:t>. </a:t>
            </a:r>
            <a:r>
              <a:rPr lang="en-US" sz="2800" i="1" dirty="0" smtClean="0">
                <a:latin typeface="Cavolini" panose="03000502040302020204" pitchFamily="66" charset="0"/>
                <a:cs typeface="Cavolini" panose="03000502040302020204" pitchFamily="66" charset="0"/>
              </a:rPr>
              <a:t>(renal-pulmonary syndrome)</a:t>
            </a:r>
            <a:endParaRPr lang="en-US" sz="2800" i="1" dirty="0">
              <a:latin typeface="Cavolini" panose="03000502040302020204" pitchFamily="66" charset="0"/>
              <a:cs typeface="Cavolini" panose="03000502040302020204" pitchFamily="66" charset="0"/>
            </a:endParaRPr>
          </a:p>
          <a:p>
            <a:r>
              <a:rPr lang="en-US" sz="2800" i="1" dirty="0">
                <a:latin typeface="Cavolini" panose="03000502040302020204" pitchFamily="66" charset="0"/>
                <a:cs typeface="Cavolini" panose="03000502040302020204" pitchFamily="66" charset="0"/>
              </a:rPr>
              <a:t>Cutaneous and gastrointestinal involvement is common and other features include neuropathy (15%) and pleural effusions (15%). </a:t>
            </a:r>
          </a:p>
          <a:p>
            <a:r>
              <a:rPr lang="en-US" sz="2800" i="1" dirty="0">
                <a:latin typeface="Cavolini" panose="03000502040302020204" pitchFamily="66" charset="0"/>
                <a:cs typeface="Cavolini" panose="03000502040302020204" pitchFamily="66" charset="0"/>
              </a:rPr>
              <a:t>Patients are usually p-ANCA (myeloperoxidase)-positive. </a:t>
            </a:r>
          </a:p>
        </p:txBody>
      </p:sp>
      <p:pic>
        <p:nvPicPr>
          <p:cNvPr id="5122" name="Picture 2" descr="C:\Users\comp\Desktop\2024-156589906139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990600"/>
            <a:ext cx="48768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omp\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802" y="5010150"/>
            <a:ext cx="3459598"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comp\Desktop\download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10200"/>
            <a:ext cx="29718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479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576EE-FE78-E54D-8F51-EF94A6331583}"/>
              </a:ext>
            </a:extLst>
          </p:cNvPr>
          <p:cNvSpPr>
            <a:spLocks noGrp="1"/>
          </p:cNvSpPr>
          <p:nvPr>
            <p:ph type="title"/>
          </p:nvPr>
        </p:nvSpPr>
        <p:spPr>
          <a:xfrm>
            <a:off x="2085975" y="639315"/>
            <a:ext cx="8610600" cy="1319221"/>
          </a:xfrm>
        </p:spPr>
        <p:txBody>
          <a:bodyPr/>
          <a:lstStyle/>
          <a:p>
            <a:r>
              <a:rPr lang="en-US" b="1" i="1">
                <a:latin typeface="Cavolini" panose="03000502040302020204" pitchFamily="66" charset="0"/>
                <a:cs typeface="Cavolini" panose="03000502040302020204" pitchFamily="66" charset="0"/>
              </a:rPr>
              <a:t>WEGENER GRANULOMATOSIS:-</a:t>
            </a:r>
          </a:p>
        </p:txBody>
      </p:sp>
      <p:sp>
        <p:nvSpPr>
          <p:cNvPr id="3" name="Content Placeholder 2">
            <a:extLst>
              <a:ext uri="{FF2B5EF4-FFF2-40B4-BE49-F238E27FC236}">
                <a16:creationId xmlns:a16="http://schemas.microsoft.com/office/drawing/2014/main" xmlns="" id="{07C2C9B4-A405-DB45-B431-C1F2F7935E4B}"/>
              </a:ext>
            </a:extLst>
          </p:cNvPr>
          <p:cNvSpPr>
            <a:spLocks noGrp="1"/>
          </p:cNvSpPr>
          <p:nvPr>
            <p:ph idx="1"/>
          </p:nvPr>
        </p:nvSpPr>
        <p:spPr>
          <a:xfrm>
            <a:off x="581025" y="2440782"/>
            <a:ext cx="11029949" cy="3861247"/>
          </a:xfrm>
        </p:spPr>
        <p:txBody>
          <a:bodyPr>
            <a:normAutofit/>
          </a:bodyPr>
          <a:lstStyle/>
          <a:p>
            <a:r>
              <a:rPr lang="en-US" sz="2800" i="1" dirty="0">
                <a:latin typeface="Cavolini" panose="03000502040302020204" pitchFamily="66" charset="0"/>
                <a:cs typeface="Cavolini" panose="03000502040302020204" pitchFamily="66" charset="0"/>
              </a:rPr>
              <a:t>WG has an incidence of 5–10/1 000 000 and is </a:t>
            </a:r>
            <a:r>
              <a:rPr lang="en-US" sz="2800" i="1" dirty="0" err="1">
                <a:latin typeface="Cavolini" panose="03000502040302020204" pitchFamily="66" charset="0"/>
                <a:cs typeface="Cavolini" panose="03000502040302020204" pitchFamily="66" charset="0"/>
              </a:rPr>
              <a:t>characterised</a:t>
            </a:r>
            <a:r>
              <a:rPr lang="en-US" sz="2800" i="1" dirty="0">
                <a:latin typeface="Cavolini" panose="03000502040302020204" pitchFamily="66" charset="0"/>
                <a:cs typeface="Cavolini" panose="03000502040302020204" pitchFamily="66" charset="0"/>
              </a:rPr>
              <a:t> by granulomatous inflammation and </a:t>
            </a:r>
            <a:r>
              <a:rPr lang="en-US" sz="2800" i="1" dirty="0" err="1">
                <a:latin typeface="Cavolini" panose="03000502040302020204" pitchFamily="66" charset="0"/>
                <a:cs typeface="Cavolini" panose="03000502040302020204" pitchFamily="66" charset="0"/>
              </a:rPr>
              <a:t>necrotising</a:t>
            </a:r>
            <a:r>
              <a:rPr lang="en-US" sz="2800" i="1" dirty="0">
                <a:latin typeface="Cavolini" panose="03000502040302020204" pitchFamily="66" charset="0"/>
                <a:cs typeface="Cavolini" panose="03000502040302020204" pitchFamily="66" charset="0"/>
              </a:rPr>
              <a:t> </a:t>
            </a:r>
            <a:r>
              <a:rPr lang="en-US" sz="2800" i="1" dirty="0" err="1">
                <a:latin typeface="Cavolini" panose="03000502040302020204" pitchFamily="66" charset="0"/>
                <a:cs typeface="Cavolini" panose="03000502040302020204" pitchFamily="66" charset="0"/>
              </a:rPr>
              <a:t>vasculitis</a:t>
            </a:r>
            <a:r>
              <a:rPr lang="en-US" sz="2800" i="1" dirty="0">
                <a:latin typeface="Cavolini" panose="03000502040302020204" pitchFamily="66" charset="0"/>
                <a:cs typeface="Cavolini" panose="03000502040302020204" pitchFamily="66" charset="0"/>
              </a:rPr>
              <a:t> affecting the nasal passages, airways and kidney. </a:t>
            </a:r>
            <a:r>
              <a:rPr lang="en-US" sz="2800" i="1" dirty="0" smtClean="0">
                <a:latin typeface="Cavolini" panose="03000502040302020204" pitchFamily="66" charset="0"/>
                <a:cs typeface="Cavolini" panose="03000502040302020204" pitchFamily="66" charset="0"/>
              </a:rPr>
              <a:t>(renal pulmonary syndrome)</a:t>
            </a:r>
            <a:endParaRPr lang="en-US" sz="2800" i="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656141706"/>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053CA-4DF2-FE40-B80B-DC4C9ED40D7D}"/>
              </a:ext>
            </a:extLst>
          </p:cNvPr>
          <p:cNvSpPr>
            <a:spLocks noGrp="1"/>
          </p:cNvSpPr>
          <p:nvPr>
            <p:ph type="title"/>
          </p:nvPr>
        </p:nvSpPr>
        <p:spPr>
          <a:xfrm>
            <a:off x="152400" y="228601"/>
            <a:ext cx="8153399" cy="1219199"/>
          </a:xfrm>
        </p:spPr>
        <p:txBody>
          <a:bodyPr>
            <a:normAutofit/>
          </a:bodyPr>
          <a:lstStyle/>
          <a:p>
            <a:r>
              <a:rPr lang="en-US" b="1" i="1" dirty="0">
                <a:latin typeface="Cavolini" panose="03000502040302020204" pitchFamily="66" charset="0"/>
                <a:cs typeface="Cavolini" panose="03000502040302020204" pitchFamily="66" charset="0"/>
              </a:rPr>
              <a:t>   WEGENER GRANULOMATOSIS  </a:t>
            </a:r>
          </a:p>
        </p:txBody>
      </p:sp>
      <p:sp>
        <p:nvSpPr>
          <p:cNvPr id="3" name="Content Placeholder 2">
            <a:extLst>
              <a:ext uri="{FF2B5EF4-FFF2-40B4-BE49-F238E27FC236}">
                <a16:creationId xmlns:a16="http://schemas.microsoft.com/office/drawing/2014/main" xmlns="" id="{6CC89F89-221D-AA47-ADD6-C8B53153AF9E}"/>
              </a:ext>
            </a:extLst>
          </p:cNvPr>
          <p:cNvSpPr>
            <a:spLocks noGrp="1"/>
          </p:cNvSpPr>
          <p:nvPr>
            <p:ph idx="1"/>
          </p:nvPr>
        </p:nvSpPr>
        <p:spPr>
          <a:xfrm>
            <a:off x="381000" y="1066800"/>
            <a:ext cx="8763000" cy="5151885"/>
          </a:xfrm>
        </p:spPr>
        <p:txBody>
          <a:bodyPr>
            <a:normAutofit/>
          </a:bodyPr>
          <a:lstStyle/>
          <a:p>
            <a:endParaRPr lang="en-US" sz="2800" i="1" dirty="0">
              <a:latin typeface="Cavolini" panose="03000502040302020204" pitchFamily="66" charset="0"/>
              <a:cs typeface="Cavolini" panose="03000502040302020204" pitchFamily="66" charset="0"/>
            </a:endParaRPr>
          </a:p>
          <a:p>
            <a:r>
              <a:rPr lang="en-US" sz="2800" i="1" dirty="0">
                <a:latin typeface="Cavolini" panose="03000502040302020204" pitchFamily="66" charset="0"/>
                <a:cs typeface="Cavolini" panose="03000502040302020204" pitchFamily="66" charset="0"/>
              </a:rPr>
              <a:t>The most common presentation is with upper airway involvement (typically epistaxis, nasal crusting and sinusitis</a:t>
            </a:r>
            <a:r>
              <a:rPr lang="en-US" sz="2000" i="1" dirty="0">
                <a:latin typeface="Cavolini" panose="03000502040302020204" pitchFamily="66" charset="0"/>
                <a:cs typeface="Cavolini" panose="03000502040302020204" pitchFamily="66" charset="0"/>
              </a:rPr>
              <a:t>),</a:t>
            </a:r>
            <a:r>
              <a:rPr lang="en-US" sz="2000" dirty="0"/>
              <a:t> The bridge of the nose can collapse resulting in a “saddle–</a:t>
            </a:r>
            <a:r>
              <a:rPr lang="en-US" sz="2000" b="1" dirty="0"/>
              <a:t>nose deformity</a:t>
            </a:r>
            <a:r>
              <a:rPr lang="en-US" sz="2800" dirty="0"/>
              <a:t>”.</a:t>
            </a:r>
            <a:r>
              <a:rPr lang="en-US" sz="2800" i="1" dirty="0" err="1">
                <a:latin typeface="Cavolini" panose="03000502040302020204" pitchFamily="66" charset="0"/>
                <a:cs typeface="Cavolini" panose="03000502040302020204" pitchFamily="66" charset="0"/>
              </a:rPr>
              <a:t>haemoptysis</a:t>
            </a:r>
            <a:r>
              <a:rPr lang="en-US" sz="2800" i="1" dirty="0">
                <a:latin typeface="Cavolini" panose="03000502040302020204" pitchFamily="66" charset="0"/>
                <a:cs typeface="Cavolini" panose="03000502040302020204" pitchFamily="66" charset="0"/>
              </a:rPr>
              <a:t>, mucosal ulceration and deafness due to serous otitis media. </a:t>
            </a:r>
          </a:p>
          <a:p>
            <a:r>
              <a:rPr lang="en-US" sz="2800" i="1" dirty="0" smtClean="0">
                <a:latin typeface="Cavolini" panose="03000502040302020204" pitchFamily="66" charset="0"/>
                <a:cs typeface="Cavolini" panose="03000502040302020204" pitchFamily="66" charset="0"/>
              </a:rPr>
              <a:t>Untreated </a:t>
            </a:r>
            <a:r>
              <a:rPr lang="en-US" sz="2800" i="1" dirty="0">
                <a:latin typeface="Cavolini" panose="03000502040302020204" pitchFamily="66" charset="0"/>
                <a:cs typeface="Cavolini" panose="03000502040302020204" pitchFamily="66" charset="0"/>
              </a:rPr>
              <a:t>nasal disease ultimately leads to destruction of bone and cartilage. </a:t>
            </a:r>
          </a:p>
          <a:p>
            <a:r>
              <a:rPr lang="en-US" sz="2800" i="1" dirty="0" smtClean="0">
                <a:latin typeface="Cavolini" panose="03000502040302020204" pitchFamily="66" charset="0"/>
                <a:cs typeface="Cavolini" panose="03000502040302020204" pitchFamily="66" charset="0"/>
              </a:rPr>
              <a:t>A </a:t>
            </a:r>
            <a:r>
              <a:rPr lang="en-US" sz="2800" i="1" dirty="0">
                <a:latin typeface="Cavolini" panose="03000502040302020204" pitchFamily="66" charset="0"/>
                <a:cs typeface="Cavolini" panose="03000502040302020204" pitchFamily="66" charset="0"/>
              </a:rPr>
              <a:t>minority of patients present with glomerulonephritis.</a:t>
            </a:r>
          </a:p>
          <a:p>
            <a:r>
              <a:rPr lang="en-US" sz="2800" i="1" dirty="0">
                <a:latin typeface="Cavolini" panose="03000502040302020204" pitchFamily="66" charset="0"/>
                <a:cs typeface="Cavolini" panose="03000502040302020204" pitchFamily="66" charset="0"/>
              </a:rPr>
              <a:t>Patients are usually c-ANCA-positive.</a:t>
            </a:r>
          </a:p>
        </p:txBody>
      </p:sp>
      <p:pic>
        <p:nvPicPr>
          <p:cNvPr id="4" name="Picture 2" descr="C:\Users\com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1600200"/>
            <a:ext cx="216217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499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315200" cy="1143000"/>
          </a:xfrm>
        </p:spPr>
        <p:txBody>
          <a:bodyPr/>
          <a:lstStyle/>
          <a:p>
            <a:r>
              <a:rPr lang="en-US" b="1" i="1" dirty="0">
                <a:latin typeface="Cavolini" panose="03000502040302020204" pitchFamily="66" charset="0"/>
                <a:cs typeface="Cavolini" panose="03000502040302020204" pitchFamily="66" charset="0"/>
              </a:rPr>
              <a:t>WEGENER GRANULOMATOSIS</a:t>
            </a:r>
            <a:endParaRPr lang="en-US" dirty="0"/>
          </a:p>
        </p:txBody>
      </p:sp>
      <p:pic>
        <p:nvPicPr>
          <p:cNvPr id="4" name="Picture 4" descr="C:\Users\Muhammad Zahid Zaki\Desktop\39249tn.jpg"/>
          <p:cNvPicPr>
            <a:picLocks noGrp="1" noChangeAspect="1" noChangeArrowheads="1"/>
          </p:cNvPicPr>
          <p:nvPr>
            <p:ph idx="1"/>
          </p:nvPr>
        </p:nvPicPr>
        <p:blipFill>
          <a:blip r:embed="rId2"/>
          <a:srcRect/>
          <a:stretch>
            <a:fillRect/>
          </a:stretch>
        </p:blipFill>
        <p:spPr bwMode="auto">
          <a:xfrm>
            <a:off x="914400" y="1295400"/>
            <a:ext cx="3619500" cy="2438400"/>
          </a:xfrm>
          <a:prstGeom prst="rect">
            <a:avLst/>
          </a:prstGeom>
          <a:noFill/>
        </p:spPr>
      </p:pic>
      <p:pic>
        <p:nvPicPr>
          <p:cNvPr id="6" name="Picture 5" descr="C:\Users\Muhammad Zahid Zaki\Desktop\download.jpg"/>
          <p:cNvPicPr>
            <a:picLocks noChangeAspect="1" noChangeArrowheads="1"/>
          </p:cNvPicPr>
          <p:nvPr/>
        </p:nvPicPr>
        <p:blipFill>
          <a:blip r:embed="rId3"/>
          <a:srcRect/>
          <a:stretch>
            <a:fillRect/>
          </a:stretch>
        </p:blipFill>
        <p:spPr bwMode="auto">
          <a:xfrm>
            <a:off x="5715000" y="1295400"/>
            <a:ext cx="5638800" cy="3429000"/>
          </a:xfrm>
          <a:prstGeom prst="rect">
            <a:avLst/>
          </a:prstGeom>
          <a:noFill/>
        </p:spPr>
      </p:pic>
      <p:sp>
        <p:nvSpPr>
          <p:cNvPr id="3" name="Rectangle 2"/>
          <p:cNvSpPr/>
          <p:nvPr/>
        </p:nvSpPr>
        <p:spPr>
          <a:xfrm rot="10800000" flipV="1">
            <a:off x="6705600" y="5315506"/>
            <a:ext cx="5257800" cy="830997"/>
          </a:xfrm>
          <a:prstGeom prst="rect">
            <a:avLst/>
          </a:prstGeom>
        </p:spPr>
        <p:txBody>
          <a:bodyPr wrap="square">
            <a:spAutoFit/>
          </a:bodyPr>
          <a:lstStyle/>
          <a:p>
            <a:r>
              <a:rPr lang="en-US" sz="2400" i="1" dirty="0">
                <a:latin typeface="Cavolini" panose="03000502040302020204" pitchFamily="66" charset="0"/>
                <a:cs typeface="Cavolini" panose="03000502040302020204" pitchFamily="66" charset="0"/>
              </a:rPr>
              <a:t>Migratory pulmonary infiltrates and nodules occur in 50% of patients. </a:t>
            </a:r>
          </a:p>
        </p:txBody>
      </p:sp>
      <p:sp>
        <p:nvSpPr>
          <p:cNvPr id="5" name="Rectangle 4"/>
          <p:cNvSpPr/>
          <p:nvPr/>
        </p:nvSpPr>
        <p:spPr>
          <a:xfrm>
            <a:off x="762000" y="4038600"/>
            <a:ext cx="4191000" cy="830997"/>
          </a:xfrm>
          <a:prstGeom prst="rect">
            <a:avLst/>
          </a:prstGeom>
        </p:spPr>
        <p:txBody>
          <a:bodyPr wrap="square">
            <a:spAutoFit/>
          </a:bodyPr>
          <a:lstStyle/>
          <a:p>
            <a:r>
              <a:rPr lang="en-US" sz="2400" i="1" dirty="0">
                <a:latin typeface="Cavolini" panose="03000502040302020204" pitchFamily="66" charset="0"/>
                <a:cs typeface="Cavolini" panose="03000502040302020204" pitchFamily="66" charset="0"/>
              </a:rPr>
              <a:t>granulomatous inflammation </a:t>
            </a:r>
            <a:endParaRPr lang="en-US" sz="2400" i="1" dirty="0" smtClean="0">
              <a:latin typeface="Cavolini" panose="03000502040302020204" pitchFamily="66" charset="0"/>
              <a:cs typeface="Cavolini" panose="03000502040302020204" pitchFamily="66" charset="0"/>
            </a:endParaRPr>
          </a:p>
          <a:p>
            <a:r>
              <a:rPr lang="en-US" sz="2400" i="1" dirty="0" smtClean="0">
                <a:latin typeface="Cavolini" panose="03000502040302020204" pitchFamily="66" charset="0"/>
                <a:cs typeface="Cavolini" panose="03000502040302020204" pitchFamily="66" charset="0"/>
              </a:rPr>
              <a:t>and </a:t>
            </a:r>
            <a:r>
              <a:rPr lang="en-US" sz="2400" i="1" dirty="0" err="1">
                <a:latin typeface="Cavolini" panose="03000502040302020204" pitchFamily="66" charset="0"/>
                <a:cs typeface="Cavolini" panose="03000502040302020204" pitchFamily="66" charset="0"/>
              </a:rPr>
              <a:t>necrotising</a:t>
            </a:r>
            <a:r>
              <a:rPr lang="en-US" sz="2400" i="1" dirty="0">
                <a:latin typeface="Cavolini" panose="03000502040302020204" pitchFamily="66" charset="0"/>
                <a:cs typeface="Cavolini" panose="03000502040302020204" pitchFamily="66" charset="0"/>
              </a:rPr>
              <a:t> </a:t>
            </a:r>
            <a:r>
              <a:rPr lang="en-US" sz="2400" i="1" dirty="0" err="1">
                <a:latin typeface="Cavolini" panose="03000502040302020204" pitchFamily="66" charset="0"/>
                <a:cs typeface="Cavolini" panose="03000502040302020204" pitchFamily="66" charset="0"/>
              </a:rPr>
              <a:t>vasculitis</a:t>
            </a:r>
            <a:r>
              <a:rPr lang="en-US" sz="2400" i="1" dirty="0">
                <a:latin typeface="Cavolini" panose="03000502040302020204" pitchFamily="66" charset="0"/>
                <a:cs typeface="Cavolini" panose="03000502040302020204" pitchFamily="66" charset="0"/>
              </a:rPr>
              <a:t> </a:t>
            </a:r>
            <a:endParaRPr lang="en-US" sz="2400" dirty="0"/>
          </a:p>
        </p:txBody>
      </p:sp>
    </p:spTree>
    <p:extLst>
      <p:ext uri="{BB962C8B-B14F-4D97-AF65-F5344CB8AC3E}">
        <p14:creationId xmlns:p14="http://schemas.microsoft.com/office/powerpoint/2010/main" val="2767233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1"/>
            <a:ext cx="6705600" cy="914400"/>
          </a:xfrm>
        </p:spPr>
        <p:txBody>
          <a:bodyPr>
            <a:normAutofit/>
          </a:bodyPr>
          <a:lstStyle/>
          <a:p>
            <a:r>
              <a:rPr lang="en-US" b="1" i="1" dirty="0">
                <a:latin typeface="Cavolini" panose="03000502040302020204" pitchFamily="66" charset="0"/>
                <a:cs typeface="Cavolini" panose="03000502040302020204" pitchFamily="66" charset="0"/>
              </a:rPr>
              <a:t>WEGENER GRANULOMATOSIS</a:t>
            </a:r>
            <a:endParaRPr lang="en-US" dirty="0"/>
          </a:p>
        </p:txBody>
      </p:sp>
      <p:pic>
        <p:nvPicPr>
          <p:cNvPr id="4" name="Picture 2" descr="C:\Users\Muhammad Zahid Zaki\Desktop\granulomatosis-polyangiitis-gpa-wegener-s-wg-disease-characterized-inflammation-blood-57863969.jpg"/>
          <p:cNvPicPr>
            <a:picLocks noGrp="1" noChangeAspect="1" noChangeArrowheads="1"/>
          </p:cNvPicPr>
          <p:nvPr>
            <p:ph idx="1"/>
          </p:nvPr>
        </p:nvPicPr>
        <p:blipFill>
          <a:blip r:embed="rId2"/>
          <a:srcRect/>
          <a:stretch>
            <a:fillRect/>
          </a:stretch>
        </p:blipFill>
        <p:spPr bwMode="auto">
          <a:xfrm>
            <a:off x="7639834" y="1066800"/>
            <a:ext cx="4571999" cy="5151438"/>
          </a:xfrm>
          <a:prstGeom prst="rect">
            <a:avLst/>
          </a:prstGeom>
          <a:noFill/>
        </p:spPr>
      </p:pic>
      <p:sp>
        <p:nvSpPr>
          <p:cNvPr id="5" name="Rectangle 4"/>
          <p:cNvSpPr/>
          <p:nvPr/>
        </p:nvSpPr>
        <p:spPr>
          <a:xfrm>
            <a:off x="457200" y="533400"/>
            <a:ext cx="6324600" cy="3600986"/>
          </a:xfrm>
          <a:prstGeom prst="rect">
            <a:avLst/>
          </a:prstGeom>
        </p:spPr>
        <p:txBody>
          <a:bodyPr wrap="square">
            <a:spAutoFit/>
          </a:bodyPr>
          <a:lstStyle/>
          <a:p>
            <a:endParaRPr lang="en-US" sz="2400" i="1" dirty="0" smtClean="0">
              <a:latin typeface="Cavolini" panose="03000502040302020204" pitchFamily="66" charset="0"/>
              <a:cs typeface="Cavolini" panose="03000502040302020204" pitchFamily="66" charset="0"/>
            </a:endParaRPr>
          </a:p>
          <a:p>
            <a:endParaRPr lang="en-US" sz="2400" i="1" dirty="0" smtClean="0">
              <a:latin typeface="Cavolini" panose="03000502040302020204" pitchFamily="66" charset="0"/>
              <a:cs typeface="Cavolini" panose="03000502040302020204" pitchFamily="66" charset="0"/>
            </a:endParaRPr>
          </a:p>
          <a:p>
            <a:r>
              <a:rPr lang="en-US" sz="2400" i="1" dirty="0" err="1" smtClean="0">
                <a:latin typeface="Cavolini" panose="03000502040302020204" pitchFamily="66" charset="0"/>
                <a:cs typeface="Cavolini" panose="03000502040302020204" pitchFamily="66" charset="0"/>
              </a:rPr>
              <a:t>Proptosis</a:t>
            </a:r>
            <a:r>
              <a:rPr lang="en-US" sz="2400" i="1" dirty="0" smtClean="0">
                <a:latin typeface="Cavolini" panose="03000502040302020204" pitchFamily="66" charset="0"/>
                <a:cs typeface="Cavolini" panose="03000502040302020204" pitchFamily="66" charset="0"/>
              </a:rPr>
              <a:t> (</a:t>
            </a:r>
            <a:r>
              <a:rPr lang="en-US" sz="2000" dirty="0"/>
              <a:t>abnormal protrusion or displacement of an eye or other body part</a:t>
            </a:r>
            <a:r>
              <a:rPr lang="en-US" sz="2400" dirty="0" smtClean="0"/>
              <a:t>.)</a:t>
            </a:r>
            <a:r>
              <a:rPr lang="en-US" sz="2400" i="1" dirty="0" smtClean="0">
                <a:latin typeface="Cavolini" panose="03000502040302020204" pitchFamily="66" charset="0"/>
                <a:cs typeface="Cavolini" panose="03000502040302020204" pitchFamily="66" charset="0"/>
              </a:rPr>
              <a:t>may </a:t>
            </a:r>
            <a:r>
              <a:rPr lang="en-US" sz="2400" i="1" dirty="0">
                <a:latin typeface="Cavolini" panose="03000502040302020204" pitchFamily="66" charset="0"/>
                <a:cs typeface="Cavolini" panose="03000502040302020204" pitchFamily="66" charset="0"/>
              </a:rPr>
              <a:t>occur due to inflammation of the retro-orbital tissue, causing diplopia due to entrapment of the extra-ocular muscles, or loss of vision due to optic nerve compression</a:t>
            </a:r>
            <a:r>
              <a:rPr lang="en-US" i="1" dirty="0" smtClean="0">
                <a:latin typeface="Cavolini" panose="03000502040302020204" pitchFamily="66" charset="0"/>
                <a:cs typeface="Cavolini" panose="03000502040302020204" pitchFamily="66" charset="0"/>
              </a:rPr>
              <a:t>.</a:t>
            </a:r>
            <a:r>
              <a:rPr lang="en-US" i="1" dirty="0">
                <a:latin typeface="Cavolini" panose="03000502040302020204" pitchFamily="66" charset="0"/>
                <a:cs typeface="Cavolini" panose="03000502040302020204" pitchFamily="66" charset="0"/>
              </a:rPr>
              <a:t> Disturbance of </a:t>
            </a:r>
            <a:r>
              <a:rPr lang="en-US" i="1" dirty="0" err="1">
                <a:latin typeface="Cavolini" panose="03000502040302020204" pitchFamily="66" charset="0"/>
                <a:cs typeface="Cavolini" panose="03000502040302020204" pitchFamily="66" charset="0"/>
              </a:rPr>
              <a:t>colour</a:t>
            </a:r>
            <a:r>
              <a:rPr lang="en-US" i="1" dirty="0">
                <a:latin typeface="Cavolini" panose="03000502040302020204" pitchFamily="66" charset="0"/>
                <a:cs typeface="Cavolini" panose="03000502040302020204" pitchFamily="66" charset="0"/>
              </a:rPr>
              <a:t> vision is an early feature of optic nerve compression. </a:t>
            </a:r>
          </a:p>
          <a:p>
            <a:endParaRPr lang="en-US" i="1" dirty="0">
              <a:latin typeface="Cavolini" panose="03000502040302020204" pitchFamily="66" charset="0"/>
              <a:cs typeface="Cavolini" panose="03000502040302020204" pitchFamily="66" charset="0"/>
            </a:endParaRPr>
          </a:p>
        </p:txBody>
      </p:sp>
      <p:pic>
        <p:nvPicPr>
          <p:cNvPr id="6147" name="Picture 3" descr="C:\Users\comp\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67200"/>
            <a:ext cx="2895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51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4373"/>
            <a:ext cx="8001000" cy="1293028"/>
          </a:xfrm>
        </p:spPr>
        <p:txBody>
          <a:bodyPr/>
          <a:lstStyle/>
          <a:p>
            <a:r>
              <a:rPr lang="en-US" b="1" i="1" dirty="0">
                <a:latin typeface="Cavolini" panose="03000502040302020204" pitchFamily="66" charset="0"/>
                <a:cs typeface="Cavolini" panose="03000502040302020204" pitchFamily="66" charset="0"/>
              </a:rPr>
              <a:t>WEGENER GRANULOMATOSIS</a:t>
            </a:r>
            <a:endParaRPr lang="en-US" dirty="0"/>
          </a:p>
        </p:txBody>
      </p:sp>
      <p:pic>
        <p:nvPicPr>
          <p:cNvPr id="4" name="Picture 2" descr="C:\Users\Muhammad Zahid Zaki\Desktop\Classification-criteria-for-Wegeners-granulomatosis.png"/>
          <p:cNvPicPr>
            <a:picLocks noGrp="1" noChangeAspect="1" noChangeArrowheads="1"/>
          </p:cNvPicPr>
          <p:nvPr>
            <p:ph idx="1"/>
          </p:nvPr>
        </p:nvPicPr>
        <p:blipFill>
          <a:blip r:embed="rId2"/>
          <a:srcRect/>
          <a:stretch>
            <a:fillRect/>
          </a:stretch>
        </p:blipFill>
        <p:spPr bwMode="auto">
          <a:xfrm>
            <a:off x="1066800" y="2209800"/>
            <a:ext cx="9677400" cy="4038600"/>
          </a:xfrm>
          <a:prstGeom prst="rect">
            <a:avLst/>
          </a:prstGeom>
          <a:noFill/>
        </p:spPr>
      </p:pic>
    </p:spTree>
    <p:extLst>
      <p:ext uri="{BB962C8B-B14F-4D97-AF65-F5344CB8AC3E}">
        <p14:creationId xmlns:p14="http://schemas.microsoft.com/office/powerpoint/2010/main" val="424346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23E19-91CF-E345-838A-CA2FB31034AB}"/>
              </a:ext>
            </a:extLst>
          </p:cNvPr>
          <p:cNvSpPr>
            <a:spLocks noGrp="1"/>
          </p:cNvSpPr>
          <p:nvPr>
            <p:ph type="title"/>
          </p:nvPr>
        </p:nvSpPr>
        <p:spPr>
          <a:xfrm>
            <a:off x="447674" y="1"/>
            <a:ext cx="4922044" cy="761999"/>
          </a:xfrm>
        </p:spPr>
        <p:txBody>
          <a:bodyPr>
            <a:normAutofit fontScale="90000"/>
          </a:bodyPr>
          <a:lstStyle/>
          <a:p>
            <a:r>
              <a:rPr lang="en-US" sz="5400" b="1" i="1" dirty="0">
                <a:latin typeface="Cavolini" panose="03000502040302020204" pitchFamily="66" charset="0"/>
                <a:cs typeface="Cavolini" panose="03000502040302020204" pitchFamily="66" charset="0"/>
              </a:rPr>
              <a:t>ETIOLOGY :</a:t>
            </a:r>
          </a:p>
        </p:txBody>
      </p:sp>
      <p:sp>
        <p:nvSpPr>
          <p:cNvPr id="4" name="Text Placeholder 3">
            <a:extLst>
              <a:ext uri="{FF2B5EF4-FFF2-40B4-BE49-F238E27FC236}">
                <a16:creationId xmlns:a16="http://schemas.microsoft.com/office/drawing/2014/main" xmlns="" id="{1E77B10D-DF99-C546-B576-583BC60EC82C}"/>
              </a:ext>
            </a:extLst>
          </p:cNvPr>
          <p:cNvSpPr>
            <a:spLocks noGrp="1"/>
          </p:cNvSpPr>
          <p:nvPr>
            <p:ph type="body" sz="half" idx="2"/>
          </p:nvPr>
        </p:nvSpPr>
        <p:spPr>
          <a:xfrm>
            <a:off x="316705" y="762000"/>
            <a:ext cx="5053013" cy="5105399"/>
          </a:xfrm>
        </p:spPr>
        <p:txBody>
          <a:bodyPr>
            <a:normAutofit fontScale="92500" lnSpcReduction="20000"/>
          </a:bodyPr>
          <a:lstStyle/>
          <a:p>
            <a:r>
              <a:rPr lang="en-US" sz="3200" i="1" dirty="0" err="1" smtClean="0">
                <a:latin typeface="Cavolini" panose="03000502040302020204" pitchFamily="66" charset="0"/>
                <a:cs typeface="Cavolini" panose="03000502040302020204" pitchFamily="66" charset="0"/>
              </a:rPr>
              <a:t>Vasculitis</a:t>
            </a:r>
            <a:r>
              <a:rPr lang="en-US" sz="3200" i="1" dirty="0" smtClean="0">
                <a:latin typeface="Cavolini" panose="03000502040302020204" pitchFamily="66" charset="0"/>
                <a:cs typeface="Cavolini" panose="03000502040302020204" pitchFamily="66" charset="0"/>
              </a:rPr>
              <a:t> may occur secondary to a variety of inflammatory and infectious diseases, including SLE, </a:t>
            </a:r>
            <a:r>
              <a:rPr lang="en-US" sz="3200" i="1" dirty="0" err="1" smtClean="0">
                <a:latin typeface="Cavolini" panose="03000502040302020204" pitchFamily="66" charset="0"/>
                <a:cs typeface="Cavolini" panose="03000502040302020204" pitchFamily="66" charset="0"/>
              </a:rPr>
              <a:t>Sjögren’s</a:t>
            </a:r>
            <a:r>
              <a:rPr lang="en-US" sz="3200" i="1" dirty="0" smtClean="0">
                <a:latin typeface="Cavolini" panose="03000502040302020204" pitchFamily="66" charset="0"/>
                <a:cs typeface="Cavolini" panose="03000502040302020204" pitchFamily="66" charset="0"/>
              </a:rPr>
              <a:t> syndrome, RA, endocarditis and hepatitis B or C, when it is thought to be due to deposition of immune complexes in small vessels. </a:t>
            </a:r>
          </a:p>
          <a:p>
            <a:r>
              <a:rPr lang="en-US" sz="3200" i="1" dirty="0" smtClean="0">
                <a:latin typeface="Cavolini" panose="03000502040302020204" pitchFamily="66" charset="0"/>
                <a:cs typeface="Cavolini" panose="03000502040302020204" pitchFamily="66" charset="0"/>
              </a:rPr>
              <a:t>Primary </a:t>
            </a:r>
            <a:r>
              <a:rPr lang="en-US" sz="3200" i="1" dirty="0" err="1" smtClean="0">
                <a:latin typeface="Cavolini" panose="03000502040302020204" pitchFamily="66" charset="0"/>
                <a:cs typeface="Cavolini" panose="03000502040302020204" pitchFamily="66" charset="0"/>
              </a:rPr>
              <a:t>vasculitis</a:t>
            </a:r>
            <a:r>
              <a:rPr lang="en-US" sz="3200" i="1" dirty="0" smtClean="0">
                <a:latin typeface="Cavolini" panose="03000502040302020204" pitchFamily="66" charset="0"/>
                <a:cs typeface="Cavolini" panose="03000502040302020204" pitchFamily="66" charset="0"/>
              </a:rPr>
              <a:t> occurs in the absence of a known cause. It is uncommon. </a:t>
            </a:r>
          </a:p>
          <a:p>
            <a:r>
              <a:rPr lang="en-US" sz="3200" i="1" dirty="0" err="1" smtClean="0">
                <a:latin typeface="Cavolini" panose="03000502040302020204" pitchFamily="66" charset="0"/>
                <a:cs typeface="Cavolini" panose="03000502040302020204" pitchFamily="66" charset="0"/>
              </a:rPr>
              <a:t>Vasculitis</a:t>
            </a:r>
            <a:r>
              <a:rPr lang="en-US" sz="3200" i="1" dirty="0" smtClean="0">
                <a:latin typeface="Cavolini" panose="03000502040302020204" pitchFamily="66" charset="0"/>
                <a:cs typeface="Cavolini" panose="03000502040302020204" pitchFamily="66" charset="0"/>
              </a:rPr>
              <a:t> is usually classified on the basis of the size of vessel involved</a:t>
            </a:r>
            <a:r>
              <a:rPr lang="en-US" i="1" dirty="0" smtClean="0">
                <a:latin typeface="Cavolini" panose="03000502040302020204" pitchFamily="66" charset="0"/>
                <a:cs typeface="Cavolini" panose="03000502040302020204" pitchFamily="66" charset="0"/>
              </a:rPr>
              <a:t>. </a:t>
            </a:r>
            <a:endParaRPr lang="en-US" i="1" dirty="0">
              <a:latin typeface="Cavolini" panose="03000502040302020204" pitchFamily="66" charset="0"/>
              <a:cs typeface="Cavolini" panose="03000502040302020204" pitchFamily="66" charset="0"/>
            </a:endParaRPr>
          </a:p>
        </p:txBody>
      </p:sp>
      <p:pic>
        <p:nvPicPr>
          <p:cNvPr id="17" name="Picture 17">
            <a:extLst>
              <a:ext uri="{FF2B5EF4-FFF2-40B4-BE49-F238E27FC236}">
                <a16:creationId xmlns:a16="http://schemas.microsoft.com/office/drawing/2014/main" xmlns="" id="{434D704F-74CD-8546-A546-403D9A346EA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281" r="7281"/>
          <a:stretch/>
        </p:blipFill>
        <p:spPr>
          <a:xfrm>
            <a:off x="5715000" y="533400"/>
            <a:ext cx="6825457" cy="5467350"/>
          </a:xfrm>
        </p:spPr>
      </p:pic>
    </p:spTree>
    <p:extLst>
      <p:ext uri="{BB962C8B-B14F-4D97-AF65-F5344CB8AC3E}">
        <p14:creationId xmlns:p14="http://schemas.microsoft.com/office/powerpoint/2010/main" val="3473011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3200400" cy="1293028"/>
          </a:xfrm>
        </p:spPr>
        <p:txBody>
          <a:bodyPr/>
          <a:lstStyle/>
          <a:p>
            <a:r>
              <a:rPr lang="en-US" dirty="0" smtClean="0"/>
              <a:t>Treatment</a:t>
            </a:r>
            <a:endParaRPr lang="en-US" dirty="0"/>
          </a:p>
        </p:txBody>
      </p:sp>
      <p:pic>
        <p:nvPicPr>
          <p:cNvPr id="4" name="Picture 2" descr="C:\Users\Muhammad Zahid Zaki\Desktop\wg trea.jpg"/>
          <p:cNvPicPr>
            <a:picLocks noGrp="1" noChangeAspect="1" noChangeArrowheads="1"/>
          </p:cNvPicPr>
          <p:nvPr>
            <p:ph idx="1"/>
          </p:nvPr>
        </p:nvPicPr>
        <p:blipFill>
          <a:blip r:embed="rId2"/>
          <a:srcRect/>
          <a:stretch>
            <a:fillRect/>
          </a:stretch>
        </p:blipFill>
        <p:spPr bwMode="auto">
          <a:xfrm>
            <a:off x="2286000" y="2220119"/>
            <a:ext cx="7620000" cy="3971925"/>
          </a:xfrm>
          <a:prstGeom prst="rect">
            <a:avLst/>
          </a:prstGeom>
          <a:noFill/>
        </p:spPr>
      </p:pic>
    </p:spTree>
    <p:extLst>
      <p:ext uri="{BB962C8B-B14F-4D97-AF65-F5344CB8AC3E}">
        <p14:creationId xmlns:p14="http://schemas.microsoft.com/office/powerpoint/2010/main" val="2597463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EC5B5-0AB7-E942-BBC0-6105150ACC3B}"/>
              </a:ext>
            </a:extLst>
          </p:cNvPr>
          <p:cNvSpPr>
            <a:spLocks noGrp="1"/>
          </p:cNvSpPr>
          <p:nvPr>
            <p:ph type="title"/>
          </p:nvPr>
        </p:nvSpPr>
        <p:spPr>
          <a:xfrm>
            <a:off x="0" y="0"/>
            <a:ext cx="9122567" cy="1295400"/>
          </a:xfrm>
        </p:spPr>
        <p:txBody>
          <a:bodyPr>
            <a:normAutofit/>
          </a:bodyPr>
          <a:lstStyle/>
          <a:p>
            <a:r>
              <a:rPr lang="en-US" sz="5400" b="1" i="1" dirty="0">
                <a:latin typeface="Cavolini" panose="03000502040302020204" pitchFamily="66" charset="0"/>
                <a:cs typeface="Cavolini" panose="03000502040302020204" pitchFamily="66" charset="0"/>
              </a:rPr>
              <a:t>CHURG STRAUSS SYNDROME:-</a:t>
            </a:r>
          </a:p>
        </p:txBody>
      </p:sp>
      <p:sp>
        <p:nvSpPr>
          <p:cNvPr id="3" name="Content Placeholder 2">
            <a:extLst>
              <a:ext uri="{FF2B5EF4-FFF2-40B4-BE49-F238E27FC236}">
                <a16:creationId xmlns:a16="http://schemas.microsoft.com/office/drawing/2014/main" xmlns="" id="{91A8A57D-0D77-164F-A847-1130D519EB79}"/>
              </a:ext>
            </a:extLst>
          </p:cNvPr>
          <p:cNvSpPr>
            <a:spLocks noGrp="1"/>
          </p:cNvSpPr>
          <p:nvPr>
            <p:ph idx="1"/>
          </p:nvPr>
        </p:nvSpPr>
        <p:spPr>
          <a:xfrm>
            <a:off x="304800" y="990600"/>
            <a:ext cx="11201400" cy="5617371"/>
          </a:xfrm>
        </p:spPr>
        <p:txBody>
          <a:bodyPr>
            <a:normAutofit/>
          </a:bodyPr>
          <a:lstStyle/>
          <a:p>
            <a:r>
              <a:rPr lang="en-US" i="1" dirty="0">
                <a:latin typeface="Cavolini" panose="03000502040302020204" pitchFamily="66" charset="0"/>
                <a:cs typeface="Cavolini" panose="03000502040302020204" pitchFamily="66" charset="0"/>
              </a:rPr>
              <a:t>CSS has an incidence of 1–3/1 000 000. </a:t>
            </a:r>
          </a:p>
          <a:p>
            <a:r>
              <a:rPr lang="en-US" i="1" dirty="0">
                <a:latin typeface="Cavolini" panose="03000502040302020204" pitchFamily="66" charset="0"/>
                <a:cs typeface="Cavolini" panose="03000502040302020204" pitchFamily="66" charset="0"/>
              </a:rPr>
              <a:t>Pathologically, it is similar to WG but </a:t>
            </a:r>
            <a:r>
              <a:rPr lang="en-US" i="1" dirty="0" err="1">
                <a:latin typeface="Cavolini" panose="03000502040302020204" pitchFamily="66" charset="0"/>
                <a:cs typeface="Cavolini" panose="03000502040302020204" pitchFamily="66" charset="0"/>
              </a:rPr>
              <a:t>eosinophilic</a:t>
            </a:r>
            <a:r>
              <a:rPr lang="en-US" i="1" dirty="0">
                <a:latin typeface="Cavolini" panose="03000502040302020204" pitchFamily="66" charset="0"/>
                <a:cs typeface="Cavolini" panose="03000502040302020204" pitchFamily="66" charset="0"/>
              </a:rPr>
              <a:t> infiltration of the vessel wall also occurs. </a:t>
            </a:r>
          </a:p>
          <a:p>
            <a:r>
              <a:rPr lang="en-US" i="1" dirty="0">
                <a:latin typeface="Cavolini" panose="03000502040302020204" pitchFamily="66" charset="0"/>
                <a:cs typeface="Cavolini" panose="03000502040302020204" pitchFamily="66" charset="0"/>
              </a:rPr>
              <a:t>Most patients have a prodromal period for many years </a:t>
            </a:r>
            <a:r>
              <a:rPr lang="en-US" i="1" dirty="0" err="1">
                <a:latin typeface="Cavolini" panose="03000502040302020204" pitchFamily="66" charset="0"/>
                <a:cs typeface="Cavolini" panose="03000502040302020204" pitchFamily="66" charset="0"/>
              </a:rPr>
              <a:t>characterised</a:t>
            </a:r>
            <a:r>
              <a:rPr lang="en-US" i="1" dirty="0">
                <a:latin typeface="Cavolini" panose="03000502040302020204" pitchFamily="66" charset="0"/>
                <a:cs typeface="Cavolini" panose="03000502040302020204" pitchFamily="66" charset="0"/>
              </a:rPr>
              <a:t> by allergic rhinitis, nasal polyposis and late-onset asthma that is often difficult to control. </a:t>
            </a:r>
          </a:p>
          <a:p>
            <a:r>
              <a:rPr lang="en-US" i="1" dirty="0">
                <a:latin typeface="Cavolini" panose="03000502040302020204" pitchFamily="66" charset="0"/>
                <a:cs typeface="Cavolini" panose="03000502040302020204" pitchFamily="66" charset="0"/>
              </a:rPr>
              <a:t>The typical acute presentation is with a triad of skin lesions (</a:t>
            </a:r>
            <a:r>
              <a:rPr lang="en-US" i="1" dirty="0" err="1">
                <a:latin typeface="Cavolini" panose="03000502040302020204" pitchFamily="66" charset="0"/>
                <a:cs typeface="Cavolini" panose="03000502040302020204" pitchFamily="66" charset="0"/>
              </a:rPr>
              <a:t>purpura</a:t>
            </a:r>
            <a:r>
              <a:rPr lang="en-US" i="1" dirty="0">
                <a:latin typeface="Cavolini" panose="03000502040302020204" pitchFamily="66" charset="0"/>
                <a:cs typeface="Cavolini" panose="03000502040302020204" pitchFamily="66" charset="0"/>
              </a:rPr>
              <a:t> or nodules), asymmetric </a:t>
            </a:r>
            <a:r>
              <a:rPr lang="en-US" i="1" dirty="0" err="1">
                <a:latin typeface="Cavolini" panose="03000502040302020204" pitchFamily="66" charset="0"/>
                <a:cs typeface="Cavolini" panose="03000502040302020204" pitchFamily="66" charset="0"/>
              </a:rPr>
              <a:t>mononeuritis</a:t>
            </a:r>
            <a:r>
              <a:rPr lang="en-US" i="1" dirty="0">
                <a:latin typeface="Cavolini" panose="03000502040302020204" pitchFamily="66" charset="0"/>
                <a:cs typeface="Cavolini" panose="03000502040302020204" pitchFamily="66" charset="0"/>
              </a:rPr>
              <a:t> </a:t>
            </a:r>
            <a:r>
              <a:rPr lang="en-US" i="1" dirty="0" err="1" smtClean="0">
                <a:latin typeface="Cavolini" panose="03000502040302020204" pitchFamily="66" charset="0"/>
                <a:cs typeface="Cavolini" panose="03000502040302020204" pitchFamily="66" charset="0"/>
              </a:rPr>
              <a:t>multiplex,renal</a:t>
            </a:r>
            <a:r>
              <a:rPr lang="en-US" i="1" dirty="0" smtClean="0">
                <a:latin typeface="Cavolini" panose="03000502040302020204" pitchFamily="66" charset="0"/>
                <a:cs typeface="Cavolini" panose="03000502040302020204" pitchFamily="66" charset="0"/>
              </a:rPr>
              <a:t> impairment </a:t>
            </a:r>
            <a:r>
              <a:rPr lang="en-US" i="1" dirty="0">
                <a:latin typeface="Cavolini" panose="03000502040302020204" pitchFamily="66" charset="0"/>
                <a:cs typeface="Cavolini" panose="03000502040302020204" pitchFamily="66" charset="0"/>
              </a:rPr>
              <a:t>and eosinophilia on a background of resistant asthma. </a:t>
            </a:r>
          </a:p>
          <a:p>
            <a:r>
              <a:rPr lang="en-US" i="1" dirty="0">
                <a:latin typeface="Cavolini" panose="03000502040302020204" pitchFamily="66" charset="0"/>
                <a:cs typeface="Cavolini" panose="03000502040302020204" pitchFamily="66" charset="0"/>
              </a:rPr>
              <a:t>Pulmonary infiltrates and pleural or pericardial effusions due to </a:t>
            </a:r>
            <a:r>
              <a:rPr lang="en-US" i="1" dirty="0" err="1">
                <a:latin typeface="Cavolini" panose="03000502040302020204" pitchFamily="66" charset="0"/>
                <a:cs typeface="Cavolini" panose="03000502040302020204" pitchFamily="66" charset="0"/>
              </a:rPr>
              <a:t>serositis</a:t>
            </a:r>
            <a:r>
              <a:rPr lang="en-US" i="1" dirty="0">
                <a:latin typeface="Cavolini" panose="03000502040302020204" pitchFamily="66" charset="0"/>
                <a:cs typeface="Cavolini" panose="03000502040302020204" pitchFamily="66" charset="0"/>
              </a:rPr>
              <a:t> may be present.</a:t>
            </a:r>
          </a:p>
          <a:p>
            <a:r>
              <a:rPr lang="en-US" i="1" dirty="0">
                <a:latin typeface="Cavolini" panose="03000502040302020204" pitchFamily="66" charset="0"/>
                <a:cs typeface="Cavolini" panose="03000502040302020204" pitchFamily="66" charset="0"/>
              </a:rPr>
              <a:t>Up to 50% of patients have abdominal symptoms due to mesenteric </a:t>
            </a:r>
            <a:r>
              <a:rPr lang="en-US" i="1" dirty="0" err="1">
                <a:latin typeface="Cavolini" panose="03000502040302020204" pitchFamily="66" charset="0"/>
                <a:cs typeface="Cavolini" panose="03000502040302020204" pitchFamily="66" charset="0"/>
              </a:rPr>
              <a:t>vasculitis</a:t>
            </a:r>
            <a:r>
              <a:rPr lang="en-US" i="1" dirty="0">
                <a:latin typeface="Cavolini" panose="03000502040302020204" pitchFamily="66" charset="0"/>
                <a:cs typeface="Cavolini" panose="03000502040302020204" pitchFamily="66" charset="0"/>
              </a:rPr>
              <a:t>. Either c-ANCA or </a:t>
            </a:r>
            <a:r>
              <a:rPr lang="en-US" i="1" dirty="0" smtClean="0">
                <a:latin typeface="Cavolini" panose="03000502040302020204" pitchFamily="66" charset="0"/>
                <a:cs typeface="Cavolini" panose="03000502040302020204" pitchFamily="66" charset="0"/>
              </a:rPr>
              <a:t>p-ANCA </a:t>
            </a:r>
            <a:r>
              <a:rPr lang="en-US" i="1" dirty="0">
                <a:latin typeface="Cavolini" panose="03000502040302020204" pitchFamily="66" charset="0"/>
                <a:cs typeface="Cavolini" panose="03000502040302020204" pitchFamily="66" charset="0"/>
              </a:rPr>
              <a:t>is present in around 40% of cases</a:t>
            </a:r>
            <a:r>
              <a:rPr lang="en-US" i="1" dirty="0" smtClean="0">
                <a:latin typeface="Cavolini" panose="03000502040302020204" pitchFamily="66" charset="0"/>
                <a:cs typeface="Cavolini" panose="03000502040302020204" pitchFamily="66" charset="0"/>
              </a:rPr>
              <a:t>.</a:t>
            </a:r>
          </a:p>
          <a:p>
            <a:r>
              <a:rPr lang="en-US" i="1" u="sng" dirty="0" smtClean="0">
                <a:solidFill>
                  <a:srgbClr val="FFFF00"/>
                </a:solidFill>
                <a:latin typeface="Cavolini" panose="03000502040302020204" pitchFamily="66" charset="0"/>
                <a:cs typeface="Cavolini" panose="03000502040302020204" pitchFamily="66" charset="0"/>
              </a:rPr>
              <a:t>R</a:t>
            </a:r>
            <a:r>
              <a:rPr lang="en-US" i="1" u="sng" dirty="0" smtClean="0">
                <a:solidFill>
                  <a:schemeClr val="accent1">
                    <a:lumMod val="75000"/>
                  </a:schemeClr>
                </a:solidFill>
                <a:latin typeface="Cavolini" panose="03000502040302020204" pitchFamily="66" charset="0"/>
                <a:cs typeface="Cavolini" panose="03000502040302020204" pitchFamily="66" charset="0"/>
              </a:rPr>
              <a:t>-Rash        </a:t>
            </a:r>
            <a:r>
              <a:rPr lang="en-US" i="1" u="sng" dirty="0" smtClean="0">
                <a:solidFill>
                  <a:srgbClr val="FFFF00"/>
                </a:solidFill>
                <a:latin typeface="Cavolini" panose="03000502040302020204" pitchFamily="66" charset="0"/>
                <a:cs typeface="Cavolini" panose="03000502040302020204" pitchFamily="66" charset="0"/>
              </a:rPr>
              <a:t>A</a:t>
            </a:r>
            <a:r>
              <a:rPr lang="en-US" i="1" u="sng" dirty="0" smtClean="0">
                <a:solidFill>
                  <a:schemeClr val="accent1">
                    <a:lumMod val="75000"/>
                  </a:schemeClr>
                </a:solidFill>
                <a:latin typeface="Cavolini" panose="03000502040302020204" pitchFamily="66" charset="0"/>
                <a:cs typeface="Cavolini" panose="03000502040302020204" pitchFamily="66" charset="0"/>
              </a:rPr>
              <a:t>-asthma</a:t>
            </a:r>
            <a:r>
              <a:rPr lang="en-US" i="1" u="sng" dirty="0">
                <a:solidFill>
                  <a:schemeClr val="accent1">
                    <a:lumMod val="75000"/>
                  </a:schemeClr>
                </a:solidFill>
                <a:latin typeface="Cavolini" panose="03000502040302020204" pitchFamily="66" charset="0"/>
                <a:cs typeface="Cavolini" panose="03000502040302020204" pitchFamily="66" charset="0"/>
              </a:rPr>
              <a:t> </a:t>
            </a:r>
            <a:r>
              <a:rPr lang="en-US" i="1" u="sng" dirty="0" smtClean="0">
                <a:solidFill>
                  <a:schemeClr val="accent1">
                    <a:lumMod val="75000"/>
                  </a:schemeClr>
                </a:solidFill>
                <a:latin typeface="Cavolini" panose="03000502040302020204" pitchFamily="66" charset="0"/>
                <a:cs typeface="Cavolini" panose="03000502040302020204" pitchFamily="66" charset="0"/>
              </a:rPr>
              <a:t>    </a:t>
            </a:r>
            <a:r>
              <a:rPr lang="en-US" i="1" u="sng" dirty="0" smtClean="0">
                <a:solidFill>
                  <a:srgbClr val="FFFF00"/>
                </a:solidFill>
                <a:latin typeface="Cavolini" panose="03000502040302020204" pitchFamily="66" charset="0"/>
                <a:cs typeface="Cavolini" panose="03000502040302020204" pitchFamily="66" charset="0"/>
              </a:rPr>
              <a:t>P</a:t>
            </a:r>
            <a:r>
              <a:rPr lang="en-US" i="1" u="sng" dirty="0" smtClean="0">
                <a:solidFill>
                  <a:schemeClr val="accent1">
                    <a:lumMod val="75000"/>
                  </a:schemeClr>
                </a:solidFill>
                <a:latin typeface="Cavolini" panose="03000502040302020204" pitchFamily="66" charset="0"/>
                <a:cs typeface="Cavolini" panose="03000502040302020204" pitchFamily="66" charset="0"/>
              </a:rPr>
              <a:t>-</a:t>
            </a:r>
            <a:r>
              <a:rPr lang="en-US" i="1" u="sng" dirty="0" err="1" smtClean="0">
                <a:solidFill>
                  <a:schemeClr val="accent1">
                    <a:lumMod val="75000"/>
                  </a:schemeClr>
                </a:solidFill>
                <a:latin typeface="Cavolini" panose="03000502040302020204" pitchFamily="66" charset="0"/>
                <a:cs typeface="Cavolini" panose="03000502040302020204" pitchFamily="66" charset="0"/>
              </a:rPr>
              <a:t>petechiae</a:t>
            </a:r>
            <a:r>
              <a:rPr lang="en-US" i="1" u="sng" dirty="0" smtClean="0">
                <a:solidFill>
                  <a:schemeClr val="accent1">
                    <a:lumMod val="75000"/>
                  </a:schemeClr>
                </a:solidFill>
                <a:latin typeface="Cavolini" panose="03000502040302020204" pitchFamily="66" charset="0"/>
                <a:cs typeface="Cavolini" panose="03000502040302020204" pitchFamily="66" charset="0"/>
              </a:rPr>
              <a:t>       </a:t>
            </a:r>
            <a:r>
              <a:rPr lang="en-US" i="1" dirty="0" smtClean="0">
                <a:solidFill>
                  <a:srgbClr val="FFFF00"/>
                </a:solidFill>
                <a:latin typeface="Cavolini" panose="03000502040302020204" pitchFamily="66" charset="0"/>
                <a:cs typeface="Cavolini" panose="03000502040302020204" pitchFamily="66" charset="0"/>
              </a:rPr>
              <a:t>( RAP)</a:t>
            </a:r>
          </a:p>
          <a:p>
            <a:r>
              <a:rPr lang="en-US" i="1" u="sng" dirty="0" smtClean="0">
                <a:solidFill>
                  <a:schemeClr val="accent4">
                    <a:lumMod val="75000"/>
                  </a:schemeClr>
                </a:solidFill>
                <a:latin typeface="Cavolini" panose="03000502040302020204" pitchFamily="66" charset="0"/>
                <a:cs typeface="Cavolini" panose="03000502040302020204" pitchFamily="66" charset="0"/>
              </a:rPr>
              <a:t>F</a:t>
            </a:r>
            <a:r>
              <a:rPr lang="en-US" i="1" u="sng" dirty="0" smtClean="0">
                <a:solidFill>
                  <a:schemeClr val="accent1">
                    <a:lumMod val="75000"/>
                  </a:schemeClr>
                </a:solidFill>
                <a:latin typeface="Cavolini" panose="03000502040302020204" pitchFamily="66" charset="0"/>
                <a:cs typeface="Cavolini" panose="03000502040302020204" pitchFamily="66" charset="0"/>
              </a:rPr>
              <a:t>-fever      </a:t>
            </a:r>
            <a:r>
              <a:rPr lang="en-US" i="1" u="sng" dirty="0" smtClean="0">
                <a:solidFill>
                  <a:schemeClr val="accent4">
                    <a:lumMod val="75000"/>
                  </a:schemeClr>
                </a:solidFill>
                <a:latin typeface="Cavolini" panose="03000502040302020204" pitchFamily="66" charset="0"/>
                <a:cs typeface="Cavolini" panose="03000502040302020204" pitchFamily="66" charset="0"/>
              </a:rPr>
              <a:t>A</a:t>
            </a:r>
            <a:r>
              <a:rPr lang="en-US" i="1" u="sng" dirty="0" smtClean="0">
                <a:solidFill>
                  <a:schemeClr val="accent1">
                    <a:lumMod val="75000"/>
                  </a:schemeClr>
                </a:solidFill>
                <a:latin typeface="Cavolini" panose="03000502040302020204" pitchFamily="66" charset="0"/>
                <a:cs typeface="Cavolini" panose="03000502040302020204" pitchFamily="66" charset="0"/>
              </a:rPr>
              <a:t>-arthralgia  </a:t>
            </a:r>
            <a:r>
              <a:rPr lang="en-US" i="1" u="sng" dirty="0" smtClean="0">
                <a:solidFill>
                  <a:schemeClr val="accent4">
                    <a:lumMod val="75000"/>
                  </a:schemeClr>
                </a:solidFill>
                <a:latin typeface="Cavolini" panose="03000502040302020204" pitchFamily="66" charset="0"/>
                <a:cs typeface="Cavolini" panose="03000502040302020204" pitchFamily="66" charset="0"/>
              </a:rPr>
              <a:t>N</a:t>
            </a:r>
            <a:r>
              <a:rPr lang="en-US" i="1" u="sng" dirty="0" smtClean="0">
                <a:solidFill>
                  <a:schemeClr val="accent1">
                    <a:lumMod val="75000"/>
                  </a:schemeClr>
                </a:solidFill>
                <a:latin typeface="Cavolini" panose="03000502040302020204" pitchFamily="66" charset="0"/>
                <a:cs typeface="Cavolini" panose="03000502040302020204" pitchFamily="66" charset="0"/>
              </a:rPr>
              <a:t>-neuropathy   </a:t>
            </a:r>
            <a:r>
              <a:rPr lang="en-US" i="1" dirty="0" smtClean="0">
                <a:solidFill>
                  <a:schemeClr val="accent1">
                    <a:lumMod val="75000"/>
                  </a:schemeClr>
                </a:solidFill>
                <a:latin typeface="Cavolini" panose="03000502040302020204" pitchFamily="66" charset="0"/>
                <a:cs typeface="Cavolini" panose="03000502040302020204" pitchFamily="66" charset="0"/>
              </a:rPr>
              <a:t>(</a:t>
            </a:r>
            <a:r>
              <a:rPr lang="en-US" i="1" dirty="0" smtClean="0">
                <a:solidFill>
                  <a:schemeClr val="accent4">
                    <a:lumMod val="75000"/>
                  </a:schemeClr>
                </a:solidFill>
                <a:latin typeface="Cavolini" panose="03000502040302020204" pitchFamily="66" charset="0"/>
                <a:cs typeface="Cavolini" panose="03000502040302020204" pitchFamily="66" charset="0"/>
              </a:rPr>
              <a:t>FAN)</a:t>
            </a:r>
          </a:p>
          <a:p>
            <a:r>
              <a:rPr lang="en-US" i="1" u="sng" dirty="0" smtClean="0">
                <a:solidFill>
                  <a:srgbClr val="FF0000"/>
                </a:solidFill>
                <a:latin typeface="Cavolini" panose="03000502040302020204" pitchFamily="66" charset="0"/>
                <a:cs typeface="Cavolini" panose="03000502040302020204" pitchFamily="66" charset="0"/>
              </a:rPr>
              <a:t>E</a:t>
            </a:r>
            <a:r>
              <a:rPr lang="en-US" i="1" u="sng" dirty="0" smtClean="0">
                <a:solidFill>
                  <a:schemeClr val="accent1">
                    <a:lumMod val="75000"/>
                  </a:schemeClr>
                </a:solidFill>
                <a:latin typeface="Cavolini" panose="03000502040302020204" pitchFamily="66" charset="0"/>
                <a:cs typeface="Cavolini" panose="03000502040302020204" pitchFamily="66" charset="0"/>
              </a:rPr>
              <a:t>-Eosinophilia </a:t>
            </a:r>
            <a:r>
              <a:rPr lang="en-US" i="1" u="sng" dirty="0" smtClean="0">
                <a:solidFill>
                  <a:srgbClr val="FF0000"/>
                </a:solidFill>
                <a:latin typeface="Cavolini" panose="03000502040302020204" pitchFamily="66" charset="0"/>
                <a:cs typeface="Cavolini" panose="03000502040302020204" pitchFamily="66" charset="0"/>
              </a:rPr>
              <a:t>AR-</a:t>
            </a:r>
            <a:r>
              <a:rPr lang="en-US" i="1" u="sng" dirty="0" smtClean="0">
                <a:solidFill>
                  <a:schemeClr val="accent1">
                    <a:lumMod val="75000"/>
                  </a:schemeClr>
                </a:solidFill>
                <a:latin typeface="Cavolini" panose="03000502040302020204" pitchFamily="66" charset="0"/>
                <a:cs typeface="Cavolini" panose="03000502040302020204" pitchFamily="66" charset="0"/>
              </a:rPr>
              <a:t>arthralgia </a:t>
            </a:r>
            <a:r>
              <a:rPr lang="en-US" i="1" u="sng" dirty="0" smtClean="0">
                <a:solidFill>
                  <a:srgbClr val="FF0000"/>
                </a:solidFill>
                <a:latin typeface="Cavolini" panose="03000502040302020204" pitchFamily="66" charset="0"/>
                <a:cs typeface="Cavolini" panose="03000502040302020204" pitchFamily="66" charset="0"/>
              </a:rPr>
              <a:t>S</a:t>
            </a:r>
            <a:r>
              <a:rPr lang="en-US" i="1" u="sng" dirty="0" smtClean="0">
                <a:solidFill>
                  <a:schemeClr val="accent1">
                    <a:lumMod val="75000"/>
                  </a:schemeClr>
                </a:solidFill>
                <a:latin typeface="Cavolini" panose="03000502040302020204" pitchFamily="66" charset="0"/>
                <a:cs typeface="Cavolini" panose="03000502040302020204" pitchFamily="66" charset="0"/>
              </a:rPr>
              <a:t>-sinusitis   (</a:t>
            </a:r>
            <a:r>
              <a:rPr lang="en-US" i="1" u="sng" dirty="0" smtClean="0">
                <a:solidFill>
                  <a:srgbClr val="FF0000"/>
                </a:solidFill>
                <a:latin typeface="Cavolini" panose="03000502040302020204" pitchFamily="66" charset="0"/>
                <a:cs typeface="Cavolini" panose="03000502040302020204" pitchFamily="66" charset="0"/>
              </a:rPr>
              <a:t>EARS)</a:t>
            </a:r>
          </a:p>
          <a:p>
            <a:endParaRPr lang="en-US" i="1" dirty="0">
              <a:latin typeface="Cavolini" panose="03000502040302020204" pitchFamily="66" charset="0"/>
              <a:cs typeface="Cavolini" panose="03000502040302020204" pitchFamily="66" charset="0"/>
            </a:endParaRPr>
          </a:p>
        </p:txBody>
      </p:sp>
      <p:pic>
        <p:nvPicPr>
          <p:cNvPr id="7170" name="Picture 2" descr="C:\Users\comp\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419100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1115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46CFD-5A9A-0540-9C80-90C82B025D73}"/>
              </a:ext>
            </a:extLst>
          </p:cNvPr>
          <p:cNvSpPr>
            <a:spLocks noGrp="1"/>
          </p:cNvSpPr>
          <p:nvPr>
            <p:ph type="title"/>
          </p:nvPr>
        </p:nvSpPr>
        <p:spPr>
          <a:xfrm>
            <a:off x="304801" y="1"/>
            <a:ext cx="7238999" cy="990600"/>
          </a:xfrm>
        </p:spPr>
        <p:txBody>
          <a:bodyPr>
            <a:normAutofit fontScale="90000"/>
          </a:bodyPr>
          <a:lstStyle/>
          <a:p>
            <a:r>
              <a:rPr lang="en-US" b="1" i="1" dirty="0">
                <a:latin typeface="Cavolini" panose="03000502040302020204" pitchFamily="66" charset="0"/>
                <a:cs typeface="Cavolini" panose="03000502040302020204" pitchFamily="66" charset="0"/>
              </a:rPr>
              <a:t>HENOSCH SCHONLEIN PURPURA :-</a:t>
            </a:r>
          </a:p>
        </p:txBody>
      </p:sp>
      <p:sp>
        <p:nvSpPr>
          <p:cNvPr id="3" name="Content Placeholder 2">
            <a:extLst>
              <a:ext uri="{FF2B5EF4-FFF2-40B4-BE49-F238E27FC236}">
                <a16:creationId xmlns:a16="http://schemas.microsoft.com/office/drawing/2014/main" xmlns="" id="{5347C82D-029F-B446-BB0D-CCCAC734BD92}"/>
              </a:ext>
            </a:extLst>
          </p:cNvPr>
          <p:cNvSpPr>
            <a:spLocks noGrp="1"/>
          </p:cNvSpPr>
          <p:nvPr>
            <p:ph idx="1"/>
          </p:nvPr>
        </p:nvSpPr>
        <p:spPr>
          <a:xfrm>
            <a:off x="152400" y="685800"/>
            <a:ext cx="4648200" cy="5638800"/>
          </a:xfrm>
        </p:spPr>
        <p:txBody>
          <a:bodyPr>
            <a:normAutofit/>
          </a:bodyPr>
          <a:lstStyle/>
          <a:p>
            <a:r>
              <a:rPr lang="en-US" sz="2400" i="1" dirty="0">
                <a:latin typeface="Cavolini" panose="03000502040302020204" pitchFamily="66" charset="0"/>
                <a:cs typeface="Cavolini" panose="03000502040302020204" pitchFamily="66" charset="0"/>
              </a:rPr>
              <a:t>HSP usually occurs in children and young adults and generally has a good prognosis. </a:t>
            </a:r>
          </a:p>
          <a:p>
            <a:r>
              <a:rPr lang="en-US" sz="2400" i="1" dirty="0">
                <a:latin typeface="Cavolini" panose="03000502040302020204" pitchFamily="66" charset="0"/>
                <a:cs typeface="Cavolini" panose="03000502040302020204" pitchFamily="66" charset="0"/>
              </a:rPr>
              <a:t>It is </a:t>
            </a:r>
            <a:r>
              <a:rPr lang="en-US" sz="2400" i="1" dirty="0" err="1">
                <a:latin typeface="Cavolini" panose="03000502040302020204" pitchFamily="66" charset="0"/>
                <a:cs typeface="Cavolini" panose="03000502040302020204" pitchFamily="66" charset="0"/>
              </a:rPr>
              <a:t>characterised</a:t>
            </a:r>
            <a:r>
              <a:rPr lang="en-US" sz="2400" i="1" dirty="0">
                <a:latin typeface="Cavolini" panose="03000502040302020204" pitchFamily="66" charset="0"/>
                <a:cs typeface="Cavolini" panose="03000502040302020204" pitchFamily="66" charset="0"/>
              </a:rPr>
              <a:t> by immune complex deposition in small vessels with associated </a:t>
            </a:r>
            <a:r>
              <a:rPr lang="en-US" sz="2400" i="1" dirty="0" err="1">
                <a:latin typeface="Cavolini" panose="03000502040302020204" pitchFamily="66" charset="0"/>
                <a:cs typeface="Cavolini" panose="03000502040302020204" pitchFamily="66" charset="0"/>
              </a:rPr>
              <a:t>vasculitis</a:t>
            </a:r>
            <a:r>
              <a:rPr lang="en-US" sz="2400" i="1" dirty="0">
                <a:latin typeface="Cavolini" panose="03000502040302020204" pitchFamily="66" charset="0"/>
                <a:cs typeface="Cavolini" panose="03000502040302020204" pitchFamily="66" charset="0"/>
              </a:rPr>
              <a:t>. </a:t>
            </a:r>
          </a:p>
          <a:p>
            <a:r>
              <a:rPr lang="en-US" sz="2400" i="1" dirty="0">
                <a:latin typeface="Cavolini" panose="03000502040302020204" pitchFamily="66" charset="0"/>
                <a:cs typeface="Cavolini" panose="03000502040302020204" pitchFamily="66" charset="0"/>
              </a:rPr>
              <a:t>The typical presentation is </a:t>
            </a:r>
            <a:r>
              <a:rPr lang="en-US" sz="2400" i="1" dirty="0" smtClean="0">
                <a:latin typeface="Cavolini" panose="03000502040302020204" pitchFamily="66" charset="0"/>
                <a:cs typeface="Cavolini" panose="03000502040302020204" pitchFamily="66" charset="0"/>
              </a:rPr>
              <a:t>with</a:t>
            </a:r>
          </a:p>
          <a:p>
            <a:pPr marL="0" indent="0">
              <a:buNone/>
            </a:pPr>
            <a:r>
              <a:rPr lang="en-US" sz="2400" i="1" dirty="0" smtClean="0">
                <a:latin typeface="Cavolini" panose="03000502040302020204" pitchFamily="66" charset="0"/>
                <a:cs typeface="Cavolini" panose="03000502040302020204" pitchFamily="66" charset="0"/>
              </a:rPr>
              <a:t>  </a:t>
            </a:r>
            <a:r>
              <a:rPr lang="en-US" sz="2400" i="1" dirty="0" err="1">
                <a:solidFill>
                  <a:srgbClr val="FF0000"/>
                </a:solidFill>
                <a:latin typeface="Cavolini" panose="03000502040302020204" pitchFamily="66" charset="0"/>
                <a:cs typeface="Cavolini" panose="03000502040302020204" pitchFamily="66" charset="0"/>
              </a:rPr>
              <a:t>purpura</a:t>
            </a:r>
            <a:r>
              <a:rPr lang="en-US" sz="2400" i="1" dirty="0">
                <a:solidFill>
                  <a:srgbClr val="FF0000"/>
                </a:solidFill>
                <a:latin typeface="Cavolini" panose="03000502040302020204" pitchFamily="66" charset="0"/>
                <a:cs typeface="Cavolini" panose="03000502040302020204" pitchFamily="66" charset="0"/>
              </a:rPr>
              <a:t> </a:t>
            </a:r>
            <a:r>
              <a:rPr lang="en-US" sz="2400" i="1" dirty="0">
                <a:latin typeface="Cavolini" panose="03000502040302020204" pitchFamily="66" charset="0"/>
                <a:cs typeface="Cavolini" panose="03000502040302020204" pitchFamily="66" charset="0"/>
              </a:rPr>
              <a:t>over the buttocks and lower legs, </a:t>
            </a:r>
            <a:endParaRPr lang="en-US" sz="2400" i="1" dirty="0" smtClean="0">
              <a:latin typeface="Cavolini" panose="03000502040302020204" pitchFamily="66" charset="0"/>
              <a:cs typeface="Cavolini" panose="03000502040302020204" pitchFamily="66" charset="0"/>
            </a:endParaRPr>
          </a:p>
          <a:p>
            <a:r>
              <a:rPr lang="en-US" sz="2400" i="1" dirty="0" smtClean="0">
                <a:solidFill>
                  <a:srgbClr val="FF0000"/>
                </a:solidFill>
                <a:latin typeface="Cavolini" panose="03000502040302020204" pitchFamily="66" charset="0"/>
                <a:cs typeface="Cavolini" panose="03000502040302020204" pitchFamily="66" charset="0"/>
              </a:rPr>
              <a:t>abdominal </a:t>
            </a:r>
            <a:r>
              <a:rPr lang="en-US" sz="2400" i="1" dirty="0">
                <a:solidFill>
                  <a:srgbClr val="FF0000"/>
                </a:solidFill>
                <a:latin typeface="Cavolini" panose="03000502040302020204" pitchFamily="66" charset="0"/>
                <a:cs typeface="Cavolini" panose="03000502040302020204" pitchFamily="66" charset="0"/>
              </a:rPr>
              <a:t>symptoms </a:t>
            </a:r>
            <a:r>
              <a:rPr lang="en-US" sz="2400" i="1" dirty="0">
                <a:latin typeface="Cavolini" panose="03000502040302020204" pitchFamily="66" charset="0"/>
                <a:cs typeface="Cavolini" panose="03000502040302020204" pitchFamily="66" charset="0"/>
              </a:rPr>
              <a:t>(pain and bleeding) </a:t>
            </a:r>
            <a:endParaRPr lang="en-US" sz="2400" i="1" dirty="0" smtClean="0">
              <a:latin typeface="Cavolini" panose="03000502040302020204" pitchFamily="66" charset="0"/>
              <a:cs typeface="Cavolini" panose="03000502040302020204" pitchFamily="66" charset="0"/>
            </a:endParaRPr>
          </a:p>
          <a:p>
            <a:pPr marL="0" indent="0">
              <a:buNone/>
            </a:pPr>
            <a:r>
              <a:rPr lang="en-US" sz="2400" i="1" dirty="0">
                <a:latin typeface="Cavolini" panose="03000502040302020204" pitchFamily="66" charset="0"/>
                <a:cs typeface="Cavolini" panose="03000502040302020204" pitchFamily="66" charset="0"/>
              </a:rPr>
              <a:t> </a:t>
            </a:r>
            <a:r>
              <a:rPr lang="en-US" sz="2400" i="1" dirty="0" smtClean="0">
                <a:latin typeface="Cavolini" panose="03000502040302020204" pitchFamily="66" charset="0"/>
                <a:cs typeface="Cavolini" panose="03000502040302020204" pitchFamily="66" charset="0"/>
              </a:rPr>
              <a:t>    </a:t>
            </a:r>
            <a:r>
              <a:rPr lang="en-US" sz="2400" i="1" dirty="0" smtClean="0">
                <a:solidFill>
                  <a:srgbClr val="FF0000"/>
                </a:solidFill>
                <a:latin typeface="Cavolini" panose="03000502040302020204" pitchFamily="66" charset="0"/>
                <a:cs typeface="Cavolini" panose="03000502040302020204" pitchFamily="66" charset="0"/>
              </a:rPr>
              <a:t>arthritis</a:t>
            </a:r>
            <a:r>
              <a:rPr lang="en-US" sz="2400" i="1" dirty="0" smtClean="0">
                <a:latin typeface="Cavolini" panose="03000502040302020204" pitchFamily="66" charset="0"/>
                <a:cs typeface="Cavolini" panose="03000502040302020204" pitchFamily="66" charset="0"/>
              </a:rPr>
              <a:t>(knee </a:t>
            </a:r>
            <a:r>
              <a:rPr lang="en-US" sz="2400" i="1" dirty="0">
                <a:latin typeface="Cavolini" panose="03000502040302020204" pitchFamily="66" charset="0"/>
                <a:cs typeface="Cavolini" panose="03000502040302020204" pitchFamily="66" charset="0"/>
              </a:rPr>
              <a:t>or ankle) following </a:t>
            </a:r>
            <a:endParaRPr lang="en-US" sz="2400" i="1" dirty="0" smtClean="0">
              <a:latin typeface="Cavolini" panose="03000502040302020204" pitchFamily="66" charset="0"/>
              <a:cs typeface="Cavolini" panose="03000502040302020204" pitchFamily="66" charset="0"/>
            </a:endParaRPr>
          </a:p>
          <a:p>
            <a:pPr marL="0" indent="0">
              <a:buNone/>
            </a:pPr>
            <a:r>
              <a:rPr lang="en-US" sz="2400" i="1" dirty="0" smtClean="0">
                <a:latin typeface="Cavolini" panose="03000502040302020204" pitchFamily="66" charset="0"/>
                <a:cs typeface="Cavolini" panose="03000502040302020204" pitchFamily="66" charset="0"/>
              </a:rPr>
              <a:t>an </a:t>
            </a:r>
            <a:r>
              <a:rPr lang="en-US" sz="2400" i="1" dirty="0">
                <a:latin typeface="Cavolini" panose="03000502040302020204" pitchFamily="66" charset="0"/>
                <a:cs typeface="Cavolini" panose="03000502040302020204" pitchFamily="66" charset="0"/>
              </a:rPr>
              <a:t>upper respiratory tract infection</a:t>
            </a:r>
            <a:r>
              <a:rPr lang="en-US" sz="2000" i="1" dirty="0" smtClean="0">
                <a:latin typeface="Cavolini" panose="03000502040302020204" pitchFamily="66" charset="0"/>
                <a:cs typeface="Cavolini" panose="03000502040302020204" pitchFamily="66" charset="0"/>
              </a:rPr>
              <a:t>.</a:t>
            </a:r>
            <a:endParaRPr lang="en-US" sz="2000" i="1" dirty="0">
              <a:latin typeface="Cavolini" panose="03000502040302020204" pitchFamily="66" charset="0"/>
              <a:cs typeface="Cavolini" panose="03000502040302020204" pitchFamily="66" charset="0"/>
            </a:endParaRPr>
          </a:p>
        </p:txBody>
      </p:sp>
      <p:pic>
        <p:nvPicPr>
          <p:cNvPr id="8194" name="Picture 2" descr="C:\Users\comp\Desktop\tumblr_mswwm3RXfb1sozc5jo1_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09800"/>
            <a:ext cx="3505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comp\Desktop\schonlein-henoch-signs-purpura-symptoms-origina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0"/>
            <a:ext cx="520065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944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Cavolini" panose="03000502040302020204" pitchFamily="66" charset="0"/>
                <a:cs typeface="Cavolini" panose="03000502040302020204" pitchFamily="66" charset="0"/>
              </a:rPr>
              <a:t>HENOSCH SCHONLEIN PURPURA :-</a:t>
            </a:r>
            <a:endParaRPr lang="en-US" dirty="0"/>
          </a:p>
        </p:txBody>
      </p:sp>
      <p:sp>
        <p:nvSpPr>
          <p:cNvPr id="3" name="Content Placeholder 2"/>
          <p:cNvSpPr>
            <a:spLocks noGrp="1"/>
          </p:cNvSpPr>
          <p:nvPr>
            <p:ph idx="1"/>
          </p:nvPr>
        </p:nvSpPr>
        <p:spPr/>
        <p:txBody>
          <a:bodyPr>
            <a:normAutofit/>
          </a:bodyPr>
          <a:lstStyle/>
          <a:p>
            <a:r>
              <a:rPr lang="en-US" sz="2800" i="1" dirty="0">
                <a:latin typeface="Cavolini" panose="03000502040302020204" pitchFamily="66" charset="0"/>
                <a:cs typeface="Cavolini" panose="03000502040302020204" pitchFamily="66" charset="0"/>
              </a:rPr>
              <a:t>The diagnosis can be confirmed by </a:t>
            </a:r>
            <a:r>
              <a:rPr lang="en-US" sz="2800" i="1" dirty="0">
                <a:solidFill>
                  <a:srgbClr val="FF0000"/>
                </a:solidFill>
                <a:latin typeface="Cavolini" panose="03000502040302020204" pitchFamily="66" charset="0"/>
                <a:cs typeface="Cavolini" panose="03000502040302020204" pitchFamily="66" charset="0"/>
              </a:rPr>
              <a:t>tissue biopsy</a:t>
            </a:r>
            <a:r>
              <a:rPr lang="en-US" sz="2800" i="1" dirty="0">
                <a:latin typeface="Cavolini" panose="03000502040302020204" pitchFamily="66" charset="0"/>
                <a:cs typeface="Cavolini" panose="03000502040302020204" pitchFamily="66" charset="0"/>
              </a:rPr>
              <a:t>, which demonstrates </a:t>
            </a:r>
            <a:r>
              <a:rPr lang="en-US" sz="2800" i="1" dirty="0">
                <a:solidFill>
                  <a:srgbClr val="FF0000"/>
                </a:solidFill>
                <a:latin typeface="Cavolini" panose="03000502040302020204" pitchFamily="66" charset="0"/>
                <a:cs typeface="Cavolini" panose="03000502040302020204" pitchFamily="66" charset="0"/>
              </a:rPr>
              <a:t>IgA deposition within and around blood vessel walls. </a:t>
            </a:r>
          </a:p>
        </p:txBody>
      </p:sp>
    </p:spTree>
    <p:extLst>
      <p:ext uri="{BB962C8B-B14F-4D97-AF65-F5344CB8AC3E}">
        <p14:creationId xmlns:p14="http://schemas.microsoft.com/office/powerpoint/2010/main" val="66047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Cavolini" panose="03000502040302020204" pitchFamily="66" charset="0"/>
                <a:cs typeface="Cavolini" panose="03000502040302020204" pitchFamily="66" charset="0"/>
              </a:rPr>
              <a:t>HENOSCH SCHONLEIN PURPURA :-</a:t>
            </a:r>
            <a:endParaRPr lang="en-US" dirty="0"/>
          </a:p>
        </p:txBody>
      </p:sp>
      <p:sp>
        <p:nvSpPr>
          <p:cNvPr id="3" name="Content Placeholder 2"/>
          <p:cNvSpPr>
            <a:spLocks noGrp="1"/>
          </p:cNvSpPr>
          <p:nvPr>
            <p:ph idx="1"/>
          </p:nvPr>
        </p:nvSpPr>
        <p:spPr/>
        <p:txBody>
          <a:bodyPr/>
          <a:lstStyle/>
          <a:p>
            <a:r>
              <a:rPr lang="en-US" sz="2800" i="1" dirty="0">
                <a:latin typeface="Cavolini" panose="03000502040302020204" pitchFamily="66" charset="0"/>
                <a:cs typeface="Cavolini" panose="03000502040302020204" pitchFamily="66" charset="0"/>
              </a:rPr>
              <a:t>The </a:t>
            </a:r>
            <a:r>
              <a:rPr lang="en-US" sz="2800" i="1" dirty="0" smtClean="0">
                <a:latin typeface="Cavolini" panose="03000502040302020204" pitchFamily="66" charset="0"/>
                <a:cs typeface="Cavolini" panose="03000502040302020204" pitchFamily="66" charset="0"/>
              </a:rPr>
              <a:t>PROGNOSIS </a:t>
            </a:r>
            <a:r>
              <a:rPr lang="en-US" sz="2800" i="1" dirty="0">
                <a:latin typeface="Cavolini" panose="03000502040302020204" pitchFamily="66" charset="0"/>
                <a:cs typeface="Cavolini" panose="03000502040302020204" pitchFamily="66" charset="0"/>
              </a:rPr>
              <a:t>is determined by the severity of renal involvement. </a:t>
            </a:r>
          </a:p>
          <a:p>
            <a:endParaRPr lang="en-US" sz="2800" i="1" dirty="0" smtClean="0">
              <a:latin typeface="Cavolini" panose="03000502040302020204" pitchFamily="66" charset="0"/>
              <a:cs typeface="Cavolini" panose="03000502040302020204" pitchFamily="66" charset="0"/>
            </a:endParaRPr>
          </a:p>
          <a:p>
            <a:pPr marL="0" indent="0">
              <a:buNone/>
            </a:pPr>
            <a:r>
              <a:rPr lang="en-US" sz="2800" i="1" u="sng" dirty="0" smtClean="0">
                <a:latin typeface="Cavolini" panose="03000502040302020204" pitchFamily="66" charset="0"/>
                <a:cs typeface="Cavolini" panose="03000502040302020204" pitchFamily="66" charset="0"/>
              </a:rPr>
              <a:t>Adverse </a:t>
            </a:r>
            <a:r>
              <a:rPr lang="en-US" sz="2800" i="1" u="sng" dirty="0">
                <a:latin typeface="Cavolini" panose="03000502040302020204" pitchFamily="66" charset="0"/>
                <a:cs typeface="Cavolini" panose="03000502040302020204" pitchFamily="66" charset="0"/>
              </a:rPr>
              <a:t>prognostic features at presentation in adults include </a:t>
            </a:r>
            <a:endParaRPr lang="en-US" sz="2800" i="1" u="sng" dirty="0" smtClean="0">
              <a:latin typeface="Cavolini" panose="03000502040302020204" pitchFamily="66" charset="0"/>
              <a:cs typeface="Cavolini" panose="03000502040302020204" pitchFamily="66" charset="0"/>
            </a:endParaRPr>
          </a:p>
          <a:p>
            <a:r>
              <a:rPr lang="en-US" sz="2800" i="1" dirty="0" smtClean="0">
                <a:latin typeface="Cavolini" panose="03000502040302020204" pitchFamily="66" charset="0"/>
                <a:cs typeface="Cavolini" panose="03000502040302020204" pitchFamily="66" charset="0"/>
              </a:rPr>
              <a:t>hypertension</a:t>
            </a:r>
            <a:r>
              <a:rPr lang="en-US" sz="2800" i="1" dirty="0">
                <a:latin typeface="Cavolini" panose="03000502040302020204" pitchFamily="66" charset="0"/>
                <a:cs typeface="Cavolini" panose="03000502040302020204" pitchFamily="66" charset="0"/>
              </a:rPr>
              <a:t>, </a:t>
            </a:r>
            <a:endParaRPr lang="en-US" sz="2800" i="1" dirty="0" smtClean="0">
              <a:latin typeface="Cavolini" panose="03000502040302020204" pitchFamily="66" charset="0"/>
              <a:cs typeface="Cavolini" panose="03000502040302020204" pitchFamily="66" charset="0"/>
            </a:endParaRPr>
          </a:p>
          <a:p>
            <a:r>
              <a:rPr lang="en-US" sz="2800" i="1" dirty="0" smtClean="0">
                <a:latin typeface="Cavolini" panose="03000502040302020204" pitchFamily="66" charset="0"/>
                <a:cs typeface="Cavolini" panose="03000502040302020204" pitchFamily="66" charset="0"/>
              </a:rPr>
              <a:t>abnormal </a:t>
            </a:r>
            <a:r>
              <a:rPr lang="en-US" sz="2800" i="1" dirty="0">
                <a:latin typeface="Cavolini" panose="03000502040302020204" pitchFamily="66" charset="0"/>
                <a:cs typeface="Cavolini" panose="03000502040302020204" pitchFamily="66" charset="0"/>
              </a:rPr>
              <a:t>renal function and </a:t>
            </a:r>
            <a:endParaRPr lang="en-US" sz="2800" i="1" dirty="0" smtClean="0">
              <a:latin typeface="Cavolini" panose="03000502040302020204" pitchFamily="66" charset="0"/>
              <a:cs typeface="Cavolini" panose="03000502040302020204" pitchFamily="66" charset="0"/>
            </a:endParaRPr>
          </a:p>
          <a:p>
            <a:r>
              <a:rPr lang="en-US" sz="2800" i="1" dirty="0" smtClean="0">
                <a:latin typeface="Cavolini" panose="03000502040302020204" pitchFamily="66" charset="0"/>
                <a:cs typeface="Cavolini" panose="03000502040302020204" pitchFamily="66" charset="0"/>
              </a:rPr>
              <a:t>proteinuria </a:t>
            </a:r>
            <a:r>
              <a:rPr lang="en-US" sz="2800" i="1" dirty="0">
                <a:latin typeface="Cavolini" panose="03000502040302020204" pitchFamily="66" charset="0"/>
                <a:cs typeface="Cavolini" panose="03000502040302020204" pitchFamily="66" charset="0"/>
              </a:rPr>
              <a:t>&gt; </a:t>
            </a:r>
            <a:r>
              <a:rPr lang="en-US" sz="2800" i="1" dirty="0" smtClean="0">
                <a:latin typeface="Cavolini" panose="03000502040302020204" pitchFamily="66" charset="0"/>
                <a:cs typeface="Cavolini" panose="03000502040302020204" pitchFamily="66" charset="0"/>
              </a:rPr>
              <a:t>1.5g/day(but </a:t>
            </a:r>
            <a:r>
              <a:rPr lang="en-US" sz="2800" i="1" dirty="0">
                <a:latin typeface="Cavolini" panose="03000502040302020204" pitchFamily="66" charset="0"/>
                <a:cs typeface="Cavolini" panose="03000502040302020204" pitchFamily="66" charset="0"/>
              </a:rPr>
              <a:t>only 1% of patients develop end-stage renal </a:t>
            </a:r>
            <a:r>
              <a:rPr lang="en-US" sz="2800" i="1" dirty="0" smtClean="0">
                <a:latin typeface="Cavolini" panose="03000502040302020204" pitchFamily="66" charset="0"/>
                <a:cs typeface="Cavolini" panose="03000502040302020204" pitchFamily="66" charset="0"/>
              </a:rPr>
              <a:t>failure).</a:t>
            </a:r>
            <a:endParaRPr lang="en-US" sz="2800" i="1" dirty="0">
              <a:latin typeface="Cavolini" panose="03000502040302020204" pitchFamily="66" charset="0"/>
              <a:cs typeface="Cavolini" panose="03000502040302020204" pitchFamily="66" charset="0"/>
            </a:endParaRPr>
          </a:p>
          <a:p>
            <a:endParaRPr lang="en-US" dirty="0"/>
          </a:p>
          <a:p>
            <a:endParaRPr lang="en-US" dirty="0"/>
          </a:p>
        </p:txBody>
      </p:sp>
    </p:spTree>
    <p:extLst>
      <p:ext uri="{BB962C8B-B14F-4D97-AF65-F5344CB8AC3E}">
        <p14:creationId xmlns:p14="http://schemas.microsoft.com/office/powerpoint/2010/main" val="1599569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4572000" cy="1293028"/>
          </a:xfrm>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Steroids</a:t>
            </a:r>
          </a:p>
          <a:p>
            <a:r>
              <a:rPr lang="en-US" dirty="0" smtClean="0"/>
              <a:t>Immunosuppressive therapy</a:t>
            </a:r>
            <a:endParaRPr lang="en-US" dirty="0"/>
          </a:p>
        </p:txBody>
      </p:sp>
    </p:spTree>
    <p:extLst>
      <p:ext uri="{BB962C8B-B14F-4D97-AF65-F5344CB8AC3E}">
        <p14:creationId xmlns:p14="http://schemas.microsoft.com/office/powerpoint/2010/main" val="751628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4B0D5-B6F6-6545-900D-EC42EDBD6E31}"/>
              </a:ext>
            </a:extLst>
          </p:cNvPr>
          <p:cNvSpPr>
            <a:spLocks noGrp="1"/>
          </p:cNvSpPr>
          <p:nvPr>
            <p:ph type="title"/>
          </p:nvPr>
        </p:nvSpPr>
        <p:spPr>
          <a:xfrm>
            <a:off x="3134915" y="639315"/>
            <a:ext cx="5922169" cy="1331127"/>
          </a:xfrm>
        </p:spPr>
        <p:txBody>
          <a:bodyPr/>
          <a:lstStyle/>
          <a:p>
            <a:r>
              <a:rPr lang="en-US" b="1" i="1" dirty="0">
                <a:latin typeface="Cavolini" panose="03000502040302020204" pitchFamily="66" charset="0"/>
                <a:cs typeface="Cavolini" panose="03000502040302020204" pitchFamily="66" charset="0"/>
              </a:rPr>
              <a:t>BEHCET DISEASE :-</a:t>
            </a:r>
          </a:p>
        </p:txBody>
      </p:sp>
      <p:sp>
        <p:nvSpPr>
          <p:cNvPr id="3" name="Content Placeholder 2">
            <a:extLst>
              <a:ext uri="{FF2B5EF4-FFF2-40B4-BE49-F238E27FC236}">
                <a16:creationId xmlns:a16="http://schemas.microsoft.com/office/drawing/2014/main" xmlns="" id="{BB721DDC-4A21-234C-AED9-2E632D46E509}"/>
              </a:ext>
            </a:extLst>
          </p:cNvPr>
          <p:cNvSpPr>
            <a:spLocks noGrp="1"/>
          </p:cNvSpPr>
          <p:nvPr>
            <p:ph idx="1"/>
          </p:nvPr>
        </p:nvSpPr>
        <p:spPr/>
        <p:txBody>
          <a:bodyPr>
            <a:normAutofit/>
          </a:bodyPr>
          <a:lstStyle/>
          <a:p>
            <a:r>
              <a:rPr lang="en-US" i="1">
                <a:latin typeface="Cavolini" panose="03000502040302020204" pitchFamily="66" charset="0"/>
                <a:cs typeface="Cavolini" panose="03000502040302020204" pitchFamily="66" charset="0"/>
              </a:rPr>
              <a:t>This is a vasculitis of unknown aetiology that charac-</a:t>
            </a:r>
          </a:p>
          <a:p>
            <a:pPr marL="0" indent="0">
              <a:buNone/>
            </a:pPr>
            <a:r>
              <a:rPr lang="en-US" i="1">
                <a:latin typeface="Cavolini" panose="03000502040302020204" pitchFamily="66" charset="0"/>
                <a:cs typeface="Cavolini" panose="03000502040302020204" pitchFamily="66" charset="0"/>
              </a:rPr>
              <a:t>teristically targets venules.</a:t>
            </a:r>
          </a:p>
          <a:p>
            <a:r>
              <a:rPr lang="en-US" i="1">
                <a:latin typeface="Cavolini" panose="03000502040302020204" pitchFamily="66" charset="0"/>
                <a:cs typeface="Cavolini" panose="03000502040302020204" pitchFamily="66" charset="0"/>
              </a:rPr>
              <a:t>There is a wide range of clinical features, with unpredictable exacerbations. </a:t>
            </a:r>
          </a:p>
          <a:p>
            <a:r>
              <a:rPr lang="en-US" i="1">
                <a:latin typeface="Cavolini" panose="03000502040302020204" pitchFamily="66" charset="0"/>
                <a:cs typeface="Cavolini" panose="03000502040302020204" pitchFamily="66" charset="0"/>
              </a:rPr>
              <a:t>Oral ulcers are universal. Unlike aphthous ulcers, they are usually deep and multiple, and last for 10–30 days. Genital ulcers are less common (60–80%). </a:t>
            </a:r>
          </a:p>
          <a:p>
            <a:r>
              <a:rPr lang="en-US" i="1">
                <a:latin typeface="Cavolini" panose="03000502040302020204" pitchFamily="66" charset="0"/>
                <a:cs typeface="Cavolini" panose="03000502040302020204" pitchFamily="66" charset="0"/>
              </a:rPr>
              <a:t>The usual skin lesions are erythema nodosum or acneiform lesions but migratory thrombophlebitis and vasculitis also occur. The pathergy reaction is hyper-reactivity at the site of minor trauma.</a:t>
            </a:r>
          </a:p>
        </p:txBody>
      </p:sp>
    </p:spTree>
    <p:extLst>
      <p:ext uri="{BB962C8B-B14F-4D97-AF65-F5344CB8AC3E}">
        <p14:creationId xmlns:p14="http://schemas.microsoft.com/office/powerpoint/2010/main" val="1716292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6096000" cy="1293028"/>
          </a:xfrm>
        </p:spPr>
        <p:txBody>
          <a:bodyPr/>
          <a:lstStyle/>
          <a:p>
            <a:r>
              <a:rPr lang="en-US" b="1" i="1" dirty="0">
                <a:latin typeface="Cavolini" panose="03000502040302020204" pitchFamily="66" charset="0"/>
                <a:cs typeface="Cavolini" panose="03000502040302020204" pitchFamily="66" charset="0"/>
              </a:rPr>
              <a:t>BEHCET DISEASE :-</a:t>
            </a:r>
            <a:endParaRPr lang="en-US" dirty="0"/>
          </a:p>
        </p:txBody>
      </p:sp>
      <p:pic>
        <p:nvPicPr>
          <p:cNvPr id="4" name="Picture 2" descr="C:\Users\Muhammad Zahid Zaki\Desktop\types-of-behcets-syndrome.jpg"/>
          <p:cNvPicPr>
            <a:picLocks noGrp="1" noChangeAspect="1" noChangeArrowheads="1"/>
          </p:cNvPicPr>
          <p:nvPr>
            <p:ph idx="1"/>
          </p:nvPr>
        </p:nvPicPr>
        <p:blipFill>
          <a:blip r:embed="rId2"/>
          <a:srcRect/>
          <a:stretch>
            <a:fillRect/>
          </a:stretch>
        </p:blipFill>
        <p:spPr bwMode="auto">
          <a:xfrm>
            <a:off x="1571625" y="2301081"/>
            <a:ext cx="9048750" cy="3810000"/>
          </a:xfrm>
          <a:prstGeom prst="rect">
            <a:avLst/>
          </a:prstGeom>
          <a:noFill/>
        </p:spPr>
      </p:pic>
    </p:spTree>
    <p:extLst>
      <p:ext uri="{BB962C8B-B14F-4D97-AF65-F5344CB8AC3E}">
        <p14:creationId xmlns:p14="http://schemas.microsoft.com/office/powerpoint/2010/main" val="3412328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1"/>
            <a:ext cx="5257800" cy="1143000"/>
          </a:xfrm>
        </p:spPr>
        <p:txBody>
          <a:bodyPr/>
          <a:lstStyle/>
          <a:p>
            <a:r>
              <a:rPr lang="en-US" b="1" i="1" dirty="0">
                <a:latin typeface="Cavolini" panose="03000502040302020204" pitchFamily="66" charset="0"/>
                <a:cs typeface="Cavolini" panose="03000502040302020204" pitchFamily="66" charset="0"/>
              </a:rPr>
              <a:t>BEHCET DISEASE :-</a:t>
            </a:r>
            <a:endParaRPr lang="en-US" dirty="0"/>
          </a:p>
        </p:txBody>
      </p:sp>
      <p:pic>
        <p:nvPicPr>
          <p:cNvPr id="4" name="Picture 2" descr="C:\Users\Muhammad Zahid Zaki\Desktop\b oa.jpg"/>
          <p:cNvPicPr>
            <a:picLocks noGrp="1" noChangeAspect="1" noChangeArrowheads="1"/>
          </p:cNvPicPr>
          <p:nvPr>
            <p:ph idx="1"/>
          </p:nvPr>
        </p:nvPicPr>
        <p:blipFill>
          <a:blip r:embed="rId2"/>
          <a:srcRect/>
          <a:stretch>
            <a:fillRect/>
          </a:stretch>
        </p:blipFill>
        <p:spPr bwMode="auto">
          <a:xfrm>
            <a:off x="8534400" y="2590800"/>
            <a:ext cx="2590800" cy="1762125"/>
          </a:xfrm>
          <a:prstGeom prst="rect">
            <a:avLst/>
          </a:prstGeom>
          <a:noFill/>
        </p:spPr>
      </p:pic>
      <p:pic>
        <p:nvPicPr>
          <p:cNvPr id="5" name="Picture 2" descr="C:\Users\Muhammad Zahid Zaki\Desktop\symp.png"/>
          <p:cNvPicPr>
            <a:picLocks noChangeAspect="1" noChangeArrowheads="1"/>
          </p:cNvPicPr>
          <p:nvPr/>
        </p:nvPicPr>
        <p:blipFill>
          <a:blip r:embed="rId3"/>
          <a:srcRect/>
          <a:stretch>
            <a:fillRect/>
          </a:stretch>
        </p:blipFill>
        <p:spPr bwMode="auto">
          <a:xfrm>
            <a:off x="2133600" y="1828800"/>
            <a:ext cx="3886200" cy="5029200"/>
          </a:xfrm>
          <a:prstGeom prst="rect">
            <a:avLst/>
          </a:prstGeom>
          <a:noFill/>
        </p:spPr>
      </p:pic>
    </p:spTree>
    <p:extLst>
      <p:ext uri="{BB962C8B-B14F-4D97-AF65-F5344CB8AC3E}">
        <p14:creationId xmlns:p14="http://schemas.microsoft.com/office/powerpoint/2010/main" val="1761992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6172200" cy="1293028"/>
          </a:xfrm>
        </p:spPr>
        <p:txBody>
          <a:bodyPr/>
          <a:lstStyle/>
          <a:p>
            <a:r>
              <a:rPr lang="en-US" b="1" i="1" dirty="0">
                <a:latin typeface="Cavolini" panose="03000502040302020204" pitchFamily="66" charset="0"/>
                <a:cs typeface="Cavolini" panose="03000502040302020204" pitchFamily="66" charset="0"/>
              </a:rPr>
              <a:t>BEHCET DISEASE :-</a:t>
            </a:r>
            <a:endParaRPr lang="en-US" dirty="0"/>
          </a:p>
        </p:txBody>
      </p:sp>
      <p:pic>
        <p:nvPicPr>
          <p:cNvPr id="4" name="Picture 2" descr="C:\Users\Muhammad Zahid Zaki\Desktop\behcets-disease-28-638.jpg"/>
          <p:cNvPicPr>
            <a:picLocks noGrp="1" noChangeAspect="1" noChangeArrowheads="1"/>
          </p:cNvPicPr>
          <p:nvPr>
            <p:ph idx="1"/>
          </p:nvPr>
        </p:nvPicPr>
        <p:blipFill>
          <a:blip r:embed="rId2"/>
          <a:srcRect/>
          <a:stretch>
            <a:fillRect/>
          </a:stretch>
        </p:blipFill>
        <p:spPr bwMode="auto">
          <a:xfrm>
            <a:off x="3415925" y="1905000"/>
            <a:ext cx="5360149" cy="4800599"/>
          </a:xfrm>
          <a:prstGeom prst="rect">
            <a:avLst/>
          </a:prstGeom>
          <a:noFill/>
        </p:spPr>
      </p:pic>
    </p:spTree>
    <p:extLst>
      <p:ext uri="{BB962C8B-B14F-4D97-AF65-F5344CB8AC3E}">
        <p14:creationId xmlns:p14="http://schemas.microsoft.com/office/powerpoint/2010/main" val="321585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3581400" cy="685800"/>
          </a:xfrm>
        </p:spPr>
        <p:txBody>
          <a:bodyPr>
            <a:normAutofit/>
          </a:bodyPr>
          <a:lstStyle/>
          <a:p>
            <a:r>
              <a:rPr lang="en-US" dirty="0" smtClean="0"/>
              <a:t>Pathogenesis</a:t>
            </a:r>
            <a:endParaRPr lang="en-US" dirty="0"/>
          </a:p>
        </p:txBody>
      </p:sp>
      <p:pic>
        <p:nvPicPr>
          <p:cNvPr id="7171" name="Picture 3" descr="C:\Users\comp\Desktop\1-s2.0-S1568997211001716-gr1.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6608" b="16608"/>
          <a:stretch>
            <a:fillRect/>
          </a:stretch>
        </p:blipFill>
        <p:spPr bwMode="auto">
          <a:xfrm>
            <a:off x="533400" y="750888"/>
            <a:ext cx="10972800" cy="48879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0800000" flipV="1">
            <a:off x="457200" y="5980836"/>
            <a:ext cx="10363200" cy="830997"/>
          </a:xfrm>
          <a:prstGeom prst="rect">
            <a:avLst/>
          </a:prstGeom>
        </p:spPr>
        <p:txBody>
          <a:bodyPr wrap="square">
            <a:spAutoFit/>
          </a:bodyPr>
          <a:lstStyle/>
          <a:p>
            <a:r>
              <a:rPr lang="en-US" sz="2400" i="1" dirty="0" err="1">
                <a:latin typeface="Cavolini" panose="03000502040302020204" pitchFamily="66" charset="0"/>
                <a:cs typeface="Cavolini" panose="03000502040302020204" pitchFamily="66" charset="0"/>
              </a:rPr>
              <a:t>vasculitis</a:t>
            </a:r>
            <a:r>
              <a:rPr lang="en-US" sz="2400" i="1" dirty="0">
                <a:latin typeface="Cavolini" panose="03000502040302020204" pitchFamily="66" charset="0"/>
                <a:cs typeface="Cavolini" panose="03000502040302020204" pitchFamily="66" charset="0"/>
              </a:rPr>
              <a:t> result from a combination of local tissue </a:t>
            </a:r>
            <a:r>
              <a:rPr lang="en-US" sz="2400" i="1" dirty="0" err="1">
                <a:latin typeface="Cavolini" panose="03000502040302020204" pitchFamily="66" charset="0"/>
                <a:cs typeface="Cavolini" panose="03000502040302020204" pitchFamily="66" charset="0"/>
              </a:rPr>
              <a:t>ischaemia</a:t>
            </a:r>
            <a:r>
              <a:rPr lang="en-US" sz="2400" i="1" dirty="0">
                <a:latin typeface="Cavolini" panose="03000502040302020204" pitchFamily="66" charset="0"/>
                <a:cs typeface="Cavolini" panose="03000502040302020204" pitchFamily="66" charset="0"/>
              </a:rPr>
              <a:t> (due to vessel inflammation and narrowing) and the systemic effects of widespread inflammation. </a:t>
            </a:r>
            <a:endParaRPr lang="en-US" sz="2400" dirty="0"/>
          </a:p>
        </p:txBody>
      </p:sp>
    </p:spTree>
    <p:extLst>
      <p:ext uri="{BB962C8B-B14F-4D97-AF65-F5344CB8AC3E}">
        <p14:creationId xmlns:p14="http://schemas.microsoft.com/office/powerpoint/2010/main" val="2630776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4419600" cy="1293028"/>
          </a:xfrm>
        </p:spPr>
        <p:txBody>
          <a:bodyPr/>
          <a:lstStyle/>
          <a:p>
            <a:r>
              <a:rPr lang="en-US" b="1" i="1" dirty="0">
                <a:latin typeface="Cavolini" panose="03000502040302020204" pitchFamily="66" charset="0"/>
                <a:cs typeface="Cavolini" panose="03000502040302020204" pitchFamily="66" charset="0"/>
              </a:rPr>
              <a:t>BEHCET DISEASE :-</a:t>
            </a:r>
            <a:endParaRPr lang="en-US" dirty="0"/>
          </a:p>
        </p:txBody>
      </p:sp>
      <p:pic>
        <p:nvPicPr>
          <p:cNvPr id="4" name="Picture 2" descr="C:\Users\Muhammad Zahid Zaki\Desktop\btrea.png"/>
          <p:cNvPicPr>
            <a:picLocks noGrp="1" noChangeAspect="1" noChangeArrowheads="1"/>
          </p:cNvPicPr>
          <p:nvPr>
            <p:ph idx="1"/>
          </p:nvPr>
        </p:nvPicPr>
        <p:blipFill>
          <a:blip r:embed="rId2"/>
          <a:srcRect/>
          <a:stretch>
            <a:fillRect/>
          </a:stretch>
        </p:blipFill>
        <p:spPr bwMode="auto">
          <a:xfrm>
            <a:off x="1676400" y="2193925"/>
            <a:ext cx="8458200" cy="4024313"/>
          </a:xfrm>
          <a:prstGeom prst="rect">
            <a:avLst/>
          </a:prstGeom>
          <a:noFill/>
        </p:spPr>
      </p:pic>
    </p:spTree>
    <p:extLst>
      <p:ext uri="{BB962C8B-B14F-4D97-AF65-F5344CB8AC3E}">
        <p14:creationId xmlns:p14="http://schemas.microsoft.com/office/powerpoint/2010/main" val="3066487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INVESTIGATIONS:</a:t>
            </a:r>
          </a:p>
          <a:p>
            <a:pPr lvl="1"/>
            <a:r>
              <a:rPr lang="en-US" dirty="0"/>
              <a:t>CBC(normocytic normochromic anemia) with ESR</a:t>
            </a:r>
          </a:p>
          <a:p>
            <a:pPr lvl="1"/>
            <a:r>
              <a:rPr lang="en-US" dirty="0"/>
              <a:t>CRP</a:t>
            </a:r>
          </a:p>
          <a:p>
            <a:pPr lvl="1"/>
            <a:r>
              <a:rPr lang="en-US" dirty="0"/>
              <a:t>LFT’s(elevated)</a:t>
            </a:r>
          </a:p>
          <a:p>
            <a:pPr lvl="1"/>
            <a:r>
              <a:rPr lang="en-US" dirty="0"/>
              <a:t>TEMPORAL ARTERY BIOPSY</a:t>
            </a:r>
          </a:p>
          <a:p>
            <a:endParaRPr lang="en-US" dirty="0"/>
          </a:p>
        </p:txBody>
      </p:sp>
    </p:spTree>
    <p:extLst>
      <p:ext uri="{BB962C8B-B14F-4D97-AF65-F5344CB8AC3E}">
        <p14:creationId xmlns:p14="http://schemas.microsoft.com/office/powerpoint/2010/main" val="3237421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5BD4B-68BF-AA40-9459-08EEAF233454}"/>
              </a:ext>
            </a:extLst>
          </p:cNvPr>
          <p:cNvSpPr>
            <a:spLocks noGrp="1"/>
          </p:cNvSpPr>
          <p:nvPr>
            <p:ph type="title"/>
          </p:nvPr>
        </p:nvSpPr>
        <p:spPr>
          <a:xfrm>
            <a:off x="1940719" y="502434"/>
            <a:ext cx="8077200" cy="1430187"/>
          </a:xfrm>
        </p:spPr>
        <p:txBody>
          <a:bodyPr>
            <a:normAutofit/>
          </a:bodyPr>
          <a:lstStyle/>
          <a:p>
            <a:r>
              <a:rPr lang="en-US" sz="4800" b="1" i="1">
                <a:latin typeface="Cavolini" panose="03000502040302020204" pitchFamily="66" charset="0"/>
                <a:cs typeface="Cavolini" panose="03000502040302020204" pitchFamily="66" charset="0"/>
              </a:rPr>
              <a:t>INVESTIGATIONS IN SYSTEMIC VASCULITIS :-</a:t>
            </a:r>
          </a:p>
        </p:txBody>
      </p:sp>
      <p:sp>
        <p:nvSpPr>
          <p:cNvPr id="3" name="Content Placeholder 2">
            <a:extLst>
              <a:ext uri="{FF2B5EF4-FFF2-40B4-BE49-F238E27FC236}">
                <a16:creationId xmlns:a16="http://schemas.microsoft.com/office/drawing/2014/main" xmlns="" id="{B6549786-B971-9746-9EB5-EE362523BF4D}"/>
              </a:ext>
            </a:extLst>
          </p:cNvPr>
          <p:cNvSpPr>
            <a:spLocks noGrp="1"/>
          </p:cNvSpPr>
          <p:nvPr>
            <p:ph idx="1"/>
          </p:nvPr>
        </p:nvSpPr>
        <p:spPr>
          <a:xfrm>
            <a:off x="685800" y="2611279"/>
            <a:ext cx="10820400" cy="4024125"/>
          </a:xfrm>
        </p:spPr>
        <p:txBody>
          <a:bodyPr/>
          <a:lstStyle/>
          <a:p>
            <a:r>
              <a:rPr lang="en-US" i="1" dirty="0">
                <a:latin typeface="Cavolini" panose="03000502040302020204" pitchFamily="66" charset="0"/>
                <a:cs typeface="Cavolini" panose="03000502040302020204" pitchFamily="66" charset="0"/>
              </a:rPr>
              <a:t>Angiography and tissue biopsy are the pivotal investigations.</a:t>
            </a:r>
          </a:p>
          <a:p>
            <a:r>
              <a:rPr lang="en-US" i="1" dirty="0">
                <a:latin typeface="Cavolini" panose="03000502040302020204" pitchFamily="66" charset="0"/>
                <a:cs typeface="Cavolini" panose="03000502040302020204" pitchFamily="66" charset="0"/>
              </a:rPr>
              <a:t>Biopsies can be taken from the nasal </a:t>
            </a:r>
            <a:r>
              <a:rPr lang="en-US" i="1" dirty="0" err="1">
                <a:latin typeface="Cavolini" panose="03000502040302020204" pitchFamily="66" charset="0"/>
                <a:cs typeface="Cavolini" panose="03000502040302020204" pitchFamily="66" charset="0"/>
              </a:rPr>
              <a:t>septal</a:t>
            </a:r>
            <a:r>
              <a:rPr lang="en-US" i="1" dirty="0">
                <a:latin typeface="Cavolini" panose="03000502040302020204" pitchFamily="66" charset="0"/>
                <a:cs typeface="Cavolini" panose="03000502040302020204" pitchFamily="66" charset="0"/>
              </a:rPr>
              <a:t> tissue or from areas of ulceration in patients suspected of having WG, from muscle or nerve in PAN or CSS, from kidney in patients with renal involvement, or from skin in HSP and </a:t>
            </a:r>
            <a:r>
              <a:rPr lang="en-US" i="1" dirty="0" err="1">
                <a:latin typeface="Cavolini" panose="03000502040302020204" pitchFamily="66" charset="0"/>
                <a:cs typeface="Cavolini" panose="03000502040302020204" pitchFamily="66" charset="0"/>
              </a:rPr>
              <a:t>cryoglobulinaemic</a:t>
            </a:r>
            <a:r>
              <a:rPr lang="en-US" i="1" dirty="0">
                <a:latin typeface="Cavolini" panose="03000502040302020204" pitchFamily="66" charset="0"/>
                <a:cs typeface="Cavolini" panose="03000502040302020204" pitchFamily="66" charset="0"/>
              </a:rPr>
              <a:t> </a:t>
            </a:r>
            <a:r>
              <a:rPr lang="en-US" i="1" dirty="0" err="1">
                <a:latin typeface="Cavolini" panose="03000502040302020204" pitchFamily="66" charset="0"/>
                <a:cs typeface="Cavolini" panose="03000502040302020204" pitchFamily="66" charset="0"/>
              </a:rPr>
              <a:t>vasculitis</a:t>
            </a:r>
            <a:r>
              <a:rPr lang="en-US" i="1" dirty="0">
                <a:latin typeface="Cavolini" panose="03000502040302020204" pitchFamily="66" charset="0"/>
                <a:cs typeface="Cavolini" panose="03000502040302020204" pitchFamily="66" charset="0"/>
              </a:rPr>
              <a:t>.</a:t>
            </a:r>
          </a:p>
          <a:p>
            <a:r>
              <a:rPr lang="en-US" i="1" dirty="0">
                <a:latin typeface="Cavolini" panose="03000502040302020204" pitchFamily="66" charset="0"/>
                <a:cs typeface="Cavolini" panose="03000502040302020204" pitchFamily="66" charset="0"/>
              </a:rPr>
              <a:t>Angiography is useful in PAN and </a:t>
            </a:r>
            <a:r>
              <a:rPr lang="en-US" i="1" dirty="0" err="1">
                <a:latin typeface="Cavolini" panose="03000502040302020204" pitchFamily="66" charset="0"/>
                <a:cs typeface="Cavolini" panose="03000502040302020204" pitchFamily="66" charset="0"/>
              </a:rPr>
              <a:t>Takayasu’s</a:t>
            </a:r>
            <a:r>
              <a:rPr lang="en-US" i="1" dirty="0">
                <a:latin typeface="Cavolini" panose="03000502040302020204" pitchFamily="66" charset="0"/>
                <a:cs typeface="Cavolini" panose="03000502040302020204" pitchFamily="66" charset="0"/>
              </a:rPr>
              <a:t> disease.</a:t>
            </a:r>
          </a:p>
          <a:p>
            <a:r>
              <a:rPr lang="en-US" i="1" dirty="0">
                <a:latin typeface="Cavolini" panose="03000502040302020204" pitchFamily="66" charset="0"/>
                <a:cs typeface="Cavolini" panose="03000502040302020204" pitchFamily="66" charset="0"/>
              </a:rPr>
              <a:t>Complement levels are useful; C3 and C4 are typically reduced in active disease, reflecting complement consumption, and can be used as an index of disease activity. </a:t>
            </a:r>
          </a:p>
        </p:txBody>
      </p:sp>
    </p:spTree>
    <p:extLst>
      <p:ext uri="{BB962C8B-B14F-4D97-AF65-F5344CB8AC3E}">
        <p14:creationId xmlns:p14="http://schemas.microsoft.com/office/powerpoint/2010/main" val="867176395"/>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0F8C3-A3A6-8145-9406-C4C50DEDBF16}"/>
              </a:ext>
            </a:extLst>
          </p:cNvPr>
          <p:cNvSpPr>
            <a:spLocks noGrp="1"/>
          </p:cNvSpPr>
          <p:nvPr>
            <p:ph type="title"/>
          </p:nvPr>
        </p:nvSpPr>
        <p:spPr>
          <a:xfrm>
            <a:off x="3452813" y="639315"/>
            <a:ext cx="4957762" cy="1265872"/>
          </a:xfrm>
        </p:spPr>
        <p:txBody>
          <a:bodyPr/>
          <a:lstStyle/>
          <a:p>
            <a:r>
              <a:rPr lang="en-US" b="1" i="1">
                <a:latin typeface="Cavolini" panose="03000502040302020204" pitchFamily="66" charset="0"/>
                <a:cs typeface="Cavolini" panose="03000502040302020204" pitchFamily="66" charset="0"/>
              </a:rPr>
              <a:t>INVESTIGATIONS </a:t>
            </a:r>
          </a:p>
        </p:txBody>
      </p:sp>
      <p:sp>
        <p:nvSpPr>
          <p:cNvPr id="3" name="Content Placeholder 2">
            <a:extLst>
              <a:ext uri="{FF2B5EF4-FFF2-40B4-BE49-F238E27FC236}">
                <a16:creationId xmlns:a16="http://schemas.microsoft.com/office/drawing/2014/main" xmlns="" id="{B9A3374C-7EE9-584F-9F65-4396A1D743C8}"/>
              </a:ext>
            </a:extLst>
          </p:cNvPr>
          <p:cNvSpPr>
            <a:spLocks noGrp="1"/>
          </p:cNvSpPr>
          <p:nvPr>
            <p:ph idx="1"/>
          </p:nvPr>
        </p:nvSpPr>
        <p:spPr/>
        <p:txBody>
          <a:bodyPr>
            <a:normAutofit/>
          </a:bodyPr>
          <a:lstStyle/>
          <a:p>
            <a:r>
              <a:rPr lang="en-US" i="1">
                <a:latin typeface="Cavolini" panose="03000502040302020204" pitchFamily="66" charset="0"/>
                <a:cs typeface="Cavolini" panose="03000502040302020204" pitchFamily="66" charset="0"/>
              </a:rPr>
              <a:t>Screening for ANCA is important, although they are not specific for the diagnosis of vasculitis and can occur in other diseases. </a:t>
            </a:r>
          </a:p>
          <a:p>
            <a:r>
              <a:rPr lang="en-US" i="1">
                <a:latin typeface="Cavolini" panose="03000502040302020204" pitchFamily="66" charset="0"/>
                <a:cs typeface="Cavolini" panose="03000502040302020204" pitchFamily="66" charset="0"/>
              </a:rPr>
              <a:t>The presence of c-ANCA is particularly associated with WG and CSS, whereas p-ANCA is associated with MPA. </a:t>
            </a:r>
          </a:p>
          <a:p>
            <a:r>
              <a:rPr lang="en-US" i="1">
                <a:latin typeface="Cavolini" panose="03000502040302020204" pitchFamily="66" charset="0"/>
                <a:cs typeface="Cavolini" panose="03000502040302020204" pitchFamily="66" charset="0"/>
              </a:rPr>
              <a:t>Urinalysis for protein and blood should always be performed with subsequent microscopy, since the prognosis of vasculitis is often determined by the degree of renal involvement. </a:t>
            </a:r>
          </a:p>
          <a:p>
            <a:r>
              <a:rPr lang="en-US" i="1">
                <a:latin typeface="Cavolini" panose="03000502040302020204" pitchFamily="66" charset="0"/>
                <a:cs typeface="Cavolini" panose="03000502040302020204" pitchFamily="66" charset="0"/>
              </a:rPr>
              <a:t>Routine biochemistry should be performed to identify renal impairment. CRP and ESR are elevated in active disease and are useful in monitoring disease activity.</a:t>
            </a:r>
          </a:p>
        </p:txBody>
      </p:sp>
    </p:spTree>
    <p:extLst>
      <p:ext uri="{BB962C8B-B14F-4D97-AF65-F5344CB8AC3E}">
        <p14:creationId xmlns:p14="http://schemas.microsoft.com/office/powerpoint/2010/main" val="1557960841"/>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1C075-EE73-F841-A798-047F1F11678A}"/>
              </a:ext>
            </a:extLst>
          </p:cNvPr>
          <p:cNvSpPr>
            <a:spLocks noGrp="1"/>
          </p:cNvSpPr>
          <p:nvPr>
            <p:ph type="title"/>
          </p:nvPr>
        </p:nvSpPr>
        <p:spPr>
          <a:xfrm>
            <a:off x="302420" y="639315"/>
            <a:ext cx="11203780" cy="944216"/>
          </a:xfrm>
        </p:spPr>
        <p:txBody>
          <a:bodyPr>
            <a:normAutofit/>
          </a:bodyPr>
          <a:lstStyle/>
          <a:p>
            <a:r>
              <a:rPr lang="en-US" sz="5400" b="1" i="1">
                <a:latin typeface="Cavolini" panose="03000502040302020204" pitchFamily="66" charset="0"/>
                <a:cs typeface="Cavolini" panose="03000502040302020204" pitchFamily="66" charset="0"/>
              </a:rPr>
              <a:t>MANAGEMENT OF VASCULITIS:-</a:t>
            </a:r>
          </a:p>
        </p:txBody>
      </p:sp>
      <p:sp>
        <p:nvSpPr>
          <p:cNvPr id="3" name="Content Placeholder 2">
            <a:extLst>
              <a:ext uri="{FF2B5EF4-FFF2-40B4-BE49-F238E27FC236}">
                <a16:creationId xmlns:a16="http://schemas.microsoft.com/office/drawing/2014/main" xmlns="" id="{0568BC3B-9D40-2E4E-97A5-CB80D8E534A4}"/>
              </a:ext>
            </a:extLst>
          </p:cNvPr>
          <p:cNvSpPr>
            <a:spLocks noGrp="1"/>
          </p:cNvSpPr>
          <p:nvPr>
            <p:ph idx="1"/>
          </p:nvPr>
        </p:nvSpPr>
        <p:spPr/>
        <p:txBody>
          <a:bodyPr>
            <a:normAutofit/>
          </a:bodyPr>
          <a:lstStyle/>
          <a:p>
            <a:r>
              <a:rPr lang="en-US" sz="2800" i="1">
                <a:latin typeface="Cavolini" panose="03000502040302020204" pitchFamily="66" charset="0"/>
                <a:cs typeface="Cavolini" panose="03000502040302020204" pitchFamily="66" charset="0"/>
              </a:rPr>
              <a:t>Treatment is with high-dose corticosteroids and immunosuppressives, as described for life-threatening involvement in SLE. If cyclophosphamide fails to induce a remission, the diagnosis should be reconsidered. </a:t>
            </a:r>
          </a:p>
          <a:p>
            <a:r>
              <a:rPr lang="en-US" sz="2800" i="1">
                <a:latin typeface="Cavolini" panose="03000502040302020204" pitchFamily="66" charset="0"/>
                <a:cs typeface="Cavolini" panose="03000502040302020204" pitchFamily="66" charset="0"/>
              </a:rPr>
              <a:t>ANCA-positive patients with acute renal failure have a better outcome when also treated with adjunctive plasma exchange.</a:t>
            </a:r>
          </a:p>
        </p:txBody>
      </p:sp>
    </p:spTree>
    <p:extLst>
      <p:ext uri="{BB962C8B-B14F-4D97-AF65-F5344CB8AC3E}">
        <p14:creationId xmlns:p14="http://schemas.microsoft.com/office/powerpoint/2010/main" val="387703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2B762-FDBF-8B48-849D-488DC90AB9F9}"/>
              </a:ext>
            </a:extLst>
          </p:cNvPr>
          <p:cNvSpPr>
            <a:spLocks noGrp="1"/>
          </p:cNvSpPr>
          <p:nvPr>
            <p:ph type="title"/>
          </p:nvPr>
        </p:nvSpPr>
        <p:spPr>
          <a:xfrm>
            <a:off x="3048000" y="502435"/>
            <a:ext cx="5779294" cy="1430187"/>
          </a:xfrm>
        </p:spPr>
        <p:txBody>
          <a:bodyPr>
            <a:normAutofit/>
          </a:bodyPr>
          <a:lstStyle/>
          <a:p>
            <a:r>
              <a:rPr lang="en-US" sz="5400" b="1" i="1">
                <a:latin typeface="Cavolini" panose="03000502040302020204" pitchFamily="66" charset="0"/>
                <a:cs typeface="Cavolini" panose="03000502040302020204" pitchFamily="66" charset="0"/>
              </a:rPr>
              <a:t>TREATMENT:- </a:t>
            </a:r>
          </a:p>
        </p:txBody>
      </p:sp>
      <p:sp>
        <p:nvSpPr>
          <p:cNvPr id="3" name="Content Placeholder 2">
            <a:extLst>
              <a:ext uri="{FF2B5EF4-FFF2-40B4-BE49-F238E27FC236}">
                <a16:creationId xmlns:a16="http://schemas.microsoft.com/office/drawing/2014/main" xmlns="" id="{4DC4E13D-F4F0-5140-84DC-AD05EE0E3817}"/>
              </a:ext>
            </a:extLst>
          </p:cNvPr>
          <p:cNvSpPr>
            <a:spLocks noGrp="1"/>
          </p:cNvSpPr>
          <p:nvPr>
            <p:ph idx="1"/>
          </p:nvPr>
        </p:nvSpPr>
        <p:spPr/>
        <p:txBody>
          <a:bodyPr>
            <a:normAutofit/>
          </a:bodyPr>
          <a:lstStyle/>
          <a:p>
            <a:r>
              <a:rPr lang="en-US" sz="3200" i="1">
                <a:latin typeface="Cavolini" panose="03000502040302020204" pitchFamily="66" charset="0"/>
                <a:cs typeface="Cavolini" panose="03000502040302020204" pitchFamily="66" charset="0"/>
              </a:rPr>
              <a:t>Patients with PAN who have evidence of hepatitis B infection should also be treated with antiviral therapy.</a:t>
            </a:r>
          </a:p>
          <a:p>
            <a:r>
              <a:rPr lang="en-US" sz="3200" i="1">
                <a:latin typeface="Cavolini" panose="03000502040302020204" pitchFamily="66" charset="0"/>
                <a:cs typeface="Cavolini" panose="03000502040302020204" pitchFamily="66" charset="0"/>
              </a:rPr>
              <a:t>In Takayasu’s arteritis, reconstructive vascular surgery may benefit selected patients, especially those with hypertension secondary to aortic or renal lesions.</a:t>
            </a:r>
          </a:p>
        </p:txBody>
      </p:sp>
    </p:spTree>
    <p:extLst>
      <p:ext uri="{BB962C8B-B14F-4D97-AF65-F5344CB8AC3E}">
        <p14:creationId xmlns:p14="http://schemas.microsoft.com/office/powerpoint/2010/main" val="8239569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82D12-1B5B-DB4D-927C-39388EED606D}"/>
              </a:ext>
            </a:extLst>
          </p:cNvPr>
          <p:cNvSpPr>
            <a:spLocks noGrp="1"/>
          </p:cNvSpPr>
          <p:nvPr>
            <p:ph type="title"/>
          </p:nvPr>
        </p:nvSpPr>
        <p:spPr>
          <a:xfrm>
            <a:off x="3134915" y="2050248"/>
            <a:ext cx="5922169" cy="1759752"/>
          </a:xfrm>
        </p:spPr>
        <p:txBody>
          <a:bodyPr>
            <a:normAutofit/>
          </a:bodyPr>
          <a:lstStyle/>
          <a:p>
            <a:r>
              <a:rPr lang="en-US" sz="6600" b="1" i="1">
                <a:latin typeface="Cavolini" panose="03000502040302020204" pitchFamily="66" charset="0"/>
                <a:cs typeface="Cavolini" panose="03000502040302020204" pitchFamily="66" charset="0"/>
              </a:rPr>
              <a:t>Thank you </a:t>
            </a:r>
          </a:p>
        </p:txBody>
      </p:sp>
    </p:spTree>
    <p:extLst>
      <p:ext uri="{BB962C8B-B14F-4D97-AF65-F5344CB8AC3E}">
        <p14:creationId xmlns:p14="http://schemas.microsoft.com/office/powerpoint/2010/main" val="7847505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F93A5-FA73-AB41-9350-50B82C4800C7}"/>
              </a:ext>
            </a:extLst>
          </p:cNvPr>
          <p:cNvSpPr>
            <a:spLocks noGrp="1"/>
          </p:cNvSpPr>
          <p:nvPr>
            <p:ph type="title"/>
          </p:nvPr>
        </p:nvSpPr>
        <p:spPr>
          <a:xfrm>
            <a:off x="381001" y="639315"/>
            <a:ext cx="7839074" cy="1381126"/>
          </a:xfrm>
        </p:spPr>
        <p:txBody>
          <a:bodyPr>
            <a:normAutofit/>
          </a:bodyPr>
          <a:lstStyle/>
          <a:p>
            <a:r>
              <a:rPr lang="en-US" sz="5400" b="1" i="1">
                <a:latin typeface="Cavolini" panose="03000502040302020204" pitchFamily="66" charset="0"/>
                <a:cs typeface="Cavolini" panose="03000502040302020204" pitchFamily="66" charset="0"/>
              </a:rPr>
              <a:t>Clinical features:</a:t>
            </a:r>
          </a:p>
        </p:txBody>
      </p:sp>
      <p:sp>
        <p:nvSpPr>
          <p:cNvPr id="3" name="Picture Placeholder 2">
            <a:extLst>
              <a:ext uri="{FF2B5EF4-FFF2-40B4-BE49-F238E27FC236}">
                <a16:creationId xmlns:a16="http://schemas.microsoft.com/office/drawing/2014/main" xmlns="" id="{0FEF97FB-56CF-A648-8639-04902D6524B6}"/>
              </a:ext>
            </a:extLst>
          </p:cNvPr>
          <p:cNvSpPr>
            <a:spLocks noGrp="1"/>
          </p:cNvSpPr>
          <p:nvPr>
            <p:ph idx="1"/>
          </p:nvPr>
        </p:nvSpPr>
        <p:spPr>
          <a:xfrm>
            <a:off x="685800" y="2194560"/>
            <a:ext cx="10820400" cy="4282440"/>
          </a:xfrm>
        </p:spPr>
        <p:txBody>
          <a:bodyPr>
            <a:normAutofit/>
          </a:bodyPr>
          <a:lstStyle/>
          <a:p>
            <a:r>
              <a:rPr lang="en-US" i="1" dirty="0" smtClean="0">
                <a:latin typeface="Cavolini" panose="03000502040302020204" pitchFamily="66" charset="0"/>
                <a:cs typeface="Cavolini" panose="03000502040302020204" pitchFamily="66" charset="0"/>
              </a:rPr>
              <a:t>Systemic </a:t>
            </a:r>
            <a:r>
              <a:rPr lang="en-US" i="1" dirty="0" err="1">
                <a:latin typeface="Cavolini" panose="03000502040302020204" pitchFamily="66" charset="0"/>
                <a:cs typeface="Cavolini" panose="03000502040302020204" pitchFamily="66" charset="0"/>
              </a:rPr>
              <a:t>vasculitis</a:t>
            </a:r>
            <a:r>
              <a:rPr lang="en-US" i="1" dirty="0">
                <a:latin typeface="Cavolini" panose="03000502040302020204" pitchFamily="66" charset="0"/>
                <a:cs typeface="Cavolini" panose="03000502040302020204" pitchFamily="66" charset="0"/>
              </a:rPr>
              <a:t> should be considered in any patient with fever, weight loss, fatigue, evidence of multisystem involvement, rashes, raised inflammatory markers and abnormal urinalysis.</a:t>
            </a:r>
          </a:p>
          <a:p>
            <a:endParaRPr lang="en-US" i="1" dirty="0" smtClean="0">
              <a:latin typeface="Cavolini" panose="03000502040302020204" pitchFamily="66" charset="0"/>
              <a:cs typeface="Cavolini" panose="03000502040302020204" pitchFamily="66" charset="0"/>
            </a:endParaRPr>
          </a:p>
          <a:p>
            <a:r>
              <a:rPr lang="en-US" i="1" dirty="0" smtClean="0">
                <a:latin typeface="Cavolini" panose="03000502040302020204" pitchFamily="66" charset="0"/>
                <a:cs typeface="Cavolini" panose="03000502040302020204" pitchFamily="66" charset="0"/>
              </a:rPr>
              <a:t>Other </a:t>
            </a:r>
            <a:r>
              <a:rPr lang="en-US" i="1" dirty="0">
                <a:latin typeface="Cavolini" panose="03000502040302020204" pitchFamily="66" charset="0"/>
                <a:cs typeface="Cavolini" panose="03000502040302020204" pitchFamily="66" charset="0"/>
              </a:rPr>
              <a:t>conditions that may mimic </a:t>
            </a:r>
            <a:r>
              <a:rPr lang="en-US" i="1" dirty="0" err="1">
                <a:latin typeface="Cavolini" panose="03000502040302020204" pitchFamily="66" charset="0"/>
                <a:cs typeface="Cavolini" panose="03000502040302020204" pitchFamily="66" charset="0"/>
              </a:rPr>
              <a:t>vasculitis</a:t>
            </a:r>
            <a:r>
              <a:rPr lang="en-US" i="1" dirty="0">
                <a:latin typeface="Cavolini" panose="03000502040302020204" pitchFamily="66" charset="0"/>
                <a:cs typeface="Cavolini" panose="03000502040302020204" pitchFamily="66" charset="0"/>
              </a:rPr>
              <a:t> include sepsis (particularly infective endocarditis and </a:t>
            </a:r>
            <a:r>
              <a:rPr lang="en-US" i="1" dirty="0" err="1">
                <a:latin typeface="Cavolini" panose="03000502040302020204" pitchFamily="66" charset="0"/>
                <a:cs typeface="Cavolini" panose="03000502040302020204" pitchFamily="66" charset="0"/>
              </a:rPr>
              <a:t>meningococcaemia</a:t>
            </a:r>
            <a:r>
              <a:rPr lang="en-US" i="1" dirty="0">
                <a:latin typeface="Cavolini" panose="03000502040302020204" pitchFamily="66" charset="0"/>
                <a:cs typeface="Cavolini" panose="03000502040302020204" pitchFamily="66" charset="0"/>
              </a:rPr>
              <a:t>), malignancy, cholesterol emboli, atrial </a:t>
            </a:r>
            <a:r>
              <a:rPr lang="en-US" i="1" dirty="0" err="1">
                <a:latin typeface="Cavolini" panose="03000502040302020204" pitchFamily="66" charset="0"/>
                <a:cs typeface="Cavolini" panose="03000502040302020204" pitchFamily="66" charset="0"/>
              </a:rPr>
              <a:t>myxoma</a:t>
            </a:r>
            <a:r>
              <a:rPr lang="en-US" i="1" dirty="0">
                <a:latin typeface="Cavolini" panose="03000502040302020204" pitchFamily="66" charset="0"/>
                <a:cs typeface="Cavolini" panose="03000502040302020204" pitchFamily="66" charset="0"/>
              </a:rPr>
              <a:t> and the </a:t>
            </a:r>
            <a:r>
              <a:rPr lang="en-US" i="1" dirty="0" err="1">
                <a:latin typeface="Cavolini" panose="03000502040302020204" pitchFamily="66" charset="0"/>
                <a:cs typeface="Cavolini" panose="03000502040302020204" pitchFamily="66" charset="0"/>
              </a:rPr>
              <a:t>antiphospholipid</a:t>
            </a:r>
            <a:r>
              <a:rPr lang="en-US" i="1" dirty="0">
                <a:latin typeface="Cavolini" panose="03000502040302020204" pitchFamily="66" charset="0"/>
                <a:cs typeface="Cavolini" panose="03000502040302020204" pitchFamily="66" charset="0"/>
              </a:rPr>
              <a:t> syndrome.</a:t>
            </a:r>
          </a:p>
          <a:p>
            <a:endParaRPr lang="en-US" i="1" dirty="0" smtClean="0">
              <a:latin typeface="Cavolini" panose="03000502040302020204" pitchFamily="66" charset="0"/>
              <a:cs typeface="Cavolini" panose="03000502040302020204" pitchFamily="66" charset="0"/>
            </a:endParaRPr>
          </a:p>
          <a:p>
            <a:r>
              <a:rPr lang="en-US" i="1" dirty="0" smtClean="0">
                <a:latin typeface="Cavolini" panose="03000502040302020204" pitchFamily="66" charset="0"/>
                <a:cs typeface="Cavolini" panose="03000502040302020204" pitchFamily="66" charset="0"/>
              </a:rPr>
              <a:t>This </a:t>
            </a:r>
            <a:r>
              <a:rPr lang="en-US" i="1" dirty="0">
                <a:latin typeface="Cavolini" panose="03000502040302020204" pitchFamily="66" charset="0"/>
                <a:cs typeface="Cavolini" panose="03000502040302020204" pitchFamily="66" charset="0"/>
              </a:rPr>
              <a:t>may lead to diagnostic delay, but early diagnosis and management are essential to prevent irreversible organ damage.</a:t>
            </a:r>
          </a:p>
        </p:txBody>
      </p:sp>
    </p:spTree>
    <p:extLst>
      <p:ext uri="{BB962C8B-B14F-4D97-AF65-F5344CB8AC3E}">
        <p14:creationId xmlns:p14="http://schemas.microsoft.com/office/powerpoint/2010/main" val="47003026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6096000" cy="762000"/>
          </a:xfrm>
        </p:spPr>
        <p:txBody>
          <a:bodyPr/>
          <a:lstStyle/>
          <a:p>
            <a:r>
              <a:rPr lang="en-US" dirty="0"/>
              <a:t>GIANT CELL ARTERITIS</a:t>
            </a:r>
          </a:p>
        </p:txBody>
      </p:sp>
      <p:pic>
        <p:nvPicPr>
          <p:cNvPr id="4" name="Picture 2" descr="C:\Users\Muhammad Zahid Zaki\Desktop\giantcell-arteritis-whats-the-evidence-for-steroidsparing-therapies-case-presentation-9-638.jpg"/>
          <p:cNvPicPr>
            <a:picLocks noGrp="1" noChangeAspect="1" noChangeArrowheads="1"/>
          </p:cNvPicPr>
          <p:nvPr>
            <p:ph idx="1"/>
          </p:nvPr>
        </p:nvPicPr>
        <p:blipFill>
          <a:blip r:embed="rId2"/>
          <a:srcRect/>
          <a:stretch>
            <a:fillRect/>
          </a:stretch>
        </p:blipFill>
        <p:spPr bwMode="auto">
          <a:xfrm>
            <a:off x="1828800" y="1485106"/>
            <a:ext cx="7305675" cy="4695825"/>
          </a:xfrm>
          <a:prstGeom prst="rect">
            <a:avLst/>
          </a:prstGeom>
          <a:noFill/>
        </p:spPr>
      </p:pic>
    </p:spTree>
    <p:extLst>
      <p:ext uri="{BB962C8B-B14F-4D97-AF65-F5344CB8AC3E}">
        <p14:creationId xmlns:p14="http://schemas.microsoft.com/office/powerpoint/2010/main" val="80620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5791200" cy="838200"/>
          </a:xfrm>
        </p:spPr>
        <p:txBody>
          <a:bodyPr/>
          <a:lstStyle/>
          <a:p>
            <a:r>
              <a:rPr lang="en-US" dirty="0"/>
              <a:t>GIANT CELL ARTERITIS</a:t>
            </a:r>
          </a:p>
        </p:txBody>
      </p:sp>
      <p:pic>
        <p:nvPicPr>
          <p:cNvPr id="4" name="Picture 2" descr="C:\Users\Muhammad Zahid Zaki\Desktop\GIANT+CELL+ARTERITIS+Presentation.jpg"/>
          <p:cNvPicPr>
            <a:picLocks noGrp="1" noChangeAspect="1" noChangeArrowheads="1"/>
          </p:cNvPicPr>
          <p:nvPr>
            <p:ph idx="1"/>
          </p:nvPr>
        </p:nvPicPr>
        <p:blipFill>
          <a:blip r:embed="rId2">
            <a:duotone>
              <a:prstClr val="black"/>
              <a:srgbClr val="336699">
                <a:tint val="45000"/>
                <a:satMod val="400000"/>
              </a:srgbClr>
            </a:duotone>
          </a:blip>
          <a:srcRect/>
          <a:stretch>
            <a:fillRect/>
          </a:stretch>
        </p:blipFill>
        <p:spPr bwMode="auto">
          <a:xfrm>
            <a:off x="1295400" y="990600"/>
            <a:ext cx="8285691" cy="5227638"/>
          </a:xfrm>
          <a:prstGeom prst="rect">
            <a:avLst/>
          </a:prstGeom>
          <a:noFill/>
        </p:spPr>
      </p:pic>
    </p:spTree>
    <p:extLst>
      <p:ext uri="{BB962C8B-B14F-4D97-AF65-F5344CB8AC3E}">
        <p14:creationId xmlns:p14="http://schemas.microsoft.com/office/powerpoint/2010/main" val="16980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6248400" cy="1293028"/>
          </a:xfrm>
        </p:spPr>
        <p:txBody>
          <a:bodyPr/>
          <a:lstStyle/>
          <a:p>
            <a:r>
              <a:rPr lang="en-US" dirty="0"/>
              <a:t>GIANT CELL ARTERITIS</a:t>
            </a:r>
            <a:endParaRPr lang="en-US" dirty="0"/>
          </a:p>
        </p:txBody>
      </p:sp>
      <p:pic>
        <p:nvPicPr>
          <p:cNvPr id="4" name="Picture 2" descr="C:\Users\Muhammad Zahid Zaki\Desktop\ta sign.jpg"/>
          <p:cNvPicPr>
            <a:picLocks noGrp="1" noChangeAspect="1" noChangeArrowheads="1"/>
          </p:cNvPicPr>
          <p:nvPr>
            <p:ph idx="1"/>
          </p:nvPr>
        </p:nvPicPr>
        <p:blipFill>
          <a:blip r:embed="rId2"/>
          <a:srcRect/>
          <a:stretch>
            <a:fillRect/>
          </a:stretch>
        </p:blipFill>
        <p:spPr bwMode="auto">
          <a:xfrm>
            <a:off x="3415925" y="2193925"/>
            <a:ext cx="5360149" cy="4024313"/>
          </a:xfrm>
          <a:prstGeom prst="rect">
            <a:avLst/>
          </a:prstGeom>
          <a:noFill/>
        </p:spPr>
      </p:pic>
    </p:spTree>
    <p:extLst>
      <p:ext uri="{BB962C8B-B14F-4D97-AF65-F5344CB8AC3E}">
        <p14:creationId xmlns:p14="http://schemas.microsoft.com/office/powerpoint/2010/main" val="118750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1"/>
            <a:ext cx="6096000" cy="1143000"/>
          </a:xfrm>
        </p:spPr>
        <p:txBody>
          <a:bodyPr>
            <a:normAutofit/>
          </a:bodyPr>
          <a:lstStyle/>
          <a:p>
            <a:r>
              <a:rPr lang="en-US" dirty="0"/>
              <a:t>GIANT CELL ARTERITIS</a:t>
            </a:r>
          </a:p>
        </p:txBody>
      </p:sp>
      <p:pic>
        <p:nvPicPr>
          <p:cNvPr id="4" name="Picture 2" descr="C:\Users\Muhammad Zahid Zaki\Desktop\ta cri.jpg"/>
          <p:cNvPicPr>
            <a:picLocks noGrp="1" noChangeAspect="1" noChangeArrowheads="1"/>
          </p:cNvPicPr>
          <p:nvPr>
            <p:ph idx="1"/>
          </p:nvPr>
        </p:nvPicPr>
        <p:blipFill>
          <a:blip r:embed="rId2"/>
          <a:srcRect/>
          <a:stretch>
            <a:fillRect/>
          </a:stretch>
        </p:blipFill>
        <p:spPr bwMode="auto">
          <a:xfrm>
            <a:off x="3313405" y="1447801"/>
            <a:ext cx="5565190" cy="5257800"/>
          </a:xfrm>
          <a:prstGeom prst="rect">
            <a:avLst/>
          </a:prstGeom>
          <a:noFill/>
        </p:spPr>
      </p:pic>
    </p:spTree>
    <p:extLst>
      <p:ext uri="{BB962C8B-B14F-4D97-AF65-F5344CB8AC3E}">
        <p14:creationId xmlns:p14="http://schemas.microsoft.com/office/powerpoint/2010/main" val="2606642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1795</Words>
  <Application>Microsoft Office PowerPoint</Application>
  <PresentationFormat>Custom</PresentationFormat>
  <Paragraphs>164</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Vapor Trail</vt:lpstr>
      <vt:lpstr>VASCULITIS </vt:lpstr>
      <vt:lpstr>DEFINITION OF VASCULITIS :</vt:lpstr>
      <vt:lpstr>ETIOLOGY :</vt:lpstr>
      <vt:lpstr>Pathogenesis</vt:lpstr>
      <vt:lpstr>Clinical features:</vt:lpstr>
      <vt:lpstr>GIANT CELL ARTERITIS</vt:lpstr>
      <vt:lpstr>GIANT CELL ARTERITIS</vt:lpstr>
      <vt:lpstr>GIANT CELL ARTERITIS</vt:lpstr>
      <vt:lpstr>GIANT CELL ARTERITIS</vt:lpstr>
      <vt:lpstr>GIANT CELL ARTERITIS</vt:lpstr>
      <vt:lpstr>TAKAYASU ARTERITIS :</vt:lpstr>
      <vt:lpstr>CLINICAL FEATURES OF TAKAYASU ARTERITIS :-</vt:lpstr>
      <vt:lpstr>TYPES OF TAKAYASU ARTERITIS:-</vt:lpstr>
      <vt:lpstr>TAKAYASU ARTERITIS</vt:lpstr>
      <vt:lpstr>PowerPoint Presentation</vt:lpstr>
      <vt:lpstr>Treatment</vt:lpstr>
      <vt:lpstr>Prognosis</vt:lpstr>
      <vt:lpstr>POLYARTeritis nodosa:-</vt:lpstr>
      <vt:lpstr>POLYARTeritis nodosa:-</vt:lpstr>
      <vt:lpstr>PAN continued…</vt:lpstr>
      <vt:lpstr>Diagnostic Criteria PAN</vt:lpstr>
      <vt:lpstr>KAWASAKI DISEASE :-</vt:lpstr>
      <vt:lpstr>KAWASAKI DISEASE :-</vt:lpstr>
      <vt:lpstr>MICROSCOPIC POLYANGIITIS:-</vt:lpstr>
      <vt:lpstr>WEGENER GRANULOMATOSIS:-</vt:lpstr>
      <vt:lpstr>   WEGENER GRANULOMATOSIS  </vt:lpstr>
      <vt:lpstr>WEGENER GRANULOMATOSIS</vt:lpstr>
      <vt:lpstr>WEGENER GRANULOMATOSIS</vt:lpstr>
      <vt:lpstr>WEGENER GRANULOMATOSIS</vt:lpstr>
      <vt:lpstr>Treatment</vt:lpstr>
      <vt:lpstr>CHURG STRAUSS SYNDROME:-</vt:lpstr>
      <vt:lpstr>HENOSCH SCHONLEIN PURPURA :-</vt:lpstr>
      <vt:lpstr>HENOSCH SCHONLEIN PURPURA :-</vt:lpstr>
      <vt:lpstr>HENOSCH SCHONLEIN PURPURA :-</vt:lpstr>
      <vt:lpstr>Treatment</vt:lpstr>
      <vt:lpstr>BEHCET DISEASE :-</vt:lpstr>
      <vt:lpstr>BEHCET DISEASE :-</vt:lpstr>
      <vt:lpstr>BEHCET DISEASE :-</vt:lpstr>
      <vt:lpstr>BEHCET DISEASE :-</vt:lpstr>
      <vt:lpstr>BEHCET DISEASE :-</vt:lpstr>
      <vt:lpstr>PowerPoint Presentation</vt:lpstr>
      <vt:lpstr>INVESTIGATIONS IN SYSTEMIC VASCULITIS :-</vt:lpstr>
      <vt:lpstr>INVESTIGATIONS </vt:lpstr>
      <vt:lpstr>MANAGEMENT OF VASCULITIS:-</vt:lpstr>
      <vt:lpstr>TREATMENT:-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VASCULITIS </dc:title>
  <dc:creator>mubasshra@gmail.com</dc:creator>
  <cp:lastModifiedBy>comp</cp:lastModifiedBy>
  <cp:revision>31</cp:revision>
  <dcterms:created xsi:type="dcterms:W3CDTF">2020-03-22T15:54:43Z</dcterms:created>
  <dcterms:modified xsi:type="dcterms:W3CDTF">2020-04-28T11:41:49Z</dcterms:modified>
</cp:coreProperties>
</file>