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097" y="5944780"/>
            <a:ext cx="4898390" cy="913765"/>
          </a:xfrm>
          <a:custGeom>
            <a:avLst/>
            <a:gdLst/>
            <a:ahLst/>
            <a:cxnLst/>
            <a:rect l="l" t="t" r="r" b="b"/>
            <a:pathLst>
              <a:path w="4898390" h="913765">
                <a:moveTo>
                  <a:pt x="85724" y="21360"/>
                </a:moveTo>
                <a:lnTo>
                  <a:pt x="3637423" y="913215"/>
                </a:lnTo>
                <a:lnTo>
                  <a:pt x="4898230" y="913215"/>
                </a:lnTo>
                <a:lnTo>
                  <a:pt x="85724" y="21360"/>
                </a:lnTo>
                <a:close/>
              </a:path>
              <a:path w="4898390" h="913765">
                <a:moveTo>
                  <a:pt x="660" y="0"/>
                </a:moveTo>
                <a:lnTo>
                  <a:pt x="0" y="5473"/>
                </a:lnTo>
                <a:lnTo>
                  <a:pt x="85724" y="2136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5775" y="5939091"/>
            <a:ext cx="3650615" cy="919480"/>
          </a:xfrm>
          <a:custGeom>
            <a:avLst/>
            <a:gdLst/>
            <a:ahLst/>
            <a:cxnLst/>
            <a:rect l="l" t="t" r="r" b="b"/>
            <a:pathLst>
              <a:path w="3650615" h="919479">
                <a:moveTo>
                  <a:pt x="0" y="0"/>
                </a:moveTo>
                <a:lnTo>
                  <a:pt x="7912" y="6350"/>
                </a:lnTo>
                <a:lnTo>
                  <a:pt x="2867803" y="918906"/>
                </a:lnTo>
                <a:lnTo>
                  <a:pt x="3650497" y="918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5784670"/>
            <a:ext cx="3370852" cy="107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813" y="1881581"/>
            <a:ext cx="8072373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726" y="2316607"/>
            <a:ext cx="7924546" cy="39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953000"/>
            <a:ext cx="9144507" cy="1904998"/>
            <a:chOff x="0" y="4953000"/>
            <a:chExt cx="9144507" cy="1904998"/>
          </a:xfrm>
        </p:grpSpPr>
        <p:sp>
          <p:nvSpPr>
            <p:cNvPr id="3" name="object 3"/>
            <p:cNvSpPr/>
            <p:nvPr/>
          </p:nvSpPr>
          <p:spPr>
            <a:xfrm>
              <a:off x="1687067" y="4953000"/>
              <a:ext cx="7457440" cy="487680"/>
            </a:xfrm>
            <a:custGeom>
              <a:avLst/>
              <a:gdLst/>
              <a:ahLst/>
              <a:cxnLst/>
              <a:rect l="l" t="t" r="r" b="b"/>
              <a:pathLst>
                <a:path w="7457440" h="487679">
                  <a:moveTo>
                    <a:pt x="7456932" y="0"/>
                  </a:moveTo>
                  <a:lnTo>
                    <a:pt x="0" y="289687"/>
                  </a:lnTo>
                  <a:lnTo>
                    <a:pt x="7456932" y="487680"/>
                  </a:lnTo>
                  <a:lnTo>
                    <a:pt x="7456932" y="0"/>
                  </a:lnTo>
                  <a:close/>
                </a:path>
              </a:pathLst>
            </a:custGeom>
            <a:solidFill>
              <a:srgbClr val="9FCAD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471" y="5236463"/>
              <a:ext cx="9031605" cy="789940"/>
            </a:xfrm>
            <a:custGeom>
              <a:avLst/>
              <a:gdLst/>
              <a:ahLst/>
              <a:cxnLst/>
              <a:rect l="l" t="t" r="r" b="b"/>
              <a:pathLst>
                <a:path w="9031605" h="789939">
                  <a:moveTo>
                    <a:pt x="9031528" y="0"/>
                  </a:moveTo>
                  <a:lnTo>
                    <a:pt x="0" y="0"/>
                  </a:lnTo>
                  <a:lnTo>
                    <a:pt x="9031528" y="789432"/>
                  </a:lnTo>
                  <a:lnTo>
                    <a:pt x="903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4998718"/>
              <a:ext cx="9144000" cy="18592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991317"/>
              <a:ext cx="9143999" cy="801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25423" y="1109472"/>
            <a:ext cx="4398264" cy="1725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62600" y="0"/>
            <a:ext cx="3581399" cy="6857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ubtitle 11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58441"/>
            <a:ext cx="7962900" cy="190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335" indent="-381635">
              <a:lnSpc>
                <a:spcPct val="100000"/>
              </a:lnSpc>
              <a:spcBef>
                <a:spcPts val="100"/>
              </a:spcBef>
              <a:buSzPct val="95833"/>
              <a:buAutoNum type="arabicPeriod" startAt="15"/>
              <a:tabLst>
                <a:tab pos="394335" algn="l"/>
              </a:tabLst>
            </a:pPr>
            <a:r>
              <a:rPr sz="2400" dirty="0">
                <a:latin typeface="Times New Roman"/>
                <a:cs typeface="Times New Roman"/>
              </a:rPr>
              <a:t>Blood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travels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back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aorta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two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umbilical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arteries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5"/>
            </a:pPr>
            <a:endParaRPr sz="25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placenta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50">
              <a:latin typeface="Times New Roman"/>
              <a:cs typeface="Times New Roman"/>
            </a:endParaRPr>
          </a:p>
          <a:p>
            <a:pPr marL="463550" indent="-451484">
              <a:lnSpc>
                <a:spcPct val="100000"/>
              </a:lnSpc>
              <a:buSzPct val="95833"/>
              <a:buAutoNum type="arabicPeriod" startAt="16"/>
              <a:tabLst>
                <a:tab pos="464184" algn="l"/>
              </a:tabLst>
            </a:pPr>
            <a:r>
              <a:rPr sz="2400" dirty="0">
                <a:latin typeface="Times New Roman"/>
                <a:cs typeface="Times New Roman"/>
              </a:rPr>
              <a:t>The placenta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re-supply the blood with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oxygen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58441"/>
            <a:ext cx="4206875" cy="273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Clousre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umbilical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arteries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2CA1BE"/>
              </a:buClr>
              <a:buFont typeface="Arial"/>
              <a:buChar char=""/>
            </a:pPr>
            <a:endParaRPr sz="2800">
              <a:latin typeface="Times New Roman"/>
              <a:cs typeface="Times New Roman"/>
            </a:endParaRPr>
          </a:p>
          <a:p>
            <a:pPr marL="344805" indent="-3327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344805" algn="l"/>
                <a:tab pos="345440" algn="l"/>
              </a:tabLst>
            </a:pPr>
            <a:r>
              <a:rPr sz="2400" dirty="0">
                <a:latin typeface="Times New Roman"/>
                <a:cs typeface="Times New Roman"/>
              </a:rPr>
              <a:t>Closure of the </a:t>
            </a:r>
            <a:r>
              <a:rPr sz="2400" spc="-5" dirty="0">
                <a:latin typeface="Times New Roman"/>
                <a:cs typeface="Times New Roman"/>
              </a:rPr>
              <a:t>umbilical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vein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CA1BE"/>
              </a:buClr>
              <a:buFont typeface="Arial"/>
              <a:buChar char=""/>
            </a:pPr>
            <a:endParaRPr sz="285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dirty="0">
                <a:latin typeface="Times New Roman"/>
                <a:cs typeface="Times New Roman"/>
              </a:rPr>
              <a:t>Closure of the ductus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arterious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2CA1BE"/>
              </a:buClr>
              <a:buFont typeface="Arial"/>
              <a:buChar char=""/>
            </a:pPr>
            <a:endParaRPr sz="2800">
              <a:latin typeface="Times New Roman"/>
              <a:cs typeface="Times New Roman"/>
            </a:endParaRPr>
          </a:p>
          <a:p>
            <a:pPr marL="344805" indent="-3327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344805" algn="l"/>
                <a:tab pos="345440" algn="l"/>
              </a:tabLst>
            </a:pPr>
            <a:r>
              <a:rPr sz="2400" dirty="0">
                <a:latin typeface="Times New Roman"/>
                <a:cs typeface="Times New Roman"/>
              </a:rPr>
              <a:t>Closure of the </a:t>
            </a:r>
            <a:r>
              <a:rPr sz="2400" spc="-5" dirty="0">
                <a:latin typeface="Times New Roman"/>
                <a:cs typeface="Times New Roman"/>
              </a:rPr>
              <a:t>foramen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ovale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076" y="711708"/>
            <a:ext cx="6186662" cy="397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1107084"/>
            <a:ext cx="8116570" cy="505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200" spc="-5" dirty="0">
                <a:latin typeface="Times New Roman"/>
                <a:cs typeface="Times New Roman"/>
              </a:rPr>
              <a:t>Oxygenated blood enters the umbilical vein from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placenta. Enters  ductus venosus. Passes through inferior venacava .Enters the right 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atrium .Enters </a:t>
            </a:r>
            <a:r>
              <a:rPr sz="2200" spc="-5" dirty="0">
                <a:latin typeface="Times New Roman"/>
                <a:cs typeface="Times New Roman"/>
              </a:rPr>
              <a:t>the foramen ovale. </a:t>
            </a:r>
            <a:r>
              <a:rPr sz="2200" spc="-10" dirty="0">
                <a:latin typeface="Times New Roman"/>
                <a:cs typeface="Times New Roman"/>
              </a:rPr>
              <a:t>Goes </a:t>
            </a:r>
            <a:r>
              <a:rPr sz="2200" spc="-5" dirty="0">
                <a:latin typeface="Times New Roman"/>
                <a:cs typeface="Times New Roman"/>
              </a:rPr>
              <a:t>to the left </a:t>
            </a:r>
            <a:r>
              <a:rPr sz="2200" dirty="0">
                <a:latin typeface="Times New Roman"/>
                <a:cs typeface="Times New Roman"/>
              </a:rPr>
              <a:t>atrium </a:t>
            </a:r>
            <a:r>
              <a:rPr sz="2200" spc="-5" dirty="0">
                <a:latin typeface="Times New Roman"/>
                <a:cs typeface="Times New Roman"/>
              </a:rPr>
              <a:t>.Passes  through left ventricle Flows to ascending aorta to </a:t>
            </a:r>
            <a:r>
              <a:rPr sz="2200" spc="-10" dirty="0">
                <a:latin typeface="Times New Roman"/>
                <a:cs typeface="Times New Roman"/>
              </a:rPr>
              <a:t>supply </a:t>
            </a:r>
            <a:r>
              <a:rPr sz="2200" spc="-5" dirty="0">
                <a:latin typeface="Times New Roman"/>
                <a:cs typeface="Times New Roman"/>
              </a:rPr>
              <a:t>nourishment  to the brain </a:t>
            </a:r>
            <a:r>
              <a:rPr sz="2200" spc="-10" dirty="0">
                <a:latin typeface="Times New Roman"/>
                <a:cs typeface="Times New Roman"/>
              </a:rPr>
              <a:t>and </a:t>
            </a:r>
            <a:r>
              <a:rPr sz="2200" spc="-5" dirty="0">
                <a:latin typeface="Times New Roman"/>
                <a:cs typeface="Times New Roman"/>
              </a:rPr>
              <a:t>upper extremities. </a:t>
            </a:r>
            <a:r>
              <a:rPr sz="2200" dirty="0">
                <a:latin typeface="Times New Roman"/>
                <a:cs typeface="Times New Roman"/>
              </a:rPr>
              <a:t>Enters </a:t>
            </a:r>
            <a:r>
              <a:rPr sz="2200" spc="-5" dirty="0">
                <a:latin typeface="Times New Roman"/>
                <a:cs typeface="Times New Roman"/>
              </a:rPr>
              <a:t>superior vena cava. Goes to  right atrium.the right ventricle </a:t>
            </a:r>
            <a:r>
              <a:rPr sz="2200" dirty="0">
                <a:latin typeface="Times New Roman"/>
                <a:cs typeface="Times New Roman"/>
              </a:rPr>
              <a:t>.Enters </a:t>
            </a:r>
            <a:r>
              <a:rPr sz="2200" spc="-5" dirty="0">
                <a:latin typeface="Times New Roman"/>
                <a:cs typeface="Times New Roman"/>
              </a:rPr>
              <a:t>pulmonary artery with some  blood going </a:t>
            </a:r>
            <a:r>
              <a:rPr sz="2200" spc="-10" dirty="0">
                <a:latin typeface="Times New Roman"/>
                <a:cs typeface="Times New Roman"/>
              </a:rPr>
              <a:t>to </a:t>
            </a:r>
            <a:r>
              <a:rPr sz="2200" spc="-5" dirty="0">
                <a:latin typeface="Times New Roman"/>
                <a:cs typeface="Times New Roman"/>
              </a:rPr>
              <a:t>the lungs to supply oxygen and nourishment Flows to  ductus arteriosus . Enters descending aorta ( some blood going to </a:t>
            </a:r>
            <a:r>
              <a:rPr sz="2200" spc="-10" dirty="0">
                <a:latin typeface="Times New Roman"/>
                <a:cs typeface="Times New Roman"/>
              </a:rPr>
              <a:t>the  </a:t>
            </a:r>
            <a:r>
              <a:rPr sz="2200" spc="-5" dirty="0">
                <a:latin typeface="Times New Roman"/>
                <a:cs typeface="Times New Roman"/>
              </a:rPr>
              <a:t>lower extremeties) </a:t>
            </a:r>
            <a:r>
              <a:rPr sz="2200" dirty="0">
                <a:latin typeface="Times New Roman"/>
                <a:cs typeface="Times New Roman"/>
              </a:rPr>
              <a:t>.Enters </a:t>
            </a:r>
            <a:r>
              <a:rPr sz="2200" spc="-5" dirty="0">
                <a:latin typeface="Times New Roman"/>
                <a:cs typeface="Times New Roman"/>
              </a:rPr>
              <a:t>hypogastric arteries . Goes back to the   placenta</a:t>
            </a:r>
            <a:r>
              <a:rPr sz="2200" dirty="0">
                <a:latin typeface="Times New Roman"/>
                <a:cs typeface="Times New Roman"/>
              </a:rPr>
              <a:t> End.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111" y="467868"/>
            <a:ext cx="1942252" cy="316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584098" y="568451"/>
              <a:ext cx="1270203" cy="4474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68579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58441"/>
            <a:ext cx="796480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  <a:tab pos="899794" algn="l"/>
                <a:tab pos="1595755" algn="l"/>
                <a:tab pos="3051810" algn="l"/>
                <a:tab pos="3413125" algn="l"/>
                <a:tab pos="3942079" algn="l"/>
                <a:tab pos="5417185" algn="l"/>
                <a:tab pos="6418580" algn="l"/>
                <a:tab pos="6828790" algn="l"/>
                <a:tab pos="7121525" algn="l"/>
              </a:tabLst>
            </a:pPr>
            <a:r>
              <a:rPr sz="1600" spc="-450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lang="en-US" sz="2400" spc="-450" dirty="0" smtClean="0">
                <a:latin typeface="Times New Roman"/>
                <a:cs typeface="Times New Roman"/>
              </a:rPr>
              <a:t>T   h  e      f  e   t  a  </a:t>
            </a:r>
            <a:r>
              <a:rPr lang="en-US" sz="2400" spc="-450" dirty="0">
                <a:latin typeface="Times New Roman"/>
                <a:cs typeface="Times New Roman"/>
              </a:rPr>
              <a:t> </a:t>
            </a:r>
            <a:r>
              <a:rPr lang="en-US" sz="2400" spc="-450" dirty="0" smtClean="0">
                <a:latin typeface="Times New Roman"/>
                <a:cs typeface="Times New Roman"/>
              </a:rPr>
              <a:t> l             </a:t>
            </a:r>
            <a:r>
              <a:rPr sz="2400" spc="-10" dirty="0" smtClean="0">
                <a:latin typeface="Times New Roman"/>
                <a:cs typeface="Times New Roman"/>
              </a:rPr>
              <a:t>c</a:t>
            </a:r>
            <a:r>
              <a:rPr sz="2400" dirty="0" smtClean="0">
                <a:latin typeface="Times New Roman"/>
                <a:cs typeface="Times New Roman"/>
              </a:rPr>
              <a:t>irc</a:t>
            </a:r>
            <a:r>
              <a:rPr sz="2400" spc="-15" dirty="0" smtClean="0">
                <a:latin typeface="Times New Roman"/>
                <a:cs typeface="Times New Roman"/>
              </a:rPr>
              <a:t>u</a:t>
            </a:r>
            <a:r>
              <a:rPr sz="2400" dirty="0" smtClean="0">
                <a:latin typeface="Times New Roman"/>
                <a:cs typeface="Times New Roman"/>
              </a:rPr>
              <a:t>la</a:t>
            </a:r>
            <a:r>
              <a:rPr sz="2400" spc="-15" dirty="0" smtClean="0">
                <a:latin typeface="Times New Roman"/>
                <a:cs typeface="Times New Roman"/>
              </a:rPr>
              <a:t>t</a:t>
            </a:r>
            <a:r>
              <a:rPr sz="2400" dirty="0" smtClean="0">
                <a:latin typeface="Times New Roman"/>
                <a:cs typeface="Times New Roman"/>
              </a:rPr>
              <a:t>ion</a:t>
            </a:r>
            <a:r>
              <a:rPr sz="2400" dirty="0">
                <a:latin typeface="Times New Roman"/>
                <a:cs typeface="Times New Roman"/>
              </a:rPr>
              <a:t>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the	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ircu</a:t>
            </a:r>
            <a:r>
              <a:rPr sz="2400" spc="-10" dirty="0">
                <a:latin typeface="Times New Roman"/>
                <a:cs typeface="Times New Roman"/>
              </a:rPr>
              <a:t>la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y	</a:t>
            </a:r>
            <a:r>
              <a:rPr sz="2400" spc="-5" dirty="0">
                <a:latin typeface="Times New Roman"/>
                <a:cs typeface="Times New Roman"/>
              </a:rPr>
              <a:t>sy</a:t>
            </a: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tem	of	a	hu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fetus,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often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encompassing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entire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feto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placental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circulation</a:t>
            </a:r>
            <a:endParaRPr sz="2400" dirty="0">
              <a:latin typeface="Times New Roman"/>
              <a:cs typeface="Times New Roman"/>
            </a:endParaRPr>
          </a:p>
          <a:p>
            <a:pPr marL="268605" marR="5080">
              <a:lnSpc>
                <a:spcPct val="200000"/>
              </a:lnSpc>
            </a:pP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includes the umbilical cord and the blood vessels within  </a:t>
            </a:r>
            <a:r>
              <a:rPr sz="2400" dirty="0">
                <a:latin typeface="Times New Roman"/>
                <a:cs typeface="Times New Roman"/>
              </a:rPr>
              <a:t>the placenta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dirty="0">
                <a:latin typeface="Times New Roman"/>
                <a:cs typeface="Times New Roman"/>
              </a:rPr>
              <a:t>carry </a:t>
            </a:r>
            <a:r>
              <a:rPr sz="2400" spc="-5" dirty="0">
                <a:latin typeface="Times New Roman"/>
                <a:cs typeface="Times New Roman"/>
              </a:rPr>
              <a:t>fetal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blood.</a:t>
            </a:r>
          </a:p>
        </p:txBody>
      </p:sp>
      <p:sp>
        <p:nvSpPr>
          <p:cNvPr id="3" name="object 3"/>
          <p:cNvSpPr/>
          <p:nvPr/>
        </p:nvSpPr>
        <p:spPr>
          <a:xfrm>
            <a:off x="619142" y="527304"/>
            <a:ext cx="5124414" cy="321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00800" y="3809999"/>
            <a:ext cx="2743200" cy="304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77009"/>
            <a:ext cx="7674609" cy="342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b="1" dirty="0">
                <a:latin typeface="Times New Roman"/>
                <a:cs typeface="Times New Roman"/>
              </a:rPr>
              <a:t>Placenta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Where </a:t>
            </a:r>
            <a:r>
              <a:rPr sz="2400" dirty="0">
                <a:latin typeface="Times New Roman"/>
                <a:cs typeface="Times New Roman"/>
              </a:rPr>
              <a:t>gas exchange takes place during </a:t>
            </a:r>
            <a:r>
              <a:rPr sz="2400" spc="-5" dirty="0">
                <a:latin typeface="Times New Roman"/>
                <a:cs typeface="Times New Roman"/>
              </a:rPr>
              <a:t>fetal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life</a:t>
            </a:r>
            <a:endParaRPr sz="2400">
              <a:latin typeface="Times New Roman"/>
              <a:cs typeface="Times New Roman"/>
            </a:endParaRPr>
          </a:p>
          <a:p>
            <a:pPr marL="268605" marR="351790" indent="-256540">
              <a:lnSpc>
                <a:spcPct val="200000"/>
              </a:lnSpc>
              <a:spcBef>
                <a:spcPts val="4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b="1" dirty="0">
                <a:latin typeface="Times New Roman"/>
                <a:cs typeface="Times New Roman"/>
              </a:rPr>
              <a:t>Umbilical Arteries </a:t>
            </a:r>
            <a:r>
              <a:rPr sz="2400" dirty="0">
                <a:latin typeface="Times New Roman"/>
                <a:cs typeface="Times New Roman"/>
              </a:rPr>
              <a:t>– Carry deoxygenated blood from</a:t>
            </a:r>
            <a:r>
              <a:rPr sz="2400" spc="-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fetus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placenta</a:t>
            </a:r>
            <a:endParaRPr sz="24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200000"/>
              </a:lnSpc>
              <a:spcBef>
                <a:spcPts val="409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b="1" dirty="0">
                <a:latin typeface="Times New Roman"/>
                <a:cs typeface="Times New Roman"/>
              </a:rPr>
              <a:t>Umbilical </a:t>
            </a:r>
            <a:r>
              <a:rPr sz="2400" b="1" spc="-55" dirty="0">
                <a:latin typeface="Times New Roman"/>
                <a:cs typeface="Times New Roman"/>
              </a:rPr>
              <a:t>Vein </a:t>
            </a:r>
            <a:r>
              <a:rPr sz="2400" dirty="0">
                <a:latin typeface="Times New Roman"/>
                <a:cs typeface="Times New Roman"/>
              </a:rPr>
              <a:t>– Brings oxygenated blood </a:t>
            </a:r>
            <a:r>
              <a:rPr sz="2400" spc="-5" dirty="0">
                <a:latin typeface="Times New Roman"/>
                <a:cs typeface="Times New Roman"/>
              </a:rPr>
              <a:t>coming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placenta to 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fetus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9702" y="527304"/>
            <a:ext cx="6657567" cy="39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8540" y="5021579"/>
            <a:ext cx="1775459" cy="1836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621282"/>
            <a:ext cx="795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600" spc="-450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b="1" dirty="0">
                <a:latin typeface="Times New Roman"/>
                <a:cs typeface="Times New Roman"/>
              </a:rPr>
              <a:t>Foramen Ovale </a:t>
            </a:r>
            <a:r>
              <a:rPr dirty="0"/>
              <a:t>– Connects the left and right </a:t>
            </a:r>
            <a:r>
              <a:rPr spc="-5" dirty="0"/>
              <a:t>atrium. </a:t>
            </a:r>
            <a:r>
              <a:rPr dirty="0"/>
              <a:t>It</a:t>
            </a:r>
            <a:r>
              <a:rPr spc="-145" dirty="0"/>
              <a:t> </a:t>
            </a:r>
            <a:r>
              <a:rPr spc="-5" dirty="0"/>
              <a:t>pushes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165">
              <a:lnSpc>
                <a:spcPct val="100000"/>
              </a:lnSpc>
              <a:spcBef>
                <a:spcPts val="100"/>
              </a:spcBef>
            </a:pPr>
            <a:r>
              <a:rPr dirty="0"/>
              <a:t>blood from the right atrium to the left</a:t>
            </a:r>
            <a:r>
              <a:rPr spc="-120" dirty="0"/>
              <a:t> </a:t>
            </a:r>
            <a:r>
              <a:rPr dirty="0"/>
              <a:t>atrium</a:t>
            </a:r>
          </a:p>
          <a:p>
            <a:pPr marL="304165" marR="474980" indent="-256540">
              <a:lnSpc>
                <a:spcPct val="190100"/>
              </a:lnSpc>
              <a:spcBef>
                <a:spcPts val="39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304800" algn="l"/>
                <a:tab pos="305435" algn="l"/>
              </a:tabLst>
            </a:pPr>
            <a:r>
              <a:rPr b="1" spc="-5" dirty="0">
                <a:latin typeface="Times New Roman"/>
                <a:cs typeface="Times New Roman"/>
              </a:rPr>
              <a:t>Ductus </a:t>
            </a:r>
            <a:r>
              <a:rPr b="1" spc="-35" dirty="0">
                <a:latin typeface="Times New Roman"/>
                <a:cs typeface="Times New Roman"/>
              </a:rPr>
              <a:t>Venosus </a:t>
            </a:r>
            <a:r>
              <a:rPr dirty="0"/>
              <a:t>- Carry oxygenated blood from </a:t>
            </a:r>
            <a:r>
              <a:rPr spc="-5" dirty="0"/>
              <a:t>umbilical  </a:t>
            </a:r>
            <a:r>
              <a:rPr dirty="0"/>
              <a:t>vein to inferior venacava, by </a:t>
            </a:r>
            <a:r>
              <a:rPr spc="-5" dirty="0"/>
              <a:t>passing </a:t>
            </a:r>
            <a:r>
              <a:rPr dirty="0"/>
              <a:t>fetal</a:t>
            </a:r>
            <a:r>
              <a:rPr spc="-105" dirty="0"/>
              <a:t> </a:t>
            </a:r>
            <a:r>
              <a:rPr dirty="0"/>
              <a:t>liver</a:t>
            </a:r>
          </a:p>
          <a:p>
            <a:pPr marL="304165" marR="5080" indent="-256540">
              <a:lnSpc>
                <a:spcPct val="190100"/>
              </a:lnSpc>
              <a:spcBef>
                <a:spcPts val="40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304800" algn="l"/>
                <a:tab pos="305435" algn="l"/>
              </a:tabLst>
            </a:pPr>
            <a:r>
              <a:rPr b="1" spc="-5" dirty="0">
                <a:latin typeface="Times New Roman"/>
                <a:cs typeface="Times New Roman"/>
              </a:rPr>
              <a:t>Ductus </a:t>
            </a:r>
            <a:r>
              <a:rPr b="1" dirty="0">
                <a:latin typeface="Times New Roman"/>
                <a:cs typeface="Times New Roman"/>
              </a:rPr>
              <a:t>Arteriosus </a:t>
            </a:r>
            <a:r>
              <a:rPr dirty="0"/>
              <a:t>- Carry oxygenated blood from</a:t>
            </a:r>
            <a:r>
              <a:rPr spc="-220" dirty="0"/>
              <a:t> </a:t>
            </a:r>
            <a:r>
              <a:rPr spc="-5" dirty="0"/>
              <a:t>pulmonary  </a:t>
            </a:r>
            <a:r>
              <a:rPr dirty="0"/>
              <a:t>artery to aorta, bypassing fetal</a:t>
            </a:r>
            <a:r>
              <a:rPr spc="-105" dirty="0"/>
              <a:t> </a:t>
            </a:r>
            <a:r>
              <a:rPr dirty="0"/>
              <a:t>lungs.</a:t>
            </a:r>
          </a:p>
          <a:p>
            <a:pPr marL="35560">
              <a:lnSpc>
                <a:spcPct val="100000"/>
              </a:lnSpc>
              <a:spcBef>
                <a:spcPts val="50"/>
              </a:spcBef>
            </a:pPr>
            <a:endParaRPr sz="3250"/>
          </a:p>
          <a:p>
            <a:pPr marL="48260">
              <a:lnSpc>
                <a:spcPct val="100000"/>
              </a:lnSpc>
            </a:pPr>
            <a:r>
              <a:rPr sz="1600" spc="-450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98919" y="5029199"/>
            <a:ext cx="2545079" cy="1828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31009"/>
            <a:ext cx="7963534" cy="396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100"/>
              </a:spcBef>
              <a:buSzPct val="95833"/>
              <a:buAutoNum type="arabicPeriod"/>
              <a:tabLst>
                <a:tab pos="241935" algn="l"/>
                <a:tab pos="1053465" algn="l"/>
                <a:tab pos="2200910" algn="l"/>
                <a:tab pos="2656840" algn="l"/>
                <a:tab pos="3820160" algn="l"/>
                <a:tab pos="4206875" algn="l"/>
                <a:tab pos="4947920" algn="l"/>
                <a:tab pos="5470525" algn="l"/>
                <a:tab pos="6315075" algn="l"/>
                <a:tab pos="7143115" algn="l"/>
              </a:tabLst>
            </a:pPr>
            <a:r>
              <a:rPr sz="2400" dirty="0">
                <a:latin typeface="Times New Roman"/>
                <a:cs typeface="Times New Roman"/>
              </a:rPr>
              <a:t>Fetus	</a:t>
            </a:r>
            <a:r>
              <a:rPr sz="2400" spc="-5" dirty="0">
                <a:latin typeface="Times New Roman"/>
                <a:cs typeface="Times New Roman"/>
              </a:rPr>
              <a:t>depends	</a:t>
            </a:r>
            <a:r>
              <a:rPr sz="2400" dirty="0">
                <a:latin typeface="Times New Roman"/>
                <a:cs typeface="Times New Roman"/>
              </a:rPr>
              <a:t>on	</a:t>
            </a:r>
            <a:r>
              <a:rPr sz="2400" spc="-5" dirty="0">
                <a:latin typeface="Times New Roman"/>
                <a:cs typeface="Times New Roman"/>
              </a:rPr>
              <a:t>placenta	</a:t>
            </a:r>
            <a:r>
              <a:rPr sz="2400" dirty="0">
                <a:latin typeface="Times New Roman"/>
                <a:cs typeface="Times New Roman"/>
              </a:rPr>
              <a:t>to	</a:t>
            </a:r>
            <a:r>
              <a:rPr sz="2400" spc="-5" dirty="0">
                <a:latin typeface="Times New Roman"/>
                <a:cs typeface="Times New Roman"/>
              </a:rPr>
              <a:t>meet	O2	needs	</a:t>
            </a:r>
            <a:r>
              <a:rPr sz="2400" dirty="0">
                <a:latin typeface="Times New Roman"/>
                <a:cs typeface="Times New Roman"/>
              </a:rPr>
              <a:t>while	</a:t>
            </a:r>
            <a:r>
              <a:rPr sz="2400" spc="-15" dirty="0">
                <a:latin typeface="Times New Roman"/>
                <a:cs typeface="Times New Roman"/>
              </a:rPr>
              <a:t>organs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225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continue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formation</a:t>
            </a:r>
            <a:endParaRPr sz="24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90000"/>
              </a:lnSpc>
              <a:spcBef>
                <a:spcPts val="395"/>
              </a:spcBef>
              <a:buSzPct val="95833"/>
              <a:buFont typeface="Times New Roman"/>
              <a:buAutoNum type="arabicPeriod" startAt="2"/>
              <a:tabLst>
                <a:tab pos="327025" algn="l"/>
              </a:tabLst>
            </a:pPr>
            <a:r>
              <a:rPr dirty="0"/>
              <a:t>	</a:t>
            </a:r>
            <a:r>
              <a:rPr sz="2400" spc="-5" dirty="0">
                <a:latin typeface="Times New Roman"/>
                <a:cs typeface="Times New Roman"/>
              </a:rPr>
              <a:t>Oxygenated </a:t>
            </a:r>
            <a:r>
              <a:rPr sz="2400" dirty="0">
                <a:latin typeface="Times New Roman"/>
                <a:cs typeface="Times New Roman"/>
              </a:rPr>
              <a:t>blood </a:t>
            </a:r>
            <a:r>
              <a:rPr sz="2400" spc="-5" dirty="0">
                <a:latin typeface="Times New Roman"/>
                <a:cs typeface="Times New Roman"/>
              </a:rPr>
              <a:t>flows </a:t>
            </a:r>
            <a:r>
              <a:rPr sz="2400" dirty="0">
                <a:latin typeface="Times New Roman"/>
                <a:cs typeface="Times New Roman"/>
              </a:rPr>
              <a:t>from the </a:t>
            </a:r>
            <a:r>
              <a:rPr sz="2400" spc="-5" dirty="0">
                <a:latin typeface="Times New Roman"/>
                <a:cs typeface="Times New Roman"/>
              </a:rPr>
              <a:t>placenta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-5" dirty="0">
                <a:latin typeface="Times New Roman"/>
                <a:cs typeface="Times New Roman"/>
              </a:rPr>
              <a:t>fetus </a:t>
            </a:r>
            <a:r>
              <a:rPr sz="2400" dirty="0">
                <a:latin typeface="Times New Roman"/>
                <a:cs typeface="Times New Roman"/>
              </a:rPr>
              <a:t>via the  </a:t>
            </a:r>
            <a:r>
              <a:rPr sz="2400" spc="-5" dirty="0">
                <a:latin typeface="Times New Roman"/>
                <a:cs typeface="Times New Roman"/>
              </a:rPr>
              <a:t>umbilical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vein</a:t>
            </a:r>
            <a:endParaRPr sz="24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90000"/>
              </a:lnSpc>
              <a:spcBef>
                <a:spcPts val="409"/>
              </a:spcBef>
              <a:buSzPct val="95833"/>
              <a:buFont typeface="Times New Roman"/>
              <a:buAutoNum type="arabicPeriod" startAt="2"/>
              <a:tabLst>
                <a:tab pos="328930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After </a:t>
            </a:r>
            <a:r>
              <a:rPr sz="2400" spc="-5" dirty="0">
                <a:latin typeface="Times New Roman"/>
                <a:cs typeface="Times New Roman"/>
              </a:rPr>
              <a:t>reaching </a:t>
            </a:r>
            <a:r>
              <a:rPr sz="2400" dirty="0">
                <a:latin typeface="Times New Roman"/>
                <a:cs typeface="Times New Roman"/>
              </a:rPr>
              <a:t>fetus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blood </a:t>
            </a:r>
            <a:r>
              <a:rPr sz="2400" spc="-5" dirty="0">
                <a:latin typeface="Times New Roman"/>
                <a:cs typeface="Times New Roman"/>
              </a:rPr>
              <a:t>flows </a:t>
            </a:r>
            <a:r>
              <a:rPr sz="2400" dirty="0">
                <a:latin typeface="Times New Roman"/>
                <a:cs typeface="Times New Roman"/>
              </a:rPr>
              <a:t>through the inferior </a:t>
            </a:r>
            <a:r>
              <a:rPr sz="2400" spc="-5" dirty="0">
                <a:latin typeface="Times New Roman"/>
                <a:cs typeface="Times New Roman"/>
              </a:rPr>
              <a:t>vena  </a:t>
            </a:r>
            <a:r>
              <a:rPr sz="2400" dirty="0">
                <a:latin typeface="Times New Roman"/>
                <a:cs typeface="Times New Roman"/>
              </a:rPr>
              <a:t>cava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997" y="711708"/>
            <a:ext cx="2855165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58441"/>
            <a:ext cx="7963534" cy="3470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4.Blood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continues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travel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inferior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vena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cava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R="5832475" algn="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ductus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venosus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50">
              <a:latin typeface="Times New Roman"/>
              <a:cs typeface="Times New Roman"/>
            </a:endParaRPr>
          </a:p>
          <a:p>
            <a:pPr marR="5900420" algn="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Ductus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35" dirty="0">
                <a:latin typeface="Times New Roman"/>
                <a:cs typeface="Times New Roman"/>
              </a:rPr>
              <a:t>Venosus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Small amount </a:t>
            </a:r>
            <a:r>
              <a:rPr sz="2400" dirty="0">
                <a:latin typeface="Times New Roman"/>
                <a:cs typeface="Times New Roman"/>
              </a:rPr>
              <a:t>of blood routed to growing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liver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2CA1BE"/>
              </a:buClr>
              <a:buFont typeface="Arial"/>
              <a:buChar char=""/>
            </a:pPr>
            <a:endParaRPr sz="285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dirty="0">
                <a:latin typeface="Times New Roman"/>
                <a:cs typeface="Times New Roman"/>
              </a:rPr>
              <a:t>Increased blood flow leads to </a:t>
            </a:r>
            <a:r>
              <a:rPr sz="2400" spc="-10" dirty="0">
                <a:latin typeface="Times New Roman"/>
                <a:cs typeface="Times New Roman"/>
              </a:rPr>
              <a:t>large </a:t>
            </a:r>
            <a:r>
              <a:rPr sz="2400" dirty="0">
                <a:latin typeface="Times New Roman"/>
                <a:cs typeface="Times New Roman"/>
              </a:rPr>
              <a:t>liver in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newborns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11553"/>
            <a:ext cx="7623809" cy="393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Blood continues to travel up the inferior vena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cava</a:t>
            </a:r>
            <a:endParaRPr sz="2400">
              <a:latin typeface="Times New Roman"/>
              <a:cs typeface="Times New Roman"/>
            </a:endParaRPr>
          </a:p>
          <a:p>
            <a:pPr marL="241935" indent="-229235">
              <a:lnSpc>
                <a:spcPct val="100000"/>
              </a:lnSpc>
              <a:spcBef>
                <a:spcPts val="1840"/>
              </a:spcBef>
              <a:buAutoNum type="arabicPeriod" startAt="5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Empties </a:t>
            </a:r>
            <a:r>
              <a:rPr sz="2400" dirty="0">
                <a:latin typeface="Times New Roman"/>
                <a:cs typeface="Times New Roman"/>
              </a:rPr>
              <a:t>into the right atrium of 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heart</a:t>
            </a:r>
            <a:endParaRPr sz="2400">
              <a:latin typeface="Times New Roman"/>
              <a:cs typeface="Times New Roman"/>
            </a:endParaRPr>
          </a:p>
          <a:p>
            <a:pPr marL="241935" marR="5080" indent="-241935">
              <a:lnSpc>
                <a:spcPct val="150000"/>
              </a:lnSpc>
              <a:spcBef>
                <a:spcPts val="405"/>
              </a:spcBef>
              <a:buAutoNum type="arabicPeriod" startAt="5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The blood then </a:t>
            </a:r>
            <a:r>
              <a:rPr sz="2400" spc="-5" dirty="0">
                <a:latin typeface="Times New Roman"/>
                <a:cs typeface="Times New Roman"/>
              </a:rPr>
              <a:t>passes </a:t>
            </a:r>
            <a:r>
              <a:rPr sz="2400" dirty="0">
                <a:latin typeface="Times New Roman"/>
                <a:cs typeface="Times New Roman"/>
              </a:rPr>
              <a:t>to the left atrium through the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foramen  </a:t>
            </a:r>
            <a:r>
              <a:rPr sz="2400" dirty="0">
                <a:latin typeface="Times New Roman"/>
                <a:cs typeface="Times New Roman"/>
              </a:rPr>
              <a:t>ovale.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40"/>
              </a:spcBef>
            </a:pPr>
            <a:r>
              <a:rPr sz="2400" b="1" spc="-5" dirty="0">
                <a:latin typeface="Times New Roman"/>
                <a:cs typeface="Times New Roman"/>
              </a:rPr>
              <a:t>Foramen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ovale</a:t>
            </a:r>
            <a:endParaRPr sz="24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183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Small </a:t>
            </a:r>
            <a:r>
              <a:rPr sz="2400" dirty="0">
                <a:latin typeface="Times New Roman"/>
                <a:cs typeface="Times New Roman"/>
              </a:rPr>
              <a:t>opening in the septum of the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heart</a:t>
            </a:r>
            <a:endParaRPr sz="24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184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Completely </a:t>
            </a:r>
            <a:r>
              <a:rPr sz="2400" dirty="0">
                <a:latin typeface="Times New Roman"/>
                <a:cs typeface="Times New Roman"/>
              </a:rPr>
              <a:t>bypasses the </a:t>
            </a:r>
            <a:r>
              <a:rPr sz="2400" spc="-5" dirty="0">
                <a:latin typeface="Times New Roman"/>
                <a:cs typeface="Times New Roman"/>
              </a:rPr>
              <a:t>non-functioning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lung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383663"/>
            <a:ext cx="7963534" cy="3324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100"/>
              </a:spcBef>
              <a:buSzPct val="95833"/>
              <a:buAutoNum type="arabicPeriod" startAt="8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Completely bypasses </a:t>
            </a:r>
            <a:r>
              <a:rPr sz="2400" dirty="0">
                <a:latin typeface="Times New Roman"/>
                <a:cs typeface="Times New Roman"/>
              </a:rPr>
              <a:t>the non-functioning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lungs</a:t>
            </a:r>
            <a:endParaRPr sz="24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90100"/>
              </a:lnSpc>
              <a:spcBef>
                <a:spcPts val="390"/>
              </a:spcBef>
              <a:buSzPct val="95833"/>
              <a:buFont typeface="Times New Roman"/>
              <a:buAutoNum type="arabicPeriod" startAt="8"/>
              <a:tabLst>
                <a:tab pos="378460" algn="l"/>
                <a:tab pos="379095" algn="l"/>
                <a:tab pos="1260475" algn="l"/>
                <a:tab pos="2564130" algn="l"/>
                <a:tab pos="3630929" algn="l"/>
                <a:tab pos="4004310" algn="l"/>
                <a:tab pos="4513580" algn="l"/>
                <a:tab pos="5055870" algn="l"/>
                <a:tab pos="6255385" algn="l"/>
                <a:tab pos="7086600" algn="l"/>
                <a:tab pos="7426325" algn="l"/>
              </a:tabLst>
            </a:pPr>
            <a:r>
              <a:rPr dirty="0"/>
              <a:t>	</a:t>
            </a:r>
            <a:r>
              <a:rPr sz="2400" dirty="0">
                <a:latin typeface="Times New Roman"/>
                <a:cs typeface="Times New Roman"/>
              </a:rPr>
              <a:t>Blood	c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inues	journey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the	le</a:t>
            </a:r>
            <a:r>
              <a:rPr sz="2400" spc="-15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t	ve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tr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cle	blood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t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en  </a:t>
            </a:r>
            <a:r>
              <a:rPr sz="2400" spc="-5" dirty="0">
                <a:latin typeface="Times New Roman"/>
                <a:cs typeface="Times New Roman"/>
              </a:rPr>
              <a:t>pumped </a:t>
            </a:r>
            <a:r>
              <a:rPr sz="2400" dirty="0">
                <a:latin typeface="Times New Roman"/>
                <a:cs typeface="Times New Roman"/>
              </a:rPr>
              <a:t>into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aorta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8"/>
            </a:pPr>
            <a:endParaRPr sz="2600">
              <a:latin typeface="Times New Roman"/>
              <a:cs typeface="Times New Roman"/>
            </a:endParaRPr>
          </a:p>
          <a:p>
            <a:pPr marL="546100" indent="-534035">
              <a:lnSpc>
                <a:spcPct val="100000"/>
              </a:lnSpc>
              <a:buSzPct val="95833"/>
              <a:buAutoNum type="arabicPeriod" startAt="8"/>
              <a:tabLst>
                <a:tab pos="546100" algn="l"/>
                <a:tab pos="546735" algn="l"/>
              </a:tabLst>
            </a:pPr>
            <a:r>
              <a:rPr sz="2400" dirty="0">
                <a:latin typeface="Times New Roman"/>
                <a:cs typeface="Times New Roman"/>
              </a:rPr>
              <a:t>Blood is </a:t>
            </a:r>
            <a:r>
              <a:rPr sz="2400" spc="-5" dirty="0">
                <a:latin typeface="Times New Roman"/>
                <a:cs typeface="Times New Roman"/>
              </a:rPr>
              <a:t>circulated </a:t>
            </a:r>
            <a:r>
              <a:rPr sz="2400" dirty="0">
                <a:latin typeface="Times New Roman"/>
                <a:cs typeface="Times New Roman"/>
              </a:rPr>
              <a:t>to the upper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extremities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8"/>
            </a:pPr>
            <a:endParaRPr sz="2600">
              <a:latin typeface="Times New Roman"/>
              <a:cs typeface="Times New Roman"/>
            </a:endParaRPr>
          </a:p>
          <a:p>
            <a:pPr marL="535305" indent="-523240">
              <a:lnSpc>
                <a:spcPct val="100000"/>
              </a:lnSpc>
              <a:spcBef>
                <a:spcPts val="5"/>
              </a:spcBef>
              <a:buSzPct val="95833"/>
              <a:buAutoNum type="arabicPeriod" startAt="8"/>
              <a:tabLst>
                <a:tab pos="535305" algn="l"/>
                <a:tab pos="535940" algn="l"/>
              </a:tabLst>
            </a:pPr>
            <a:r>
              <a:rPr sz="2400" spc="-5" dirty="0">
                <a:latin typeface="Times New Roman"/>
                <a:cs typeface="Times New Roman"/>
              </a:rPr>
              <a:t>Remaining </a:t>
            </a:r>
            <a:r>
              <a:rPr sz="2400" dirty="0">
                <a:latin typeface="Times New Roman"/>
                <a:cs typeface="Times New Roman"/>
              </a:rPr>
              <a:t>blood then returns to the right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atrium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752346"/>
            <a:ext cx="796226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8315" algn="l"/>
              </a:tabLst>
            </a:pPr>
            <a:r>
              <a:rPr sz="2700" dirty="0"/>
              <a:t>12	</a:t>
            </a:r>
            <a:r>
              <a:rPr dirty="0"/>
              <a:t>From</a:t>
            </a:r>
            <a:r>
              <a:rPr spc="250" dirty="0"/>
              <a:t> </a:t>
            </a:r>
            <a:r>
              <a:rPr spc="-5" dirty="0"/>
              <a:t>the</a:t>
            </a:r>
            <a:r>
              <a:rPr spc="270" dirty="0"/>
              <a:t> </a:t>
            </a:r>
            <a:r>
              <a:rPr spc="-5" dirty="0"/>
              <a:t>right</a:t>
            </a:r>
            <a:r>
              <a:rPr spc="275" dirty="0"/>
              <a:t> </a:t>
            </a:r>
            <a:r>
              <a:rPr spc="-5" dirty="0"/>
              <a:t>atrium,</a:t>
            </a:r>
            <a:r>
              <a:rPr spc="270" dirty="0"/>
              <a:t> </a:t>
            </a:r>
            <a:r>
              <a:rPr dirty="0"/>
              <a:t>the</a:t>
            </a:r>
            <a:r>
              <a:rPr spc="280" dirty="0"/>
              <a:t> </a:t>
            </a:r>
            <a:r>
              <a:rPr spc="-5" dirty="0"/>
              <a:t>blood</a:t>
            </a:r>
            <a:r>
              <a:rPr spc="270" dirty="0"/>
              <a:t> </a:t>
            </a:r>
            <a:r>
              <a:rPr dirty="0"/>
              <a:t>goes</a:t>
            </a:r>
            <a:r>
              <a:rPr spc="275" dirty="0"/>
              <a:t> </a:t>
            </a:r>
            <a:r>
              <a:rPr dirty="0"/>
              <a:t>to</a:t>
            </a:r>
            <a:r>
              <a:rPr spc="275" dirty="0"/>
              <a:t> </a:t>
            </a:r>
            <a:r>
              <a:rPr spc="-5" dirty="0"/>
              <a:t>the</a:t>
            </a:r>
            <a:r>
              <a:rPr spc="270" dirty="0"/>
              <a:t> </a:t>
            </a:r>
            <a:r>
              <a:rPr spc="-5" dirty="0"/>
              <a:t>right</a:t>
            </a:r>
            <a:r>
              <a:rPr spc="285" dirty="0"/>
              <a:t> </a:t>
            </a:r>
            <a:r>
              <a:rPr spc="-5" dirty="0"/>
              <a:t>ventricle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645668" y="2512821"/>
            <a:ext cx="7964170" cy="327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then to the </a:t>
            </a:r>
            <a:r>
              <a:rPr sz="2400" spc="-5" dirty="0">
                <a:latin typeface="Times New Roman"/>
                <a:cs typeface="Times New Roman"/>
              </a:rPr>
              <a:t>pulmonary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arteries</a:t>
            </a:r>
            <a:endParaRPr sz="2400">
              <a:latin typeface="Times New Roman"/>
              <a:cs typeface="Times New Roman"/>
            </a:endParaRPr>
          </a:p>
          <a:p>
            <a:pPr marL="268605" marR="5715" indent="-256540">
              <a:lnSpc>
                <a:spcPct val="190000"/>
              </a:lnSpc>
              <a:spcBef>
                <a:spcPts val="400"/>
              </a:spcBef>
              <a:buSzPct val="95833"/>
              <a:buAutoNum type="arabicPeriod" startAt="13"/>
              <a:tabLst>
                <a:tab pos="394335" algn="l"/>
              </a:tabLst>
            </a:pP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5" dirty="0">
                <a:latin typeface="Times New Roman"/>
                <a:cs typeface="Times New Roman"/>
              </a:rPr>
              <a:t>Pulmonary arteries Small amount </a:t>
            </a:r>
            <a:r>
              <a:rPr sz="2400" spc="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blood goes to the  </a:t>
            </a:r>
            <a:r>
              <a:rPr sz="2400" spc="-5" dirty="0">
                <a:latin typeface="Times New Roman"/>
                <a:cs typeface="Times New Roman"/>
              </a:rPr>
              <a:t>maturing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lungs</a:t>
            </a:r>
            <a:endParaRPr sz="24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90000"/>
              </a:lnSpc>
              <a:spcBef>
                <a:spcPts val="409"/>
              </a:spcBef>
              <a:buSzPct val="95833"/>
              <a:buAutoNum type="arabicPeriod" startAt="13"/>
              <a:tabLst>
                <a:tab pos="394335" algn="l"/>
                <a:tab pos="1132840" algn="l"/>
                <a:tab pos="1582420" algn="l"/>
                <a:tab pos="2472690" algn="l"/>
                <a:tab pos="2872105" algn="l"/>
                <a:tab pos="4016375" algn="l"/>
                <a:tab pos="4856480" algn="l"/>
                <a:tab pos="5642610" algn="l"/>
                <a:tab pos="6501130" algn="l"/>
                <a:tab pos="7002780" algn="l"/>
              </a:tabLst>
            </a:pPr>
            <a:r>
              <a:rPr sz="2400" dirty="0">
                <a:latin typeface="Times New Roman"/>
                <a:cs typeface="Times New Roman"/>
              </a:rPr>
              <a:t>Rest	of	blood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shunted	away	from	lungs	by	ductous  ateriosus back 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aorta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123" y="713231"/>
            <a:ext cx="1053737" cy="315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331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 Foramen Ovale – Connects the left and right atrium. It pushes</vt:lpstr>
      <vt:lpstr>PowerPoint Presentation</vt:lpstr>
      <vt:lpstr>PowerPoint Presentation</vt:lpstr>
      <vt:lpstr>PowerPoint Presentation</vt:lpstr>
      <vt:lpstr>PowerPoint Presentation</vt:lpstr>
      <vt:lpstr>12 From the right atrium, the blood goes to the right ventricle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shaxu</dc:creator>
  <cp:lastModifiedBy>User</cp:lastModifiedBy>
  <cp:revision>3</cp:revision>
  <dcterms:created xsi:type="dcterms:W3CDTF">2019-12-31T15:16:48Z</dcterms:created>
  <dcterms:modified xsi:type="dcterms:W3CDTF">2019-12-31T15:25:48Z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2019-12-31T00:00:00Z</vt:filetime>
  </property>
</Properties>
</file>