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23"/>
  </p:notesMasterIdLst>
  <p:handoutMasterIdLst>
    <p:handoutMasterId r:id="rId24"/>
  </p:handoutMasterIdLst>
  <p:sldIdLst>
    <p:sldId id="379" r:id="rId2"/>
    <p:sldId id="315" r:id="rId3"/>
    <p:sldId id="257" r:id="rId4"/>
    <p:sldId id="367" r:id="rId5"/>
    <p:sldId id="368" r:id="rId6"/>
    <p:sldId id="316" r:id="rId7"/>
    <p:sldId id="274" r:id="rId8"/>
    <p:sldId id="375" r:id="rId9"/>
    <p:sldId id="321" r:id="rId10"/>
    <p:sldId id="323" r:id="rId11"/>
    <p:sldId id="372" r:id="rId12"/>
    <p:sldId id="327" r:id="rId13"/>
    <p:sldId id="370" r:id="rId14"/>
    <p:sldId id="331" r:id="rId15"/>
    <p:sldId id="371" r:id="rId16"/>
    <p:sldId id="336" r:id="rId17"/>
    <p:sldId id="338" r:id="rId18"/>
    <p:sldId id="380" r:id="rId19"/>
    <p:sldId id="357" r:id="rId20"/>
    <p:sldId id="377" r:id="rId21"/>
    <p:sldId id="378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0066FF"/>
    <a:srgbClr val="FFFFFF"/>
    <a:srgbClr val="0000CC"/>
    <a:srgbClr val="000099"/>
    <a:srgbClr val="0066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9" autoAdjust="0"/>
    <p:restoredTop sz="90174" autoAdjust="0"/>
  </p:normalViewPr>
  <p:slideViewPr>
    <p:cSldViewPr>
      <p:cViewPr varScale="1">
        <p:scale>
          <a:sx n="93" d="100"/>
          <a:sy n="93" d="100"/>
        </p:scale>
        <p:origin x="22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5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B8B63F-B5BF-4338-ADE0-A52302EBD09B}" type="datetimeFigureOut">
              <a:rPr lang="en-US" smtClean="0"/>
              <a:t>11-Apr-20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35A02-EFF6-45E7-B284-071F24BB7D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9330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fld id="{9E1B2F9A-186B-4AC8-B273-1CDEBB29F7E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942309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230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1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>
                <a:ea typeface="新細明體" pitchFamily="18" charset="-120"/>
              </a:rPr>
              <a:t>Use mechanical devices, weighs several tons and using motors and gears to</a:t>
            </a:r>
            <a:r>
              <a:rPr lang="en-US" altLang="zh-TW" baseline="0" dirty="0" smtClean="0">
                <a:ea typeface="新細明體" pitchFamily="18" charset="-120"/>
              </a:rPr>
              <a:t> perform calculations</a:t>
            </a:r>
            <a:endParaRPr lang="en-US" altLang="zh-TW" dirty="0" smtClean="0">
              <a:ea typeface="新細明體" pitchFamily="18" charset="-120"/>
            </a:endParaRP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80756C-F960-4117-80AF-EA23FC974A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464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1A-</a:t>
            </a:r>
            <a:fld id="{3717DDF7-0656-4DAB-B7F7-5925390E3F8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8713797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1A-</a:t>
            </a:r>
            <a:fld id="{3717DDF7-0656-4DAB-B7F7-5925390E3F8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454247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1A-</a:t>
            </a:r>
            <a:fld id="{3717DDF7-0656-4DAB-B7F7-5925390E3F8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4542288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1A-</a:t>
            </a:r>
            <a:fld id="{3717DDF7-0656-4DAB-B7F7-5925390E3F8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346089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1A-</a:t>
            </a:r>
            <a:fld id="{3717DDF7-0656-4DAB-B7F7-5925390E3F8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815730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1A-</a:t>
            </a:r>
            <a:fld id="{79BF24A9-4361-41B7-92C1-9AF2AB561137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1858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1A-</a:t>
            </a:r>
            <a:fld id="{E5A9DB6A-25FB-4E81-803F-651DAA872B3C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15268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6709974" cy="685800"/>
          </a:xfrm>
        </p:spPr>
        <p:txBody>
          <a:bodyPr/>
          <a:lstStyle>
            <a:lvl1pPr>
              <a:defRPr b="1">
                <a:solidFill>
                  <a:srgbClr val="FF0000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25936" y="5949068"/>
            <a:ext cx="512638" cy="365125"/>
          </a:xfrm>
        </p:spPr>
        <p:txBody>
          <a:bodyPr/>
          <a:lstStyle/>
          <a:p>
            <a:pPr>
              <a:defRPr/>
            </a:pPr>
            <a:r>
              <a:rPr lang="en-US" altLang="zh-TW" smtClean="0"/>
              <a:t>1A-</a:t>
            </a:r>
            <a:fld id="{782E5CB2-9C56-4C4E-9F8A-031E63E2A4D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276600" y="3843338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049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1A-</a:t>
            </a:r>
            <a:fld id="{B5335256-ADE6-43D6-A981-2886660B079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2545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1A-</a:t>
            </a:r>
            <a:fld id="{6CC3D07C-A2AA-4DCB-898C-7A06FADB342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90725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1A-</a:t>
            </a:r>
            <a:fld id="{7AEA1F95-350B-44FD-9071-F15C296607A9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0275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1A-</a:t>
            </a:r>
            <a:fld id="{923BCABD-A53B-40D1-8502-7FA74BDAE1B7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60240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1A-</a:t>
            </a:r>
            <a:fld id="{F238B59B-AA63-4C56-AB84-1F0DD27CC35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25921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1A-</a:t>
            </a:r>
            <a:fld id="{A0734743-88B2-4581-A8AA-00F87CBB6250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75560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1A-</a:t>
            </a:r>
            <a:fld id="{95D927B3-C7F7-436C-81B8-22767F4AC88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21506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rgbClr val="FF0000">
                <a:alpha val="85000"/>
              </a:srgbClr>
            </a:solidFill>
            <a:ln>
              <a:solidFill>
                <a:srgbClr val="FFFFFF"/>
              </a:solidFill>
            </a:ln>
            <a:effectLst/>
            <a:scene3d>
              <a:camera prst="isometricRightUp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rgbClr val="0066FF">
                <a:alpha val="72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6FF">
                <a:alpha val="65882"/>
              </a:srgbClr>
            </a:solidFill>
            <a:ln>
              <a:solidFill>
                <a:schemeClr val="accent4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CC3300">
                <a:alpha val="64706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7366" y="318296"/>
            <a:ext cx="6812447" cy="762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Don’t forget to Subscribe &amp; like the video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370159" y="6324600"/>
            <a:ext cx="19101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rgbClr val="7030A0"/>
                </a:solidFill>
              </a:rPr>
              <a:t>Subscribe To:</a:t>
            </a:r>
            <a:endParaRPr lang="en-US" sz="2000" b="1" u="sng" dirty="0">
              <a:solidFill>
                <a:srgbClr val="7030A0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3566" y="223687"/>
            <a:ext cx="1416682" cy="1426837"/>
          </a:xfrm>
          <a:prstGeom prst="rect">
            <a:avLst/>
          </a:prstGeom>
        </p:spPr>
      </p:pic>
      <p:sp>
        <p:nvSpPr>
          <p:cNvPr id="21" name="TextBox 20"/>
          <p:cNvSpPr txBox="1"/>
          <p:nvPr userDrawn="1"/>
        </p:nvSpPr>
        <p:spPr>
          <a:xfrm>
            <a:off x="2248675" y="6324600"/>
            <a:ext cx="47086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IT expertise with </a:t>
            </a:r>
            <a:r>
              <a:rPr lang="en-US" sz="2000" b="1" dirty="0" err="1" smtClean="0">
                <a:solidFill>
                  <a:srgbClr val="FF0000"/>
                </a:solidFill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Munim</a:t>
            </a:r>
            <a:r>
              <a:rPr lang="en-US" sz="2000" b="1" dirty="0" smtClean="0">
                <a:solidFill>
                  <a:srgbClr val="FF0000"/>
                </a:solidFill>
                <a:latin typeface="Adobe Myungjo Std M" panose="02020600000000000000" pitchFamily="18" charset="-128"/>
                <a:ea typeface="Adobe Myungjo Std M" panose="02020600000000000000" pitchFamily="18" charset="-128"/>
              </a:rPr>
              <a:t> Akhtar</a:t>
            </a:r>
            <a:endParaRPr lang="en-US" sz="2000" b="1" dirty="0">
              <a:solidFill>
                <a:srgbClr val="FF0000"/>
              </a:solidFill>
              <a:latin typeface="Adobe Myungjo Std M" panose="02020600000000000000" pitchFamily="18" charset="-128"/>
              <a:ea typeface="Adobe Myungjo Std M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0369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  <p:sldLayoutId id="2147483746" r:id="rId13"/>
    <p:sldLayoutId id="2147483747" r:id="rId14"/>
    <p:sldLayoutId id="2147483748" r:id="rId15"/>
    <p:sldLayoutId id="2147483749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path" presetSubtype="0" repeatCount="indefinite" accel="50000" decel="50000" autoRev="1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 0 C 0.017 0 0.031 0.014 0.031 0.031 C 0.031 0.049 0.017 0.063 0 0.063 C -0.017 0.063 -0.031 0.077 -0.031 0.094 C -0.031 0.111 -0.017 0.125 0 0.125 C 0.017 0.125 0.031 0.139 0.031 0.156 C 0.031 0.173 0.017 0.187 0 0.187 C -0.017 0.187 -0.031 0.201 -0.031 0.219 C -0.031 0.236 -0.017 0.25 0 0.25 C 0.017 0.25 0.031 0.236 0.031 0.219 C 0.031 0.201 0.017 0.187 0 0.187 C -0.017 0.187 -0.031 0.173 -0.031 0.156 C -0.031 0.139 -0.017 0.125 0 0.125 C 0.017 0.125 0.031 0.111 0.031 0.094 C 0.031 0.077 0.017 0.063 0 0.063 C -0.017 0.063 -0.031 0.049 -0.031 0.031 C -0.031 0.014 -0.017 0 0 0 Z" pathEditMode="fixed" ptsTypes="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59" presetClass="path" presetSubtype="0" repeatCount="indefinite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38889E-6 1.11111E-6 C 1.38889E-6 -0.03495 0.02795 -0.06204 0.06198 -0.06204 C 0.09705 -0.06204 0.125 -0.03495 0.125 1.11111E-6 C 0.125 0.03495 0.15295 0.06204 0.18802 0.06204 C 0.22205 0.06204 0.25 0.03495 0.25 1.11111E-6 " pathEditMode="relative" rAng="0" ptsTypes="AAAAA">
                                      <p:cBhvr>
                                        <p:cTn id="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0" presetClass="emph" presetSubtype="0" repeatCount="indefinite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mp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  <p:bldP spid="21" grpId="0"/>
    </p:bld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u="sng" kern="1200">
          <a:solidFill>
            <a:srgbClr val="0070C0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95400"/>
            <a:ext cx="7315200" cy="911225"/>
          </a:xfrm>
        </p:spPr>
        <p:txBody>
          <a:bodyPr>
            <a:noAutofit/>
          </a:bodyPr>
          <a:lstStyle/>
          <a:p>
            <a:r>
              <a:rPr lang="en-US" sz="8800" dirty="0"/>
              <a:t>History </a:t>
            </a:r>
            <a:r>
              <a:rPr lang="en-US" sz="8800" dirty="0" smtClean="0"/>
              <a:t/>
            </a:r>
            <a:br>
              <a:rPr lang="en-US" sz="8800" dirty="0" smtClean="0"/>
            </a:br>
            <a:r>
              <a:rPr lang="en-US" sz="3200" dirty="0" smtClean="0"/>
              <a:t>of</a:t>
            </a:r>
            <a:r>
              <a:rPr lang="en-US" sz="8800" dirty="0" smtClean="0"/>
              <a:t/>
            </a:r>
            <a:br>
              <a:rPr lang="en-US" sz="8800" dirty="0" smtClean="0"/>
            </a:br>
            <a:r>
              <a:rPr lang="en-US" sz="8800" dirty="0" smtClean="0"/>
              <a:t>Computer</a:t>
            </a:r>
            <a:r>
              <a:rPr lang="en-US" sz="8800" dirty="0"/>
              <a:t/>
            </a:r>
            <a:br>
              <a:rPr lang="en-US" sz="8800" dirty="0"/>
            </a:br>
            <a:endParaRPr lang="en-US" sz="8800" dirty="0"/>
          </a:p>
        </p:txBody>
      </p:sp>
    </p:spTree>
    <p:extLst>
      <p:ext uri="{BB962C8B-B14F-4D97-AF65-F5344CB8AC3E}">
        <p14:creationId xmlns:p14="http://schemas.microsoft.com/office/powerpoint/2010/main" val="180669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304800"/>
            <a:ext cx="6347713" cy="1320800"/>
          </a:xfrm>
        </p:spPr>
        <p:txBody>
          <a:bodyPr/>
          <a:lstStyle/>
          <a:p>
            <a:pPr eaLnBrk="1" hangingPunct="1"/>
            <a:r>
              <a:rPr lang="en-US" altLang="zh-TW" dirty="0">
                <a:ea typeface="新細明體" pitchFamily="18" charset="-120"/>
              </a:rPr>
              <a:t>2</a:t>
            </a:r>
            <a:r>
              <a:rPr lang="en-US" altLang="zh-TW" dirty="0" smtClean="0">
                <a:ea typeface="新細明體" pitchFamily="18" charset="-120"/>
              </a:rPr>
              <a:t>- </a:t>
            </a:r>
            <a:r>
              <a:rPr lang="en-US" altLang="zh-TW" dirty="0" err="1" smtClean="0">
                <a:ea typeface="新細明體" pitchFamily="18" charset="-120"/>
              </a:rPr>
              <a:t>Pascaline</a:t>
            </a:r>
            <a:endParaRPr lang="zh-TW" altLang="en-US" dirty="0" smtClean="0">
              <a:ea typeface="新細明體" pitchFamily="18" charset="-12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04800" y="1219200"/>
            <a:ext cx="8305800" cy="4835525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1642: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Frenchman Blaise Pascal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introduced the first mechanical</a:t>
            </a: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calculating device.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Series of wheels with teeth which could be turned using hands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Used to handle 999,999.99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Perform both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addition and subtraction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 </a:t>
            </a:r>
          </a:p>
        </p:txBody>
      </p:sp>
      <p:pic>
        <p:nvPicPr>
          <p:cNvPr id="4" name="Picture 3" descr="image_id-23620"/>
          <p:cNvPicPr>
            <a:picLocks noChangeAspect="1" noChangeArrowheads="1"/>
          </p:cNvPicPr>
          <p:nvPr/>
        </p:nvPicPr>
        <p:blipFill rotWithShape="1">
          <a:blip r:embed="rId2" cstate="print"/>
          <a:srcRect t="12012" r="1818" b="7332"/>
          <a:stretch/>
        </p:blipFill>
        <p:spPr>
          <a:xfrm>
            <a:off x="4899912" y="3276600"/>
            <a:ext cx="4114800" cy="220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6934200" cy="911225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3- Punched Cards</a:t>
            </a:r>
            <a:endParaRPr lang="zh-TW" altLang="en-US" dirty="0" smtClean="0">
              <a:ea typeface="新細明體" pitchFamily="18" charset="-12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04800" y="1219201"/>
            <a:ext cx="7315200" cy="23622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7" name="Picture 4" descr="image_id-2359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681836" y="1219199"/>
            <a:ext cx="3352800" cy="4524259"/>
          </a:xfrm>
          <a:prstGeom prst="rect">
            <a:avLst/>
          </a:prstGeom>
        </p:spPr>
      </p:pic>
      <p:pic>
        <p:nvPicPr>
          <p:cNvPr id="737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071629"/>
            <a:ext cx="3585364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077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086600" cy="911225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4- Punched Card</a:t>
            </a:r>
            <a:endParaRPr lang="zh-TW" altLang="en-US" dirty="0" smtClean="0">
              <a:ea typeface="新細明體" pitchFamily="18" charset="-12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371600"/>
            <a:ext cx="6324600" cy="22098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1890: Herman Hollerith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American Inventor</a:t>
            </a:r>
          </a:p>
          <a:p>
            <a:pPr marL="344487" lvl="1" indent="0">
              <a:buNone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This devices can read information which had been punched into cards automatically</a:t>
            </a:r>
          </a:p>
          <a:p>
            <a:pPr marL="0" indent="0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6934200" cy="911225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5- Harvard Mark </a:t>
            </a:r>
            <a:r>
              <a:rPr lang="en-US" altLang="zh-TW" dirty="0">
                <a:ea typeface="新細明體" pitchFamily="18" charset="-120"/>
              </a:rPr>
              <a:t>I</a:t>
            </a:r>
            <a:endParaRPr lang="zh-TW" altLang="en-US" dirty="0" smtClean="0">
              <a:ea typeface="新細明體" pitchFamily="18" charset="-120"/>
            </a:endParaRPr>
          </a:p>
        </p:txBody>
      </p:sp>
      <p:pic>
        <p:nvPicPr>
          <p:cNvPr id="8" name="Picture 4" descr="image_id-2359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838200" y="1066800"/>
            <a:ext cx="5181600" cy="2590800"/>
          </a:xfrm>
          <a:prstGeom prst="rect">
            <a:avLst/>
          </a:prstGeom>
        </p:spPr>
      </p:pic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3810000"/>
            <a:ext cx="4419600" cy="2442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731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086600" cy="911225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Harvard Mark I…</a:t>
            </a:r>
            <a:endParaRPr lang="zh-TW" altLang="en-US" dirty="0" smtClean="0">
              <a:ea typeface="新細明體" pitchFamily="18" charset="-12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52400" y="1641475"/>
            <a:ext cx="7696200" cy="4835525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1944: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Howard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Aikens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and Grace Hooper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developed an electromechanical machine at IBM</a:t>
            </a:r>
          </a:p>
          <a:p>
            <a:pPr marL="0" indent="0">
              <a:buNone/>
            </a:pP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Capable of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reading numbers, characters, and special symbols only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6934200" cy="911225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6- ENIAC</a:t>
            </a:r>
            <a:endParaRPr lang="zh-TW" altLang="en-US" dirty="0" smtClean="0">
              <a:ea typeface="新細明體" pitchFamily="18" charset="-120"/>
            </a:endParaRP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562758"/>
            <a:ext cx="3169313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537358"/>
            <a:ext cx="3657600" cy="2867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1323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6781800" cy="911225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ENIAC…</a:t>
            </a:r>
            <a:endParaRPr lang="zh-TW" altLang="en-US" dirty="0" smtClean="0">
              <a:ea typeface="新細明體" pitchFamily="18" charset="-12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04800" y="1219200"/>
            <a:ext cx="8458200" cy="5105400"/>
          </a:xfrm>
        </p:spPr>
        <p:txBody>
          <a:bodyPr>
            <a:normAutofit/>
          </a:bodyPr>
          <a:lstStyle/>
          <a:p>
            <a:r>
              <a:rPr lang="en-US" sz="33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1946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First general purpose electronic computer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Electronic Numerical Integrator And Computer (ENIAC)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Technology used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Vacuum tubes 		17,468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Crystal Diodes		  7,200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Relays				  1,500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Transistors			70,000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Capacitors			10,000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Hand soldered joints	1 million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6781800" cy="911225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ENIAC…</a:t>
            </a:r>
            <a:endParaRPr lang="zh-TW" altLang="en-US" dirty="0" smtClean="0">
              <a:ea typeface="新細明體" pitchFamily="18" charset="-12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04800" y="12192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Weight		27 tons</a:t>
            </a: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			01 ton = 1016 KG</a:t>
            </a:r>
          </a:p>
          <a:p>
            <a:pPr marL="0" indent="0">
              <a:buNone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Volume  100ft (L) X 8 ft ( H) X 3 ft (D)</a:t>
            </a:r>
          </a:p>
          <a:p>
            <a:pPr marL="0" indent="0">
              <a:buNone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Covers 1800 sq. feet</a:t>
            </a:r>
          </a:p>
          <a:p>
            <a:pPr marL="0" indent="0">
              <a:buNone/>
            </a:pPr>
            <a:endParaRPr lang="en-US" sz="1050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Power consumption 150 kW</a:t>
            </a:r>
          </a:p>
          <a:p>
            <a:pPr marL="0" indent="0">
              <a:buNone/>
            </a:pPr>
            <a:endParaRPr lang="en-US" sz="1050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Uses punch cards</a:t>
            </a:r>
          </a:p>
          <a:p>
            <a:pPr marL="0" indent="0">
              <a:buNone/>
            </a:pPr>
            <a:endParaRPr lang="en-US" sz="1050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Averages 5,000 operations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46375"/>
            <a:ext cx="6781800" cy="911225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solidFill>
                  <a:srgbClr val="FF0000"/>
                </a:solidFill>
                <a:latin typeface="tim MS (Headings)"/>
                <a:ea typeface="新細明體" pitchFamily="18" charset="-120"/>
              </a:rPr>
              <a:t>Generation of Computers</a:t>
            </a:r>
            <a:endParaRPr lang="zh-TW" altLang="en-US" dirty="0" smtClean="0">
              <a:solidFill>
                <a:srgbClr val="FF0000"/>
              </a:solidFill>
              <a:latin typeface="tim MS (Headings)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9453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6781800" cy="911225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Generation of Computers</a:t>
            </a:r>
            <a:endParaRPr lang="zh-TW" altLang="en-US" dirty="0" smtClean="0">
              <a:ea typeface="新細明體" pitchFamily="18" charset="-120"/>
            </a:endParaRPr>
          </a:p>
        </p:txBody>
      </p:sp>
      <p:graphicFrame>
        <p:nvGraphicFramePr>
          <p:cNvPr id="5" name="Group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4495574"/>
              </p:ext>
            </p:extLst>
          </p:nvPr>
        </p:nvGraphicFramePr>
        <p:xfrm>
          <a:off x="457200" y="1676322"/>
          <a:ext cx="8305800" cy="4648278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454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Generation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Characteristic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69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1942-55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Use Valves (Vacuum tubes)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43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1955-64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Use transistors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4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3rd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1964-75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ICs (Integrated Circuits)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4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1975-1989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Ultra Large Scale Integrated Circuits (ULSI)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81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1989-to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“Artificial Intelligence” based computers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Computers in Our World               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04800" y="1219200"/>
            <a:ext cx="8153400" cy="4835525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Before going to discuss lets take a glance</a:t>
            </a:r>
          </a:p>
          <a:p>
            <a:pPr eaLnBrk="1" hangingPunct="1"/>
            <a:endParaRPr lang="en-US" altLang="zh-TW" dirty="0" smtClean="0">
              <a:ea typeface="新細明體" pitchFamily="18" charset="-120"/>
            </a:endParaRPr>
          </a:p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Computers are everywhere</a:t>
            </a:r>
            <a:endParaRPr lang="en-US" altLang="zh-TW" sz="1800" dirty="0" smtClean="0">
              <a:ea typeface="新細明體" pitchFamily="18" charset="-120"/>
            </a:endParaRPr>
          </a:p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We can find them in pretty unlikely places</a:t>
            </a:r>
          </a:p>
          <a:p>
            <a:pPr marL="0" indent="0" eaLnBrk="1" hangingPunct="1">
              <a:buNone/>
            </a:pPr>
            <a:endParaRPr lang="en-US" altLang="zh-TW" dirty="0" smtClean="0">
              <a:ea typeface="新細明體" pitchFamily="18" charset="-120"/>
            </a:endParaRPr>
          </a:p>
          <a:p>
            <a:pPr lvl="1"/>
            <a:r>
              <a:rPr lang="en-US" altLang="zh-TW" dirty="0" smtClean="0">
                <a:ea typeface="新細明體" pitchFamily="18" charset="-120"/>
              </a:rPr>
              <a:t>Family car</a:t>
            </a:r>
          </a:p>
          <a:p>
            <a:pPr lvl="1"/>
            <a:r>
              <a:rPr lang="en-US" altLang="zh-TW" dirty="0" smtClean="0">
                <a:ea typeface="新細明體" pitchFamily="18" charset="-120"/>
              </a:rPr>
              <a:t>Home appliances</a:t>
            </a:r>
          </a:p>
          <a:p>
            <a:pPr lvl="1"/>
            <a:r>
              <a:rPr lang="en-US" altLang="zh-TW" dirty="0" smtClean="0">
                <a:ea typeface="新細明體" pitchFamily="18" charset="-120"/>
              </a:rPr>
              <a:t>Pharmaceutical Manufacturing companies  etc.</a:t>
            </a:r>
          </a:p>
          <a:p>
            <a:pPr lvl="1"/>
            <a:endParaRPr lang="en-US" altLang="zh-TW" dirty="0" smtClean="0">
              <a:ea typeface="新細明體" pitchFamily="18" charset="-120"/>
            </a:endParaRPr>
          </a:p>
          <a:p>
            <a:pPr eaLnBrk="1" hangingPunct="1"/>
            <a:endParaRPr lang="en-US" altLang="zh-TW" dirty="0" smtClean="0">
              <a:ea typeface="新細明體" pitchFamily="18" charset="-120"/>
            </a:endParaRPr>
          </a:p>
          <a:p>
            <a:pPr eaLnBrk="1" hangingPunct="1"/>
            <a:endParaRPr lang="en-US" altLang="zh-TW" dirty="0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524000" y="1219200"/>
            <a:ext cx="82296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200" b="0">
                <a:solidFill>
                  <a:srgbClr val="0000C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pitchFamily="18" charset="0"/>
              </a:defRPr>
            </a:lvl9pPr>
          </a:lstStyle>
          <a:p>
            <a:pPr>
              <a:defRPr/>
            </a:pPr>
            <a:r>
              <a:rPr lang="en-GB" sz="2800" b="1" dirty="0" smtClean="0">
                <a:solidFill>
                  <a:srgbClr val="FF0000"/>
                </a:solidFill>
                <a:latin typeface="Arial" pitchFamily="34" charset="0"/>
                <a:ea typeface="+mn-ea"/>
                <a:cs typeface="Arial" pitchFamily="34" charset="0"/>
              </a:rPr>
              <a:t>End Note</a:t>
            </a:r>
            <a:endParaRPr lang="en-GB" sz="2800" b="1" dirty="0">
              <a:solidFill>
                <a:srgbClr val="FF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1275" y="2362200"/>
            <a:ext cx="8569325" cy="149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itchFamily="2" charset="2"/>
              <a:buChar char="q"/>
              <a:defRPr sz="2600">
                <a:solidFill>
                  <a:schemeClr val="tx1"/>
                </a:solidFill>
                <a:latin typeface="+mn-lt"/>
              </a:defRPr>
            </a:lvl2pPr>
            <a:lvl3pPr marL="1022350" indent="-350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+mn-lt"/>
              </a:defRPr>
            </a:lvl3pPr>
            <a:lvl4pPr marL="1339850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q"/>
              <a:defRPr sz="2000">
                <a:solidFill>
                  <a:schemeClr val="tx1"/>
                </a:solidFill>
                <a:latin typeface="+mn-lt"/>
              </a:defRPr>
            </a:lvl4pPr>
            <a:lvl5pPr marL="16811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 typeface="Wingdings 2" pitchFamily="18" charset="2"/>
              <a:buNone/>
            </a:pPr>
            <a:r>
              <a:rPr lang="en-US" i="1" dirty="0" smtClean="0">
                <a:solidFill>
                  <a:srgbClr val="00B0F0"/>
                </a:solidFill>
              </a:rPr>
              <a:t>Good judgment comes from experience, </a:t>
            </a:r>
          </a:p>
          <a:p>
            <a:pPr algn="ctr">
              <a:buFont typeface="Wingdings 2" pitchFamily="18" charset="2"/>
              <a:buNone/>
            </a:pPr>
            <a:r>
              <a:rPr lang="en-US" i="1" dirty="0" smtClean="0">
                <a:solidFill>
                  <a:srgbClr val="00B0F0"/>
                </a:solidFill>
              </a:rPr>
              <a:t>and</a:t>
            </a:r>
          </a:p>
          <a:p>
            <a:pPr algn="ctr">
              <a:buFont typeface="Wingdings 2" pitchFamily="18" charset="2"/>
              <a:buNone/>
            </a:pPr>
            <a:endParaRPr lang="en-US" i="1" dirty="0" smtClean="0">
              <a:solidFill>
                <a:srgbClr val="00B0F0"/>
              </a:solidFill>
            </a:endParaRPr>
          </a:p>
          <a:p>
            <a:pPr algn="ctr">
              <a:buFont typeface="Wingdings 2" pitchFamily="18" charset="2"/>
              <a:buNone/>
            </a:pPr>
            <a:r>
              <a:rPr lang="en-US" i="1" dirty="0" smtClean="0">
                <a:solidFill>
                  <a:srgbClr val="00B0F0"/>
                </a:solidFill>
              </a:rPr>
              <a:t> Experience comes from bad judgment.</a:t>
            </a:r>
            <a:endParaRPr lang="en-GB" dirty="0" smtClean="0">
              <a:solidFill>
                <a:srgbClr val="00B0F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22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43000" y="2819400"/>
            <a:ext cx="53816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 &amp; Subscribe the channel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1143000"/>
            <a:ext cx="2682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For any query:</a:t>
            </a:r>
            <a:endParaRPr lang="en-US" sz="28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277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5" presetClass="exit" presetSubtype="0" repeatCount="indefinite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09599" y="228600"/>
            <a:ext cx="6347713" cy="13208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Computer Definition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04800" y="1641475"/>
            <a:ext cx="8305800" cy="4835525"/>
          </a:xfrm>
        </p:spPr>
        <p:txBody>
          <a:bodyPr/>
          <a:lstStyle/>
          <a:p>
            <a:r>
              <a:rPr lang="en-US" altLang="zh-TW" dirty="0">
                <a:ea typeface="新細明體" pitchFamily="18" charset="-120"/>
              </a:rPr>
              <a:t>An Electronic device that converts data into information which is useful to people</a:t>
            </a:r>
          </a:p>
          <a:p>
            <a:pPr eaLnBrk="1" hangingPunct="1"/>
            <a:endParaRPr lang="en-US" altLang="zh-TW" dirty="0" smtClean="0">
              <a:ea typeface="新細明體" pitchFamily="18" charset="-120"/>
            </a:endParaRPr>
          </a:p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Is Black Box</a:t>
            </a:r>
          </a:p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Is a Problem Solver</a:t>
            </a:r>
          </a:p>
          <a:p>
            <a:pPr eaLnBrk="1" hangingPunct="1"/>
            <a:endParaRPr lang="en-US" altLang="zh-TW" dirty="0" smtClean="0">
              <a:ea typeface="新細明體" pitchFamily="18" charset="-120"/>
            </a:endParaRPr>
          </a:p>
          <a:p>
            <a:pPr eaLnBrk="1" hangingPunct="1"/>
            <a:endParaRPr lang="en-US" altLang="zh-TW" dirty="0" smtClean="0">
              <a:ea typeface="新細明體" pitchFamily="18" charset="-12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105400" y="4876800"/>
            <a:ext cx="1371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990600" y="4267200"/>
            <a:ext cx="6671930" cy="1219200"/>
            <a:chOff x="990600" y="4267200"/>
            <a:chExt cx="6671930" cy="1219200"/>
          </a:xfrm>
        </p:grpSpPr>
        <p:sp>
          <p:nvSpPr>
            <p:cNvPr id="6" name="Rectangle 5"/>
            <p:cNvSpPr/>
            <p:nvPr/>
          </p:nvSpPr>
          <p:spPr>
            <a:xfrm>
              <a:off x="3277486" y="4267200"/>
              <a:ext cx="1813737" cy="12192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Processing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1858040" y="4876800"/>
              <a:ext cx="1419447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990600" y="4572000"/>
              <a:ext cx="126173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Input</a:t>
              </a:r>
              <a:endParaRPr lang="en-US" sz="2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400800" y="4642247"/>
              <a:ext cx="126173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Output</a:t>
              </a:r>
              <a:endParaRPr lang="en-US" sz="2400" dirty="0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3467985" y="5791200"/>
            <a:ext cx="1408815" cy="5476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Memory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343400" y="5486400"/>
            <a:ext cx="0" cy="30480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6781800" cy="911225"/>
          </a:xfrm>
        </p:spPr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Anatomy of a Computer</a:t>
            </a:r>
            <a:endParaRPr lang="zh-TW" altLang="en-US" dirty="0" smtClean="0">
              <a:ea typeface="新細明體" pitchFamily="18" charset="-12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04800" y="1219200"/>
            <a:ext cx="7315200" cy="5105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Every computer has four basic parts, or units: 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an </a:t>
            </a:r>
            <a:r>
              <a:rPr lang="en-US" sz="1800" b="1" u="sng" dirty="0" smtClean="0">
                <a:latin typeface="Arial" pitchFamily="34" charset="0"/>
                <a:cs typeface="Arial" pitchFamily="34" charset="0"/>
              </a:rPr>
              <a:t>input unit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such as the keyboard, that feeds information into the computer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central processing unit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(CPU) that performs the various tasks of the computer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an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output unit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such as a monitor , that displays the results; 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memory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that stores information and instructions.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6781800" cy="911225"/>
          </a:xfrm>
        </p:spPr>
        <p:txBody>
          <a:bodyPr/>
          <a:lstStyle/>
          <a:p>
            <a:r>
              <a:rPr lang="en-US" altLang="zh-TW" dirty="0" smtClean="0">
                <a:ea typeface="新細明體" pitchFamily="18" charset="-120"/>
              </a:rPr>
              <a:t>Computer  vs.  </a:t>
            </a:r>
            <a:r>
              <a:rPr lang="en-US" altLang="zh-TW" dirty="0" smtClean="0">
                <a:solidFill>
                  <a:srgbClr val="FF0000"/>
                </a:solidFill>
                <a:ea typeface="新細明體" pitchFamily="18" charset="-120"/>
              </a:rPr>
              <a:t>Human</a:t>
            </a:r>
            <a:endParaRPr lang="zh-TW" altLang="en-US" dirty="0" smtClean="0">
              <a:solidFill>
                <a:srgbClr val="FF0000"/>
              </a:solidFill>
              <a:ea typeface="新細明體" pitchFamily="18" charset="-12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295400" y="1524000"/>
            <a:ext cx="4876800" cy="293658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Input       	     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Five senses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CPU      		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Brain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Output	 	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Body Parts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Memory  	     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Human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memory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Hardware        -     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Human body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Software          -     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Aliveness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    </a:t>
            </a:r>
          </a:p>
          <a:p>
            <a:pPr marL="514350" lvl="2"/>
            <a:r>
              <a:rPr lang="en-US" dirty="0" smtClean="0">
                <a:latin typeface="Arial" pitchFamily="34" charset="0"/>
                <a:cs typeface="Arial" pitchFamily="34" charset="0"/>
              </a:rPr>
              <a:t>Programs for operations and problem solving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6934200" cy="911225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Modern Computers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26643" y="1139825"/>
            <a:ext cx="6347714" cy="3880773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Modern computers are digital</a:t>
            </a:r>
          </a:p>
          <a:p>
            <a:pPr lvl="1"/>
            <a:r>
              <a:rPr lang="en-US" altLang="zh-TW" dirty="0" smtClean="0">
                <a:ea typeface="新細明體" pitchFamily="18" charset="-120"/>
              </a:rPr>
              <a:t>Digit mean “numbers” 0 to 9</a:t>
            </a:r>
          </a:p>
          <a:p>
            <a:pPr lvl="1"/>
            <a:r>
              <a:rPr lang="en-US" altLang="zh-TW" dirty="0" smtClean="0">
                <a:ea typeface="新細明體" pitchFamily="18" charset="-120"/>
              </a:rPr>
              <a:t>Break all types of information into tiny units </a:t>
            </a:r>
          </a:p>
          <a:p>
            <a:pPr lvl="1"/>
            <a:r>
              <a:rPr lang="en-US" altLang="zh-TW" dirty="0" smtClean="0">
                <a:ea typeface="新細明體" pitchFamily="18" charset="-120"/>
              </a:rPr>
              <a:t>Use numbers to represent information</a:t>
            </a:r>
          </a:p>
          <a:p>
            <a:pPr lvl="1" eaLnBrk="1" hangingPunct="1"/>
            <a:r>
              <a:rPr lang="en-US" altLang="zh-TW" dirty="0" smtClean="0">
                <a:ea typeface="新細明體" pitchFamily="18" charset="-120"/>
              </a:rPr>
              <a:t>Two digits combine to make data (0, 1)</a:t>
            </a:r>
          </a:p>
          <a:p>
            <a:pPr eaLnBrk="1" hangingPunct="1"/>
            <a:endParaRPr lang="en-US" altLang="zh-TW" dirty="0" smtClean="0">
              <a:ea typeface="新細明體" pitchFamily="18" charset="-120"/>
            </a:endParaRPr>
          </a:p>
        </p:txBody>
      </p:sp>
      <p:pic>
        <p:nvPicPr>
          <p:cNvPr id="10245" name="Picture 5" descr="01"/>
          <p:cNvPicPr>
            <a:picLocks noChangeAspect="1" noChangeArrowheads="1"/>
          </p:cNvPicPr>
          <p:nvPr/>
        </p:nvPicPr>
        <p:blipFill rotWithShape="1">
          <a:blip r:embed="rId2" cstate="print"/>
          <a:srcRect l="32000"/>
          <a:stretch/>
        </p:blipFill>
        <p:spPr bwMode="auto">
          <a:xfrm>
            <a:off x="2057400" y="3352800"/>
            <a:ext cx="3886200" cy="2817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6477000" y="1752600"/>
            <a:ext cx="1371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2 10</a:t>
            </a:r>
          </a:p>
          <a:p>
            <a:r>
              <a:rPr lang="en-US" dirty="0" smtClean="0"/>
              <a:t>2 5- 0</a:t>
            </a:r>
          </a:p>
          <a:p>
            <a:r>
              <a:rPr lang="en-US" dirty="0" smtClean="0"/>
              <a:t>2 2- 1</a:t>
            </a:r>
          </a:p>
          <a:p>
            <a:r>
              <a:rPr lang="en-US" dirty="0"/>
              <a:t> </a:t>
            </a:r>
            <a:r>
              <a:rPr lang="en-US" dirty="0" smtClean="0"/>
              <a:t>  1- 0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705600" y="1752600"/>
            <a:ext cx="0" cy="12192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477000" y="2057400"/>
            <a:ext cx="69735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477000" y="2362200"/>
            <a:ext cx="69735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477000" y="2667000"/>
            <a:ext cx="69735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629400" y="33528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10= 1010</a:t>
            </a:r>
            <a:endParaRPr lang="en-US" dirty="0"/>
          </a:p>
        </p:txBody>
      </p:sp>
      <p:sp>
        <p:nvSpPr>
          <p:cNvPr id="10" name="Line Callout 2 (Accent Bar) 9"/>
          <p:cNvSpPr/>
          <p:nvPr/>
        </p:nvSpPr>
        <p:spPr>
          <a:xfrm>
            <a:off x="7543800" y="2952929"/>
            <a:ext cx="1219200" cy="399871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9931"/>
              <a:gd name="adj6" fmla="val -20543"/>
            </a:avLst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Binary no</a:t>
            </a:r>
            <a:endParaRPr lang="en-US" dirty="0"/>
          </a:p>
        </p:txBody>
      </p:sp>
      <p:sp>
        <p:nvSpPr>
          <p:cNvPr id="14" name="Up Arrow 13"/>
          <p:cNvSpPr/>
          <p:nvPr/>
        </p:nvSpPr>
        <p:spPr>
          <a:xfrm>
            <a:off x="6019800" y="3682924"/>
            <a:ext cx="1585216" cy="1193875"/>
          </a:xfrm>
          <a:prstGeom prst="up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Decimal no</a:t>
            </a:r>
            <a:endParaRPr lang="en-US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6858000" cy="911225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History of Computers</a:t>
            </a:r>
            <a:endParaRPr lang="zh-TW" altLang="en-US" dirty="0" smtClean="0">
              <a:ea typeface="新細明體" pitchFamily="18" charset="-120"/>
            </a:endParaRP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9431" y="990600"/>
            <a:ext cx="6347714" cy="3880773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Older computers were analog</a:t>
            </a:r>
          </a:p>
          <a:p>
            <a:pPr lvl="1"/>
            <a:r>
              <a:rPr lang="en-US" altLang="zh-TW" dirty="0" smtClean="0">
                <a:ea typeface="新細明體" pitchFamily="18" charset="-120"/>
              </a:rPr>
              <a:t>Early Computer was created by </a:t>
            </a:r>
            <a:r>
              <a:rPr lang="en-US" altLang="zh-TW" dirty="0" err="1" smtClean="0">
                <a:solidFill>
                  <a:srgbClr val="FF0000"/>
                </a:solidFill>
                <a:ea typeface="新細明體" pitchFamily="18" charset="-120"/>
              </a:rPr>
              <a:t>Vannevar</a:t>
            </a:r>
            <a:r>
              <a:rPr lang="en-US" altLang="zh-TW" dirty="0" smtClean="0">
                <a:solidFill>
                  <a:srgbClr val="FF0000"/>
                </a:solidFill>
                <a:ea typeface="新細明體" pitchFamily="18" charset="-120"/>
              </a:rPr>
              <a:t> Bush in 1920</a:t>
            </a:r>
            <a:r>
              <a:rPr lang="en-US" altLang="zh-TW" dirty="0" smtClean="0">
                <a:ea typeface="新細明體" pitchFamily="18" charset="-120"/>
              </a:rPr>
              <a:t>.</a:t>
            </a:r>
          </a:p>
          <a:p>
            <a:pPr lvl="1"/>
            <a:r>
              <a:rPr lang="en-US" altLang="zh-TW" dirty="0" smtClean="0">
                <a:ea typeface="新細明體" pitchFamily="18" charset="-120"/>
              </a:rPr>
              <a:t>This computer was used electric motors  for moving parts to solve equation</a:t>
            </a:r>
          </a:p>
          <a:p>
            <a:pPr lvl="1" eaLnBrk="1" hangingPunct="1"/>
            <a:r>
              <a:rPr lang="en-US" altLang="zh-TW" dirty="0" smtClean="0">
                <a:ea typeface="新細明體" pitchFamily="18" charset="-120"/>
              </a:rPr>
              <a:t>Represent data as variable points along a </a:t>
            </a:r>
            <a:r>
              <a:rPr lang="en-US" altLang="zh-TW" dirty="0" smtClean="0">
                <a:solidFill>
                  <a:srgbClr val="FF0000"/>
                </a:solidFill>
                <a:ea typeface="新細明體" pitchFamily="18" charset="-120"/>
              </a:rPr>
              <a:t>continuous spectrum of values.</a:t>
            </a:r>
          </a:p>
          <a:p>
            <a:pPr marL="457200" lvl="1" indent="0" eaLnBrk="1" hangingPunct="1">
              <a:buNone/>
            </a:pPr>
            <a:endParaRPr lang="en-US" altLang="zh-TW" dirty="0" smtClean="0">
              <a:ea typeface="新細明體" pitchFamily="18" charset="-120"/>
            </a:endParaRPr>
          </a:p>
        </p:txBody>
      </p:sp>
      <p:pic>
        <p:nvPicPr>
          <p:cNvPr id="11269" name="Picture 4" descr="02"/>
          <p:cNvPicPr>
            <a:picLocks noChangeAspect="1" noChangeArrowheads="1"/>
          </p:cNvPicPr>
          <p:nvPr/>
        </p:nvPicPr>
        <p:blipFill rotWithShape="1">
          <a:blip r:embed="rId3" cstate="print"/>
          <a:srcRect l="43922"/>
          <a:stretch/>
        </p:blipFill>
        <p:spPr bwMode="auto">
          <a:xfrm>
            <a:off x="2362200" y="3352800"/>
            <a:ext cx="4217988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ABACUS</a:t>
            </a:r>
            <a:endParaRPr lang="zh-TW" altLang="en-US" dirty="0" smtClean="0">
              <a:ea typeface="新細明體" pitchFamily="18" charset="-120"/>
            </a:endParaRPr>
          </a:p>
        </p:txBody>
      </p:sp>
      <p:pic>
        <p:nvPicPr>
          <p:cNvPr id="6" name="Picture 5" descr="image_id-23589"/>
          <p:cNvPicPr>
            <a:picLocks noChangeAspect="1" noChangeArrowheads="1"/>
          </p:cNvPicPr>
          <p:nvPr/>
        </p:nvPicPr>
        <p:blipFill>
          <a:blip r:embed="rId2" cstate="print"/>
          <a:srcRect l="5000" t="8922" r="2499" b="6320"/>
          <a:stretch>
            <a:fillRect/>
          </a:stretch>
        </p:blipFill>
        <p:spPr>
          <a:xfrm>
            <a:off x="609600" y="1524000"/>
            <a:ext cx="7260609" cy="37338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Rectangle 6"/>
          <p:cNvSpPr/>
          <p:nvPr/>
        </p:nvSpPr>
        <p:spPr>
          <a:xfrm>
            <a:off x="1447800" y="5334000"/>
            <a:ext cx="6858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More information on</a:t>
            </a:r>
          </a:p>
          <a:p>
            <a:r>
              <a:rPr lang="en-US" dirty="0" smtClean="0">
                <a:solidFill>
                  <a:srgbClr val="0000CC"/>
                </a:solidFill>
              </a:rPr>
              <a:t>                                       http://en.wikipedia.org/wiki/Abacus</a:t>
            </a:r>
            <a:endParaRPr lang="en-U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75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itchFamily="18" charset="-120"/>
              </a:rPr>
              <a:t>1- ABACUS</a:t>
            </a:r>
            <a:endParaRPr lang="zh-TW" altLang="en-US" dirty="0" smtClean="0">
              <a:ea typeface="新細明體" pitchFamily="18" charset="-12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04800" y="1793875"/>
            <a:ext cx="8534400" cy="4835525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5000 BC: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The first calculating device </a:t>
            </a:r>
            <a:r>
              <a:rPr lang="en-US" i="1" u="sng" dirty="0" smtClean="0">
                <a:latin typeface="Arial" pitchFamily="34" charset="0"/>
                <a:cs typeface="Arial" pitchFamily="34" charset="0"/>
              </a:rPr>
              <a:t>ABACUS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was invented by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Egypt. 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abacus is still in use in some countries especially China, Japan  etc.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Operations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Addition, subtraction, division and multiplication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Extract square root and cube root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User has to memorize certain rules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3565</TotalTime>
  <Words>490</Words>
  <PresentationFormat>On-screen Show (4:3)</PresentationFormat>
  <Paragraphs>137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3" baseType="lpstr">
      <vt:lpstr>Adobe Gothic Std B</vt:lpstr>
      <vt:lpstr>Adobe Myungjo Std M</vt:lpstr>
      <vt:lpstr>微軟正黑體</vt:lpstr>
      <vt:lpstr>Arial</vt:lpstr>
      <vt:lpstr>Arial Black</vt:lpstr>
      <vt:lpstr>Calibri</vt:lpstr>
      <vt:lpstr>新細明體</vt:lpstr>
      <vt:lpstr>tim MS (Headings)</vt:lpstr>
      <vt:lpstr>Times New Roman</vt:lpstr>
      <vt:lpstr>Wingdings 2</vt:lpstr>
      <vt:lpstr>Wingdings 3</vt:lpstr>
      <vt:lpstr>Facet</vt:lpstr>
      <vt:lpstr>History  of Computer </vt:lpstr>
      <vt:lpstr>Computers in Our World               </vt:lpstr>
      <vt:lpstr>Computer Definition</vt:lpstr>
      <vt:lpstr>Anatomy of a Computer</vt:lpstr>
      <vt:lpstr>Computer  vs.  Human</vt:lpstr>
      <vt:lpstr>Modern Computers</vt:lpstr>
      <vt:lpstr>History of Computers</vt:lpstr>
      <vt:lpstr>ABACUS</vt:lpstr>
      <vt:lpstr>1- ABACUS</vt:lpstr>
      <vt:lpstr>2- Pascaline</vt:lpstr>
      <vt:lpstr>3- Punched Cards</vt:lpstr>
      <vt:lpstr>4- Punched Card</vt:lpstr>
      <vt:lpstr>5- Harvard Mark I</vt:lpstr>
      <vt:lpstr>Harvard Mark I…</vt:lpstr>
      <vt:lpstr>6- ENIAC</vt:lpstr>
      <vt:lpstr>ENIAC…</vt:lpstr>
      <vt:lpstr>ENIAC…</vt:lpstr>
      <vt:lpstr>Generation of Computers</vt:lpstr>
      <vt:lpstr>Generation of Computers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2004-10-06T00:41:44Z</dcterms:created>
  <dcterms:modified xsi:type="dcterms:W3CDTF">2020-04-11T13:55:22Z</dcterms:modified>
</cp:coreProperties>
</file>