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3"/>
  </p:notesMasterIdLst>
  <p:handoutMasterIdLst>
    <p:handoutMasterId r:id="rId24"/>
  </p:handoutMasterIdLst>
  <p:sldIdLst>
    <p:sldId id="379" r:id="rId2"/>
    <p:sldId id="315" r:id="rId3"/>
    <p:sldId id="257" r:id="rId4"/>
    <p:sldId id="367" r:id="rId5"/>
    <p:sldId id="368" r:id="rId6"/>
    <p:sldId id="316" r:id="rId7"/>
    <p:sldId id="274" r:id="rId8"/>
    <p:sldId id="375" r:id="rId9"/>
    <p:sldId id="321" r:id="rId10"/>
    <p:sldId id="323" r:id="rId11"/>
    <p:sldId id="372" r:id="rId12"/>
    <p:sldId id="327" r:id="rId13"/>
    <p:sldId id="370" r:id="rId14"/>
    <p:sldId id="331" r:id="rId15"/>
    <p:sldId id="371" r:id="rId16"/>
    <p:sldId id="336" r:id="rId17"/>
    <p:sldId id="338" r:id="rId18"/>
    <p:sldId id="380" r:id="rId19"/>
    <p:sldId id="357" r:id="rId20"/>
    <p:sldId id="377" r:id="rId21"/>
    <p:sldId id="3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FF"/>
    <a:srgbClr val="FFFFFF"/>
    <a:srgbClr val="0000CC"/>
    <a:srgbClr val="000099"/>
    <a:srgbClr val="00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0174" autoAdjust="0"/>
  </p:normalViewPr>
  <p:slideViewPr>
    <p:cSldViewPr>
      <p:cViewPr varScale="1">
        <p:scale>
          <a:sx n="93" d="100"/>
          <a:sy n="93" d="100"/>
        </p:scale>
        <p:origin x="2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8B63F-B5BF-4338-ADE0-A52302EBD09B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35A02-EFF6-45E7-B284-071F24BB7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3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9E1B2F9A-186B-4AC8-B273-1CDEBB29F7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423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3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ea typeface="新細明體" pitchFamily="18" charset="-120"/>
              </a:rPr>
              <a:t>Use mechanical devices, weighs several tons and using motors and gears to</a:t>
            </a:r>
            <a:r>
              <a:rPr lang="en-US" altLang="zh-TW" baseline="0" dirty="0" smtClean="0">
                <a:ea typeface="新細明體" pitchFamily="18" charset="-120"/>
              </a:rPr>
              <a:t> perform calculations</a:t>
            </a:r>
            <a:endParaRPr lang="en-US" altLang="zh-TW" dirty="0" smtClean="0">
              <a:ea typeface="新細明體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756C-F960-4117-80AF-EA23FC974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46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3717DDF7-0656-4DAB-B7F7-5925390E3F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7137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3717DDF7-0656-4DAB-B7F7-5925390E3F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54247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3717DDF7-0656-4DAB-B7F7-5925390E3F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42288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3717DDF7-0656-4DAB-B7F7-5925390E3F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4608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3717DDF7-0656-4DAB-B7F7-5925390E3F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81573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79BF24A9-4361-41B7-92C1-9AF2AB56113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185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E5A9DB6A-25FB-4E81-803F-651DAA872B3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5268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709974" cy="68580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5936" y="5949068"/>
            <a:ext cx="512638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782E5CB2-9C56-4C4E-9F8A-031E63E2A4D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276600" y="3843338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4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B5335256-ADE6-43D6-A981-2886660B079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54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6CC3D07C-A2AA-4DCB-898C-7A06FADB342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072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7AEA1F95-350B-44FD-9071-F15C296607A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027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923BCABD-A53B-40D1-8502-7FA74BDAE1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024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F238B59B-AA63-4C56-AB84-1F0DD27CC35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592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A0734743-88B2-4581-A8AA-00F87CBB625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556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1A-</a:t>
            </a:r>
            <a:fld id="{95D927B3-C7F7-436C-81B8-22767F4AC88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150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FF0000">
                <a:alpha val="85000"/>
              </a:srgbClr>
            </a:solidFill>
            <a:ln>
              <a:solidFill>
                <a:srgbClr val="FFFFFF"/>
              </a:solidFill>
            </a:ln>
            <a:effectLst/>
            <a:scene3d>
              <a:camera prst="isometricRightUp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0066FF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>
                <a:alpha val="65882"/>
              </a:srgbClr>
            </a:solidFill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3300">
                <a:alpha val="6470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366" y="318296"/>
            <a:ext cx="6812447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Don’t forget to Subscribe &amp; like the video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70159" y="6324600"/>
            <a:ext cx="191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7030A0"/>
                </a:solidFill>
              </a:rPr>
              <a:t>Subscribe To:</a:t>
            </a:r>
            <a:endParaRPr lang="en-US" sz="2000" b="1" u="sng" dirty="0">
              <a:solidFill>
                <a:srgbClr val="7030A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566" y="223687"/>
            <a:ext cx="1416682" cy="1426837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2248675" y="6324600"/>
            <a:ext cx="4708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IT expertise with </a:t>
            </a:r>
            <a:r>
              <a:rPr lang="en-US" sz="2000" b="1" dirty="0" err="1" smtClean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Munim</a:t>
            </a:r>
            <a:r>
              <a:rPr lang="en-US" sz="2000" b="1" dirty="0" smtClean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Akhtar</a:t>
            </a:r>
            <a:endParaRPr lang="en-US" sz="2000" b="1" dirty="0">
              <a:solidFill>
                <a:srgbClr val="FF0000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36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path" presetSubtype="0" repeatCount="indefinite" accel="50000" decel="50000" autoRev="1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fixed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9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1.11111E-6 C 1.38889E-6 -0.03495 0.02795 -0.06204 0.06198 -0.06204 C 0.09705 -0.06204 0.125 -0.03495 0.125 1.11111E-6 C 0.125 0.03495 0.15295 0.06204 0.18802 0.06204 C 0.22205 0.06204 0.25 0.03495 0.25 1.11111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1" grpId="0"/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u="sng" kern="1200">
          <a:solidFill>
            <a:srgbClr val="0070C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315200" cy="911225"/>
          </a:xfrm>
        </p:spPr>
        <p:txBody>
          <a:bodyPr>
            <a:noAutofit/>
          </a:bodyPr>
          <a:lstStyle/>
          <a:p>
            <a:r>
              <a:rPr lang="en-US" sz="8800" dirty="0"/>
              <a:t>History 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3200" dirty="0" smtClean="0"/>
              <a:t>of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Computer</a:t>
            </a: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066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itchFamily="18" charset="-120"/>
              </a:rPr>
              <a:t>2</a:t>
            </a:r>
            <a:r>
              <a:rPr lang="en-US" altLang="zh-TW" dirty="0" smtClean="0">
                <a:ea typeface="新細明體" pitchFamily="18" charset="-120"/>
              </a:rPr>
              <a:t>- </a:t>
            </a:r>
            <a:r>
              <a:rPr lang="en-US" altLang="zh-TW" dirty="0" err="1" smtClean="0">
                <a:ea typeface="新細明體" pitchFamily="18" charset="-120"/>
              </a:rPr>
              <a:t>Pascaline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0"/>
            <a:ext cx="8305800" cy="48355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1642: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Frenchman Blaise Pascal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introduced the first mechanical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calculating device.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Series of wheels with teeth which could be turned using hands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Used to handle 999,999.99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Perform both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addition and subtraction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3" descr="image_id-23620"/>
          <p:cNvPicPr>
            <a:picLocks noChangeAspect="1" noChangeArrowheads="1"/>
          </p:cNvPicPr>
          <p:nvPr/>
        </p:nvPicPr>
        <p:blipFill rotWithShape="1">
          <a:blip r:embed="rId2" cstate="print"/>
          <a:srcRect t="12012" r="1818" b="7332"/>
          <a:stretch/>
        </p:blipFill>
        <p:spPr>
          <a:xfrm>
            <a:off x="4899912" y="3276600"/>
            <a:ext cx="4114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9342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3- Punched Cards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1"/>
            <a:ext cx="7315200" cy="2362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4" descr="image_id-235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1836" y="1219199"/>
            <a:ext cx="3352800" cy="4524259"/>
          </a:xfrm>
          <a:prstGeom prst="rect">
            <a:avLst/>
          </a:prstGeom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071629"/>
            <a:ext cx="358536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07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866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4- Punched Card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6324600" cy="2209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1890: Herman Hollerith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American Inventor</a:t>
            </a:r>
          </a:p>
          <a:p>
            <a:pPr marL="344487" lvl="1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devices can read information which had been punched into cards automatically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9342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5- Harvard Mark </a:t>
            </a:r>
            <a:r>
              <a:rPr lang="en-US" altLang="zh-TW" dirty="0">
                <a:ea typeface="新細明體" pitchFamily="18" charset="-120"/>
              </a:rPr>
              <a:t>I</a:t>
            </a:r>
            <a:endParaRPr lang="zh-TW" altLang="en-US" dirty="0" smtClean="0">
              <a:ea typeface="新細明體" pitchFamily="18" charset="-120"/>
            </a:endParaRPr>
          </a:p>
        </p:txBody>
      </p:sp>
      <p:pic>
        <p:nvPicPr>
          <p:cNvPr id="8" name="Picture 4" descr="image_id-235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066800"/>
            <a:ext cx="5181600" cy="2590800"/>
          </a:xfrm>
          <a:prstGeom prst="rect">
            <a:avLst/>
          </a:prstGeom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4419600" cy="244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3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866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Harvard Mark I…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1641475"/>
            <a:ext cx="7696200" cy="48355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1944: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Howard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Aikens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Grace Hooper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developed an electromechanical machine at IBM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Capable of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reading numbers, characters, and special symbols only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9342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6- ENIAC</a:t>
            </a:r>
            <a:endParaRPr lang="zh-TW" altLang="en-US" dirty="0" smtClean="0">
              <a:ea typeface="新細明體" pitchFamily="18" charset="-12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62758"/>
            <a:ext cx="31693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37358"/>
            <a:ext cx="3657600" cy="286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32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ENIAC…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1946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 general purpose electronic computer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Electronic Numerical Integrator And Computer (ENIAC)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Technology used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Vacuum tubes 		17,468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Crystal Diodes		  7,200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Relays				  1,500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Transistors			70,000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Capacitors			10,000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Hand soldered joints	1 million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ENIAC…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Weight		27 tons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01 ton = 1016 KG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Volume  100ft (L) X 8 ft ( H) X 3 ft (D)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Covers 1800 sq. feet</a:t>
            </a:r>
          </a:p>
          <a:p>
            <a:pPr marL="0" indent="0">
              <a:buNone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Power consumption 150 kW</a:t>
            </a:r>
          </a:p>
          <a:p>
            <a:pPr marL="0" indent="0">
              <a:buNone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Uses punch cards</a:t>
            </a:r>
          </a:p>
          <a:p>
            <a:pPr marL="0" indent="0">
              <a:buNone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Averages 5,000 operations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75"/>
            <a:ext cx="67818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  <a:latin typeface="tim MS (Headings)"/>
                <a:ea typeface="新細明體" pitchFamily="18" charset="-120"/>
              </a:rPr>
              <a:t>Generation of Computers</a:t>
            </a:r>
            <a:endParaRPr lang="zh-TW" altLang="en-US" dirty="0" smtClean="0">
              <a:solidFill>
                <a:srgbClr val="FF0000"/>
              </a:solidFill>
              <a:latin typeface="tim MS (Headings)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453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Generation of Computers</a:t>
            </a:r>
            <a:endParaRPr lang="zh-TW" altLang="en-US" dirty="0" smtClean="0">
              <a:ea typeface="新細明體" pitchFamily="18" charset="-120"/>
            </a:endParaRPr>
          </a:p>
        </p:txBody>
      </p:sp>
      <p:graphicFrame>
        <p:nvGraphicFramePr>
          <p:cNvPr id="5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495574"/>
              </p:ext>
            </p:extLst>
          </p:nvPr>
        </p:nvGraphicFramePr>
        <p:xfrm>
          <a:off x="457200" y="1676322"/>
          <a:ext cx="8305800" cy="464827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Characteristic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1942-55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Valves (Vacuum tubes)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1955-64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transistors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1964-75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ICs (Integrated Circuits)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1975-1989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Ultra Large Scale Integrated Circuits (ULSI)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1989-to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“Artificial Intelligence” based computers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Computers in Our World              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0"/>
            <a:ext cx="8153400" cy="48355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Before going to discuss lets take a glance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Computers are everywhere</a:t>
            </a:r>
            <a:endParaRPr lang="en-US" altLang="zh-TW" sz="1800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We can find them in pretty unlikely places</a:t>
            </a:r>
          </a:p>
          <a:p>
            <a:pPr marL="0" indent="0" eaLnBrk="1" hangingPunct="1">
              <a:buNone/>
            </a:pPr>
            <a:endParaRPr lang="en-US" altLang="zh-TW" dirty="0" smtClean="0"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</a:rPr>
              <a:t>Family car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Home appliances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Pharmaceutical Manufacturing companies  etc.</a:t>
            </a:r>
          </a:p>
          <a:p>
            <a:pPr lvl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0" y="12192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 b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End Note</a:t>
            </a:r>
            <a:endParaRPr lang="en-GB" sz="28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275" y="2362200"/>
            <a:ext cx="8569325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en-US" i="1" dirty="0" smtClean="0">
                <a:solidFill>
                  <a:srgbClr val="00B0F0"/>
                </a:solidFill>
              </a:rPr>
              <a:t>Good judgment comes from experience, </a:t>
            </a:r>
          </a:p>
          <a:p>
            <a:pPr algn="ctr">
              <a:buFont typeface="Wingdings 2" pitchFamily="18" charset="2"/>
              <a:buNone/>
            </a:pPr>
            <a:r>
              <a:rPr lang="en-US" i="1" dirty="0" smtClean="0">
                <a:solidFill>
                  <a:srgbClr val="00B0F0"/>
                </a:solidFill>
              </a:rPr>
              <a:t>and</a:t>
            </a:r>
          </a:p>
          <a:p>
            <a:pPr algn="ctr">
              <a:buFont typeface="Wingdings 2" pitchFamily="18" charset="2"/>
              <a:buNone/>
            </a:pPr>
            <a:endParaRPr lang="en-US" i="1" dirty="0" smtClean="0">
              <a:solidFill>
                <a:srgbClr val="00B0F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i="1" dirty="0" smtClean="0">
                <a:solidFill>
                  <a:srgbClr val="00B0F0"/>
                </a:solidFill>
              </a:rPr>
              <a:t> Experience comes from bad judgment.</a:t>
            </a:r>
            <a:endParaRPr lang="en-GB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2819400"/>
            <a:ext cx="5381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&amp; Subscribe the channel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143000"/>
            <a:ext cx="2682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For any query: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xit" presetSubtype="0" repeatCount="indefinite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28600"/>
            <a:ext cx="6347713" cy="1320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Computer Definition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641475"/>
            <a:ext cx="8305800" cy="4835525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An Electronic device that converts data into information which is useful to people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 Black Box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 a Problem Solver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05400" y="487680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990600" y="4267200"/>
            <a:ext cx="6671930" cy="1219200"/>
            <a:chOff x="990600" y="4267200"/>
            <a:chExt cx="6671930" cy="1219200"/>
          </a:xfrm>
        </p:grpSpPr>
        <p:sp>
          <p:nvSpPr>
            <p:cNvPr id="6" name="Rectangle 5"/>
            <p:cNvSpPr/>
            <p:nvPr/>
          </p:nvSpPr>
          <p:spPr>
            <a:xfrm>
              <a:off x="3277486" y="4267200"/>
              <a:ext cx="1813737" cy="1219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Processing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858040" y="4876800"/>
              <a:ext cx="141944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90600" y="4572000"/>
              <a:ext cx="126173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Input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00800" y="4642247"/>
              <a:ext cx="126173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Output</a:t>
              </a:r>
              <a:endParaRPr lang="en-US" sz="24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467985" y="5791200"/>
            <a:ext cx="1408815" cy="5476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43400" y="5486400"/>
            <a:ext cx="0" cy="304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911225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Anatomy of a Computer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19200"/>
            <a:ext cx="7315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computer has four basic parts, or units: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input unit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such as the keyboard, that feeds information into the computer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central processing unit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(CPU) that performs the various tasks of the computer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output unit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such as a monitor , that displays the results;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memory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stores information and instructions.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911225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Computer  vs. 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Human</a:t>
            </a:r>
            <a:endParaRPr lang="zh-TW" altLang="en-US" dirty="0" smtClean="0">
              <a:solidFill>
                <a:srgbClr val="FF0000"/>
              </a:solidFill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95400" y="1524000"/>
            <a:ext cx="4876800" cy="293658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Input       	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Five senses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CPU      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Output	 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Body Parts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Memory  	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memory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Hardware        -    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Human body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Software          -     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Aliveness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514350" lvl="2"/>
            <a:r>
              <a:rPr lang="en-US" dirty="0" smtClean="0">
                <a:latin typeface="Arial" pitchFamily="34" charset="0"/>
                <a:cs typeface="Arial" pitchFamily="34" charset="0"/>
              </a:rPr>
              <a:t>Programs for operations and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9342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Modern Computers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6643" y="1139825"/>
            <a:ext cx="6347714" cy="388077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Modern computers are digital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Digit mean “numbers” 0 to 9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Break all types of information into tiny units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Use numbers to represent information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Two digits combine to make data (0, 1)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10245" name="Picture 5" descr="01"/>
          <p:cNvPicPr>
            <a:picLocks noChangeAspect="1" noChangeArrowheads="1"/>
          </p:cNvPicPr>
          <p:nvPr/>
        </p:nvPicPr>
        <p:blipFill rotWithShape="1">
          <a:blip r:embed="rId2" cstate="print"/>
          <a:srcRect l="32000"/>
          <a:stretch/>
        </p:blipFill>
        <p:spPr bwMode="auto">
          <a:xfrm>
            <a:off x="2057400" y="3352800"/>
            <a:ext cx="3886200" cy="281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477000" y="1752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2 10</a:t>
            </a:r>
          </a:p>
          <a:p>
            <a:r>
              <a:rPr lang="en-US" dirty="0" smtClean="0"/>
              <a:t>2 5- 0</a:t>
            </a:r>
          </a:p>
          <a:p>
            <a:r>
              <a:rPr lang="en-US" dirty="0" smtClean="0"/>
              <a:t>2 2- 1</a:t>
            </a:r>
          </a:p>
          <a:p>
            <a:r>
              <a:rPr lang="en-US" dirty="0"/>
              <a:t> </a:t>
            </a:r>
            <a:r>
              <a:rPr lang="en-US" dirty="0" smtClean="0"/>
              <a:t>  1- 0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705600" y="1752600"/>
            <a:ext cx="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77000" y="2057400"/>
            <a:ext cx="6973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77000" y="2362200"/>
            <a:ext cx="6973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77000" y="2667000"/>
            <a:ext cx="6973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9400" y="3352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10= 1010</a:t>
            </a:r>
            <a:endParaRPr lang="en-US" dirty="0"/>
          </a:p>
        </p:txBody>
      </p:sp>
      <p:sp>
        <p:nvSpPr>
          <p:cNvPr id="10" name="Line Callout 2 (Accent Bar) 9"/>
          <p:cNvSpPr/>
          <p:nvPr/>
        </p:nvSpPr>
        <p:spPr>
          <a:xfrm>
            <a:off x="7543800" y="2952929"/>
            <a:ext cx="1219200" cy="399871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9931"/>
              <a:gd name="adj6" fmla="val -20543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no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6019800" y="3682924"/>
            <a:ext cx="1585216" cy="1193875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Decimal no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58000" cy="911225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History of Computers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9431" y="990600"/>
            <a:ext cx="6347714" cy="388077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Older computers were analog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Early Computer was created by </a:t>
            </a:r>
            <a:r>
              <a:rPr lang="en-US" altLang="zh-TW" dirty="0" err="1" smtClean="0">
                <a:solidFill>
                  <a:srgbClr val="FF0000"/>
                </a:solidFill>
                <a:ea typeface="新細明體" pitchFamily="18" charset="-120"/>
              </a:rPr>
              <a:t>Vannevar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 Bush in 1920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This computer was used electric motors  for moving parts to solve equation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Represent data as variable points along a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continuous spectrum of values.</a:t>
            </a:r>
          </a:p>
          <a:p>
            <a:pPr marL="457200" lvl="1" indent="0" eaLnBrk="1" hangingPunct="1">
              <a:buNone/>
            </a:pPr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11269" name="Picture 4" descr="02"/>
          <p:cNvPicPr>
            <a:picLocks noChangeAspect="1" noChangeArrowheads="1"/>
          </p:cNvPicPr>
          <p:nvPr/>
        </p:nvPicPr>
        <p:blipFill rotWithShape="1">
          <a:blip r:embed="rId3" cstate="print"/>
          <a:srcRect l="43922"/>
          <a:stretch/>
        </p:blipFill>
        <p:spPr bwMode="auto">
          <a:xfrm>
            <a:off x="2362200" y="3352800"/>
            <a:ext cx="42179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ABACUS</a:t>
            </a:r>
            <a:endParaRPr lang="zh-TW" altLang="en-US" dirty="0" smtClean="0">
              <a:ea typeface="新細明體" pitchFamily="18" charset="-120"/>
            </a:endParaRPr>
          </a:p>
        </p:txBody>
      </p:sp>
      <p:pic>
        <p:nvPicPr>
          <p:cNvPr id="6" name="Picture 5" descr="image_id-23589"/>
          <p:cNvPicPr>
            <a:picLocks noChangeAspect="1" noChangeArrowheads="1"/>
          </p:cNvPicPr>
          <p:nvPr/>
        </p:nvPicPr>
        <p:blipFill>
          <a:blip r:embed="rId2" cstate="print"/>
          <a:srcRect l="5000" t="8922" r="2499" b="6320"/>
          <a:stretch>
            <a:fillRect/>
          </a:stretch>
        </p:blipFill>
        <p:spPr>
          <a:xfrm>
            <a:off x="609600" y="1524000"/>
            <a:ext cx="7260609" cy="3733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447800" y="5334000"/>
            <a:ext cx="685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More information on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                                http://en.wikipedia.org/wiki/Abacus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1- ABACUS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793875"/>
            <a:ext cx="8534400" cy="48355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5000 BC: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first calculating device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ABACUS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was invented by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Egypt.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abacus is still in use in some countries especially China, Japan  etc.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Operations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Addition, subtraction, division and multiplication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Extract square root and cube root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User has to memorize certain rules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3565</TotalTime>
  <Words>490</Words>
  <PresentationFormat>On-screen Show (4:3)</PresentationFormat>
  <Paragraphs>137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Adobe Gothic Std B</vt:lpstr>
      <vt:lpstr>Adobe Myungjo Std M</vt:lpstr>
      <vt:lpstr>微軟正黑體</vt:lpstr>
      <vt:lpstr>Arial</vt:lpstr>
      <vt:lpstr>Arial Black</vt:lpstr>
      <vt:lpstr>Calibri</vt:lpstr>
      <vt:lpstr>新細明體</vt:lpstr>
      <vt:lpstr>tim MS (Headings)</vt:lpstr>
      <vt:lpstr>Times New Roman</vt:lpstr>
      <vt:lpstr>Wingdings 2</vt:lpstr>
      <vt:lpstr>Wingdings 3</vt:lpstr>
      <vt:lpstr>Facet</vt:lpstr>
      <vt:lpstr>History  of Computer </vt:lpstr>
      <vt:lpstr>Computers in Our World               </vt:lpstr>
      <vt:lpstr>Computer Definition</vt:lpstr>
      <vt:lpstr>Anatomy of a Computer</vt:lpstr>
      <vt:lpstr>Computer  vs.  Human</vt:lpstr>
      <vt:lpstr>Modern Computers</vt:lpstr>
      <vt:lpstr>History of Computers</vt:lpstr>
      <vt:lpstr>ABACUS</vt:lpstr>
      <vt:lpstr>1- ABACUS</vt:lpstr>
      <vt:lpstr>2- Pascaline</vt:lpstr>
      <vt:lpstr>3- Punched Cards</vt:lpstr>
      <vt:lpstr>4- Punched Card</vt:lpstr>
      <vt:lpstr>5- Harvard Mark I</vt:lpstr>
      <vt:lpstr>Harvard Mark I…</vt:lpstr>
      <vt:lpstr>6- ENIAC</vt:lpstr>
      <vt:lpstr>ENIAC…</vt:lpstr>
      <vt:lpstr>ENIAC…</vt:lpstr>
      <vt:lpstr>Generation of Computers</vt:lpstr>
      <vt:lpstr>Generation of Computers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2004-10-06T00:41:44Z</dcterms:created>
  <dcterms:modified xsi:type="dcterms:W3CDTF">2020-04-11T13:55:22Z</dcterms:modified>
</cp:coreProperties>
</file>