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ink/ink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2.xml" ContentType="application/inkml+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ink/ink1.xml" ContentType="application/inkml+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3" r:id="rId5"/>
    <p:sldId id="284" r:id="rId6"/>
    <p:sldId id="285" r:id="rId7"/>
    <p:sldId id="286" r:id="rId8"/>
    <p:sldId id="287" r:id="rId9"/>
    <p:sldId id="288" r:id="rId10"/>
    <p:sldId id="289" r:id="rId11"/>
    <p:sldId id="260" r:id="rId12"/>
    <p:sldId id="261" r:id="rId13"/>
    <p:sldId id="262" r:id="rId14"/>
    <p:sldId id="263" r:id="rId15"/>
    <p:sldId id="264" r:id="rId16"/>
    <p:sldId id="265" r:id="rId17"/>
    <p:sldId id="291" r:id="rId18"/>
    <p:sldId id="267" r:id="rId19"/>
    <p:sldId id="313" r:id="rId20"/>
    <p:sldId id="292" r:id="rId21"/>
    <p:sldId id="269" r:id="rId22"/>
    <p:sldId id="270" r:id="rId23"/>
    <p:sldId id="271" r:id="rId24"/>
    <p:sldId id="294" r:id="rId25"/>
    <p:sldId id="272" r:id="rId26"/>
    <p:sldId id="274" r:id="rId27"/>
    <p:sldId id="295" r:id="rId28"/>
    <p:sldId id="275" r:id="rId29"/>
    <p:sldId id="276" r:id="rId30"/>
    <p:sldId id="277" r:id="rId31"/>
    <p:sldId id="278" r:id="rId32"/>
    <p:sldId id="279" r:id="rId33"/>
    <p:sldId id="280" r:id="rId34"/>
    <p:sldId id="281" r:id="rId35"/>
    <p:sldId id="282" r:id="rId36"/>
    <p:sldId id="296" r:id="rId37"/>
    <p:sldId id="314" r:id="rId38"/>
    <p:sldId id="297" r:id="rId39"/>
    <p:sldId id="298" r:id="rId40"/>
    <p:sldId id="299" r:id="rId41"/>
    <p:sldId id="300" r:id="rId42"/>
    <p:sldId id="301" r:id="rId43"/>
    <p:sldId id="302" r:id="rId44"/>
    <p:sldId id="303" r:id="rId45"/>
    <p:sldId id="305" r:id="rId46"/>
    <p:sldId id="306" r:id="rId47"/>
    <p:sldId id="307" r:id="rId48"/>
    <p:sldId id="309" r:id="rId49"/>
    <p:sldId id="308" r:id="rId50"/>
    <p:sldId id="310" r:id="rId51"/>
    <p:sldId id="31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72" d="100"/>
          <a:sy n="72" d="100"/>
        </p:scale>
        <p:origin x="-660" y="-12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18:26:53.614"/>
    </inkml:context>
    <inkml:brush xml:id="br0">
      <inkml:brushProperty name="width" value="0.1" units="cm"/>
      <inkml:brushProperty name="height" value="0.1" units="cm"/>
      <inkml:brushProperty name="color" value="#FF4E00"/>
      <inkml:brushProperty name="ignorePressure" value="1"/>
      <inkml:brushProperty name="inkEffects" value="rainbow"/>
      <inkml:brushProperty name="anchorX" value="0"/>
      <inkml:brushProperty name="anchorY" value="0"/>
      <inkml:brushProperty name="scaleFactor" value="0.5"/>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18:37:51.884"/>
    </inkml:context>
    <inkml:brush xml:id="br0">
      <inkml:brushProperty name="width" value="0.35" units="cm"/>
      <inkml:brushProperty name="height" value="0.35" units="cm"/>
      <inkml:brushProperty name="color" value="#E71224"/>
      <inkml:brushProperty name="ignorePressure" value="1"/>
    </inkml:brush>
  </inkml:definitions>
  <inkml:trace contextRef="#ctx0" brushRef="#br0">258 74,'0'0,"0"0,0 0,0 0,0 0,0 0,0 0</inkml:trace>
  <inkml:trace contextRef="#ctx0" brushRef="#br0" timeOffset="714.8832">0 1,'0'0,"0"0,0 0,0 0,0 0,0 0,0 0,0 0,0 0,0 0,0 0,0 0,0 0,0 0,19 12,25 11,17 8,24 4,22 9,11 4,18 5,10 7,6-1,2 3,5-4,2 1,-2-3,-9 2,-12-4,-10-4,-8-4,-12-11,-12-4,-16-8,-15-7,-19-7,-17-5,-14-3,-9-2,-5 0,-4-1,0 1,5 0,4 0,0 1,-1 0,-1 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18:37:55.099"/>
    </inkml:context>
    <inkml:brush xml:id="br0">
      <inkml:brushProperty name="width" value="0.35" units="cm"/>
      <inkml:brushProperty name="height" value="0.35" units="cm"/>
      <inkml:brushProperty name="color" value="#E71224"/>
      <inkml:brushProperty name="ignorePressure" value="1"/>
    </inkml:brush>
  </inkml:definitions>
  <inkml:trace contextRef="#ctx0" brushRef="#br0">1624 1,'0'0,"0"0,0 0,0 0,0 0,0 0,0 0,0 0,-19 19,-18 12,-10 20,-15 13,-10 16,-11 5,-5 8,-11 7,4-1,-7 1,2 2,-1-3,10-6,9-7,-2-5,9-10,9-4,11-9,-5-6,9-7,12-4,7-3,8-8,3-9,5-9,4-5,5-5,4-2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18:37:56.287"/>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1,'0'0,"0"0,0 0,0 0,0 0,0 0,0 0,0 0,0 0,0 0,0 0,18 6,20 9,21 7,14 7,12 5,18 2,16 2,6 6,8 3,5 5,-1 1,-6-3,-6-4,-5-3,-11-2,-5-3,-8-1,-8-7,-12-8,-7-9,-15-5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4T18:37:57.782"/>
    </inkml:context>
    <inkml:brush xml:id="br0">
      <inkml:brushProperty name="width" value="0.35" units="cm"/>
      <inkml:brushProperty name="height" value="0.35" units="cm"/>
      <inkml:brushProperty name="color" value="#E71224"/>
      <inkml:brushProperty name="ignorePressure" value="1"/>
    </inkml:brush>
  </inkml:definitions>
  <inkml:trace contextRef="#ctx0" brushRef="#br0">1962 1,'0'0,"0"0,0 0,0 0,0 0,0 0,0 0,0 0,0 0,0 0,0 0,0 0,0 0,-18 6,-7 2,-18 13,-20 8,-18 12,-14 12,-17 9,-7 7,-8 4,-9 2,1 0,11 1,14-6,12-4,12-11,13-11,13-5,11-10,13-9,7-9,2 1,-1 4,-8 5,-4 7,-2 3,1-3,0 1,8-6,2 0,8-4</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pPr/>
              <a:t>5/6/2020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pPr/>
              <a:t>5/6/2020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EF7669A-C133-4181-863E-D9F24D4FF163}"/>
              </a:ext>
            </a:extLst>
          </p:cNvPr>
          <p:cNvSpPr>
            <a:spLocks noGrp="1"/>
          </p:cNvSpPr>
          <p:nvPr>
            <p:ph type="subTitle" idx="1"/>
          </p:nvPr>
        </p:nvSpPr>
        <p:spPr/>
        <p:txBody>
          <a:bodyPr/>
          <a:lstStyle/>
          <a:p>
            <a:r>
              <a:rPr lang="en-US" dirty="0"/>
              <a:t>Topic :Introduction of ecology </a:t>
            </a:r>
            <a:endParaRPr lang="x-none" dirty="0"/>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xmlns="" val="70625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B0113-C8A8-470B-95CE-AA8CB7BC8679}"/>
              </a:ext>
            </a:extLst>
          </p:cNvPr>
          <p:cNvSpPr>
            <a:spLocks noGrp="1"/>
          </p:cNvSpPr>
          <p:nvPr>
            <p:ph type="title"/>
          </p:nvPr>
        </p:nvSpPr>
        <p:spPr/>
        <p:txBody>
          <a:bodyPr/>
          <a:lstStyle/>
          <a:p>
            <a:r>
              <a:rPr lang="en-US" dirty="0"/>
              <a:t>Branches of ecology </a:t>
            </a:r>
            <a:endParaRPr lang="x-none" dirty="0"/>
          </a:p>
        </p:txBody>
      </p:sp>
      <p:sp>
        <p:nvSpPr>
          <p:cNvPr id="3" name="Content Placeholder 2">
            <a:extLst>
              <a:ext uri="{FF2B5EF4-FFF2-40B4-BE49-F238E27FC236}">
                <a16:creationId xmlns:a16="http://schemas.microsoft.com/office/drawing/2014/main" xmlns="" id="{26852668-D367-496F-A749-F0297B0052CE}"/>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Genecology (ecological genetics):</a:t>
            </a:r>
          </a:p>
          <a:p>
            <a:pPr marL="0" indent="0">
              <a:buNone/>
            </a:pPr>
            <a:r>
              <a:rPr lang="en-US" dirty="0">
                <a:latin typeface="Times New Roman" panose="02020603050405020304" pitchFamily="18" charset="0"/>
                <a:cs typeface="Times New Roman" panose="02020603050405020304" pitchFamily="18" charset="0"/>
              </a:rPr>
              <a:t>	It deals with the study of variations of species based upon their genes.</a:t>
            </a:r>
          </a:p>
          <a:p>
            <a:r>
              <a:rPr lang="en-US" b="1" dirty="0">
                <a:latin typeface="Times New Roman" panose="02020603050405020304" pitchFamily="18" charset="0"/>
                <a:cs typeface="Times New Roman" panose="02020603050405020304" pitchFamily="18" charset="0"/>
              </a:rPr>
              <a:t>Ethology :</a:t>
            </a:r>
          </a:p>
          <a:p>
            <a:pPr marL="0" indent="0">
              <a:buNone/>
            </a:pPr>
            <a:r>
              <a:rPr lang="en-US" dirty="0">
                <a:latin typeface="Times New Roman" panose="02020603050405020304" pitchFamily="18" charset="0"/>
                <a:cs typeface="Times New Roman" panose="02020603050405020304" pitchFamily="18" charset="0"/>
              </a:rPr>
              <a:t>	It is the study of the behavior of living organisms.</a:t>
            </a: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6420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08C65E2-13FC-4CBE-94B9-C52F88B5EC16}"/>
              </a:ext>
            </a:extLst>
          </p:cNvPr>
          <p:cNvSpPr>
            <a:spLocks noGrp="1"/>
          </p:cNvSpPr>
          <p:nvPr>
            <p:ph type="title"/>
          </p:nvPr>
        </p:nvSpPr>
        <p:spPr/>
        <p:txBody>
          <a:bodyPr/>
          <a:lstStyle/>
          <a:p>
            <a:r>
              <a:rPr lang="en-US" dirty="0"/>
              <a:t>Level of organizations.</a:t>
            </a:r>
            <a:endParaRPr lang="x-none" dirty="0"/>
          </a:p>
        </p:txBody>
      </p:sp>
      <p:sp>
        <p:nvSpPr>
          <p:cNvPr id="3" name="Content Placeholder 2">
            <a:extLst>
              <a:ext uri="{FF2B5EF4-FFF2-40B4-BE49-F238E27FC236}">
                <a16:creationId xmlns:a16="http://schemas.microsoft.com/office/drawing/2014/main" xmlns="" id="{A0E8D828-4ABC-4959-8251-BAADF29BB947}"/>
              </a:ext>
            </a:extLst>
          </p:cNvPr>
          <p:cNvSpPr>
            <a:spLocks noGrp="1"/>
          </p:cNvSpPr>
          <p:nvPr>
            <p:ph idx="1"/>
          </p:nvPr>
        </p:nvSpPr>
        <p:spPr/>
        <p:txBody>
          <a:bodyPr/>
          <a:lstStyle/>
          <a:p>
            <a:endParaRPr lang="en-US"/>
          </a:p>
          <a:p>
            <a:endParaRPr lang="en-US"/>
          </a:p>
          <a:p>
            <a:endParaRPr lang="en-US"/>
          </a:p>
          <a:p>
            <a:endParaRPr lang="x-none" dirty="0"/>
          </a:p>
        </p:txBody>
      </p:sp>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21" name="Ink 20">
                <a:extLst>
                  <a:ext uri="{FF2B5EF4-FFF2-40B4-BE49-F238E27FC236}">
                    <a16:creationId xmlns:a16="http://schemas.microsoft.com/office/drawing/2014/main" id="{D2752DB9-F439-4D96-95BE-A35053BE3809}"/>
                  </a:ext>
                </a:extLst>
              </p14:cNvPr>
              <p14:cNvContentPartPr/>
              <p14:nvPr/>
            </p14:nvContentPartPr>
            <p14:xfrm>
              <a:off x="543141" y="3935614"/>
              <a:ext cx="360" cy="360"/>
            </p14:xfrm>
          </p:contentPart>
        </mc:Choice>
        <mc:Fallback>
          <p:pic>
            <p:nvPicPr>
              <p:cNvPr id="21" name="Ink 20">
                <a:extLst>
                  <a:ext uri="{FF2B5EF4-FFF2-40B4-BE49-F238E27FC236}">
                    <a16:creationId xmlns:a16="http://schemas.microsoft.com/office/drawing/2014/main" xmlns="" xmlns:aink="http://schemas.microsoft.com/office/drawing/2016/ink" xmlns:p14="http://schemas.microsoft.com/office/powerpoint/2010/main" id="{D2752DB9-F439-4D96-95BE-A35053BE3809}"/>
                  </a:ext>
                </a:extLst>
              </p:cNvPr>
              <p:cNvPicPr/>
              <p:nvPr/>
            </p:nvPicPr>
            <p:blipFill>
              <a:blip r:embed="rId3"/>
              <a:stretch>
                <a:fillRect/>
              </a:stretch>
            </p:blipFill>
            <p:spPr>
              <a:xfrm>
                <a:off x="525501" y="3917974"/>
                <a:ext cx="36000" cy="36000"/>
              </a:xfrm>
              <a:prstGeom prst="rect">
                <a:avLst/>
              </a:prstGeom>
            </p:spPr>
          </p:pic>
        </mc:Fallback>
      </mc:AlternateContent>
      <p:sp>
        <p:nvSpPr>
          <p:cNvPr id="48" name="Rectangle: Single Corner Rounded 47">
            <a:extLst>
              <a:ext uri="{FF2B5EF4-FFF2-40B4-BE49-F238E27FC236}">
                <a16:creationId xmlns:a16="http://schemas.microsoft.com/office/drawing/2014/main" xmlns="" id="{185C7D5B-5C2D-496E-B26F-85A2134554A2}"/>
              </a:ext>
            </a:extLst>
          </p:cNvPr>
          <p:cNvSpPr/>
          <p:nvPr/>
        </p:nvSpPr>
        <p:spPr>
          <a:xfrm>
            <a:off x="1974574" y="2279374"/>
            <a:ext cx="3061252" cy="59634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BIOSPHERE </a:t>
            </a:r>
            <a:endParaRPr lang="x-none" dirty="0">
              <a:latin typeface="Times New Roman" panose="02020603050405020304" pitchFamily="18" charset="0"/>
              <a:cs typeface="Times New Roman" panose="02020603050405020304" pitchFamily="18" charset="0"/>
            </a:endParaRPr>
          </a:p>
        </p:txBody>
      </p:sp>
      <p:sp>
        <p:nvSpPr>
          <p:cNvPr id="49" name="Rectangle: Single Corner Snipped 48">
            <a:extLst>
              <a:ext uri="{FF2B5EF4-FFF2-40B4-BE49-F238E27FC236}">
                <a16:creationId xmlns:a16="http://schemas.microsoft.com/office/drawing/2014/main" xmlns="" id="{0C0DF900-9855-412B-BDFF-8636FF502436}"/>
              </a:ext>
            </a:extLst>
          </p:cNvPr>
          <p:cNvSpPr/>
          <p:nvPr/>
        </p:nvSpPr>
        <p:spPr>
          <a:xfrm>
            <a:off x="5327374" y="2915478"/>
            <a:ext cx="3193774" cy="59634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ECOSYSTEM</a:t>
            </a:r>
            <a:endParaRPr lang="x-none" dirty="0">
              <a:latin typeface="Times New Roman" panose="02020603050405020304" pitchFamily="18" charset="0"/>
              <a:cs typeface="Times New Roman" panose="02020603050405020304" pitchFamily="18" charset="0"/>
            </a:endParaRPr>
          </a:p>
        </p:txBody>
      </p:sp>
      <p:sp>
        <p:nvSpPr>
          <p:cNvPr id="50" name="Rectangle: Single Corner Snipped 49">
            <a:extLst>
              <a:ext uri="{FF2B5EF4-FFF2-40B4-BE49-F238E27FC236}">
                <a16:creationId xmlns:a16="http://schemas.microsoft.com/office/drawing/2014/main" xmlns="" id="{B3395BD9-F87B-480C-8D57-8D138B2EC541}"/>
              </a:ext>
            </a:extLst>
          </p:cNvPr>
          <p:cNvSpPr/>
          <p:nvPr/>
        </p:nvSpPr>
        <p:spPr>
          <a:xfrm>
            <a:off x="1974574" y="4028661"/>
            <a:ext cx="3061252" cy="59634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COMMUNITY</a:t>
            </a:r>
            <a:r>
              <a:rPr lang="en-US" dirty="0"/>
              <a:t> </a:t>
            </a:r>
            <a:endParaRPr lang="x-none" dirty="0"/>
          </a:p>
        </p:txBody>
      </p:sp>
      <p:sp>
        <p:nvSpPr>
          <p:cNvPr id="51" name="Rectangle: Single Corner Snipped 50">
            <a:extLst>
              <a:ext uri="{FF2B5EF4-FFF2-40B4-BE49-F238E27FC236}">
                <a16:creationId xmlns:a16="http://schemas.microsoft.com/office/drawing/2014/main" xmlns="" id="{DBC2035E-5452-45B3-A17B-51B9BBF98D1A}"/>
              </a:ext>
            </a:extLst>
          </p:cNvPr>
          <p:cNvSpPr/>
          <p:nvPr/>
        </p:nvSpPr>
        <p:spPr>
          <a:xfrm>
            <a:off x="5327374" y="4625009"/>
            <a:ext cx="3193774" cy="675861"/>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POPULATION</a:t>
            </a:r>
            <a:r>
              <a:rPr lang="en-US" dirty="0"/>
              <a:t> </a:t>
            </a:r>
            <a:endParaRPr lang="x-none" dirty="0"/>
          </a:p>
        </p:txBody>
      </p:sp>
      <p:sp>
        <p:nvSpPr>
          <p:cNvPr id="52" name="Rectangle: Single Corner Snipped 51">
            <a:extLst>
              <a:ext uri="{FF2B5EF4-FFF2-40B4-BE49-F238E27FC236}">
                <a16:creationId xmlns:a16="http://schemas.microsoft.com/office/drawing/2014/main" xmlns="" id="{19BFBDD5-EEB3-4E03-BE95-568D416E93DF}"/>
              </a:ext>
            </a:extLst>
          </p:cNvPr>
          <p:cNvSpPr/>
          <p:nvPr/>
        </p:nvSpPr>
        <p:spPr>
          <a:xfrm>
            <a:off x="1974574" y="5777948"/>
            <a:ext cx="3061252" cy="56984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ORGANISM</a:t>
            </a:r>
            <a:r>
              <a:rPr lang="en-US" dirty="0"/>
              <a:t> </a:t>
            </a:r>
            <a:endParaRPr lang="x-none" dirty="0"/>
          </a:p>
        </p:txBody>
      </p:sp>
      <mc:AlternateContent xmlns:mc="http://schemas.openxmlformats.org/markup-compatibility/2006">
        <mc:Choice xmlns:p14="http://schemas.microsoft.com/office/powerpoint/2010/main" xmlns="" Requires="p14">
          <p:contentPart p14:bwMode="auto" r:id="rId4">
            <p14:nvContentPartPr>
              <p14:cNvPr id="59" name="Ink 58">
                <a:extLst>
                  <a:ext uri="{FF2B5EF4-FFF2-40B4-BE49-F238E27FC236}">
                    <a16:creationId xmlns:a16="http://schemas.microsoft.com/office/drawing/2014/main" id="{0CB56BAA-6A4D-471C-93EA-CF132A3A42E6}"/>
                  </a:ext>
                </a:extLst>
              </p14:cNvPr>
              <p14:cNvContentPartPr/>
              <p14:nvPr/>
            </p14:nvContentPartPr>
            <p14:xfrm>
              <a:off x="5353821" y="2318854"/>
              <a:ext cx="901080" cy="334080"/>
            </p14:xfrm>
          </p:contentPart>
        </mc:Choice>
        <mc:Fallback>
          <p:pic>
            <p:nvPicPr>
              <p:cNvPr id="59" name="Ink 58">
                <a:extLst>
                  <a:ext uri="{FF2B5EF4-FFF2-40B4-BE49-F238E27FC236}">
                    <a16:creationId xmlns:a16="http://schemas.microsoft.com/office/drawing/2014/main" xmlns="" xmlns:p14="http://schemas.microsoft.com/office/powerpoint/2010/main" id="{0CB56BAA-6A4D-471C-93EA-CF132A3A42E6}"/>
                  </a:ext>
                </a:extLst>
              </p:cNvPr>
              <p:cNvPicPr/>
              <p:nvPr/>
            </p:nvPicPr>
            <p:blipFill>
              <a:blip r:embed="rId5"/>
              <a:stretch>
                <a:fillRect/>
              </a:stretch>
            </p:blipFill>
            <p:spPr>
              <a:xfrm>
                <a:off x="5290821" y="2256214"/>
                <a:ext cx="1026720" cy="4597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60" name="Ink 59">
                <a:extLst>
                  <a:ext uri="{FF2B5EF4-FFF2-40B4-BE49-F238E27FC236}">
                    <a16:creationId xmlns:a16="http://schemas.microsoft.com/office/drawing/2014/main" id="{B1FEC257-3228-4794-9632-3534B25FA11B}"/>
                  </a:ext>
                </a:extLst>
              </p14:cNvPr>
              <p14:cNvContentPartPr/>
              <p14:nvPr/>
            </p14:nvContentPartPr>
            <p14:xfrm>
              <a:off x="4504221" y="3153694"/>
              <a:ext cx="584640" cy="586440"/>
            </p14:xfrm>
          </p:contentPart>
        </mc:Choice>
        <mc:Fallback>
          <p:pic>
            <p:nvPicPr>
              <p:cNvPr id="60" name="Ink 59">
                <a:extLst>
                  <a:ext uri="{FF2B5EF4-FFF2-40B4-BE49-F238E27FC236}">
                    <a16:creationId xmlns:a16="http://schemas.microsoft.com/office/drawing/2014/main" xmlns="" xmlns:p14="http://schemas.microsoft.com/office/powerpoint/2010/main" id="{B1FEC257-3228-4794-9632-3534B25FA11B}"/>
                  </a:ext>
                </a:extLst>
              </p:cNvPr>
              <p:cNvPicPr/>
              <p:nvPr/>
            </p:nvPicPr>
            <p:blipFill>
              <a:blip r:embed="rId7"/>
              <a:stretch>
                <a:fillRect/>
              </a:stretch>
            </p:blipFill>
            <p:spPr>
              <a:xfrm>
                <a:off x="4441581" y="3091054"/>
                <a:ext cx="710280" cy="712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61" name="Ink 60">
                <a:extLst>
                  <a:ext uri="{FF2B5EF4-FFF2-40B4-BE49-F238E27FC236}">
                    <a16:creationId xmlns:a16="http://schemas.microsoft.com/office/drawing/2014/main" id="{9D43B58F-7DF8-4002-B92F-DAF4716A15F7}"/>
                  </a:ext>
                </a:extLst>
              </p14:cNvPr>
              <p14:cNvContentPartPr/>
              <p14:nvPr/>
            </p14:nvContentPartPr>
            <p14:xfrm>
              <a:off x="5327181" y="4068094"/>
              <a:ext cx="720720" cy="253800"/>
            </p14:xfrm>
          </p:contentPart>
        </mc:Choice>
        <mc:Fallback>
          <p:pic>
            <p:nvPicPr>
              <p:cNvPr id="61" name="Ink 60">
                <a:extLst>
                  <a:ext uri="{FF2B5EF4-FFF2-40B4-BE49-F238E27FC236}">
                    <a16:creationId xmlns:a16="http://schemas.microsoft.com/office/drawing/2014/main" xmlns="" xmlns:p14="http://schemas.microsoft.com/office/powerpoint/2010/main" id="{9D43B58F-7DF8-4002-B92F-DAF4716A15F7}"/>
                  </a:ext>
                </a:extLst>
              </p:cNvPr>
              <p:cNvPicPr/>
              <p:nvPr/>
            </p:nvPicPr>
            <p:blipFill>
              <a:blip r:embed="rId9"/>
              <a:stretch>
                <a:fillRect/>
              </a:stretch>
            </p:blipFill>
            <p:spPr>
              <a:xfrm>
                <a:off x="5264541" y="4005454"/>
                <a:ext cx="846360" cy="3794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
            <p14:nvContentPartPr>
              <p14:cNvPr id="62" name="Ink 61">
                <a:extLst>
                  <a:ext uri="{FF2B5EF4-FFF2-40B4-BE49-F238E27FC236}">
                    <a16:creationId xmlns:a16="http://schemas.microsoft.com/office/drawing/2014/main" id="{DC8C2A31-935F-4F44-A62F-15C5AAF5BA39}"/>
                  </a:ext>
                </a:extLst>
              </p14:cNvPr>
              <p14:cNvContentPartPr/>
              <p14:nvPr/>
            </p14:nvContentPartPr>
            <p14:xfrm>
              <a:off x="5270301" y="5486134"/>
              <a:ext cx="706680" cy="415440"/>
            </p14:xfrm>
          </p:contentPart>
        </mc:Choice>
        <mc:Fallback>
          <p:pic>
            <p:nvPicPr>
              <p:cNvPr id="62" name="Ink 61">
                <a:extLst>
                  <a:ext uri="{FF2B5EF4-FFF2-40B4-BE49-F238E27FC236}">
                    <a16:creationId xmlns:a16="http://schemas.microsoft.com/office/drawing/2014/main" xmlns="" xmlns:p14="http://schemas.microsoft.com/office/powerpoint/2010/main" id="{DC8C2A31-935F-4F44-A62F-15C5AAF5BA39}"/>
                  </a:ext>
                </a:extLst>
              </p:cNvPr>
              <p:cNvPicPr/>
              <p:nvPr/>
            </p:nvPicPr>
            <p:blipFill>
              <a:blip r:embed="rId11"/>
              <a:stretch>
                <a:fillRect/>
              </a:stretch>
            </p:blipFill>
            <p:spPr>
              <a:xfrm>
                <a:off x="5207661" y="5423494"/>
                <a:ext cx="832320" cy="541080"/>
              </a:xfrm>
              <a:prstGeom prst="rect">
                <a:avLst/>
              </a:prstGeom>
            </p:spPr>
          </p:pic>
        </mc:Fallback>
      </mc:AlternateContent>
    </p:spTree>
    <p:extLst>
      <p:ext uri="{BB962C8B-B14F-4D97-AF65-F5344CB8AC3E}">
        <p14:creationId xmlns:p14="http://schemas.microsoft.com/office/powerpoint/2010/main" xmlns="" val="94530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F3A338-3055-404B-8939-0E6FCC496D1B}"/>
              </a:ext>
            </a:extLst>
          </p:cNvPr>
          <p:cNvSpPr>
            <a:spLocks noGrp="1"/>
          </p:cNvSpPr>
          <p:nvPr>
            <p:ph type="title"/>
          </p:nvPr>
        </p:nvSpPr>
        <p:spPr/>
        <p:txBody>
          <a:bodyPr/>
          <a:lstStyle/>
          <a:p>
            <a:r>
              <a:rPr lang="en-US" dirty="0"/>
              <a:t>ORGANISM </a:t>
            </a:r>
            <a:endParaRPr lang="x-none" dirty="0"/>
          </a:p>
        </p:txBody>
      </p:sp>
      <p:sp>
        <p:nvSpPr>
          <p:cNvPr id="3" name="Content Placeholder 2">
            <a:extLst>
              <a:ext uri="{FF2B5EF4-FFF2-40B4-BE49-F238E27FC236}">
                <a16:creationId xmlns:a16="http://schemas.microsoft.com/office/drawing/2014/main" xmlns="" id="{DD4CE499-E50D-4AE2-8150-9DF539661DDE}"/>
              </a:ext>
            </a:extLst>
          </p:cNvPr>
          <p:cNvSpPr>
            <a:spLocks noGrp="1"/>
          </p:cNvSpPr>
          <p:nvPr>
            <p:ph idx="1"/>
          </p:nvPr>
        </p:nvSpPr>
        <p:spPr>
          <a:xfrm>
            <a:off x="680321" y="2323621"/>
            <a:ext cx="9613861" cy="3599316"/>
          </a:xfrm>
        </p:spPr>
        <p:txBody>
          <a:bodyPr>
            <a:normAutofit/>
          </a:bodyPr>
          <a:lstStyle/>
          <a:p>
            <a:pPr lvl="1"/>
            <a:r>
              <a:rPr lang="en-US" sz="2400" dirty="0">
                <a:effectLst/>
                <a:latin typeface="Times New Roman" panose="02020603050405020304" pitchFamily="18" charset="0"/>
                <a:cs typeface="Times New Roman" panose="02020603050405020304" pitchFamily="18" charset="0"/>
              </a:rPr>
              <a:t>Any unicellular or multicellular form exhibiting all the characteristics of life, an individual.</a:t>
            </a:r>
          </a:p>
          <a:p>
            <a:pPr lvl="1"/>
            <a:r>
              <a:rPr lang="en-US" sz="2400" dirty="0">
                <a:effectLst/>
                <a:latin typeface="Times New Roman" panose="02020603050405020304" pitchFamily="18" charset="0"/>
                <a:cs typeface="Times New Roman" panose="02020603050405020304" pitchFamily="18" charset="0"/>
              </a:rPr>
              <a:t>The lowest level of organization.</a:t>
            </a:r>
            <a:endParaRPr lang="x-none" sz="2400"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F7BECE4B-0228-4E4B-8E58-C03E87C15136}"/>
              </a:ext>
            </a:extLst>
          </p:cNvPr>
          <p:cNvPicPr>
            <a:picLocks noChangeAspect="1"/>
          </p:cNvPicPr>
          <p:nvPr/>
        </p:nvPicPr>
        <p:blipFill rotWithShape="1">
          <a:blip r:embed="rId2"/>
          <a:srcRect l="4608" t="40082" r="63838"/>
          <a:stretch/>
        </p:blipFill>
        <p:spPr>
          <a:xfrm>
            <a:off x="5814947" y="3603456"/>
            <a:ext cx="4479235" cy="2808936"/>
          </a:xfrm>
          <a:prstGeom prst="rect">
            <a:avLst/>
          </a:prstGeom>
        </p:spPr>
      </p:pic>
    </p:spTree>
    <p:extLst>
      <p:ext uri="{BB962C8B-B14F-4D97-AF65-F5344CB8AC3E}">
        <p14:creationId xmlns:p14="http://schemas.microsoft.com/office/powerpoint/2010/main" xmlns="" val="178140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B291C-8252-41CE-BBA0-3E7B1E581A5E}"/>
              </a:ext>
            </a:extLst>
          </p:cNvPr>
          <p:cNvSpPr>
            <a:spLocks noGrp="1"/>
          </p:cNvSpPr>
          <p:nvPr>
            <p:ph type="title"/>
          </p:nvPr>
        </p:nvSpPr>
        <p:spPr/>
        <p:txBody>
          <a:bodyPr/>
          <a:lstStyle/>
          <a:p>
            <a:r>
              <a:rPr lang="en-US" dirty="0"/>
              <a:t>Population </a:t>
            </a:r>
            <a:endParaRPr lang="x-none" dirty="0"/>
          </a:p>
        </p:txBody>
      </p:sp>
      <p:sp>
        <p:nvSpPr>
          <p:cNvPr id="3" name="Content Placeholder 2">
            <a:extLst>
              <a:ext uri="{FF2B5EF4-FFF2-40B4-BE49-F238E27FC236}">
                <a16:creationId xmlns:a16="http://schemas.microsoft.com/office/drawing/2014/main" xmlns="" id="{BF169C13-8945-4730-A251-D2F2C1326B00}"/>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A group of organisms of one species living in the same place at the same time that interbreed and compete with each other for resources.</a:t>
            </a:r>
          </a:p>
          <a:p>
            <a:r>
              <a:rPr lang="en-US" dirty="0">
                <a:effectLst/>
                <a:latin typeface="Times New Roman" panose="02020603050405020304" pitchFamily="18" charset="0"/>
                <a:cs typeface="Times New Roman" panose="02020603050405020304" pitchFamily="18" charset="0"/>
              </a:rPr>
              <a:t>For example food ,shelter.</a:t>
            </a:r>
            <a:endParaRPr lang="x-non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CD167881-E37A-4120-9B52-DC407B808FA9}"/>
              </a:ext>
            </a:extLst>
          </p:cNvPr>
          <p:cNvPicPr>
            <a:picLocks noChangeAspect="1"/>
          </p:cNvPicPr>
          <p:nvPr/>
        </p:nvPicPr>
        <p:blipFill rotWithShape="1">
          <a:blip r:embed="rId2"/>
          <a:srcRect l="26565" t="-2942" r="38190" b="31421"/>
          <a:stretch/>
        </p:blipFill>
        <p:spPr>
          <a:xfrm>
            <a:off x="6003235" y="3291467"/>
            <a:ext cx="4916556" cy="3294865"/>
          </a:xfrm>
          <a:prstGeom prst="rect">
            <a:avLst/>
          </a:prstGeom>
        </p:spPr>
      </p:pic>
    </p:spTree>
    <p:extLst>
      <p:ext uri="{BB962C8B-B14F-4D97-AF65-F5344CB8AC3E}">
        <p14:creationId xmlns:p14="http://schemas.microsoft.com/office/powerpoint/2010/main" xmlns="" val="288257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2A62FA-4647-439B-A236-76FEB9788353}"/>
              </a:ext>
            </a:extLst>
          </p:cNvPr>
          <p:cNvSpPr>
            <a:spLocks noGrp="1"/>
          </p:cNvSpPr>
          <p:nvPr>
            <p:ph type="title"/>
          </p:nvPr>
        </p:nvSpPr>
        <p:spPr/>
        <p:txBody>
          <a:bodyPr/>
          <a:lstStyle/>
          <a:p>
            <a:r>
              <a:rPr lang="en-US" dirty="0"/>
              <a:t>Community </a:t>
            </a:r>
            <a:endParaRPr lang="x-none" dirty="0"/>
          </a:p>
        </p:txBody>
      </p:sp>
      <p:sp>
        <p:nvSpPr>
          <p:cNvPr id="3" name="Content Placeholder 2">
            <a:extLst>
              <a:ext uri="{FF2B5EF4-FFF2-40B4-BE49-F238E27FC236}">
                <a16:creationId xmlns:a16="http://schemas.microsoft.com/office/drawing/2014/main" xmlns="" id="{B25FFA37-4089-4C27-B783-76572DAEF87D}"/>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A community is a group of similar r dissimilar species living together under more or less similar environmental condition.</a:t>
            </a:r>
          </a:p>
          <a:p>
            <a:r>
              <a:rPr lang="en-US" dirty="0">
                <a:effectLst/>
                <a:latin typeface="Times New Roman" panose="02020603050405020304" pitchFamily="18" charset="0"/>
                <a:cs typeface="Times New Roman" panose="02020603050405020304" pitchFamily="18" charset="0"/>
              </a:rPr>
              <a:t>A forest with various trees, shrubs, herbs, animals, insects, birds, and micro organisms is considered as community.</a:t>
            </a:r>
            <a:endParaRPr lang="x-non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330FCF1-381B-4BF1-B609-BB6EE3BE3E5E}"/>
              </a:ext>
            </a:extLst>
          </p:cNvPr>
          <p:cNvPicPr>
            <a:picLocks noChangeAspect="1"/>
          </p:cNvPicPr>
          <p:nvPr/>
        </p:nvPicPr>
        <p:blipFill rotWithShape="1">
          <a:blip r:embed="rId2"/>
          <a:srcRect l="43234" t="49848" r="20145" b="-552"/>
          <a:stretch/>
        </p:blipFill>
        <p:spPr>
          <a:xfrm>
            <a:off x="7299191" y="3725085"/>
            <a:ext cx="2994991" cy="3007018"/>
          </a:xfrm>
          <a:prstGeom prst="rect">
            <a:avLst/>
          </a:prstGeom>
        </p:spPr>
      </p:pic>
    </p:spTree>
    <p:extLst>
      <p:ext uri="{BB962C8B-B14F-4D97-AF65-F5344CB8AC3E}">
        <p14:creationId xmlns:p14="http://schemas.microsoft.com/office/powerpoint/2010/main" xmlns="" val="214807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25E5A-507B-47D8-A7E6-B2B772CCB403}"/>
              </a:ext>
            </a:extLst>
          </p:cNvPr>
          <p:cNvSpPr>
            <a:spLocks noGrp="1"/>
          </p:cNvSpPr>
          <p:nvPr>
            <p:ph type="title"/>
          </p:nvPr>
        </p:nvSpPr>
        <p:spPr/>
        <p:txBody>
          <a:bodyPr/>
          <a:lstStyle/>
          <a:p>
            <a:r>
              <a:rPr lang="en-US" dirty="0"/>
              <a:t>Ecosystem </a:t>
            </a:r>
            <a:endParaRPr lang="x-none" dirty="0"/>
          </a:p>
        </p:txBody>
      </p:sp>
      <p:sp>
        <p:nvSpPr>
          <p:cNvPr id="3" name="Content Placeholder 2">
            <a:extLst>
              <a:ext uri="{FF2B5EF4-FFF2-40B4-BE49-F238E27FC236}">
                <a16:creationId xmlns:a16="http://schemas.microsoft.com/office/drawing/2014/main" xmlns="" id="{44696194-5CA6-40CB-93F3-C633115E051B}"/>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The ecosystem is the basic functional unit in ecology consisting of both living (biotic ) and non living (abiotic) environment.</a:t>
            </a:r>
          </a:p>
          <a:p>
            <a:r>
              <a:rPr lang="en-US" dirty="0">
                <a:effectLst/>
                <a:latin typeface="Times New Roman" panose="02020603050405020304" pitchFamily="18" charset="0"/>
                <a:cs typeface="Times New Roman" panose="02020603050405020304" pitchFamily="18" charset="0"/>
              </a:rPr>
              <a:t>For example: </a:t>
            </a:r>
          </a:p>
          <a:p>
            <a:pPr marL="0" indent="0">
              <a:buNone/>
            </a:pPr>
            <a:r>
              <a:rPr lang="en-US" dirty="0">
                <a:effectLst/>
                <a:latin typeface="Times New Roman" panose="02020603050405020304" pitchFamily="18" charset="0"/>
                <a:cs typeface="Times New Roman" panose="02020603050405020304" pitchFamily="18" charset="0"/>
              </a:rPr>
              <a:t>	marine ecosystem </a:t>
            </a:r>
          </a:p>
          <a:p>
            <a:pPr marL="0" indent="0">
              <a:buNone/>
            </a:pPr>
            <a:r>
              <a:rPr lang="en-US" dirty="0">
                <a:effectLst/>
                <a:latin typeface="Times New Roman" panose="02020603050405020304" pitchFamily="18" charset="0"/>
                <a:cs typeface="Times New Roman" panose="02020603050405020304" pitchFamily="18" charset="0"/>
              </a:rPr>
              <a:t>	terrestrial ecosystem</a:t>
            </a:r>
            <a:endParaRPr lang="x-none"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D7E57439-9E5B-465C-AA52-C416397F0B04}"/>
              </a:ext>
            </a:extLst>
          </p:cNvPr>
          <p:cNvPicPr>
            <a:picLocks noChangeAspect="1"/>
          </p:cNvPicPr>
          <p:nvPr/>
        </p:nvPicPr>
        <p:blipFill>
          <a:blip r:embed="rId2"/>
          <a:stretch>
            <a:fillRect/>
          </a:stretch>
        </p:blipFill>
        <p:spPr>
          <a:xfrm>
            <a:off x="6067217" y="3408796"/>
            <a:ext cx="4653791" cy="2653245"/>
          </a:xfrm>
          <a:prstGeom prst="rect">
            <a:avLst/>
          </a:prstGeom>
        </p:spPr>
      </p:pic>
    </p:spTree>
    <p:extLst>
      <p:ext uri="{BB962C8B-B14F-4D97-AF65-F5344CB8AC3E}">
        <p14:creationId xmlns:p14="http://schemas.microsoft.com/office/powerpoint/2010/main" xmlns="" val="2036323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9D3B4-0EB5-469C-9359-1091BD3FCC6E}"/>
              </a:ext>
            </a:extLst>
          </p:cNvPr>
          <p:cNvSpPr>
            <a:spLocks noGrp="1"/>
          </p:cNvSpPr>
          <p:nvPr>
            <p:ph type="title"/>
          </p:nvPr>
        </p:nvSpPr>
        <p:spPr/>
        <p:txBody>
          <a:bodyPr/>
          <a:lstStyle/>
          <a:p>
            <a:r>
              <a:rPr lang="en-US" dirty="0"/>
              <a:t>Biosphere </a:t>
            </a:r>
            <a:endParaRPr lang="x-none" dirty="0"/>
          </a:p>
        </p:txBody>
      </p:sp>
      <p:sp>
        <p:nvSpPr>
          <p:cNvPr id="3" name="Content Placeholder 2">
            <a:extLst>
              <a:ext uri="{FF2B5EF4-FFF2-40B4-BE49-F238E27FC236}">
                <a16:creationId xmlns:a16="http://schemas.microsoft.com/office/drawing/2014/main" xmlns="" id="{1D356F5B-1262-451E-8DDE-27DA4079A968}"/>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Life supporting portions of Earth composed of air, land, fresh water, and salt water.</a:t>
            </a:r>
          </a:p>
          <a:p>
            <a:r>
              <a:rPr lang="en-US" dirty="0">
                <a:effectLst/>
                <a:latin typeface="Times New Roman" panose="02020603050405020304" pitchFamily="18" charset="0"/>
                <a:cs typeface="Times New Roman" panose="02020603050405020304" pitchFamily="18" charset="0"/>
              </a:rPr>
              <a:t>The highest level of organization.</a:t>
            </a:r>
            <a:endParaRPr lang="x-non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AEBE3B43-0E95-45D5-88D7-FD6A7F957D55}"/>
              </a:ext>
            </a:extLst>
          </p:cNvPr>
          <p:cNvPicPr>
            <a:picLocks noChangeAspect="1"/>
          </p:cNvPicPr>
          <p:nvPr/>
        </p:nvPicPr>
        <p:blipFill>
          <a:blip r:embed="rId2"/>
          <a:stretch>
            <a:fillRect/>
          </a:stretch>
        </p:blipFill>
        <p:spPr>
          <a:xfrm>
            <a:off x="5645840" y="3248700"/>
            <a:ext cx="4399308" cy="3190196"/>
          </a:xfrm>
          <a:prstGeom prst="rect">
            <a:avLst/>
          </a:prstGeom>
        </p:spPr>
      </p:pic>
    </p:spTree>
    <p:extLst>
      <p:ext uri="{BB962C8B-B14F-4D97-AF65-F5344CB8AC3E}">
        <p14:creationId xmlns:p14="http://schemas.microsoft.com/office/powerpoint/2010/main" xmlns="" val="162677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3EEDF-AB0B-45A8-AE14-E1EBBEEF2D6B}"/>
              </a:ext>
            </a:extLst>
          </p:cNvPr>
          <p:cNvSpPr>
            <a:spLocks noGrp="1"/>
          </p:cNvSpPr>
          <p:nvPr>
            <p:ph type="title"/>
          </p:nvPr>
        </p:nvSpPr>
        <p:spPr/>
        <p:txBody>
          <a:bodyPr/>
          <a:lstStyle/>
          <a:p>
            <a:r>
              <a:rPr lang="en-US" dirty="0"/>
              <a:t>Terms of ecology </a:t>
            </a:r>
            <a:endParaRPr lang="x-none" dirty="0"/>
          </a:p>
        </p:txBody>
      </p:sp>
      <p:sp>
        <p:nvSpPr>
          <p:cNvPr id="3" name="Content Placeholder 2">
            <a:extLst>
              <a:ext uri="{FF2B5EF4-FFF2-40B4-BE49-F238E27FC236}">
                <a16:creationId xmlns:a16="http://schemas.microsoft.com/office/drawing/2014/main" xmlns="" id="{9A38969F-B81D-4C53-8047-A59ED104B2F1}"/>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What do you mean by environment ?</a:t>
            </a:r>
            <a:br>
              <a:rPr lang="en-US" dirty="0">
                <a:effectLst/>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Environment is made up of two factors:</a:t>
            </a:r>
          </a:p>
          <a:p>
            <a:r>
              <a:rPr lang="en-US" b="1" dirty="0">
                <a:effectLst/>
                <a:latin typeface="Times New Roman" panose="02020603050405020304" pitchFamily="18" charset="0"/>
                <a:cs typeface="Times New Roman" panose="02020603050405020304" pitchFamily="18" charset="0"/>
              </a:rPr>
              <a:t>Biotic factors:</a:t>
            </a:r>
          </a:p>
          <a:p>
            <a:pPr marL="0" indent="0">
              <a:buNone/>
            </a:pPr>
            <a:r>
              <a:rPr lang="en-US" dirty="0">
                <a:effectLst/>
                <a:latin typeface="Times New Roman" panose="02020603050405020304" pitchFamily="18" charset="0"/>
                <a:cs typeface="Times New Roman" panose="02020603050405020304" pitchFamily="18" charset="0"/>
              </a:rPr>
              <a:t>	all the living organisms inhabiting the earth</a:t>
            </a:r>
          </a:p>
          <a:p>
            <a:r>
              <a:rPr lang="en-US" b="1" dirty="0">
                <a:effectLst/>
                <a:latin typeface="Times New Roman" panose="02020603050405020304" pitchFamily="18" charset="0"/>
                <a:cs typeface="Times New Roman" panose="02020603050405020304" pitchFamily="18" charset="0"/>
              </a:rPr>
              <a:t>Abiotic factors:</a:t>
            </a:r>
          </a:p>
          <a:p>
            <a:pPr marL="0" indent="0">
              <a:buNone/>
            </a:pPr>
            <a:r>
              <a:rPr lang="en-US" dirty="0">
                <a:effectLst/>
                <a:latin typeface="Times New Roman" panose="02020603050405020304" pitchFamily="18" charset="0"/>
                <a:cs typeface="Times New Roman" panose="02020603050405020304" pitchFamily="18" charset="0"/>
              </a:rPr>
              <a:t>	nonliving parts of the environment i.e. temperature , soil , 		light , moisture , air currents. </a:t>
            </a:r>
          </a:p>
          <a:p>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62967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62E0A-EF9E-4D03-B05A-A70CBBDC96BB}"/>
              </a:ext>
            </a:extLst>
          </p:cNvPr>
          <p:cNvSpPr>
            <a:spLocks noGrp="1"/>
          </p:cNvSpPr>
          <p:nvPr>
            <p:ph type="title"/>
          </p:nvPr>
        </p:nvSpPr>
        <p:spPr/>
        <p:txBody>
          <a:bodyPr/>
          <a:lstStyle/>
          <a:p>
            <a:r>
              <a:rPr lang="en-US" dirty="0"/>
              <a:t>Habitat 	vs.	Niche </a:t>
            </a:r>
            <a:endParaRPr lang="x-none" dirty="0"/>
          </a:p>
        </p:txBody>
      </p:sp>
      <p:sp>
        <p:nvSpPr>
          <p:cNvPr id="3" name="Text Placeholder 2">
            <a:extLst>
              <a:ext uri="{FF2B5EF4-FFF2-40B4-BE49-F238E27FC236}">
                <a16:creationId xmlns:a16="http://schemas.microsoft.com/office/drawing/2014/main" xmlns="" id="{DA290CEC-0011-40D8-81CE-6556672B30D5}"/>
              </a:ext>
            </a:extLst>
          </p:cNvPr>
          <p:cNvSpPr>
            <a:spLocks noGrp="1"/>
          </p:cNvSpPr>
          <p:nvPr>
            <p:ph type="body" idx="1"/>
          </p:nvPr>
        </p:nvSpPr>
        <p:spPr/>
        <p:txBody>
          <a:bodyPr/>
          <a:lstStyle/>
          <a:p>
            <a:r>
              <a:rPr lang="en-US" dirty="0"/>
              <a:t>Habitat </a:t>
            </a:r>
            <a:endParaRPr lang="x-none" dirty="0"/>
          </a:p>
        </p:txBody>
      </p:sp>
      <p:sp>
        <p:nvSpPr>
          <p:cNvPr id="4" name="Content Placeholder 3">
            <a:extLst>
              <a:ext uri="{FF2B5EF4-FFF2-40B4-BE49-F238E27FC236}">
                <a16:creationId xmlns:a16="http://schemas.microsoft.com/office/drawing/2014/main" xmlns="" id="{FDA010FD-A635-4C45-806B-47E2682210EB}"/>
              </a:ext>
            </a:extLst>
          </p:cNvPr>
          <p:cNvSpPr>
            <a:spLocks noGrp="1"/>
          </p:cNvSpPr>
          <p:nvPr>
            <p:ph sz="half" idx="2"/>
          </p:nvPr>
        </p:nvSpPr>
        <p:spPr/>
        <p:txBody>
          <a:bodyPr>
            <a:normAutofit/>
          </a:bodyPr>
          <a:lstStyle/>
          <a:p>
            <a:r>
              <a:rPr lang="en-US" sz="2400" dirty="0">
                <a:effectLst/>
                <a:latin typeface="Times New Roman" panose="02020603050405020304" pitchFamily="18" charset="0"/>
                <a:cs typeface="Times New Roman" panose="02020603050405020304" pitchFamily="18" charset="0"/>
              </a:rPr>
              <a:t>The place in which an organism lives out its life.</a:t>
            </a:r>
          </a:p>
          <a:p>
            <a:r>
              <a:rPr lang="en-US" sz="2400" dirty="0">
                <a:effectLst/>
                <a:latin typeface="Times New Roman" panose="02020603050405020304" pitchFamily="18" charset="0"/>
                <a:cs typeface="Times New Roman" panose="02020603050405020304" pitchFamily="18" charset="0"/>
              </a:rPr>
              <a:t>It may be said that the habitat is the organism’s address </a:t>
            </a:r>
            <a:endParaRPr lang="x-none" sz="2400" dirty="0">
              <a:effectLst/>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xmlns="" id="{9FFF9D43-050E-477C-A375-8CC8A0796A30}"/>
              </a:ext>
            </a:extLst>
          </p:cNvPr>
          <p:cNvSpPr>
            <a:spLocks noGrp="1"/>
          </p:cNvSpPr>
          <p:nvPr>
            <p:ph type="body" sz="quarter" idx="3"/>
          </p:nvPr>
        </p:nvSpPr>
        <p:spPr/>
        <p:txBody>
          <a:bodyPr/>
          <a:lstStyle/>
          <a:p>
            <a:r>
              <a:rPr lang="en-US" dirty="0"/>
              <a:t>Niche </a:t>
            </a:r>
            <a:endParaRPr lang="x-none" dirty="0"/>
          </a:p>
        </p:txBody>
      </p:sp>
      <p:sp>
        <p:nvSpPr>
          <p:cNvPr id="6" name="Content Placeholder 5">
            <a:extLst>
              <a:ext uri="{FF2B5EF4-FFF2-40B4-BE49-F238E27FC236}">
                <a16:creationId xmlns:a16="http://schemas.microsoft.com/office/drawing/2014/main" xmlns="" id="{DB46FE95-8AC4-492D-8EBC-72C06256328F}"/>
              </a:ext>
            </a:extLst>
          </p:cNvPr>
          <p:cNvSpPr>
            <a:spLocks noGrp="1"/>
          </p:cNvSpPr>
          <p:nvPr>
            <p:ph sz="quarter" idx="4"/>
          </p:nvPr>
        </p:nvSpPr>
        <p:spPr/>
        <p:txBody>
          <a:bodyPr>
            <a:normAutofit/>
          </a:bodyPr>
          <a:lstStyle/>
          <a:p>
            <a:r>
              <a:rPr lang="en-US" sz="2400" dirty="0">
                <a:effectLst/>
                <a:latin typeface="Times New Roman" panose="02020603050405020304" pitchFamily="18" charset="0"/>
                <a:cs typeface="Times New Roman" panose="02020603050405020304" pitchFamily="18" charset="0"/>
              </a:rPr>
              <a:t>The role a species plays in a community </a:t>
            </a:r>
          </a:p>
          <a:p>
            <a:r>
              <a:rPr lang="en-US" sz="2400" dirty="0">
                <a:effectLst/>
                <a:latin typeface="Times New Roman" panose="02020603050405020304" pitchFamily="18" charset="0"/>
                <a:cs typeface="Times New Roman" panose="02020603050405020304" pitchFamily="18" charset="0"/>
              </a:rPr>
              <a:t>It may be said that the niche is the organism’s job </a:t>
            </a:r>
            <a:endParaRPr lang="x-none"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57685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C9F1C-40F5-4F30-B45A-C12E10D91C8A}"/>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xmlns="" id="{E34B7866-7B69-44C4-9E1D-33A2C6EADC96}"/>
              </a:ext>
            </a:extLst>
          </p:cNvPr>
          <p:cNvPicPr>
            <a:picLocks noGrp="1" noChangeAspect="1"/>
          </p:cNvPicPr>
          <p:nvPr>
            <p:ph idx="1"/>
          </p:nvPr>
        </p:nvPicPr>
        <p:blipFill>
          <a:blip r:embed="rId2"/>
          <a:stretch>
            <a:fillRect/>
          </a:stretch>
        </p:blipFill>
        <p:spPr>
          <a:xfrm>
            <a:off x="0" y="0"/>
            <a:ext cx="12165495" cy="6858000"/>
          </a:xfrm>
        </p:spPr>
      </p:pic>
    </p:spTree>
    <p:extLst>
      <p:ext uri="{BB962C8B-B14F-4D97-AF65-F5344CB8AC3E}">
        <p14:creationId xmlns:p14="http://schemas.microsoft.com/office/powerpoint/2010/main" xmlns="" val="26882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2139B-54C7-41A2-AA53-044573C09566}"/>
              </a:ext>
            </a:extLst>
          </p:cNvPr>
          <p:cNvSpPr>
            <a:spLocks noGrp="1"/>
          </p:cNvSpPr>
          <p:nvPr>
            <p:ph type="title"/>
          </p:nvPr>
        </p:nvSpPr>
        <p:spPr/>
        <p:txBody>
          <a:bodyPr/>
          <a:lstStyle/>
          <a:p>
            <a:r>
              <a:rPr lang="en-US" dirty="0"/>
              <a:t>Key concepts include:</a:t>
            </a:r>
            <a:endParaRPr lang="x-none" dirty="0"/>
          </a:p>
        </p:txBody>
      </p:sp>
      <p:sp>
        <p:nvSpPr>
          <p:cNvPr id="3" name="Content Placeholder 2">
            <a:extLst>
              <a:ext uri="{FF2B5EF4-FFF2-40B4-BE49-F238E27FC236}">
                <a16:creationId xmlns:a16="http://schemas.microsoft.com/office/drawing/2014/main" xmlns="" id="{3B04591D-3C88-4E4C-9054-F8C64330069D}"/>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Ecology and its branches  </a:t>
            </a:r>
          </a:p>
          <a:p>
            <a:r>
              <a:rPr lang="en-US" dirty="0">
                <a:latin typeface="Times New Roman" panose="02020603050405020304" pitchFamily="18" charset="0"/>
                <a:cs typeface="Times New Roman" panose="02020603050405020304" pitchFamily="18" charset="0"/>
              </a:rPr>
              <a:t>Level of organizations.</a:t>
            </a:r>
          </a:p>
          <a:p>
            <a:r>
              <a:rPr lang="en-US" dirty="0">
                <a:latin typeface="Times New Roman" panose="02020603050405020304" pitchFamily="18" charset="0"/>
                <a:cs typeface="Times New Roman" panose="02020603050405020304" pitchFamily="18" charset="0"/>
              </a:rPr>
              <a:t>Terms of ecology.</a:t>
            </a:r>
          </a:p>
          <a:p>
            <a:r>
              <a:rPr lang="en-US" dirty="0">
                <a:latin typeface="Times New Roman" panose="02020603050405020304" pitchFamily="18" charset="0"/>
                <a:cs typeface="Times New Roman" panose="02020603050405020304" pitchFamily="18" charset="0"/>
              </a:rPr>
              <a:t>Interaction within and among populations </a:t>
            </a:r>
          </a:p>
          <a:p>
            <a:r>
              <a:rPr lang="en-US" dirty="0">
                <a:latin typeface="Times New Roman" panose="02020603050405020304" pitchFamily="18" charset="0"/>
                <a:cs typeface="Times New Roman" panose="02020603050405020304" pitchFamily="18" charset="0"/>
              </a:rPr>
              <a:t>Types of ecology </a:t>
            </a:r>
          </a:p>
          <a:p>
            <a:r>
              <a:rPr lang="en-US" dirty="0">
                <a:latin typeface="Times New Roman" panose="02020603050405020304" pitchFamily="18" charset="0"/>
                <a:cs typeface="Times New Roman" panose="02020603050405020304" pitchFamily="18" charset="0"/>
              </a:rPr>
              <a:t>Nutrient cycling with energy flow through ecosystems </a:t>
            </a:r>
          </a:p>
          <a:p>
            <a:r>
              <a:rPr lang="en-US" dirty="0">
                <a:latin typeface="Times New Roman" panose="02020603050405020304" pitchFamily="18" charset="0"/>
                <a:cs typeface="Times New Roman" panose="02020603050405020304" pitchFamily="18" charset="0"/>
              </a:rPr>
              <a:t>Scope of ecology </a:t>
            </a:r>
          </a:p>
          <a:p>
            <a:r>
              <a:rPr lang="en-US" dirty="0">
                <a:latin typeface="Times New Roman" panose="02020603050405020304" pitchFamily="18" charset="0"/>
                <a:cs typeface="Times New Roman" panose="02020603050405020304" pitchFamily="18" charset="0"/>
              </a:rPr>
              <a:t>Application of ecology.</a:t>
            </a:r>
          </a:p>
          <a:p>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67121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71261-3864-4CC3-832A-F12BD43CF650}"/>
              </a:ext>
            </a:extLst>
          </p:cNvPr>
          <p:cNvSpPr>
            <a:spLocks noGrp="1"/>
          </p:cNvSpPr>
          <p:nvPr>
            <p:ph type="title"/>
          </p:nvPr>
        </p:nvSpPr>
        <p:spPr/>
        <p:txBody>
          <a:bodyPr/>
          <a:lstStyle/>
          <a:p>
            <a:r>
              <a:rPr lang="en-US" dirty="0"/>
              <a:t>Terms of ecology </a:t>
            </a:r>
            <a:endParaRPr lang="x-none" dirty="0"/>
          </a:p>
        </p:txBody>
      </p:sp>
      <p:sp>
        <p:nvSpPr>
          <p:cNvPr id="3" name="Content Placeholder 2">
            <a:extLst>
              <a:ext uri="{FF2B5EF4-FFF2-40B4-BE49-F238E27FC236}">
                <a16:creationId xmlns:a16="http://schemas.microsoft.com/office/drawing/2014/main" xmlns="" id="{152938F5-3053-4725-AAE1-078E83C98694}"/>
              </a:ext>
            </a:extLst>
          </p:cNvPr>
          <p:cNvSpPr>
            <a:spLocks noGrp="1"/>
          </p:cNvSpPr>
          <p:nvPr>
            <p:ph idx="1"/>
          </p:nvPr>
        </p:nvSpPr>
        <p:spPr/>
        <p:txBody>
          <a:bodyPr/>
          <a:lstStyle/>
          <a:p>
            <a:r>
              <a:rPr lang="en-US" b="1" dirty="0">
                <a:effectLst/>
                <a:latin typeface="Times New Roman" panose="02020603050405020304" pitchFamily="18" charset="0"/>
                <a:cs typeface="Times New Roman" panose="02020603050405020304" pitchFamily="18" charset="0"/>
              </a:rPr>
              <a:t>Biomes: </a:t>
            </a:r>
          </a:p>
          <a:p>
            <a:pPr marL="0" indent="0">
              <a:buNone/>
            </a:pPr>
            <a:r>
              <a:rPr lang="en-US" dirty="0">
                <a:effectLst/>
                <a:latin typeface="Times New Roman" panose="02020603050405020304" pitchFamily="18" charset="0"/>
                <a:cs typeface="Times New Roman" panose="02020603050405020304" pitchFamily="18" charset="0"/>
              </a:rPr>
              <a:t>	the place of earth which has particular climate and particular ecosystem. There are different biological regions in the earth due to different climate, these have their own climate , the biome is identified by its dominant species. Such as rain forest , grass land etc.</a:t>
            </a:r>
          </a:p>
        </p:txBody>
      </p:sp>
      <p:pic>
        <p:nvPicPr>
          <p:cNvPr id="4" name="Picture 3">
            <a:extLst>
              <a:ext uri="{FF2B5EF4-FFF2-40B4-BE49-F238E27FC236}">
                <a16:creationId xmlns:a16="http://schemas.microsoft.com/office/drawing/2014/main" xmlns="" id="{70B3E22F-190A-44CC-8F47-124379150724}"/>
              </a:ext>
            </a:extLst>
          </p:cNvPr>
          <p:cNvPicPr>
            <a:picLocks noChangeAspect="1"/>
          </p:cNvPicPr>
          <p:nvPr/>
        </p:nvPicPr>
        <p:blipFill>
          <a:blip r:embed="rId2"/>
          <a:stretch>
            <a:fillRect/>
          </a:stretch>
        </p:blipFill>
        <p:spPr>
          <a:xfrm>
            <a:off x="7465736" y="3940386"/>
            <a:ext cx="3612669" cy="2658989"/>
          </a:xfrm>
          <a:prstGeom prst="rect">
            <a:avLst/>
          </a:prstGeom>
        </p:spPr>
      </p:pic>
    </p:spTree>
    <p:extLst>
      <p:ext uri="{BB962C8B-B14F-4D97-AF65-F5344CB8AC3E}">
        <p14:creationId xmlns:p14="http://schemas.microsoft.com/office/powerpoint/2010/main" xmlns="" val="118549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E0350-66D6-4174-BACB-0D433FD79414}"/>
              </a:ext>
            </a:extLst>
          </p:cNvPr>
          <p:cNvSpPr>
            <a:spLocks noGrp="1"/>
          </p:cNvSpPr>
          <p:nvPr>
            <p:ph type="title"/>
          </p:nvPr>
        </p:nvSpPr>
        <p:spPr/>
        <p:txBody>
          <a:bodyPr/>
          <a:lstStyle/>
          <a:p>
            <a:r>
              <a:rPr lang="en-US" dirty="0"/>
              <a:t>Feeding relationships </a:t>
            </a:r>
            <a:endParaRPr lang="x-none" dirty="0"/>
          </a:p>
        </p:txBody>
      </p:sp>
      <p:sp>
        <p:nvSpPr>
          <p:cNvPr id="3" name="Content Placeholder 2">
            <a:extLst>
              <a:ext uri="{FF2B5EF4-FFF2-40B4-BE49-F238E27FC236}">
                <a16:creationId xmlns:a16="http://schemas.microsoft.com/office/drawing/2014/main" xmlns="" id="{B8A137F8-56B7-4DF7-8C11-18D4BA87A9F9}"/>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There are 3 main types of feeding relationships:</a:t>
            </a:r>
          </a:p>
          <a:p>
            <a:pPr marL="0" indent="0">
              <a:buNone/>
            </a:pPr>
            <a:endParaRPr lang="en-US" dirty="0">
              <a:effectLst/>
              <a:latin typeface="Times New Roman" panose="02020603050405020304" pitchFamily="18" charset="0"/>
              <a:cs typeface="Times New Roman" panose="02020603050405020304" pitchFamily="18" charset="0"/>
            </a:endParaRPr>
          </a:p>
          <a:p>
            <a:pPr marL="0" indent="0">
              <a:buNone/>
            </a:pPr>
            <a:r>
              <a:rPr lang="en-US" dirty="0">
                <a:effectLst/>
                <a:latin typeface="Times New Roman" panose="02020603050405020304" pitchFamily="18" charset="0"/>
                <a:cs typeface="Times New Roman" panose="02020603050405020304" pitchFamily="18" charset="0"/>
              </a:rPr>
              <a:t>	1.Producer –consumer</a:t>
            </a:r>
          </a:p>
          <a:p>
            <a:pPr marL="0" indent="0">
              <a:buNone/>
            </a:pPr>
            <a:r>
              <a:rPr lang="en-US" dirty="0">
                <a:effectLst/>
                <a:latin typeface="Times New Roman" panose="02020603050405020304" pitchFamily="18" charset="0"/>
                <a:cs typeface="Times New Roman" panose="02020603050405020304" pitchFamily="18" charset="0"/>
              </a:rPr>
              <a:t>	2.Predator –prey </a:t>
            </a:r>
          </a:p>
          <a:p>
            <a:pPr marL="0" indent="0">
              <a:buNone/>
            </a:pPr>
            <a:r>
              <a:rPr lang="en-US" dirty="0">
                <a:effectLst/>
                <a:latin typeface="Times New Roman" panose="02020603050405020304" pitchFamily="18" charset="0"/>
                <a:cs typeface="Times New Roman" panose="02020603050405020304" pitchFamily="18" charset="0"/>
              </a:rPr>
              <a:t>	3.Parasite –host  		</a:t>
            </a: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7321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A5ECF-5129-43F1-8E95-1400A9B9358D}"/>
              </a:ext>
            </a:extLst>
          </p:cNvPr>
          <p:cNvSpPr>
            <a:spLocks noGrp="1"/>
          </p:cNvSpPr>
          <p:nvPr>
            <p:ph type="title"/>
          </p:nvPr>
        </p:nvSpPr>
        <p:spPr/>
        <p:txBody>
          <a:bodyPr/>
          <a:lstStyle/>
          <a:p>
            <a:r>
              <a:rPr lang="en-US" dirty="0"/>
              <a:t>Feeding relationships </a:t>
            </a:r>
            <a:endParaRPr lang="x-none" dirty="0"/>
          </a:p>
        </p:txBody>
      </p:sp>
      <p:sp>
        <p:nvSpPr>
          <p:cNvPr id="3" name="Content Placeholder 2">
            <a:extLst>
              <a:ext uri="{FF2B5EF4-FFF2-40B4-BE49-F238E27FC236}">
                <a16:creationId xmlns:a16="http://schemas.microsoft.com/office/drawing/2014/main" xmlns="" id="{561A4195-EE59-4F8A-BFB0-6C77B2AC9CAF}"/>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Producer:</a:t>
            </a:r>
          </a:p>
          <a:p>
            <a:r>
              <a:rPr lang="en-US" dirty="0">
                <a:effectLst/>
                <a:latin typeface="Times New Roman" panose="02020603050405020304" pitchFamily="18" charset="0"/>
                <a:cs typeface="Times New Roman" panose="02020603050405020304" pitchFamily="18" charset="0"/>
              </a:rPr>
              <a:t>Green plants or autotrophs (plants) are producers, they trap energy from the sun and prepare food.</a:t>
            </a:r>
          </a:p>
          <a:p>
            <a:r>
              <a:rPr lang="en-US" dirty="0">
                <a:effectLst/>
                <a:latin typeface="Times New Roman" panose="02020603050405020304" pitchFamily="18" charset="0"/>
                <a:cs typeface="Times New Roman" panose="02020603050405020304" pitchFamily="18" charset="0"/>
              </a:rPr>
              <a:t>The are at the bottom of the food chain.</a:t>
            </a:r>
          </a:p>
        </p:txBody>
      </p:sp>
      <p:pic>
        <p:nvPicPr>
          <p:cNvPr id="5" name="Picture 4">
            <a:extLst>
              <a:ext uri="{FF2B5EF4-FFF2-40B4-BE49-F238E27FC236}">
                <a16:creationId xmlns:a16="http://schemas.microsoft.com/office/drawing/2014/main" xmlns="" id="{A7315B52-465B-43AA-9DF5-EE98825C7BC1}"/>
              </a:ext>
            </a:extLst>
          </p:cNvPr>
          <p:cNvPicPr>
            <a:picLocks noChangeAspect="1"/>
          </p:cNvPicPr>
          <p:nvPr/>
        </p:nvPicPr>
        <p:blipFill>
          <a:blip r:embed="rId2"/>
          <a:stretch>
            <a:fillRect/>
          </a:stretch>
        </p:blipFill>
        <p:spPr>
          <a:xfrm>
            <a:off x="7079145" y="3795091"/>
            <a:ext cx="2857500" cy="1600200"/>
          </a:xfrm>
          <a:prstGeom prst="rect">
            <a:avLst/>
          </a:prstGeom>
        </p:spPr>
      </p:pic>
    </p:spTree>
    <p:extLst>
      <p:ext uri="{BB962C8B-B14F-4D97-AF65-F5344CB8AC3E}">
        <p14:creationId xmlns:p14="http://schemas.microsoft.com/office/powerpoint/2010/main" xmlns="" val="199589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A5FE-5FF4-4E05-A332-894B6ED33E3E}"/>
              </a:ext>
            </a:extLst>
          </p:cNvPr>
          <p:cNvSpPr>
            <a:spLocks noGrp="1"/>
          </p:cNvSpPr>
          <p:nvPr>
            <p:ph type="title"/>
          </p:nvPr>
        </p:nvSpPr>
        <p:spPr/>
        <p:txBody>
          <a:bodyPr/>
          <a:lstStyle/>
          <a:p>
            <a:r>
              <a:rPr lang="en-US" dirty="0"/>
              <a:t>Feeding relationships </a:t>
            </a:r>
            <a:endParaRPr lang="x-none" dirty="0"/>
          </a:p>
        </p:txBody>
      </p:sp>
      <p:sp>
        <p:nvSpPr>
          <p:cNvPr id="3" name="Content Placeholder 2">
            <a:extLst>
              <a:ext uri="{FF2B5EF4-FFF2-40B4-BE49-F238E27FC236}">
                <a16:creationId xmlns:a16="http://schemas.microsoft.com/office/drawing/2014/main" xmlns="" id="{1FD4CF32-EC79-442C-9495-97B79C807ED2}"/>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Consumer-All heterotrophs:</a:t>
            </a:r>
          </a:p>
          <a:p>
            <a:r>
              <a:rPr lang="en-US" dirty="0">
                <a:effectLst/>
                <a:latin typeface="Times New Roman" panose="02020603050405020304" pitchFamily="18" charset="0"/>
                <a:cs typeface="Times New Roman" panose="02020603050405020304" pitchFamily="18" charset="0"/>
              </a:rPr>
              <a:t>This is the group of animals which cannot use their own food material 	</a:t>
            </a:r>
          </a:p>
          <a:p>
            <a:pPr marL="0" indent="0">
              <a:buNone/>
            </a:pPr>
            <a:r>
              <a:rPr lang="en-US" dirty="0">
                <a:effectLst/>
                <a:latin typeface="Times New Roman" panose="02020603050405020304" pitchFamily="18" charset="0"/>
                <a:cs typeface="Times New Roman" panose="02020603050405020304" pitchFamily="18" charset="0"/>
              </a:rPr>
              <a:t>		Herbivores </a:t>
            </a:r>
          </a:p>
          <a:p>
            <a:pPr marL="0" indent="0">
              <a:buNone/>
            </a:pPr>
            <a:r>
              <a:rPr lang="en-US" dirty="0">
                <a:effectLst/>
                <a:latin typeface="Times New Roman" panose="02020603050405020304" pitchFamily="18" charset="0"/>
                <a:cs typeface="Times New Roman" panose="02020603050405020304" pitchFamily="18" charset="0"/>
              </a:rPr>
              <a:t>		Carnivores</a:t>
            </a:r>
          </a:p>
          <a:p>
            <a:pPr marL="0" indent="0">
              <a:buNone/>
            </a:pPr>
            <a:r>
              <a:rPr lang="en-US" dirty="0">
                <a:effectLst/>
                <a:latin typeface="Times New Roman" panose="02020603050405020304" pitchFamily="18" charset="0"/>
                <a:cs typeface="Times New Roman" panose="02020603050405020304" pitchFamily="18" charset="0"/>
              </a:rPr>
              <a:t>		Omnivores</a:t>
            </a:r>
          </a:p>
          <a:p>
            <a:pPr marL="0" indent="0">
              <a:buNone/>
            </a:pPr>
            <a:r>
              <a:rPr lang="en-US" dirty="0">
                <a:effectLst/>
                <a:latin typeface="Times New Roman" panose="02020603050405020304" pitchFamily="18" charset="0"/>
                <a:cs typeface="Times New Roman" panose="02020603050405020304" pitchFamily="18" charset="0"/>
              </a:rPr>
              <a:t>		Decomposers</a:t>
            </a:r>
          </a:p>
          <a:p>
            <a:pPr marL="0" indent="0">
              <a:buNone/>
            </a:pPr>
            <a:r>
              <a:rPr lang="en-US"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999793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B6EE7-D864-40D8-8DDF-83888BBF8640}"/>
              </a:ext>
            </a:extLst>
          </p:cNvPr>
          <p:cNvSpPr>
            <a:spLocks noGrp="1"/>
          </p:cNvSpPr>
          <p:nvPr>
            <p:ph type="title"/>
          </p:nvPr>
        </p:nvSpPr>
        <p:spPr/>
        <p:txBody>
          <a:bodyPr/>
          <a:lstStyle/>
          <a:p>
            <a:r>
              <a:rPr lang="en-US" dirty="0"/>
              <a:t>Feeding relationships </a:t>
            </a:r>
            <a:endParaRPr lang="x-none" dirty="0"/>
          </a:p>
        </p:txBody>
      </p:sp>
      <p:sp>
        <p:nvSpPr>
          <p:cNvPr id="3" name="Content Placeholder 2">
            <a:extLst>
              <a:ext uri="{FF2B5EF4-FFF2-40B4-BE49-F238E27FC236}">
                <a16:creationId xmlns:a16="http://schemas.microsoft.com/office/drawing/2014/main" xmlns="" id="{2A42DF25-D532-4B89-AB22-3920FA3CFECA}"/>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Herbivores – consumer </a:t>
            </a:r>
          </a:p>
          <a:p>
            <a:r>
              <a:rPr lang="en-US" dirty="0">
                <a:effectLst/>
                <a:latin typeface="Times New Roman" panose="02020603050405020304" pitchFamily="18" charset="0"/>
                <a:cs typeface="Times New Roman" panose="02020603050405020304" pitchFamily="18" charset="0"/>
              </a:rPr>
              <a:t>These are the animals which completely depend upon plants for their food.</a:t>
            </a:r>
          </a:p>
          <a:p>
            <a:r>
              <a:rPr lang="en-US" dirty="0">
                <a:effectLst/>
                <a:latin typeface="Times New Roman" panose="02020603050405020304" pitchFamily="18" charset="0"/>
                <a:cs typeface="Times New Roman" panose="02020603050405020304" pitchFamily="18" charset="0"/>
              </a:rPr>
              <a:t>For example: rabbit, goat , sheep etc.</a:t>
            </a:r>
          </a:p>
          <a:p>
            <a:r>
              <a:rPr lang="en-US" dirty="0">
                <a:effectLst/>
                <a:latin typeface="Times New Roman" panose="02020603050405020304" pitchFamily="18" charset="0"/>
                <a:cs typeface="Times New Roman" panose="02020603050405020304" pitchFamily="18" charset="0"/>
              </a:rPr>
              <a:t>They are also known as primary consumers.</a:t>
            </a:r>
          </a:p>
        </p:txBody>
      </p:sp>
      <p:pic>
        <p:nvPicPr>
          <p:cNvPr id="5" name="Picture 4">
            <a:extLst>
              <a:ext uri="{FF2B5EF4-FFF2-40B4-BE49-F238E27FC236}">
                <a16:creationId xmlns:a16="http://schemas.microsoft.com/office/drawing/2014/main" xmlns="" id="{2956E5E3-7B66-4DA0-8FD4-0CE3E3CA5B3A}"/>
              </a:ext>
            </a:extLst>
          </p:cNvPr>
          <p:cNvPicPr>
            <a:picLocks noChangeAspect="1"/>
          </p:cNvPicPr>
          <p:nvPr/>
        </p:nvPicPr>
        <p:blipFill>
          <a:blip r:embed="rId2"/>
          <a:stretch>
            <a:fillRect/>
          </a:stretch>
        </p:blipFill>
        <p:spPr>
          <a:xfrm>
            <a:off x="7036217" y="4136531"/>
            <a:ext cx="3257965" cy="1790700"/>
          </a:xfrm>
          <a:prstGeom prst="rect">
            <a:avLst/>
          </a:prstGeom>
        </p:spPr>
      </p:pic>
    </p:spTree>
    <p:extLst>
      <p:ext uri="{BB962C8B-B14F-4D97-AF65-F5344CB8AC3E}">
        <p14:creationId xmlns:p14="http://schemas.microsoft.com/office/powerpoint/2010/main" xmlns="" val="330739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7BF8D-4AA9-4110-8E84-107A502ECDD1}"/>
              </a:ext>
            </a:extLst>
          </p:cNvPr>
          <p:cNvSpPr>
            <a:spLocks noGrp="1"/>
          </p:cNvSpPr>
          <p:nvPr>
            <p:ph type="title"/>
          </p:nvPr>
        </p:nvSpPr>
        <p:spPr/>
        <p:txBody>
          <a:bodyPr/>
          <a:lstStyle/>
          <a:p>
            <a:r>
              <a:rPr lang="en-US" dirty="0"/>
              <a:t>Feeding relationships</a:t>
            </a:r>
            <a:endParaRPr lang="x-none" dirty="0"/>
          </a:p>
        </p:txBody>
      </p:sp>
      <p:sp>
        <p:nvSpPr>
          <p:cNvPr id="3" name="Content Placeholder 2">
            <a:extLst>
              <a:ext uri="{FF2B5EF4-FFF2-40B4-BE49-F238E27FC236}">
                <a16:creationId xmlns:a16="http://schemas.microsoft.com/office/drawing/2014/main" xmlns="" id="{81F8FBEC-F827-4652-B3B2-FCF003F5C3B8}"/>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Consumer –carnivores </a:t>
            </a:r>
          </a:p>
          <a:p>
            <a:r>
              <a:rPr lang="en-US" dirty="0">
                <a:effectLst/>
                <a:latin typeface="Times New Roman" panose="02020603050405020304" pitchFamily="18" charset="0"/>
                <a:cs typeface="Times New Roman" panose="02020603050405020304" pitchFamily="18" charset="0"/>
              </a:rPr>
              <a:t>They eat meat. </a:t>
            </a:r>
          </a:p>
          <a:p>
            <a:r>
              <a:rPr lang="en-US" dirty="0">
                <a:effectLst/>
                <a:latin typeface="Times New Roman" panose="02020603050405020304" pitchFamily="18" charset="0"/>
                <a:cs typeface="Times New Roman" panose="02020603050405020304" pitchFamily="18" charset="0"/>
              </a:rPr>
              <a:t>They are also called as carnivores </a:t>
            </a:r>
          </a:p>
          <a:p>
            <a:r>
              <a:rPr lang="en-US" dirty="0">
                <a:effectLst/>
                <a:latin typeface="Times New Roman" panose="02020603050405020304" pitchFamily="18" charset="0"/>
                <a:cs typeface="Times New Roman" panose="02020603050405020304" pitchFamily="18" charset="0"/>
              </a:rPr>
              <a:t>For example : cat , dog ,fox , eagle. </a:t>
            </a:r>
            <a:endParaRPr lang="x-none"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4663428-16FA-4DF3-9536-6E6F1E32FCBE}"/>
              </a:ext>
            </a:extLst>
          </p:cNvPr>
          <p:cNvPicPr>
            <a:picLocks noChangeAspect="1"/>
          </p:cNvPicPr>
          <p:nvPr/>
        </p:nvPicPr>
        <p:blipFill>
          <a:blip r:embed="rId2"/>
          <a:stretch>
            <a:fillRect/>
          </a:stretch>
        </p:blipFill>
        <p:spPr>
          <a:xfrm>
            <a:off x="6270762" y="3607697"/>
            <a:ext cx="3602107" cy="2726842"/>
          </a:xfrm>
          <a:prstGeom prst="rect">
            <a:avLst/>
          </a:prstGeom>
        </p:spPr>
      </p:pic>
    </p:spTree>
    <p:extLst>
      <p:ext uri="{BB962C8B-B14F-4D97-AF65-F5344CB8AC3E}">
        <p14:creationId xmlns:p14="http://schemas.microsoft.com/office/powerpoint/2010/main" xmlns="" val="32751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0DBD4-EC7B-43CC-AFEF-668D66BCAF9C}"/>
              </a:ext>
            </a:extLst>
          </p:cNvPr>
          <p:cNvSpPr>
            <a:spLocks noGrp="1"/>
          </p:cNvSpPr>
          <p:nvPr>
            <p:ph type="title"/>
          </p:nvPr>
        </p:nvSpPr>
        <p:spPr/>
        <p:txBody>
          <a:bodyPr/>
          <a:lstStyle/>
          <a:p>
            <a:r>
              <a:rPr lang="en-US" dirty="0"/>
              <a:t>Feeding relationship </a:t>
            </a:r>
            <a:endParaRPr lang="x-none" dirty="0"/>
          </a:p>
        </p:txBody>
      </p:sp>
      <p:sp>
        <p:nvSpPr>
          <p:cNvPr id="3" name="Content Placeholder 2">
            <a:extLst>
              <a:ext uri="{FF2B5EF4-FFF2-40B4-BE49-F238E27FC236}">
                <a16:creationId xmlns:a16="http://schemas.microsoft.com/office/drawing/2014/main" xmlns="" id="{5B39F8F1-0AEE-49AE-B6E0-0FD9DABF4E19}"/>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Consumer –omnivores </a:t>
            </a:r>
          </a:p>
          <a:p>
            <a:r>
              <a:rPr lang="en-US" dirty="0">
                <a:effectLst/>
                <a:latin typeface="Times New Roman" panose="02020603050405020304" pitchFamily="18" charset="0"/>
                <a:cs typeface="Times New Roman" panose="02020603050405020304" pitchFamily="18" charset="0"/>
              </a:rPr>
              <a:t>They eat both plants and animals.</a:t>
            </a:r>
          </a:p>
          <a:p>
            <a:r>
              <a:rPr lang="en-US" dirty="0">
                <a:effectLst/>
                <a:latin typeface="Times New Roman" panose="02020603050405020304" pitchFamily="18" charset="0"/>
                <a:cs typeface="Times New Roman" panose="02020603050405020304" pitchFamily="18" charset="0"/>
              </a:rPr>
              <a:t>For example crow , bear men </a:t>
            </a:r>
            <a:r>
              <a:rPr lang="en-US" dirty="0" err="1">
                <a:effectLst/>
                <a:latin typeface="Times New Roman" panose="02020603050405020304" pitchFamily="18" charset="0"/>
                <a:cs typeface="Times New Roman" panose="02020603050405020304" pitchFamily="18" charset="0"/>
              </a:rPr>
              <a:t>etc</a:t>
            </a:r>
            <a:r>
              <a:rPr lang="en-US" dirty="0">
                <a:effectLst/>
                <a:latin typeface="Times New Roman" panose="02020603050405020304" pitchFamily="18" charset="0"/>
                <a:cs typeface="Times New Roman" panose="02020603050405020304" pitchFamily="18" charset="0"/>
              </a:rPr>
              <a:t> </a:t>
            </a:r>
            <a:endParaRPr lang="x-none"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7005115-6260-4B71-A821-CA84B63751AD}"/>
              </a:ext>
            </a:extLst>
          </p:cNvPr>
          <p:cNvPicPr>
            <a:picLocks noChangeAspect="1"/>
          </p:cNvPicPr>
          <p:nvPr/>
        </p:nvPicPr>
        <p:blipFill>
          <a:blip r:embed="rId2"/>
          <a:stretch>
            <a:fillRect/>
          </a:stretch>
        </p:blipFill>
        <p:spPr>
          <a:xfrm>
            <a:off x="5724525" y="3696827"/>
            <a:ext cx="4254362" cy="2841049"/>
          </a:xfrm>
          <a:prstGeom prst="rect">
            <a:avLst/>
          </a:prstGeom>
        </p:spPr>
      </p:pic>
    </p:spTree>
    <p:extLst>
      <p:ext uri="{BB962C8B-B14F-4D97-AF65-F5344CB8AC3E}">
        <p14:creationId xmlns:p14="http://schemas.microsoft.com/office/powerpoint/2010/main" xmlns="" val="2517601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65276-C6B6-4A37-8EB0-D3E11651BAC2}"/>
              </a:ext>
            </a:extLst>
          </p:cNvPr>
          <p:cNvSpPr>
            <a:spLocks noGrp="1"/>
          </p:cNvSpPr>
          <p:nvPr>
            <p:ph type="title"/>
          </p:nvPr>
        </p:nvSpPr>
        <p:spPr/>
        <p:txBody>
          <a:bodyPr/>
          <a:lstStyle/>
          <a:p>
            <a:r>
              <a:rPr lang="en-US" dirty="0"/>
              <a:t>Feeding relationship </a:t>
            </a:r>
            <a:endParaRPr lang="x-none" dirty="0"/>
          </a:p>
        </p:txBody>
      </p:sp>
      <p:sp>
        <p:nvSpPr>
          <p:cNvPr id="3" name="Content Placeholder 2">
            <a:extLst>
              <a:ext uri="{FF2B5EF4-FFF2-40B4-BE49-F238E27FC236}">
                <a16:creationId xmlns:a16="http://schemas.microsoft.com/office/drawing/2014/main" xmlns="" id="{3A750CCA-357B-48A4-B3DA-41D1A484BB1A}"/>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Consumer – predators </a:t>
            </a:r>
          </a:p>
          <a:p>
            <a:r>
              <a:rPr lang="en-US" dirty="0">
                <a:effectLst/>
                <a:latin typeface="Times New Roman" panose="02020603050405020304" pitchFamily="18" charset="0"/>
                <a:cs typeface="Times New Roman" panose="02020603050405020304" pitchFamily="18" charset="0"/>
              </a:rPr>
              <a:t>They are the large animals which attack on herbivore and carnivore animals and obtain their food by preying upon them. In this way they eat primary and secondary consumers </a:t>
            </a:r>
          </a:p>
          <a:p>
            <a:r>
              <a:rPr lang="en-US" dirty="0">
                <a:effectLst/>
                <a:latin typeface="Times New Roman" panose="02020603050405020304" pitchFamily="18" charset="0"/>
                <a:cs typeface="Times New Roman" panose="02020603050405020304" pitchFamily="18" charset="0"/>
              </a:rPr>
              <a:t>For example: tiger , lion , hawk etc.  </a:t>
            </a:r>
            <a:endParaRPr lang="x-none"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266454B-7093-459B-95FA-EB4541EEBDEE}"/>
              </a:ext>
            </a:extLst>
          </p:cNvPr>
          <p:cNvPicPr>
            <a:picLocks noChangeAspect="1"/>
          </p:cNvPicPr>
          <p:nvPr/>
        </p:nvPicPr>
        <p:blipFill>
          <a:blip r:embed="rId2"/>
          <a:stretch>
            <a:fillRect/>
          </a:stretch>
        </p:blipFill>
        <p:spPr>
          <a:xfrm>
            <a:off x="6310868" y="4016668"/>
            <a:ext cx="3983314" cy="2236908"/>
          </a:xfrm>
          <a:prstGeom prst="rect">
            <a:avLst/>
          </a:prstGeom>
        </p:spPr>
      </p:pic>
    </p:spTree>
    <p:extLst>
      <p:ext uri="{BB962C8B-B14F-4D97-AF65-F5344CB8AC3E}">
        <p14:creationId xmlns:p14="http://schemas.microsoft.com/office/powerpoint/2010/main" xmlns="" val="174351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E32E7-28D7-4080-A30E-2EA00D5248EC}"/>
              </a:ext>
            </a:extLst>
          </p:cNvPr>
          <p:cNvSpPr>
            <a:spLocks noGrp="1"/>
          </p:cNvSpPr>
          <p:nvPr>
            <p:ph type="title"/>
          </p:nvPr>
        </p:nvSpPr>
        <p:spPr/>
        <p:txBody>
          <a:bodyPr/>
          <a:lstStyle/>
          <a:p>
            <a:r>
              <a:rPr lang="en-US" dirty="0"/>
              <a:t>Feeding relationship </a:t>
            </a:r>
            <a:endParaRPr lang="x-none" dirty="0"/>
          </a:p>
        </p:txBody>
      </p:sp>
      <p:sp>
        <p:nvSpPr>
          <p:cNvPr id="3" name="Content Placeholder 2">
            <a:extLst>
              <a:ext uri="{FF2B5EF4-FFF2-40B4-BE49-F238E27FC236}">
                <a16:creationId xmlns:a16="http://schemas.microsoft.com/office/drawing/2014/main" xmlns="" id="{2DEC9844-94B5-48EC-8699-B855D535A341}"/>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Consumer –decomposers </a:t>
            </a:r>
          </a:p>
          <a:p>
            <a:pPr marL="0" indent="0">
              <a:buNone/>
            </a:pPr>
            <a:r>
              <a:rPr lang="en-US" dirty="0">
                <a:effectLst/>
                <a:latin typeface="Times New Roman" panose="02020603050405020304" pitchFamily="18" charset="0"/>
                <a:cs typeface="Times New Roman" panose="02020603050405020304" pitchFamily="18" charset="0"/>
              </a:rPr>
              <a:t>	breakdown the complex compounds of dead and decaying plants and animals into simpler molecules that can be absorbed.</a:t>
            </a:r>
          </a:p>
          <a:p>
            <a:r>
              <a:rPr lang="en-US" dirty="0">
                <a:effectLst/>
                <a:latin typeface="Times New Roman" panose="02020603050405020304" pitchFamily="18" charset="0"/>
                <a:cs typeface="Times New Roman" panose="02020603050405020304" pitchFamily="18" charset="0"/>
              </a:rPr>
              <a:t>They are also called as saprophytes.</a:t>
            </a:r>
          </a:p>
          <a:p>
            <a:r>
              <a:rPr lang="en-US" dirty="0">
                <a:effectLst/>
                <a:latin typeface="Times New Roman" panose="02020603050405020304" pitchFamily="18" charset="0"/>
                <a:cs typeface="Times New Roman" panose="02020603050405020304" pitchFamily="18" charset="0"/>
              </a:rPr>
              <a:t>They are fungi and bacteria.  </a:t>
            </a:r>
            <a:endParaRPr lang="x-none"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C0742189-1AF1-48A5-9CBC-C6B04822CFED}"/>
              </a:ext>
            </a:extLst>
          </p:cNvPr>
          <p:cNvPicPr>
            <a:picLocks noChangeAspect="1"/>
          </p:cNvPicPr>
          <p:nvPr/>
        </p:nvPicPr>
        <p:blipFill>
          <a:blip r:embed="rId2"/>
          <a:stretch>
            <a:fillRect/>
          </a:stretch>
        </p:blipFill>
        <p:spPr>
          <a:xfrm>
            <a:off x="6506817" y="3606892"/>
            <a:ext cx="3458817" cy="2329297"/>
          </a:xfrm>
          <a:prstGeom prst="rect">
            <a:avLst/>
          </a:prstGeom>
        </p:spPr>
      </p:pic>
    </p:spTree>
    <p:extLst>
      <p:ext uri="{BB962C8B-B14F-4D97-AF65-F5344CB8AC3E}">
        <p14:creationId xmlns:p14="http://schemas.microsoft.com/office/powerpoint/2010/main" xmlns="" val="70527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A4A89-AC68-4ABF-8622-CAC80504205D}"/>
              </a:ext>
            </a:extLst>
          </p:cNvPr>
          <p:cNvSpPr>
            <a:spLocks noGrp="1"/>
          </p:cNvSpPr>
          <p:nvPr>
            <p:ph type="title"/>
          </p:nvPr>
        </p:nvSpPr>
        <p:spPr/>
        <p:txBody>
          <a:bodyPr/>
          <a:lstStyle/>
          <a:p>
            <a:r>
              <a:rPr lang="en-US" dirty="0"/>
              <a:t>Symbiotic relationships</a:t>
            </a:r>
            <a:endParaRPr lang="x-none" dirty="0"/>
          </a:p>
        </p:txBody>
      </p:sp>
      <p:sp>
        <p:nvSpPr>
          <p:cNvPr id="3" name="Content Placeholder 2">
            <a:extLst>
              <a:ext uri="{FF2B5EF4-FFF2-40B4-BE49-F238E27FC236}">
                <a16:creationId xmlns:a16="http://schemas.microsoft.com/office/drawing/2014/main" xmlns="" id="{C1C447C7-35FF-41B4-AB50-07A3A0275323}"/>
              </a:ext>
            </a:extLst>
          </p:cNvPr>
          <p:cNvSpPr>
            <a:spLocks noGrp="1"/>
          </p:cNvSpPr>
          <p:nvPr>
            <p:ph idx="1"/>
          </p:nvPr>
        </p:nvSpPr>
        <p:spPr/>
        <p:txBody>
          <a:bodyPr>
            <a:normAutofit/>
          </a:bodyPr>
          <a:lstStyle/>
          <a:p>
            <a:r>
              <a:rPr lang="en-US" dirty="0">
                <a:effectLst/>
                <a:latin typeface="Times New Roman" panose="02020603050405020304" pitchFamily="18" charset="0"/>
                <a:cs typeface="Times New Roman" panose="02020603050405020304" pitchFamily="18" charset="0"/>
              </a:rPr>
              <a:t>Symbiosis –two species live together </a:t>
            </a:r>
          </a:p>
          <a:p>
            <a:r>
              <a:rPr lang="en-US" dirty="0">
                <a:effectLst/>
                <a:latin typeface="Times New Roman" panose="02020603050405020304" pitchFamily="18" charset="0"/>
                <a:cs typeface="Times New Roman" panose="02020603050405020304" pitchFamily="18" charset="0"/>
              </a:rPr>
              <a:t>Three types of symbiosis:</a:t>
            </a:r>
          </a:p>
          <a:p>
            <a:pPr marL="457200" lvl="1" indent="0">
              <a:buNone/>
            </a:pPr>
            <a:r>
              <a:rPr lang="en-US" sz="2400" dirty="0">
                <a:effectLst/>
                <a:latin typeface="Times New Roman" panose="02020603050405020304" pitchFamily="18" charset="0"/>
                <a:cs typeface="Times New Roman" panose="02020603050405020304" pitchFamily="18" charset="0"/>
              </a:rPr>
              <a:t>1.Commensalism </a:t>
            </a:r>
          </a:p>
          <a:p>
            <a:pPr marL="457200" lvl="1" indent="0">
              <a:buNone/>
            </a:pPr>
            <a:r>
              <a:rPr lang="en-US" sz="2400" dirty="0">
                <a:effectLst/>
                <a:latin typeface="Times New Roman" panose="02020603050405020304" pitchFamily="18" charset="0"/>
                <a:cs typeface="Times New Roman" panose="02020603050405020304" pitchFamily="18" charset="0"/>
              </a:rPr>
              <a:t>2.Parasitism </a:t>
            </a:r>
          </a:p>
          <a:p>
            <a:pPr marL="457200" lvl="1" indent="0">
              <a:buNone/>
            </a:pPr>
            <a:r>
              <a:rPr lang="en-US" sz="2400" dirty="0">
                <a:effectLst/>
                <a:latin typeface="Times New Roman" panose="02020603050405020304" pitchFamily="18" charset="0"/>
                <a:cs typeface="Times New Roman" panose="02020603050405020304" pitchFamily="18" charset="0"/>
              </a:rPr>
              <a:t>3.Mutualism </a:t>
            </a:r>
            <a:endParaRPr lang="x-none"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986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84739-A792-4C50-8332-13FF76CDF452}"/>
              </a:ext>
            </a:extLst>
          </p:cNvPr>
          <p:cNvSpPr>
            <a:spLocks noGrp="1"/>
          </p:cNvSpPr>
          <p:nvPr>
            <p:ph type="title"/>
          </p:nvPr>
        </p:nvSpPr>
        <p:spPr/>
        <p:txBody>
          <a:bodyPr/>
          <a:lstStyle/>
          <a:p>
            <a:r>
              <a:rPr lang="en-US" dirty="0"/>
              <a:t>What is ecology ?</a:t>
            </a:r>
            <a:endParaRPr lang="x-none" dirty="0"/>
          </a:p>
        </p:txBody>
      </p:sp>
      <p:sp>
        <p:nvSpPr>
          <p:cNvPr id="3" name="Content Placeholder 2">
            <a:extLst>
              <a:ext uri="{FF2B5EF4-FFF2-40B4-BE49-F238E27FC236}">
                <a16:creationId xmlns:a16="http://schemas.microsoft.com/office/drawing/2014/main" xmlns="" id="{66181717-44D3-40F2-88FB-65D499B830BD}"/>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The scientific study of interactions between organisms and their environments, focusing on energy transfer </a:t>
            </a:r>
          </a:p>
          <a:p>
            <a:r>
              <a:rPr lang="en-US" dirty="0">
                <a:effectLst/>
                <a:latin typeface="Times New Roman" panose="02020603050405020304" pitchFamily="18" charset="0"/>
                <a:cs typeface="Times New Roman" panose="02020603050405020304" pitchFamily="18" charset="0"/>
              </a:rPr>
              <a:t>It is a science of relationships.</a:t>
            </a:r>
          </a:p>
          <a:p>
            <a:r>
              <a:rPr lang="en-US" dirty="0">
                <a:effectLst/>
                <a:latin typeface="Times New Roman" panose="02020603050405020304" pitchFamily="18" charset="0"/>
                <a:cs typeface="Times New Roman" panose="02020603050405020304" pitchFamily="18" charset="0"/>
              </a:rPr>
              <a:t>The word ecology is derived from a Greek word “Okios” means home life or place of living and “logos” means science of study.</a:t>
            </a:r>
          </a:p>
          <a:p>
            <a:r>
              <a:rPr lang="en-US" dirty="0">
                <a:effectLst/>
                <a:latin typeface="Times New Roman" panose="02020603050405020304" pitchFamily="18" charset="0"/>
                <a:cs typeface="Times New Roman" panose="02020603050405020304" pitchFamily="18" charset="0"/>
              </a:rPr>
              <a:t>Plant ecology is concerned with the study of relationship between plants and their environment.</a:t>
            </a: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40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C67E2-DB40-4423-BD5A-53F31AA2610F}"/>
              </a:ext>
            </a:extLst>
          </p:cNvPr>
          <p:cNvSpPr>
            <a:spLocks noGrp="1"/>
          </p:cNvSpPr>
          <p:nvPr>
            <p:ph type="title"/>
          </p:nvPr>
        </p:nvSpPr>
        <p:spPr/>
        <p:txBody>
          <a:bodyPr/>
          <a:lstStyle/>
          <a:p>
            <a:r>
              <a:rPr lang="en-US" dirty="0"/>
              <a:t>Symbiotic relationships </a:t>
            </a:r>
            <a:endParaRPr lang="x-none" dirty="0"/>
          </a:p>
        </p:txBody>
      </p:sp>
      <p:sp>
        <p:nvSpPr>
          <p:cNvPr id="3" name="Content Placeholder 2">
            <a:extLst>
              <a:ext uri="{FF2B5EF4-FFF2-40B4-BE49-F238E27FC236}">
                <a16:creationId xmlns:a16="http://schemas.microsoft.com/office/drawing/2014/main" xmlns="" id="{008BD4A7-3143-4064-92A6-9D98841B5DA7}"/>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Commensalism-</a:t>
            </a:r>
          </a:p>
          <a:p>
            <a:pPr marL="0" indent="0">
              <a:buNone/>
            </a:pPr>
            <a:r>
              <a:rPr lang="en-US" dirty="0">
                <a:effectLst/>
                <a:latin typeface="Times New Roman" panose="02020603050405020304" pitchFamily="18" charset="0"/>
                <a:cs typeface="Times New Roman" panose="02020603050405020304" pitchFamily="18" charset="0"/>
              </a:rPr>
              <a:t>	one species benefits and the other is neither harmed nor helped</a:t>
            </a:r>
          </a:p>
          <a:p>
            <a:pPr marL="0" indent="0">
              <a:buNone/>
            </a:pPr>
            <a:r>
              <a:rPr lang="en-US" dirty="0">
                <a:effectLst/>
                <a:latin typeface="Times New Roman" panose="02020603050405020304" pitchFamily="18" charset="0"/>
                <a:cs typeface="Times New Roman" panose="02020603050405020304" pitchFamily="18" charset="0"/>
              </a:rPr>
              <a:t>Example: orchids on a tree.</a:t>
            </a:r>
          </a:p>
          <a:p>
            <a:pPr marL="0" indent="0">
              <a:buNone/>
            </a:pPr>
            <a:r>
              <a:rPr lang="en-US" dirty="0">
                <a:effectLst/>
                <a:latin typeface="Times New Roman" panose="02020603050405020304" pitchFamily="18" charset="0"/>
                <a:cs typeface="Times New Roman" panose="02020603050405020304" pitchFamily="18" charset="0"/>
              </a:rPr>
              <a:t>Epiphytes:</a:t>
            </a:r>
          </a:p>
          <a:p>
            <a:pPr marL="0" indent="0">
              <a:buNone/>
            </a:pPr>
            <a:r>
              <a:rPr lang="en-US" dirty="0">
                <a:effectLst/>
                <a:latin typeface="Times New Roman" panose="02020603050405020304" pitchFamily="18" charset="0"/>
                <a:cs typeface="Times New Roman" panose="02020603050405020304" pitchFamily="18" charset="0"/>
              </a:rPr>
              <a:t>A plant such as a tropical orchid that grows on another plant.</a:t>
            </a: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9778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4381D-4644-4630-B95F-68216E12A194}"/>
              </a:ext>
            </a:extLst>
          </p:cNvPr>
          <p:cNvSpPr>
            <a:spLocks noGrp="1"/>
          </p:cNvSpPr>
          <p:nvPr>
            <p:ph type="title"/>
          </p:nvPr>
        </p:nvSpPr>
        <p:spPr/>
        <p:txBody>
          <a:bodyPr/>
          <a:lstStyle/>
          <a:p>
            <a:r>
              <a:rPr lang="en-US" dirty="0"/>
              <a:t>Symbiotic relationships </a:t>
            </a:r>
            <a:endParaRPr lang="x-none" dirty="0"/>
          </a:p>
        </p:txBody>
      </p:sp>
      <p:sp>
        <p:nvSpPr>
          <p:cNvPr id="3" name="Content Placeholder 2">
            <a:extLst>
              <a:ext uri="{FF2B5EF4-FFF2-40B4-BE49-F238E27FC236}">
                <a16:creationId xmlns:a16="http://schemas.microsoft.com/office/drawing/2014/main" xmlns="" id="{B3CC7FB3-4850-46D6-9A0E-4D8F023E5B1F}"/>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Commensalism-</a:t>
            </a:r>
          </a:p>
          <a:p>
            <a:r>
              <a:rPr lang="en-US" dirty="0">
                <a:effectLst/>
                <a:latin typeface="Times New Roman" panose="02020603050405020304" pitchFamily="18" charset="0"/>
                <a:cs typeface="Times New Roman" panose="02020603050405020304" pitchFamily="18" charset="0"/>
              </a:rPr>
              <a:t>One specie benefits and the other is neither harmed nor helped.</a:t>
            </a:r>
          </a:p>
          <a:p>
            <a:r>
              <a:rPr lang="en-US" dirty="0">
                <a:effectLst/>
                <a:latin typeface="Times New Roman" panose="02020603050405020304" pitchFamily="18" charset="0"/>
                <a:cs typeface="Times New Roman" panose="02020603050405020304" pitchFamily="18" charset="0"/>
              </a:rPr>
              <a:t>Example polar bears and cyanobacteria.</a:t>
            </a:r>
            <a:endParaRPr lang="x-non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28F6522B-C4A3-4DDA-B499-CF8573A12451}"/>
              </a:ext>
            </a:extLst>
          </p:cNvPr>
          <p:cNvPicPr>
            <a:picLocks noChangeAspect="1"/>
          </p:cNvPicPr>
          <p:nvPr/>
        </p:nvPicPr>
        <p:blipFill>
          <a:blip r:embed="rId2"/>
          <a:stretch>
            <a:fillRect/>
          </a:stretch>
        </p:blipFill>
        <p:spPr>
          <a:xfrm>
            <a:off x="6281530" y="3890240"/>
            <a:ext cx="3755767" cy="2364785"/>
          </a:xfrm>
          <a:prstGeom prst="rect">
            <a:avLst/>
          </a:prstGeom>
        </p:spPr>
      </p:pic>
    </p:spTree>
    <p:extLst>
      <p:ext uri="{BB962C8B-B14F-4D97-AF65-F5344CB8AC3E}">
        <p14:creationId xmlns:p14="http://schemas.microsoft.com/office/powerpoint/2010/main" xmlns="" val="1540870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AB4C9-2106-4820-A83E-1D90FF10AA3A}"/>
              </a:ext>
            </a:extLst>
          </p:cNvPr>
          <p:cNvSpPr>
            <a:spLocks noGrp="1"/>
          </p:cNvSpPr>
          <p:nvPr>
            <p:ph type="title"/>
          </p:nvPr>
        </p:nvSpPr>
        <p:spPr/>
        <p:txBody>
          <a:bodyPr/>
          <a:lstStyle/>
          <a:p>
            <a:r>
              <a:rPr lang="en-US" dirty="0"/>
              <a:t>Symbiotic relationships.</a:t>
            </a:r>
            <a:endParaRPr lang="x-none" dirty="0"/>
          </a:p>
        </p:txBody>
      </p:sp>
      <p:sp>
        <p:nvSpPr>
          <p:cNvPr id="3" name="Content Placeholder 2">
            <a:extLst>
              <a:ext uri="{FF2B5EF4-FFF2-40B4-BE49-F238E27FC236}">
                <a16:creationId xmlns:a16="http://schemas.microsoft.com/office/drawing/2014/main" xmlns="" id="{52A99959-1CFD-4A49-9A22-7DA19D406DD0}"/>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Parasitism-</a:t>
            </a:r>
          </a:p>
          <a:p>
            <a:r>
              <a:rPr lang="en-US" dirty="0">
                <a:effectLst/>
                <a:latin typeface="Times New Roman" panose="02020603050405020304" pitchFamily="18" charset="0"/>
                <a:cs typeface="Times New Roman" panose="02020603050405020304" pitchFamily="18" charset="0"/>
              </a:rPr>
              <a:t>One specie benefits (parasite) and the other is harmed(host).</a:t>
            </a:r>
          </a:p>
          <a:p>
            <a:pPr marL="0" indent="0">
              <a:buNone/>
            </a:pPr>
            <a:endParaRPr lang="x-non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2707EBD7-7F38-4C3A-9830-CD7FF8E9EF7E}"/>
              </a:ext>
            </a:extLst>
          </p:cNvPr>
          <p:cNvPicPr>
            <a:picLocks noChangeAspect="1"/>
          </p:cNvPicPr>
          <p:nvPr/>
        </p:nvPicPr>
        <p:blipFill>
          <a:blip r:embed="rId2"/>
          <a:stretch>
            <a:fillRect/>
          </a:stretch>
        </p:blipFill>
        <p:spPr>
          <a:xfrm>
            <a:off x="6983895" y="3517668"/>
            <a:ext cx="3048000" cy="2286000"/>
          </a:xfrm>
          <a:prstGeom prst="rect">
            <a:avLst/>
          </a:prstGeom>
        </p:spPr>
      </p:pic>
    </p:spTree>
    <p:extLst>
      <p:ext uri="{BB962C8B-B14F-4D97-AF65-F5344CB8AC3E}">
        <p14:creationId xmlns:p14="http://schemas.microsoft.com/office/powerpoint/2010/main" xmlns="" val="280268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57004-0083-4315-A460-6A1CDB2A6D84}"/>
              </a:ext>
            </a:extLst>
          </p:cNvPr>
          <p:cNvSpPr>
            <a:spLocks noGrp="1"/>
          </p:cNvSpPr>
          <p:nvPr>
            <p:ph type="title"/>
          </p:nvPr>
        </p:nvSpPr>
        <p:spPr/>
        <p:txBody>
          <a:bodyPr/>
          <a:lstStyle/>
          <a:p>
            <a:r>
              <a:rPr lang="en-US" dirty="0"/>
              <a:t>Symbiotic relationship </a:t>
            </a:r>
            <a:endParaRPr lang="x-none" dirty="0"/>
          </a:p>
        </p:txBody>
      </p:sp>
      <p:sp>
        <p:nvSpPr>
          <p:cNvPr id="3" name="Content Placeholder 2">
            <a:extLst>
              <a:ext uri="{FF2B5EF4-FFF2-40B4-BE49-F238E27FC236}">
                <a16:creationId xmlns:a16="http://schemas.microsoft.com/office/drawing/2014/main" xmlns="" id="{81897EEE-44D4-4862-96E5-FEB49C498F69}"/>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Mutualism –</a:t>
            </a:r>
          </a:p>
          <a:p>
            <a:r>
              <a:rPr lang="en-US" dirty="0">
                <a:effectLst/>
                <a:latin typeface="Times New Roman" panose="02020603050405020304" pitchFamily="18" charset="0"/>
                <a:cs typeface="Times New Roman" panose="02020603050405020304" pitchFamily="18" charset="0"/>
              </a:rPr>
              <a:t> It is a symbiotic relationship in which both species get benefits</a:t>
            </a:r>
          </a:p>
          <a:p>
            <a:pPr marL="0" indent="0">
              <a:buNone/>
            </a:pPr>
            <a:r>
              <a:rPr lang="en-US" dirty="0">
                <a:effectLst/>
                <a:latin typeface="Times New Roman" panose="02020603050405020304" pitchFamily="18" charset="0"/>
                <a:cs typeface="Times New Roman" panose="02020603050405020304" pitchFamily="18" charset="0"/>
              </a:rPr>
              <a:t> </a:t>
            </a:r>
            <a:endParaRPr lang="x-none"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0B46C3C-CFCA-4A3A-B990-5236760F63FD}"/>
              </a:ext>
            </a:extLst>
          </p:cNvPr>
          <p:cNvPicPr>
            <a:picLocks noChangeAspect="1"/>
          </p:cNvPicPr>
          <p:nvPr/>
        </p:nvPicPr>
        <p:blipFill>
          <a:blip r:embed="rId2"/>
          <a:stretch>
            <a:fillRect/>
          </a:stretch>
        </p:blipFill>
        <p:spPr>
          <a:xfrm>
            <a:off x="6541332" y="3457571"/>
            <a:ext cx="3752850" cy="2981325"/>
          </a:xfrm>
          <a:prstGeom prst="rect">
            <a:avLst/>
          </a:prstGeom>
        </p:spPr>
      </p:pic>
    </p:spTree>
    <p:extLst>
      <p:ext uri="{BB962C8B-B14F-4D97-AF65-F5344CB8AC3E}">
        <p14:creationId xmlns:p14="http://schemas.microsoft.com/office/powerpoint/2010/main" xmlns="" val="3525223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A8CAB-4BBF-4580-B0F8-FF3728CB7796}"/>
              </a:ext>
            </a:extLst>
          </p:cNvPr>
          <p:cNvSpPr>
            <a:spLocks noGrp="1"/>
          </p:cNvSpPr>
          <p:nvPr>
            <p:ph type="title"/>
          </p:nvPr>
        </p:nvSpPr>
        <p:spPr/>
        <p:txBody>
          <a:bodyPr/>
          <a:lstStyle/>
          <a:p>
            <a:r>
              <a:rPr lang="en-US" dirty="0"/>
              <a:t>pic</a:t>
            </a:r>
            <a:endParaRPr lang="x-none" dirty="0"/>
          </a:p>
        </p:txBody>
      </p:sp>
      <p:pic>
        <p:nvPicPr>
          <p:cNvPr id="5" name="Content Placeholder 4">
            <a:extLst>
              <a:ext uri="{FF2B5EF4-FFF2-40B4-BE49-F238E27FC236}">
                <a16:creationId xmlns:a16="http://schemas.microsoft.com/office/drawing/2014/main" xmlns="" id="{5A5A8D11-AEB8-419B-8966-3F2263AC8F7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xmlns="" val="836169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EF8B5-4F57-4590-BADF-A44AB782D8FC}"/>
              </a:ext>
            </a:extLst>
          </p:cNvPr>
          <p:cNvSpPr>
            <a:spLocks noGrp="1"/>
          </p:cNvSpPr>
          <p:nvPr>
            <p:ph type="title"/>
          </p:nvPr>
        </p:nvSpPr>
        <p:spPr/>
        <p:txBody>
          <a:bodyPr/>
          <a:lstStyle/>
          <a:p>
            <a:r>
              <a:rPr lang="en-US" dirty="0"/>
              <a:t>Trophic levels in ecosystem </a:t>
            </a:r>
            <a:endParaRPr lang="x-none" dirty="0"/>
          </a:p>
        </p:txBody>
      </p:sp>
      <p:sp>
        <p:nvSpPr>
          <p:cNvPr id="3" name="Content Placeholder 2">
            <a:extLst>
              <a:ext uri="{FF2B5EF4-FFF2-40B4-BE49-F238E27FC236}">
                <a16:creationId xmlns:a16="http://schemas.microsoft.com/office/drawing/2014/main" xmlns="" id="{2AE567A4-BE2B-4CF3-9211-56B6C634B280}"/>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“The step wise process through which food energy moves, with repeated stages of eating and being eaten is known as food chain “</a:t>
            </a:r>
          </a:p>
          <a:p>
            <a:r>
              <a:rPr lang="en-US" dirty="0">
                <a:effectLst/>
                <a:latin typeface="Times New Roman" panose="02020603050405020304" pitchFamily="18" charset="0"/>
                <a:cs typeface="Times New Roman" panose="02020603050405020304" pitchFamily="18" charset="0"/>
              </a:rPr>
              <a:t>Food chain represents various levels of nourishment.  these levels are called trophic levels.  </a:t>
            </a:r>
            <a:endParaRPr lang="x-non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464654A-D18E-4CC6-8A35-84314709428F}"/>
              </a:ext>
            </a:extLst>
          </p:cNvPr>
          <p:cNvPicPr>
            <a:picLocks noChangeAspect="1"/>
          </p:cNvPicPr>
          <p:nvPr/>
        </p:nvPicPr>
        <p:blipFill>
          <a:blip r:embed="rId2"/>
          <a:stretch>
            <a:fillRect/>
          </a:stretch>
        </p:blipFill>
        <p:spPr>
          <a:xfrm>
            <a:off x="7336664" y="3895510"/>
            <a:ext cx="3164098" cy="2274005"/>
          </a:xfrm>
          <a:prstGeom prst="rect">
            <a:avLst/>
          </a:prstGeom>
        </p:spPr>
      </p:pic>
    </p:spTree>
    <p:extLst>
      <p:ext uri="{BB962C8B-B14F-4D97-AF65-F5344CB8AC3E}">
        <p14:creationId xmlns:p14="http://schemas.microsoft.com/office/powerpoint/2010/main" xmlns="" val="176570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7F30C-47F0-4804-950D-69088FC74B8F}"/>
              </a:ext>
            </a:extLst>
          </p:cNvPr>
          <p:cNvSpPr>
            <a:spLocks noGrp="1"/>
          </p:cNvSpPr>
          <p:nvPr>
            <p:ph type="title"/>
          </p:nvPr>
        </p:nvSpPr>
        <p:spPr/>
        <p:txBody>
          <a:bodyPr/>
          <a:lstStyle/>
          <a:p>
            <a:r>
              <a:rPr lang="en-US" dirty="0"/>
              <a:t>Trophic levels </a:t>
            </a:r>
            <a:endParaRPr lang="x-none" dirty="0"/>
          </a:p>
        </p:txBody>
      </p:sp>
      <p:sp>
        <p:nvSpPr>
          <p:cNvPr id="3" name="Content Placeholder 2">
            <a:extLst>
              <a:ext uri="{FF2B5EF4-FFF2-40B4-BE49-F238E27FC236}">
                <a16:creationId xmlns:a16="http://schemas.microsoft.com/office/drawing/2014/main" xmlns="" id="{028323E9-FA74-4320-80CD-42250F28B606}"/>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Green plants occupy first tropic level .</a:t>
            </a:r>
          </a:p>
          <a:p>
            <a:r>
              <a:rPr lang="en-US" dirty="0">
                <a:effectLst/>
                <a:latin typeface="Times New Roman" panose="02020603050405020304" pitchFamily="18" charset="0"/>
                <a:cs typeface="Times New Roman" panose="02020603050405020304" pitchFamily="18" charset="0"/>
              </a:rPr>
              <a:t>Its is the primary producer level.</a:t>
            </a:r>
          </a:p>
          <a:p>
            <a:r>
              <a:rPr lang="en-US" dirty="0">
                <a:effectLst/>
                <a:latin typeface="Times New Roman" panose="02020603050405020304" pitchFamily="18" charset="0"/>
                <a:cs typeface="Times New Roman" panose="02020603050405020304" pitchFamily="18" charset="0"/>
              </a:rPr>
              <a:t>The herbivores form the second level or primary consumer level.</a:t>
            </a:r>
          </a:p>
          <a:p>
            <a:r>
              <a:rPr lang="en-US" dirty="0">
                <a:effectLst/>
                <a:latin typeface="Times New Roman" panose="02020603050405020304" pitchFamily="18" charset="0"/>
                <a:cs typeface="Times New Roman" panose="02020603050405020304" pitchFamily="18" charset="0"/>
              </a:rPr>
              <a:t>And the carnivores that eat the herbivores form the third level or secondary consumer level.</a:t>
            </a:r>
          </a:p>
          <a:p>
            <a:r>
              <a:rPr lang="en-US" dirty="0">
                <a:effectLst/>
                <a:latin typeface="Times New Roman" panose="02020603050405020304" pitchFamily="18" charset="0"/>
                <a:cs typeface="Times New Roman" panose="02020603050405020304" pitchFamily="18" charset="0"/>
              </a:rPr>
              <a:t>Food chain form a kind of pyramid.</a:t>
            </a: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7412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02880-EFA5-4D6C-ABBA-F44019ED912B}"/>
              </a:ext>
            </a:extLst>
          </p:cNvPr>
          <p:cNvSpPr>
            <a:spLocks noGrp="1"/>
          </p:cNvSpPr>
          <p:nvPr>
            <p:ph type="title"/>
          </p:nvPr>
        </p:nvSpPr>
        <p:spPr/>
        <p:txBody>
          <a:bodyPr/>
          <a:lstStyle/>
          <a:p>
            <a:r>
              <a:rPr lang="en-US" dirty="0"/>
              <a:t>Trophic level </a:t>
            </a:r>
            <a:endParaRPr lang="x-none" dirty="0"/>
          </a:p>
        </p:txBody>
      </p:sp>
      <p:pic>
        <p:nvPicPr>
          <p:cNvPr id="5" name="Content Placeholder 4">
            <a:extLst>
              <a:ext uri="{FF2B5EF4-FFF2-40B4-BE49-F238E27FC236}">
                <a16:creationId xmlns:a16="http://schemas.microsoft.com/office/drawing/2014/main" xmlns="" id="{0758AF06-2366-43C8-9CAB-3F767BE27713}"/>
              </a:ext>
            </a:extLst>
          </p:cNvPr>
          <p:cNvPicPr>
            <a:picLocks noGrp="1" noChangeAspect="1"/>
          </p:cNvPicPr>
          <p:nvPr>
            <p:ph idx="1"/>
          </p:nvPr>
        </p:nvPicPr>
        <p:blipFill>
          <a:blip r:embed="rId2"/>
          <a:stretch>
            <a:fillRect/>
          </a:stretch>
        </p:blipFill>
        <p:spPr>
          <a:xfrm>
            <a:off x="92764" y="145774"/>
            <a:ext cx="11979965" cy="67122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702787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6CCA2-4801-4991-957F-A998D6F1D3F8}"/>
              </a:ext>
            </a:extLst>
          </p:cNvPr>
          <p:cNvSpPr>
            <a:spLocks noGrp="1"/>
          </p:cNvSpPr>
          <p:nvPr>
            <p:ph type="title"/>
          </p:nvPr>
        </p:nvSpPr>
        <p:spPr/>
        <p:txBody>
          <a:bodyPr/>
          <a:lstStyle/>
          <a:p>
            <a:r>
              <a:rPr lang="en-US" dirty="0"/>
              <a:t>Food chain </a:t>
            </a:r>
            <a:endParaRPr lang="x-none" dirty="0"/>
          </a:p>
        </p:txBody>
      </p:sp>
      <p:sp>
        <p:nvSpPr>
          <p:cNvPr id="3" name="Content Placeholder 2">
            <a:extLst>
              <a:ext uri="{FF2B5EF4-FFF2-40B4-BE49-F238E27FC236}">
                <a16:creationId xmlns:a16="http://schemas.microsoft.com/office/drawing/2014/main" xmlns="" id="{9E1470C1-FE2D-4E86-8A7D-D3D515575897}"/>
              </a:ext>
            </a:extLst>
          </p:cNvPr>
          <p:cNvSpPr>
            <a:spLocks noGrp="1"/>
          </p:cNvSpPr>
          <p:nvPr>
            <p:ph idx="1"/>
          </p:nvPr>
        </p:nvSpPr>
        <p:spPr/>
        <p:txBody>
          <a:bodyPr>
            <a:normAutofit/>
          </a:bodyPr>
          <a:lstStyle/>
          <a:p>
            <a:r>
              <a:rPr lang="en-US" sz="3600" dirty="0">
                <a:effectLst/>
                <a:latin typeface="Times New Roman" panose="02020603050405020304" pitchFamily="18" charset="0"/>
                <a:cs typeface="Times New Roman" panose="02020603050405020304" pitchFamily="18" charset="0"/>
              </a:rPr>
              <a:t>Producers			Herbivores			     	</a:t>
            </a:r>
          </a:p>
          <a:p>
            <a:pPr marL="0" indent="0">
              <a:buNone/>
            </a:pPr>
            <a:r>
              <a:rPr lang="en-US" sz="3600" dirty="0">
                <a:effectLst/>
                <a:latin typeface="Times New Roman" panose="02020603050405020304" pitchFamily="18" charset="0"/>
                <a:cs typeface="Times New Roman" panose="02020603050405020304" pitchFamily="18" charset="0"/>
              </a:rPr>
              <a:t> Carnivores  			decomposers 			</a:t>
            </a:r>
          </a:p>
          <a:p>
            <a:pPr marL="0" indent="0">
              <a:buNone/>
            </a:pPr>
            <a:endParaRPr lang="en-US" sz="3600" dirty="0">
              <a:effectLst/>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xmlns="" id="{026FCAD0-C7F2-40FD-B988-EC7A777DE5BF}"/>
              </a:ext>
            </a:extLst>
          </p:cNvPr>
          <p:cNvSpPr/>
          <p:nvPr/>
        </p:nvSpPr>
        <p:spPr>
          <a:xfrm>
            <a:off x="3419062" y="2336873"/>
            <a:ext cx="1497494" cy="516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Arrow: Right 4">
            <a:extLst>
              <a:ext uri="{FF2B5EF4-FFF2-40B4-BE49-F238E27FC236}">
                <a16:creationId xmlns:a16="http://schemas.microsoft.com/office/drawing/2014/main" xmlns="" id="{3715D6CC-F864-4FBE-9B9F-0285603F38AC}"/>
              </a:ext>
            </a:extLst>
          </p:cNvPr>
          <p:cNvSpPr/>
          <p:nvPr/>
        </p:nvSpPr>
        <p:spPr>
          <a:xfrm>
            <a:off x="7741436" y="2315926"/>
            <a:ext cx="1656522" cy="558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Arrow: Right 6">
            <a:extLst>
              <a:ext uri="{FF2B5EF4-FFF2-40B4-BE49-F238E27FC236}">
                <a16:creationId xmlns:a16="http://schemas.microsoft.com/office/drawing/2014/main" xmlns="" id="{45E4CF23-0B03-4B18-8FA4-268D8B595F15}"/>
              </a:ext>
            </a:extLst>
          </p:cNvPr>
          <p:cNvSpPr/>
          <p:nvPr/>
        </p:nvSpPr>
        <p:spPr>
          <a:xfrm>
            <a:off x="3419062" y="3501624"/>
            <a:ext cx="1563759" cy="452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xmlns="" val="4138719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E45A9B-4CA9-495C-8AA5-6FBF7061A8A9}"/>
              </a:ext>
            </a:extLst>
          </p:cNvPr>
          <p:cNvSpPr>
            <a:spLocks noGrp="1"/>
          </p:cNvSpPr>
          <p:nvPr>
            <p:ph type="title"/>
          </p:nvPr>
        </p:nvSpPr>
        <p:spPr/>
        <p:txBody>
          <a:bodyPr/>
          <a:lstStyle/>
          <a:p>
            <a:r>
              <a:rPr lang="en-US" dirty="0"/>
              <a:t>Food chain </a:t>
            </a:r>
            <a:endParaRPr lang="x-none" dirty="0"/>
          </a:p>
        </p:txBody>
      </p:sp>
      <p:sp>
        <p:nvSpPr>
          <p:cNvPr id="3" name="Content Placeholder 2">
            <a:extLst>
              <a:ext uri="{FF2B5EF4-FFF2-40B4-BE49-F238E27FC236}">
                <a16:creationId xmlns:a16="http://schemas.microsoft.com/office/drawing/2014/main" xmlns="" id="{3DCD583A-DAF6-4F0B-8BC8-7239D3BA764D}"/>
              </a:ext>
            </a:extLst>
          </p:cNvPr>
          <p:cNvSpPr>
            <a:spLocks noGrp="1"/>
          </p:cNvSpPr>
          <p:nvPr>
            <p:ph idx="1"/>
          </p:nvPr>
        </p:nvSpPr>
        <p:spPr/>
        <p:txBody>
          <a:bodyPr/>
          <a:lstStyle/>
          <a:p>
            <a:r>
              <a:rPr lang="en-US" dirty="0"/>
              <a:t>Pic </a:t>
            </a:r>
            <a:endParaRPr lang="x-none" dirty="0"/>
          </a:p>
        </p:txBody>
      </p:sp>
      <p:pic>
        <p:nvPicPr>
          <p:cNvPr id="5" name="Picture 4">
            <a:extLst>
              <a:ext uri="{FF2B5EF4-FFF2-40B4-BE49-F238E27FC236}">
                <a16:creationId xmlns:a16="http://schemas.microsoft.com/office/drawing/2014/main" xmlns="" id="{C4B61548-F561-464F-B2A4-C6122C574575}"/>
              </a:ext>
            </a:extLst>
          </p:cNvPr>
          <p:cNvPicPr>
            <a:picLocks noChangeAspect="1"/>
          </p:cNvPicPr>
          <p:nvPr/>
        </p:nvPicPr>
        <p:blipFill>
          <a:blip r:embed="rId2"/>
          <a:stretch>
            <a:fillRect/>
          </a:stretch>
        </p:blipFill>
        <p:spPr>
          <a:xfrm>
            <a:off x="540582" y="2208765"/>
            <a:ext cx="9753600" cy="3076575"/>
          </a:xfrm>
          <a:prstGeom prst="rect">
            <a:avLst/>
          </a:prstGeom>
        </p:spPr>
      </p:pic>
    </p:spTree>
    <p:extLst>
      <p:ext uri="{BB962C8B-B14F-4D97-AF65-F5344CB8AC3E}">
        <p14:creationId xmlns:p14="http://schemas.microsoft.com/office/powerpoint/2010/main" xmlns="" val="266657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25AD9-700B-4B3F-8716-5636DBA50DA6}"/>
              </a:ext>
            </a:extLst>
          </p:cNvPr>
          <p:cNvSpPr>
            <a:spLocks noGrp="1"/>
          </p:cNvSpPr>
          <p:nvPr>
            <p:ph type="title"/>
          </p:nvPr>
        </p:nvSpPr>
        <p:spPr/>
        <p:txBody>
          <a:bodyPr/>
          <a:lstStyle/>
          <a:p>
            <a:r>
              <a:rPr lang="en-US" dirty="0"/>
              <a:t>Branches of ecology </a:t>
            </a:r>
            <a:endParaRPr lang="x-none" dirty="0"/>
          </a:p>
        </p:txBody>
      </p:sp>
      <p:sp>
        <p:nvSpPr>
          <p:cNvPr id="3" name="Content Placeholder 2">
            <a:extLst>
              <a:ext uri="{FF2B5EF4-FFF2-40B4-BE49-F238E27FC236}">
                <a16:creationId xmlns:a16="http://schemas.microsoft.com/office/drawing/2014/main" xmlns="" id="{F059876E-207B-4EE0-BF68-46D0763F332B}"/>
              </a:ext>
            </a:extLst>
          </p:cNvPr>
          <p:cNvSpPr>
            <a:spLocks noGrp="1"/>
          </p:cNvSpPr>
          <p:nvPr>
            <p:ph idx="1"/>
          </p:nvPr>
        </p:nvSpPr>
        <p:spPr/>
        <p:txBody>
          <a:bodyPr/>
          <a:lstStyle/>
          <a:p>
            <a:r>
              <a:rPr lang="en-US" b="1" dirty="0">
                <a:effectLst/>
                <a:latin typeface="Times New Roman" panose="02020603050405020304" pitchFamily="18" charset="0"/>
                <a:cs typeface="Times New Roman" panose="02020603050405020304" pitchFamily="18" charset="0"/>
              </a:rPr>
              <a:t>Autecology:</a:t>
            </a:r>
          </a:p>
          <a:p>
            <a:pPr marL="0" indent="0">
              <a:buNone/>
            </a:pPr>
            <a:r>
              <a:rPr lang="en-US" dirty="0">
                <a:effectLst/>
                <a:latin typeface="Times New Roman" panose="02020603050405020304" pitchFamily="18" charset="0"/>
                <a:cs typeface="Times New Roman" panose="02020603050405020304" pitchFamily="18" charset="0"/>
              </a:rPr>
              <a:t>	It involves the study of individual organisms , their life histories and their relationship to the environment.</a:t>
            </a:r>
          </a:p>
          <a:p>
            <a:r>
              <a:rPr lang="en-US" b="1" dirty="0">
                <a:effectLst/>
                <a:latin typeface="Times New Roman" panose="02020603050405020304" pitchFamily="18" charset="0"/>
                <a:cs typeface="Times New Roman" panose="02020603050405020304" pitchFamily="18" charset="0"/>
              </a:rPr>
              <a:t>Synecology:</a:t>
            </a:r>
          </a:p>
          <a:p>
            <a:pPr marL="0" indent="0">
              <a:buNone/>
            </a:pPr>
            <a:r>
              <a:rPr lang="en-US" dirty="0">
                <a:effectLst/>
                <a:latin typeface="Times New Roman" panose="02020603050405020304" pitchFamily="18" charset="0"/>
                <a:cs typeface="Times New Roman" panose="02020603050405020304" pitchFamily="18" charset="0"/>
              </a:rPr>
              <a:t>	It is concerned with the study of communities, their composition behavior, development and relationship to the environment.</a:t>
            </a:r>
          </a:p>
          <a:p>
            <a:pPr marL="0" indent="0">
              <a:buNone/>
            </a:pP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7179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ABE6E-F1BC-4AE8-AB86-61D3A0E82B27}"/>
              </a:ext>
            </a:extLst>
          </p:cNvPr>
          <p:cNvSpPr>
            <a:spLocks noGrp="1"/>
          </p:cNvSpPr>
          <p:nvPr>
            <p:ph type="title"/>
          </p:nvPr>
        </p:nvSpPr>
        <p:spPr/>
        <p:txBody>
          <a:bodyPr/>
          <a:lstStyle/>
          <a:p>
            <a:r>
              <a:rPr lang="en-US" dirty="0"/>
              <a:t>Food web </a:t>
            </a:r>
            <a:endParaRPr lang="x-none" dirty="0"/>
          </a:p>
        </p:txBody>
      </p:sp>
      <p:sp>
        <p:nvSpPr>
          <p:cNvPr id="3" name="Content Placeholder 2">
            <a:extLst>
              <a:ext uri="{FF2B5EF4-FFF2-40B4-BE49-F238E27FC236}">
                <a16:creationId xmlns:a16="http://schemas.microsoft.com/office/drawing/2014/main" xmlns="" id="{D33A7B85-6171-4C7D-82C6-FAF51CCA244D}"/>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Network of interconnected food chains.</a:t>
            </a:r>
          </a:p>
          <a:p>
            <a:pPr marL="0" indent="0">
              <a:buNone/>
            </a:pPr>
            <a:r>
              <a:rPr lang="en-US" dirty="0">
                <a:effectLst/>
                <a:latin typeface="Times New Roman" panose="02020603050405020304" pitchFamily="18" charset="0"/>
                <a:cs typeface="Times New Roman" panose="02020603050405020304" pitchFamily="18" charset="0"/>
              </a:rPr>
              <a:t> </a:t>
            </a:r>
            <a:endParaRPr lang="x-none"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DAE0E30-7CEE-43ED-8698-5214571409DE}"/>
              </a:ext>
            </a:extLst>
          </p:cNvPr>
          <p:cNvPicPr>
            <a:picLocks noChangeAspect="1"/>
          </p:cNvPicPr>
          <p:nvPr/>
        </p:nvPicPr>
        <p:blipFill>
          <a:blip r:embed="rId2"/>
          <a:stretch>
            <a:fillRect/>
          </a:stretch>
        </p:blipFill>
        <p:spPr>
          <a:xfrm>
            <a:off x="1166192" y="2888974"/>
            <a:ext cx="9127990" cy="3816626"/>
          </a:xfrm>
          <a:prstGeom prst="rect">
            <a:avLst/>
          </a:prstGeom>
        </p:spPr>
      </p:pic>
    </p:spTree>
    <p:extLst>
      <p:ext uri="{BB962C8B-B14F-4D97-AF65-F5344CB8AC3E}">
        <p14:creationId xmlns:p14="http://schemas.microsoft.com/office/powerpoint/2010/main" xmlns="" val="2160604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1F19E-6CD1-48A7-8D81-9147A3D99232}"/>
              </a:ext>
            </a:extLst>
          </p:cNvPr>
          <p:cNvSpPr>
            <a:spLocks noGrp="1"/>
          </p:cNvSpPr>
          <p:nvPr>
            <p:ph type="title"/>
          </p:nvPr>
        </p:nvSpPr>
        <p:spPr/>
        <p:txBody>
          <a:bodyPr/>
          <a:lstStyle/>
          <a:p>
            <a:r>
              <a:rPr lang="en-US" dirty="0"/>
              <a:t>Biogeochemical cycles in an ecosystem </a:t>
            </a:r>
            <a:endParaRPr lang="x-none" dirty="0"/>
          </a:p>
        </p:txBody>
      </p:sp>
      <p:sp>
        <p:nvSpPr>
          <p:cNvPr id="3" name="Content Placeholder 2">
            <a:extLst>
              <a:ext uri="{FF2B5EF4-FFF2-40B4-BE49-F238E27FC236}">
                <a16:creationId xmlns:a16="http://schemas.microsoft.com/office/drawing/2014/main" xmlns="" id="{D5654821-15EB-479B-A9EB-4C00C46DA288}"/>
              </a:ext>
            </a:extLst>
          </p:cNvPr>
          <p:cNvSpPr>
            <a:spLocks noGrp="1"/>
          </p:cNvSpPr>
          <p:nvPr>
            <p:ph idx="1"/>
          </p:nvPr>
        </p:nvSpPr>
        <p:spPr/>
        <p:txBody>
          <a:bodyPr>
            <a:normAutofit/>
          </a:bodyPr>
          <a:lstStyle/>
          <a:p>
            <a:pPr marL="0" indent="0">
              <a:buNone/>
            </a:pPr>
            <a:r>
              <a:rPr lang="en-US" dirty="0">
                <a:effectLst/>
                <a:latin typeface="Times New Roman" panose="02020603050405020304" pitchFamily="18" charset="0"/>
                <a:cs typeface="Times New Roman" panose="02020603050405020304" pitchFamily="18" charset="0"/>
              </a:rPr>
              <a:t>The cycle in which nitrogen, carbon, and other inorganic elements of the soil , atmosphere etc. of a region are converted into the organic substances of animals and plants and released back into the environment.</a:t>
            </a:r>
          </a:p>
          <a:p>
            <a:endParaRPr lang="en-US" dirty="0">
              <a:effectLst/>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Cycling maintain homeostasis (balance) in environment.</a:t>
            </a:r>
          </a:p>
          <a:p>
            <a:pPr marL="0" indent="0">
              <a:buNone/>
            </a:pPr>
            <a:r>
              <a:rPr lang="en-US" dirty="0">
                <a:effectLst/>
                <a:latin typeface="Times New Roman" panose="02020603050405020304" pitchFamily="18" charset="0"/>
                <a:cs typeface="Times New Roman" panose="02020603050405020304" pitchFamily="18" charset="0"/>
              </a:rPr>
              <a:t>	1.water cycle.</a:t>
            </a:r>
          </a:p>
          <a:p>
            <a:pPr marL="0" indent="0">
              <a:buNone/>
            </a:pPr>
            <a:r>
              <a:rPr lang="en-US" dirty="0">
                <a:effectLst/>
                <a:latin typeface="Times New Roman" panose="02020603050405020304" pitchFamily="18" charset="0"/>
                <a:cs typeface="Times New Roman" panose="02020603050405020304" pitchFamily="18" charset="0"/>
              </a:rPr>
              <a:t>	2. carbon cycle.</a:t>
            </a:r>
          </a:p>
          <a:p>
            <a:pPr marL="0" indent="0">
              <a:buNone/>
            </a:pPr>
            <a:r>
              <a:rPr lang="en-US" dirty="0">
                <a:effectLst/>
                <a:latin typeface="Times New Roman" panose="02020603050405020304" pitchFamily="18" charset="0"/>
                <a:cs typeface="Times New Roman" panose="02020603050405020304" pitchFamily="18" charset="0"/>
              </a:rPr>
              <a:t>	3.nitrogen cycle. </a:t>
            </a:r>
          </a:p>
          <a:p>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61021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6F412-AFB7-47B2-AF64-75C51DC86429}"/>
              </a:ext>
            </a:extLst>
          </p:cNvPr>
          <p:cNvSpPr>
            <a:spLocks noGrp="1"/>
          </p:cNvSpPr>
          <p:nvPr>
            <p:ph type="title"/>
          </p:nvPr>
        </p:nvSpPr>
        <p:spPr/>
        <p:txBody>
          <a:bodyPr/>
          <a:lstStyle/>
          <a:p>
            <a:r>
              <a:rPr lang="en-US" dirty="0"/>
              <a:t>Water cycle </a:t>
            </a:r>
            <a:endParaRPr lang="x-none" dirty="0"/>
          </a:p>
        </p:txBody>
      </p:sp>
      <p:sp>
        <p:nvSpPr>
          <p:cNvPr id="3" name="Content Placeholder 2">
            <a:extLst>
              <a:ext uri="{FF2B5EF4-FFF2-40B4-BE49-F238E27FC236}">
                <a16:creationId xmlns:a16="http://schemas.microsoft.com/office/drawing/2014/main" xmlns="" id="{5E559656-0252-499A-AF7F-DC6B7C63250D}"/>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The circulation of water and moisture between living organisms , atmosphere and earth is called hydrological cycle or water cycle.</a:t>
            </a:r>
          </a:p>
          <a:p>
            <a:r>
              <a:rPr lang="en-US" dirty="0">
                <a:effectLst/>
                <a:latin typeface="Times New Roman" panose="02020603050405020304" pitchFamily="18" charset="0"/>
                <a:cs typeface="Times New Roman" panose="02020603050405020304" pitchFamily="18" charset="0"/>
              </a:rPr>
              <a:t>It is an alternation of evaporation , transpiration , condensation.</a:t>
            </a: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9177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EECB7-A61B-44DF-8C8B-A6C28C2861F3}"/>
              </a:ext>
            </a:extLst>
          </p:cNvPr>
          <p:cNvSpPr>
            <a:spLocks noGrp="1"/>
          </p:cNvSpPr>
          <p:nvPr>
            <p:ph type="title"/>
          </p:nvPr>
        </p:nvSpPr>
        <p:spPr/>
        <p:txBody>
          <a:bodyPr/>
          <a:lstStyle/>
          <a:p>
            <a:r>
              <a:rPr lang="en-US" dirty="0"/>
              <a:t>Water cycle </a:t>
            </a:r>
            <a:endParaRPr lang="x-none" dirty="0"/>
          </a:p>
        </p:txBody>
      </p:sp>
      <p:sp>
        <p:nvSpPr>
          <p:cNvPr id="3" name="Content Placeholder 2">
            <a:extLst>
              <a:ext uri="{FF2B5EF4-FFF2-40B4-BE49-F238E27FC236}">
                <a16:creationId xmlns:a16="http://schemas.microsoft.com/office/drawing/2014/main" xmlns="" id="{56C23BD1-E93D-4E53-B527-4413C0B60000}"/>
              </a:ext>
            </a:extLst>
          </p:cNvPr>
          <p:cNvSpPr>
            <a:spLocks noGrp="1"/>
          </p:cNvSpPr>
          <p:nvPr>
            <p:ph idx="1"/>
          </p:nvPr>
        </p:nvSpPr>
        <p:spPr/>
        <p:txBody>
          <a:bodyPr/>
          <a:lstStyle/>
          <a:p>
            <a:r>
              <a:rPr lang="en-US" dirty="0"/>
              <a:t>Pic </a:t>
            </a:r>
            <a:endParaRPr lang="x-none" dirty="0"/>
          </a:p>
        </p:txBody>
      </p:sp>
      <p:pic>
        <p:nvPicPr>
          <p:cNvPr id="5" name="Picture 4">
            <a:extLst>
              <a:ext uri="{FF2B5EF4-FFF2-40B4-BE49-F238E27FC236}">
                <a16:creationId xmlns:a16="http://schemas.microsoft.com/office/drawing/2014/main" xmlns="" id="{4C57A80E-17E4-440B-9049-5B798ABAE0B6}"/>
              </a:ext>
            </a:extLst>
          </p:cNvPr>
          <p:cNvPicPr>
            <a:picLocks noChangeAspect="1"/>
          </p:cNvPicPr>
          <p:nvPr/>
        </p:nvPicPr>
        <p:blipFill>
          <a:blip r:embed="rId2"/>
          <a:stretch>
            <a:fillRect/>
          </a:stretch>
        </p:blipFill>
        <p:spPr>
          <a:xfrm>
            <a:off x="0" y="1834166"/>
            <a:ext cx="12191999" cy="5023834"/>
          </a:xfrm>
          <a:prstGeom prst="rect">
            <a:avLst/>
          </a:prstGeom>
        </p:spPr>
      </p:pic>
    </p:spTree>
    <p:extLst>
      <p:ext uri="{BB962C8B-B14F-4D97-AF65-F5344CB8AC3E}">
        <p14:creationId xmlns:p14="http://schemas.microsoft.com/office/powerpoint/2010/main" xmlns="" val="2661486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98E01-DED6-4468-BC3C-0AC86A41128C}"/>
              </a:ext>
            </a:extLst>
          </p:cNvPr>
          <p:cNvSpPr>
            <a:spLocks noGrp="1"/>
          </p:cNvSpPr>
          <p:nvPr>
            <p:ph type="title"/>
          </p:nvPr>
        </p:nvSpPr>
        <p:spPr/>
        <p:txBody>
          <a:bodyPr/>
          <a:lstStyle/>
          <a:p>
            <a:r>
              <a:rPr lang="en-US" dirty="0"/>
              <a:t>Carbon cycle </a:t>
            </a:r>
            <a:endParaRPr lang="x-none" dirty="0"/>
          </a:p>
        </p:txBody>
      </p:sp>
      <p:sp>
        <p:nvSpPr>
          <p:cNvPr id="3" name="Content Placeholder 2">
            <a:extLst>
              <a:ext uri="{FF2B5EF4-FFF2-40B4-BE49-F238E27FC236}">
                <a16:creationId xmlns:a16="http://schemas.microsoft.com/office/drawing/2014/main" xmlns="" id="{0974D092-0EC1-4A73-A6FA-BE5B49E36FC6}"/>
              </a:ext>
            </a:extLst>
          </p:cNvPr>
          <p:cNvSpPr>
            <a:spLocks noGrp="1"/>
          </p:cNvSpPr>
          <p:nvPr>
            <p:ph idx="1"/>
          </p:nvPr>
        </p:nvSpPr>
        <p:spPr/>
        <p:txBody>
          <a:bodyPr>
            <a:normAutofit/>
          </a:bodyPr>
          <a:lstStyle/>
          <a:p>
            <a:pPr marL="0" indent="0">
              <a:buNone/>
            </a:pPr>
            <a:r>
              <a:rPr lang="en-US" dirty="0"/>
              <a:t> carbon cycle involves carbon fixation.</a:t>
            </a:r>
          </a:p>
          <a:p>
            <a:pPr marL="0" indent="0">
              <a:buNone/>
            </a:pPr>
            <a:endParaRPr lang="x-none" dirty="0"/>
          </a:p>
        </p:txBody>
      </p:sp>
      <p:pic>
        <p:nvPicPr>
          <p:cNvPr id="4" name="Picture 3">
            <a:extLst>
              <a:ext uri="{FF2B5EF4-FFF2-40B4-BE49-F238E27FC236}">
                <a16:creationId xmlns:a16="http://schemas.microsoft.com/office/drawing/2014/main" xmlns="" id="{4BD8A186-C21C-4D6D-A936-59CC953879CB}"/>
              </a:ext>
            </a:extLst>
          </p:cNvPr>
          <p:cNvPicPr>
            <a:picLocks noChangeAspect="1"/>
          </p:cNvPicPr>
          <p:nvPr/>
        </p:nvPicPr>
        <p:blipFill>
          <a:blip r:embed="rId2"/>
          <a:stretch>
            <a:fillRect/>
          </a:stretch>
        </p:blipFill>
        <p:spPr>
          <a:xfrm>
            <a:off x="1114033" y="3039384"/>
            <a:ext cx="8746435" cy="3516067"/>
          </a:xfrm>
          <a:prstGeom prst="rect">
            <a:avLst/>
          </a:prstGeom>
        </p:spPr>
      </p:pic>
    </p:spTree>
    <p:extLst>
      <p:ext uri="{BB962C8B-B14F-4D97-AF65-F5344CB8AC3E}">
        <p14:creationId xmlns:p14="http://schemas.microsoft.com/office/powerpoint/2010/main" xmlns="" val="2075710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13698-00F8-40DD-A93C-82C1E487AF84}"/>
              </a:ext>
            </a:extLst>
          </p:cNvPr>
          <p:cNvSpPr>
            <a:spLocks noGrp="1"/>
          </p:cNvSpPr>
          <p:nvPr>
            <p:ph type="title"/>
          </p:nvPr>
        </p:nvSpPr>
        <p:spPr/>
        <p:txBody>
          <a:bodyPr/>
          <a:lstStyle/>
          <a:p>
            <a:r>
              <a:rPr lang="en-US" dirty="0"/>
              <a:t>Nitrogen cycle </a:t>
            </a:r>
            <a:endParaRPr lang="x-none" dirty="0"/>
          </a:p>
        </p:txBody>
      </p:sp>
      <mc:AlternateContent xmlns:mc="http://schemas.openxmlformats.org/markup-compatibility/2006">
        <mc:Choice xmlns:a14="http://schemas.microsoft.com/office/drawing/2010/main" xmlns="" Requires="a14">
          <p:sp>
            <p:nvSpPr>
              <p:cNvPr id="3" name="Content Placeholder 2">
                <a:extLst>
                  <a:ext uri="{FF2B5EF4-FFF2-40B4-BE49-F238E27FC236}">
                    <a16:creationId xmlns:a16="http://schemas.microsoft.com/office/drawing/2014/main" id="{6D17924D-4AA6-457C-93D2-5143A62DA32B}"/>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Atmospheric nitrogen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makes 78%- 80% of air.</a:t>
                </a:r>
              </a:p>
              <a:p>
                <a:r>
                  <a:rPr lang="en-US" dirty="0">
                    <a:latin typeface="Times New Roman" panose="02020603050405020304" pitchFamily="18" charset="0"/>
                    <a:cs typeface="Times New Roman" panose="02020603050405020304" pitchFamily="18" charset="0"/>
                  </a:rPr>
                  <a:t>Organisms can not use it in that form.</a:t>
                </a:r>
              </a:p>
              <a:p>
                <a:r>
                  <a:rPr lang="en-US" dirty="0">
                    <a:latin typeface="Times New Roman" panose="02020603050405020304" pitchFamily="18" charset="0"/>
                    <a:cs typeface="Times New Roman" panose="02020603050405020304" pitchFamily="18" charset="0"/>
                  </a:rPr>
                  <a:t>Lightening and bacteria convert nitrogen into useable forms.</a:t>
                </a:r>
              </a:p>
              <a:p>
                <a:r>
                  <a:rPr lang="en-US" dirty="0">
                    <a:latin typeface="Times New Roman" panose="02020603050405020304" pitchFamily="18" charset="0"/>
                    <a:cs typeface="Times New Roman" panose="02020603050405020304" pitchFamily="18" charset="0"/>
                  </a:rPr>
                  <a:t>Certain bacteria fix nitrogen such as nitrobacter and nitrosomonas which convert nitrogen into nitrates and nitrites. </a:t>
                </a:r>
              </a:p>
              <a:p>
                <a:r>
                  <a:rPr lang="en-US" dirty="0">
                    <a:latin typeface="Times New Roman" panose="02020603050405020304" pitchFamily="18" charset="0"/>
                    <a:cs typeface="Times New Roman" panose="02020603050405020304" pitchFamily="18" charset="0"/>
                  </a:rPr>
                  <a:t>In nitrogen fixation atmospheric nitrogen is converted into ammonium which is used to make organic compounds like amino acids.</a:t>
                </a:r>
                <a:endParaRPr lang="en-PK"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xmlns="" id="{6D17924D-4AA6-457C-93D2-5143A62DA32B}"/>
                  </a:ext>
                </a:extLst>
              </p:cNvPr>
              <p:cNvSpPr>
                <a:spLocks noGrp="1" noRot="1" noChangeAspect="1" noMove="1" noResize="1" noEditPoints="1" noAdjustHandles="1" noChangeArrowheads="1" noChangeShapeType="1" noTextEdit="1"/>
              </p:cNvSpPr>
              <p:nvPr>
                <p:ph idx="1"/>
              </p:nvPr>
            </p:nvSpPr>
            <p:spPr>
              <a:blipFill>
                <a:blip r:embed="rId2"/>
                <a:stretch>
                  <a:fillRect l="-1966" t="-5245"/>
                </a:stretch>
              </a:blipFill>
            </p:spPr>
            <p:txBody>
              <a:bodyPr/>
              <a:lstStyle/>
              <a:p>
                <a:r>
                  <a:rPr lang="x-none">
                    <a:noFill/>
                  </a:rPr>
                  <a:t> </a:t>
                </a:r>
              </a:p>
            </p:txBody>
          </p:sp>
        </mc:Fallback>
      </mc:AlternateContent>
    </p:spTree>
    <p:extLst>
      <p:ext uri="{BB962C8B-B14F-4D97-AF65-F5344CB8AC3E}">
        <p14:creationId xmlns:p14="http://schemas.microsoft.com/office/powerpoint/2010/main" xmlns="" val="138755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33D37-098D-4DB1-B3E0-BF794DC8DA85}"/>
              </a:ext>
            </a:extLst>
          </p:cNvPr>
          <p:cNvSpPr>
            <a:spLocks noGrp="1"/>
          </p:cNvSpPr>
          <p:nvPr>
            <p:ph type="title"/>
          </p:nvPr>
        </p:nvSpPr>
        <p:spPr/>
        <p:txBody>
          <a:bodyPr/>
          <a:lstStyle/>
          <a:p>
            <a:r>
              <a:rPr lang="en-US" dirty="0"/>
              <a:t>Nitrogen cycle </a:t>
            </a:r>
            <a:endParaRPr lang="x-none" dirty="0"/>
          </a:p>
        </p:txBody>
      </p:sp>
      <p:sp>
        <p:nvSpPr>
          <p:cNvPr id="3" name="Content Placeholder 2">
            <a:extLst>
              <a:ext uri="{FF2B5EF4-FFF2-40B4-BE49-F238E27FC236}">
                <a16:creationId xmlns:a16="http://schemas.microsoft.com/office/drawing/2014/main" xmlns="" id="{3EF3DC79-FB64-45A2-AC15-B3B0A10AA222}"/>
              </a:ext>
            </a:extLst>
          </p:cNvPr>
          <p:cNvSpPr>
            <a:spLocks noGrp="1"/>
          </p:cNvSpPr>
          <p:nvPr>
            <p:ph idx="1"/>
          </p:nvPr>
        </p:nvSpPr>
        <p:spPr/>
        <p:txBody>
          <a:bodyPr/>
          <a:lstStyle/>
          <a:p>
            <a:r>
              <a:rPr lang="en-US" dirty="0"/>
              <a:t>Pic </a:t>
            </a:r>
            <a:endParaRPr lang="x-none" dirty="0"/>
          </a:p>
        </p:txBody>
      </p:sp>
      <p:pic>
        <p:nvPicPr>
          <p:cNvPr id="4" name="Picture 3">
            <a:extLst>
              <a:ext uri="{FF2B5EF4-FFF2-40B4-BE49-F238E27FC236}">
                <a16:creationId xmlns:a16="http://schemas.microsoft.com/office/drawing/2014/main" xmlns="" id="{4A18A079-6F8C-4F48-B7E0-F6F4769EED1F}"/>
              </a:ext>
            </a:extLst>
          </p:cNvPr>
          <p:cNvPicPr>
            <a:picLocks noChangeAspect="1"/>
          </p:cNvPicPr>
          <p:nvPr/>
        </p:nvPicPr>
        <p:blipFill rotWithShape="1">
          <a:blip r:embed="rId2"/>
          <a:srcRect l="-2" t="31021" r="-2431" b="30611"/>
          <a:stretch/>
        </p:blipFill>
        <p:spPr>
          <a:xfrm>
            <a:off x="0" y="1934817"/>
            <a:ext cx="12377529" cy="4923183"/>
          </a:xfrm>
          <a:prstGeom prst="rect">
            <a:avLst/>
          </a:prstGeom>
        </p:spPr>
      </p:pic>
    </p:spTree>
    <p:extLst>
      <p:ext uri="{BB962C8B-B14F-4D97-AF65-F5344CB8AC3E}">
        <p14:creationId xmlns:p14="http://schemas.microsoft.com/office/powerpoint/2010/main" xmlns="" val="3504143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9A04E-660C-4FFF-88C6-D200EABEA21A}"/>
              </a:ext>
            </a:extLst>
          </p:cNvPr>
          <p:cNvSpPr>
            <a:spLocks noGrp="1"/>
          </p:cNvSpPr>
          <p:nvPr>
            <p:ph type="title"/>
          </p:nvPr>
        </p:nvSpPr>
        <p:spPr/>
        <p:txBody>
          <a:bodyPr/>
          <a:lstStyle/>
          <a:p>
            <a:r>
              <a:rPr lang="en-US" dirty="0"/>
              <a:t>Scope of ecology </a:t>
            </a:r>
            <a:endParaRPr lang="x-none" dirty="0"/>
          </a:p>
        </p:txBody>
      </p:sp>
      <p:sp>
        <p:nvSpPr>
          <p:cNvPr id="3" name="Content Placeholder 2">
            <a:extLst>
              <a:ext uri="{FF2B5EF4-FFF2-40B4-BE49-F238E27FC236}">
                <a16:creationId xmlns:a16="http://schemas.microsoft.com/office/drawing/2014/main" xmlns="" id="{5759C699-D714-45FC-AFCB-5CC1EA0CE86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Ecology is considered as environmental sciences. The relationship of organism with their environment can be studied at various levels.in this field effect of environment like light, water on living organisms is studied.</a:t>
            </a:r>
          </a:p>
          <a:p>
            <a:r>
              <a:rPr lang="en-US" dirty="0">
                <a:latin typeface="Times New Roman" panose="02020603050405020304" pitchFamily="18" charset="0"/>
                <a:cs typeface="Times New Roman" panose="02020603050405020304" pitchFamily="18" charset="0"/>
              </a:rPr>
              <a:t>There is a great scope of ecology in pedology (soil sciences ) the nature of soil can change the type of vegetation.</a:t>
            </a:r>
          </a:p>
        </p:txBody>
      </p:sp>
    </p:spTree>
    <p:extLst>
      <p:ext uri="{BB962C8B-B14F-4D97-AF65-F5344CB8AC3E}">
        <p14:creationId xmlns:p14="http://schemas.microsoft.com/office/powerpoint/2010/main" xmlns="" val="1187141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FF911-CF63-4428-AE8D-6882CD7CC791}"/>
              </a:ext>
            </a:extLst>
          </p:cNvPr>
          <p:cNvSpPr>
            <a:spLocks noGrp="1"/>
          </p:cNvSpPr>
          <p:nvPr>
            <p:ph type="title"/>
          </p:nvPr>
        </p:nvSpPr>
        <p:spPr/>
        <p:txBody>
          <a:bodyPr/>
          <a:lstStyle/>
          <a:p>
            <a:r>
              <a:rPr lang="en-US" dirty="0"/>
              <a:t>Scope of ecology </a:t>
            </a:r>
            <a:endParaRPr lang="x-none" dirty="0"/>
          </a:p>
        </p:txBody>
      </p:sp>
      <p:sp>
        <p:nvSpPr>
          <p:cNvPr id="3" name="Content Placeholder 2">
            <a:extLst>
              <a:ext uri="{FF2B5EF4-FFF2-40B4-BE49-F238E27FC236}">
                <a16:creationId xmlns:a16="http://schemas.microsoft.com/office/drawing/2014/main" xmlns="" id="{5B75AC60-C86F-4E82-B002-EB5D6BFB29C2}"/>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Ecology is a very vast field. It has scope in different field, such as agricultural, forestry, fishery, wild life, pest control environmental pollution.</a:t>
            </a:r>
          </a:p>
          <a:p>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32126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F937C7-4A9C-42E8-BBB1-4007425716F6}"/>
              </a:ext>
            </a:extLst>
          </p:cNvPr>
          <p:cNvSpPr>
            <a:spLocks noGrp="1"/>
          </p:cNvSpPr>
          <p:nvPr>
            <p:ph type="title"/>
          </p:nvPr>
        </p:nvSpPr>
        <p:spPr/>
        <p:txBody>
          <a:bodyPr/>
          <a:lstStyle/>
          <a:p>
            <a:r>
              <a:rPr lang="en-US" dirty="0"/>
              <a:t>Application of ecology </a:t>
            </a:r>
            <a:endParaRPr lang="x-none" dirty="0"/>
          </a:p>
        </p:txBody>
      </p:sp>
      <p:sp>
        <p:nvSpPr>
          <p:cNvPr id="3" name="Content Placeholder 2">
            <a:extLst>
              <a:ext uri="{FF2B5EF4-FFF2-40B4-BE49-F238E27FC236}">
                <a16:creationId xmlns:a16="http://schemas.microsoft.com/office/drawing/2014/main" xmlns="" id="{BBDB21C6-74DB-4E36-B8B4-00F6DD091253}"/>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Balance between living organisms and environment:</a:t>
            </a:r>
          </a:p>
          <a:p>
            <a:pPr marL="0" indent="0">
              <a:buNone/>
            </a:pPr>
            <a:r>
              <a:rPr lang="en-US" dirty="0">
                <a:effectLst/>
                <a:latin typeface="Times New Roman" panose="02020603050405020304" pitchFamily="18" charset="0"/>
                <a:cs typeface="Times New Roman" panose="02020603050405020304" pitchFamily="18" charset="0"/>
              </a:rPr>
              <a:t>	It attempts to maintain the balance between plants and their environment.</a:t>
            </a:r>
          </a:p>
          <a:p>
            <a:r>
              <a:rPr lang="en-US" dirty="0">
                <a:effectLst/>
                <a:latin typeface="Times New Roman" panose="02020603050405020304" pitchFamily="18" charset="0"/>
                <a:cs typeface="Times New Roman" panose="02020603050405020304" pitchFamily="18" charset="0"/>
              </a:rPr>
              <a:t>Food production :</a:t>
            </a:r>
          </a:p>
          <a:p>
            <a:pPr marL="0" indent="0">
              <a:buNone/>
            </a:pPr>
            <a:r>
              <a:rPr lang="en-US" dirty="0">
                <a:effectLst/>
                <a:latin typeface="Times New Roman" panose="02020603050405020304" pitchFamily="18" charset="0"/>
                <a:cs typeface="Times New Roman" panose="02020603050405020304" pitchFamily="18" charset="0"/>
              </a:rPr>
              <a:t>	It can be applied in food production. The food production can be increased by using new varieties, weed control, crop rotation practice.</a:t>
            </a:r>
          </a:p>
          <a:p>
            <a:endParaRPr lang="en-US" dirty="0">
              <a:effectLst/>
              <a:latin typeface="Times New Roman" panose="02020603050405020304" pitchFamily="18" charset="0"/>
              <a:cs typeface="Times New Roman" panose="02020603050405020304" pitchFamily="18" charset="0"/>
            </a:endParaRPr>
          </a:p>
          <a:p>
            <a:pPr marL="0" indent="0">
              <a:buNone/>
            </a:pP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116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1490F-FA60-4CF1-A88C-8477D3612E1D}"/>
              </a:ext>
            </a:extLst>
          </p:cNvPr>
          <p:cNvSpPr>
            <a:spLocks noGrp="1"/>
          </p:cNvSpPr>
          <p:nvPr>
            <p:ph type="title"/>
          </p:nvPr>
        </p:nvSpPr>
        <p:spPr/>
        <p:txBody>
          <a:bodyPr/>
          <a:lstStyle/>
          <a:p>
            <a:r>
              <a:rPr lang="en-US" dirty="0"/>
              <a:t>Branches of ecology </a:t>
            </a:r>
            <a:endParaRPr lang="x-none" dirty="0"/>
          </a:p>
        </p:txBody>
      </p:sp>
      <p:sp>
        <p:nvSpPr>
          <p:cNvPr id="3" name="Content Placeholder 2">
            <a:extLst>
              <a:ext uri="{FF2B5EF4-FFF2-40B4-BE49-F238E27FC236}">
                <a16:creationId xmlns:a16="http://schemas.microsoft.com/office/drawing/2014/main" xmlns="" id="{86F0542C-62CE-4463-8ABA-308B43AA88DD}"/>
              </a:ext>
            </a:extLst>
          </p:cNvPr>
          <p:cNvSpPr>
            <a:spLocks noGrp="1"/>
          </p:cNvSpPr>
          <p:nvPr>
            <p:ph idx="1"/>
          </p:nvPr>
        </p:nvSpPr>
        <p:spPr/>
        <p:txBody>
          <a:bodyPr/>
          <a:lstStyle/>
          <a:p>
            <a:r>
              <a:rPr lang="en-US" b="1" dirty="0">
                <a:effectLst/>
                <a:latin typeface="Times New Roman" panose="02020603050405020304" pitchFamily="18" charset="0"/>
                <a:cs typeface="Times New Roman" panose="02020603050405020304" pitchFamily="18" charset="0"/>
              </a:rPr>
              <a:t>Ecosystem ecology:</a:t>
            </a:r>
          </a:p>
          <a:p>
            <a:pPr marL="0" indent="0">
              <a:buNone/>
            </a:pPr>
            <a:r>
              <a:rPr lang="en-US" dirty="0">
                <a:effectLst/>
                <a:latin typeface="Times New Roman" panose="02020603050405020304" pitchFamily="18" charset="0"/>
                <a:cs typeface="Times New Roman" panose="02020603050405020304" pitchFamily="18" charset="0"/>
              </a:rPr>
              <a:t>	It is the study of interaction between living and non-living organisms in a particular climatic region.</a:t>
            </a: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7583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9BD26-68AC-4F6C-9F71-CFF82314FC2A}"/>
              </a:ext>
            </a:extLst>
          </p:cNvPr>
          <p:cNvSpPr>
            <a:spLocks noGrp="1"/>
          </p:cNvSpPr>
          <p:nvPr>
            <p:ph type="title"/>
          </p:nvPr>
        </p:nvSpPr>
        <p:spPr/>
        <p:txBody>
          <a:bodyPr/>
          <a:lstStyle/>
          <a:p>
            <a:r>
              <a:rPr lang="en-US" dirty="0"/>
              <a:t>Application of ecology </a:t>
            </a:r>
            <a:endParaRPr lang="x-none" dirty="0"/>
          </a:p>
        </p:txBody>
      </p:sp>
      <p:sp>
        <p:nvSpPr>
          <p:cNvPr id="3" name="Content Placeholder 2">
            <a:extLst>
              <a:ext uri="{FF2B5EF4-FFF2-40B4-BE49-F238E27FC236}">
                <a16:creationId xmlns:a16="http://schemas.microsoft.com/office/drawing/2014/main" xmlns="" id="{D9936E9B-5420-45E5-9020-CCE59C43D652}"/>
              </a:ext>
            </a:extLst>
          </p:cNvPr>
          <p:cNvSpPr>
            <a:spLocks noGrp="1"/>
          </p:cNvSpPr>
          <p:nvPr>
            <p:ph idx="1"/>
          </p:nvPr>
        </p:nvSpPr>
        <p:spPr/>
        <p:txBody>
          <a:bodyPr/>
          <a:lstStyle/>
          <a:p>
            <a:r>
              <a:rPr lang="en-US" dirty="0">
                <a:effectLst/>
                <a:latin typeface="Times New Roman" panose="02020603050405020304" pitchFamily="18" charset="0"/>
                <a:cs typeface="Times New Roman" panose="02020603050405020304" pitchFamily="18" charset="0"/>
              </a:rPr>
              <a:t>Pollution control:</a:t>
            </a:r>
          </a:p>
          <a:p>
            <a:pPr marL="0" indent="0">
              <a:buNone/>
            </a:pPr>
            <a:r>
              <a:rPr lang="en-US" dirty="0">
                <a:effectLst/>
                <a:latin typeface="Times New Roman" panose="02020603050405020304" pitchFamily="18" charset="0"/>
                <a:cs typeface="Times New Roman" panose="02020603050405020304" pitchFamily="18" charset="0"/>
              </a:rPr>
              <a:t>	atmospheric pollution causes many disturbances in human life and responsible for various diseases of heart, lung, skin etc. pollution can be reduced or controlled by different methods.</a:t>
            </a: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42215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0A07C-E99E-46A6-9FB3-71FF77EE6B00}"/>
              </a:ext>
            </a:extLst>
          </p:cNvPr>
          <p:cNvSpPr>
            <a:spLocks noGrp="1"/>
          </p:cNvSpPr>
          <p:nvPr>
            <p:ph type="title"/>
          </p:nvPr>
        </p:nvSpPr>
        <p:spPr/>
        <p:txBody>
          <a:bodyPr/>
          <a:lstStyle/>
          <a:p>
            <a:r>
              <a:rPr lang="en-US" dirty="0"/>
              <a:t>Any question </a:t>
            </a:r>
            <a:endParaRPr lang="x-none" dirty="0"/>
          </a:p>
        </p:txBody>
      </p:sp>
      <p:sp>
        <p:nvSpPr>
          <p:cNvPr id="3" name="Text Placeholder 2">
            <a:extLst>
              <a:ext uri="{FF2B5EF4-FFF2-40B4-BE49-F238E27FC236}">
                <a16:creationId xmlns:a16="http://schemas.microsoft.com/office/drawing/2014/main" xmlns="" id="{73D22331-F7C1-4702-BFB7-DB59E08ED417}"/>
              </a:ext>
            </a:extLst>
          </p:cNvPr>
          <p:cNvSpPr>
            <a:spLocks noGrp="1"/>
          </p:cNvSpPr>
          <p:nvPr>
            <p:ph type="body" idx="1"/>
          </p:nvPr>
        </p:nvSpPr>
        <p:spPr/>
        <p:txBody>
          <a:bodyPr/>
          <a:lstStyle/>
          <a:p>
            <a:r>
              <a:rPr lang="en-US" dirty="0"/>
              <a:t>Thank you </a:t>
            </a:r>
            <a:endParaRPr lang="x-none" dirty="0"/>
          </a:p>
        </p:txBody>
      </p:sp>
    </p:spTree>
    <p:extLst>
      <p:ext uri="{BB962C8B-B14F-4D97-AF65-F5344CB8AC3E}">
        <p14:creationId xmlns:p14="http://schemas.microsoft.com/office/powerpoint/2010/main" xmlns="" val="404066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517B4-645A-4F40-8903-2880FD3CC844}"/>
              </a:ext>
            </a:extLst>
          </p:cNvPr>
          <p:cNvSpPr>
            <a:spLocks noGrp="1"/>
          </p:cNvSpPr>
          <p:nvPr>
            <p:ph type="title"/>
          </p:nvPr>
        </p:nvSpPr>
        <p:spPr/>
        <p:txBody>
          <a:bodyPr/>
          <a:lstStyle/>
          <a:p>
            <a:r>
              <a:rPr lang="en-US" dirty="0"/>
              <a:t>Specialized branches of ecology </a:t>
            </a:r>
            <a:endParaRPr lang="x-none" dirty="0"/>
          </a:p>
        </p:txBody>
      </p:sp>
      <p:sp>
        <p:nvSpPr>
          <p:cNvPr id="3" name="Content Placeholder 2">
            <a:extLst>
              <a:ext uri="{FF2B5EF4-FFF2-40B4-BE49-F238E27FC236}">
                <a16:creationId xmlns:a16="http://schemas.microsoft.com/office/drawing/2014/main" xmlns="" id="{3AEFE03E-7420-4A7D-919D-BBD9C6963F63}"/>
              </a:ext>
            </a:extLst>
          </p:cNvPr>
          <p:cNvSpPr>
            <a:spLocks noGrp="1"/>
          </p:cNvSpPr>
          <p:nvPr>
            <p:ph idx="1"/>
          </p:nvPr>
        </p:nvSpPr>
        <p:spPr/>
        <p:txBody>
          <a:bodyPr>
            <a:normAutofit/>
          </a:bodyPr>
          <a:lstStyle/>
          <a:p>
            <a:r>
              <a:rPr lang="en-US" b="1" dirty="0">
                <a:effectLst/>
                <a:latin typeface="Times New Roman" panose="02020603050405020304" pitchFamily="18" charset="0"/>
                <a:cs typeface="Times New Roman" panose="02020603050405020304" pitchFamily="18" charset="0"/>
              </a:rPr>
              <a:t>Habit ecology: </a:t>
            </a:r>
          </a:p>
          <a:p>
            <a:pPr marL="457200" lvl="1" indent="0">
              <a:buNone/>
            </a:pPr>
            <a:r>
              <a:rPr lang="en-US" sz="2400" dirty="0">
                <a:effectLst/>
                <a:latin typeface="Times New Roman" panose="02020603050405020304" pitchFamily="18" charset="0"/>
                <a:cs typeface="Times New Roman" panose="02020603050405020304" pitchFamily="18" charset="0"/>
              </a:rPr>
              <a:t>	It deals with the study of different habits (places) on earth where life is present.</a:t>
            </a:r>
          </a:p>
          <a:p>
            <a:r>
              <a:rPr lang="en-US" b="1" dirty="0">
                <a:effectLst/>
                <a:latin typeface="Times New Roman" panose="02020603050405020304" pitchFamily="18" charset="0"/>
                <a:cs typeface="Times New Roman" panose="02020603050405020304" pitchFamily="18" charset="0"/>
              </a:rPr>
              <a:t>Community ecology:</a:t>
            </a:r>
          </a:p>
          <a:p>
            <a:pPr marL="0" indent="0">
              <a:buNone/>
            </a:pPr>
            <a:r>
              <a:rPr lang="en-US" dirty="0">
                <a:effectLst/>
                <a:latin typeface="Times New Roman" panose="02020603050405020304" pitchFamily="18" charset="0"/>
                <a:cs typeface="Times New Roman" panose="02020603050405020304" pitchFamily="18" charset="0"/>
              </a:rPr>
              <a:t>	It deals with the study of different groups according to the environment </a:t>
            </a:r>
          </a:p>
          <a:p>
            <a:pPr marL="0" indent="0">
              <a:buNone/>
            </a:pP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016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9C04D-5C7C-4D9C-90EC-9DBEA0797E23}"/>
              </a:ext>
            </a:extLst>
          </p:cNvPr>
          <p:cNvSpPr>
            <a:spLocks noGrp="1"/>
          </p:cNvSpPr>
          <p:nvPr>
            <p:ph type="title"/>
          </p:nvPr>
        </p:nvSpPr>
        <p:spPr/>
        <p:txBody>
          <a:bodyPr/>
          <a:lstStyle/>
          <a:p>
            <a:r>
              <a:rPr lang="en-US" dirty="0"/>
              <a:t>Branches of ecology </a:t>
            </a:r>
            <a:endParaRPr lang="x-none" dirty="0"/>
          </a:p>
        </p:txBody>
      </p:sp>
      <p:sp>
        <p:nvSpPr>
          <p:cNvPr id="3" name="Content Placeholder 2">
            <a:extLst>
              <a:ext uri="{FF2B5EF4-FFF2-40B4-BE49-F238E27FC236}">
                <a16:creationId xmlns:a16="http://schemas.microsoft.com/office/drawing/2014/main" xmlns="" id="{C0B18CC3-3540-4B95-A67B-8D7893E4A409}"/>
              </a:ext>
            </a:extLst>
          </p:cNvPr>
          <p:cNvSpPr>
            <a:spLocks noGrp="1"/>
          </p:cNvSpPr>
          <p:nvPr>
            <p:ph idx="1"/>
          </p:nvPr>
        </p:nvSpPr>
        <p:spPr/>
        <p:txBody>
          <a:bodyPr>
            <a:normAutofit/>
          </a:bodyPr>
          <a:lstStyle/>
          <a:p>
            <a:r>
              <a:rPr lang="en-US" b="1" dirty="0">
                <a:effectLst/>
                <a:latin typeface="Times New Roman" panose="02020603050405020304" pitchFamily="18" charset="0"/>
                <a:cs typeface="Times New Roman" panose="02020603050405020304" pitchFamily="18" charset="0"/>
              </a:rPr>
              <a:t>Evolutionary ecology:</a:t>
            </a:r>
          </a:p>
          <a:p>
            <a:pPr marL="457200" lvl="1" indent="0">
              <a:buNone/>
            </a:pPr>
            <a:r>
              <a:rPr lang="en-US" sz="2400" dirty="0">
                <a:effectLst/>
                <a:latin typeface="Times New Roman" panose="02020603050405020304" pitchFamily="18" charset="0"/>
                <a:cs typeface="Times New Roman" panose="02020603050405020304" pitchFamily="18" charset="0"/>
              </a:rPr>
              <a:t>It deals with problems of segregation and formation of new species.</a:t>
            </a:r>
          </a:p>
          <a:p>
            <a:pPr marL="457200" lvl="1" indent="0">
              <a:buNone/>
            </a:pPr>
            <a:endParaRPr lang="en-US" sz="2400" dirty="0">
              <a:effectLst/>
              <a:latin typeface="Times New Roman" panose="02020603050405020304" pitchFamily="18" charset="0"/>
              <a:cs typeface="Times New Roman" panose="02020603050405020304" pitchFamily="18" charset="0"/>
            </a:endParaRPr>
          </a:p>
          <a:p>
            <a:r>
              <a:rPr lang="en-US" b="1" dirty="0">
                <a:effectLst/>
                <a:latin typeface="Times New Roman" panose="02020603050405020304" pitchFamily="18" charset="0"/>
                <a:cs typeface="Times New Roman" panose="02020603050405020304" pitchFamily="18" charset="0"/>
              </a:rPr>
              <a:t>Population ecology:</a:t>
            </a:r>
          </a:p>
          <a:p>
            <a:pPr marL="0" indent="0">
              <a:buNone/>
            </a:pPr>
            <a:r>
              <a:rPr lang="en-US" dirty="0">
                <a:effectLst/>
                <a:latin typeface="Times New Roman" panose="02020603050405020304" pitchFamily="18" charset="0"/>
                <a:cs typeface="Times New Roman" panose="02020603050405020304" pitchFamily="18" charset="0"/>
              </a:rPr>
              <a:t>	It deals with the growth, structure of population according to environment.</a:t>
            </a:r>
          </a:p>
        </p:txBody>
      </p:sp>
    </p:spTree>
    <p:extLst>
      <p:ext uri="{BB962C8B-B14F-4D97-AF65-F5344CB8AC3E}">
        <p14:creationId xmlns:p14="http://schemas.microsoft.com/office/powerpoint/2010/main" xmlns="" val="371423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96F845-697D-469C-82ED-FE43A1A3F1D0}"/>
              </a:ext>
            </a:extLst>
          </p:cNvPr>
          <p:cNvSpPr>
            <a:spLocks noGrp="1"/>
          </p:cNvSpPr>
          <p:nvPr>
            <p:ph type="title"/>
          </p:nvPr>
        </p:nvSpPr>
        <p:spPr/>
        <p:txBody>
          <a:bodyPr/>
          <a:lstStyle/>
          <a:p>
            <a:r>
              <a:rPr lang="en-US" dirty="0"/>
              <a:t>Branches of ecology </a:t>
            </a:r>
            <a:endParaRPr lang="x-none" dirty="0"/>
          </a:p>
        </p:txBody>
      </p:sp>
      <p:sp>
        <p:nvSpPr>
          <p:cNvPr id="3" name="Content Placeholder 2">
            <a:extLst>
              <a:ext uri="{FF2B5EF4-FFF2-40B4-BE49-F238E27FC236}">
                <a16:creationId xmlns:a16="http://schemas.microsoft.com/office/drawing/2014/main" xmlns="" id="{1B56F6D3-C15A-43C5-97BE-B7D1C8886288}"/>
              </a:ext>
            </a:extLst>
          </p:cNvPr>
          <p:cNvSpPr>
            <a:spLocks noGrp="1"/>
          </p:cNvSpPr>
          <p:nvPr>
            <p:ph idx="1"/>
          </p:nvPr>
        </p:nvSpPr>
        <p:spPr/>
        <p:txBody>
          <a:bodyPr/>
          <a:lstStyle/>
          <a:p>
            <a:r>
              <a:rPr lang="en-US" b="1" dirty="0">
                <a:effectLst/>
                <a:latin typeface="Times New Roman" panose="02020603050405020304" pitchFamily="18" charset="0"/>
                <a:cs typeface="Times New Roman" panose="02020603050405020304" pitchFamily="18" charset="0"/>
              </a:rPr>
              <a:t>Human ecology:</a:t>
            </a:r>
          </a:p>
          <a:p>
            <a:pPr marL="0" indent="0">
              <a:buNone/>
            </a:pPr>
            <a:r>
              <a:rPr lang="en-US" dirty="0">
                <a:latin typeface="Times New Roman" panose="02020603050405020304" pitchFamily="18" charset="0"/>
                <a:cs typeface="Times New Roman" panose="02020603050405020304" pitchFamily="18" charset="0"/>
              </a:rPr>
              <a:t>	It deals with the relation of man to the environment.</a:t>
            </a:r>
          </a:p>
          <a:p>
            <a:r>
              <a:rPr lang="en-US" b="1" dirty="0">
                <a:effectLst/>
                <a:latin typeface="Times New Roman" panose="02020603050405020304" pitchFamily="18" charset="0"/>
                <a:cs typeface="Times New Roman" panose="02020603050405020304" pitchFamily="18" charset="0"/>
              </a:rPr>
              <a:t>Ecosystem ecology:</a:t>
            </a:r>
          </a:p>
          <a:p>
            <a:pPr marL="0" indent="0">
              <a:buNone/>
            </a:pPr>
            <a:r>
              <a:rPr lang="en-US" dirty="0">
                <a:latin typeface="Times New Roman" panose="02020603050405020304" pitchFamily="18" charset="0"/>
                <a:cs typeface="Times New Roman" panose="02020603050405020304" pitchFamily="18" charset="0"/>
              </a:rPr>
              <a:t>	It deals with interaction between living and non living organisms </a:t>
            </a:r>
          </a:p>
          <a:p>
            <a:pPr marL="0" indent="0">
              <a:buNone/>
            </a:pP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1599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BA678-8EAE-4A90-8444-7DD3DEA7C1F8}"/>
              </a:ext>
            </a:extLst>
          </p:cNvPr>
          <p:cNvSpPr>
            <a:spLocks noGrp="1"/>
          </p:cNvSpPr>
          <p:nvPr>
            <p:ph type="title"/>
          </p:nvPr>
        </p:nvSpPr>
        <p:spPr/>
        <p:txBody>
          <a:bodyPr/>
          <a:lstStyle/>
          <a:p>
            <a:r>
              <a:rPr lang="en-US" dirty="0"/>
              <a:t>Branches of ecology </a:t>
            </a:r>
            <a:endParaRPr lang="x-none" dirty="0"/>
          </a:p>
        </p:txBody>
      </p:sp>
      <p:sp>
        <p:nvSpPr>
          <p:cNvPr id="3" name="Content Placeholder 2">
            <a:extLst>
              <a:ext uri="{FF2B5EF4-FFF2-40B4-BE49-F238E27FC236}">
                <a16:creationId xmlns:a16="http://schemas.microsoft.com/office/drawing/2014/main" xmlns="" id="{1189DD79-C0BF-4A97-8A46-A282361D33E6}"/>
              </a:ext>
            </a:extLst>
          </p:cNvPr>
          <p:cNvSpPr>
            <a:spLocks noGrp="1"/>
          </p:cNvSpPr>
          <p:nvPr>
            <p:ph idx="1"/>
          </p:nvPr>
        </p:nvSpPr>
        <p:spPr/>
        <p:txBody>
          <a:bodyPr/>
          <a:lstStyle/>
          <a:p>
            <a:r>
              <a:rPr lang="en-US" b="1" dirty="0">
                <a:effectLst/>
                <a:latin typeface="Times New Roman" panose="02020603050405020304" pitchFamily="18" charset="0"/>
                <a:cs typeface="Times New Roman" panose="02020603050405020304" pitchFamily="18" charset="0"/>
              </a:rPr>
              <a:t>Physiological ecology:</a:t>
            </a:r>
          </a:p>
          <a:p>
            <a:pPr marL="0" indent="0">
              <a:buNone/>
            </a:pPr>
            <a:r>
              <a:rPr lang="en-US" dirty="0">
                <a:effectLst/>
                <a:latin typeface="Times New Roman" panose="02020603050405020304" pitchFamily="18" charset="0"/>
                <a:cs typeface="Times New Roman" panose="02020603050405020304" pitchFamily="18" charset="0"/>
              </a:rPr>
              <a:t>	It deals with the survival of species according to their function related to their environment.</a:t>
            </a:r>
          </a:p>
          <a:p>
            <a:r>
              <a:rPr lang="en-US" b="1" dirty="0">
                <a:effectLst/>
                <a:latin typeface="Times New Roman" panose="02020603050405020304" pitchFamily="18" charset="0"/>
                <a:cs typeface="Times New Roman" panose="02020603050405020304" pitchFamily="18" charset="0"/>
              </a:rPr>
              <a:t>Chemical ecology: </a:t>
            </a:r>
          </a:p>
          <a:p>
            <a:pPr marL="0" indent="0">
              <a:buNone/>
            </a:pPr>
            <a:r>
              <a:rPr lang="en-US" dirty="0">
                <a:effectLst/>
                <a:latin typeface="Times New Roman" panose="02020603050405020304" pitchFamily="18" charset="0"/>
                <a:cs typeface="Times New Roman" panose="02020603050405020304" pitchFamily="18" charset="0"/>
              </a:rPr>
              <a:t>	It deals with the adaptation of living organisms due to certain chemicals.</a:t>
            </a:r>
            <a:endParaRPr lang="x-non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324488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62</TotalTime>
  <Words>991</Words>
  <Application>Microsoft Office PowerPoint</Application>
  <PresentationFormat>Custom</PresentationFormat>
  <Paragraphs>206</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Berlin</vt:lpstr>
      <vt:lpstr>Slide 1</vt:lpstr>
      <vt:lpstr>Key concepts include:</vt:lpstr>
      <vt:lpstr>What is ecology ?</vt:lpstr>
      <vt:lpstr>Branches of ecology </vt:lpstr>
      <vt:lpstr>Branches of ecology </vt:lpstr>
      <vt:lpstr>Specialized branches of ecology </vt:lpstr>
      <vt:lpstr>Branches of ecology </vt:lpstr>
      <vt:lpstr>Branches of ecology </vt:lpstr>
      <vt:lpstr>Branches of ecology </vt:lpstr>
      <vt:lpstr>Branches of ecology </vt:lpstr>
      <vt:lpstr>Level of organizations.</vt:lpstr>
      <vt:lpstr>ORGANISM </vt:lpstr>
      <vt:lpstr>Population </vt:lpstr>
      <vt:lpstr>Community </vt:lpstr>
      <vt:lpstr>Ecosystem </vt:lpstr>
      <vt:lpstr>Biosphere </vt:lpstr>
      <vt:lpstr>Terms of ecology </vt:lpstr>
      <vt:lpstr>Habitat  vs. Niche </vt:lpstr>
      <vt:lpstr>Slide 19</vt:lpstr>
      <vt:lpstr>Terms of ecology </vt:lpstr>
      <vt:lpstr>Feeding relationships </vt:lpstr>
      <vt:lpstr>Feeding relationships </vt:lpstr>
      <vt:lpstr>Feeding relationships </vt:lpstr>
      <vt:lpstr>Feeding relationships </vt:lpstr>
      <vt:lpstr>Feeding relationships</vt:lpstr>
      <vt:lpstr>Feeding relationship </vt:lpstr>
      <vt:lpstr>Feeding relationship </vt:lpstr>
      <vt:lpstr>Feeding relationship </vt:lpstr>
      <vt:lpstr>Symbiotic relationships</vt:lpstr>
      <vt:lpstr>Symbiotic relationships </vt:lpstr>
      <vt:lpstr>Symbiotic relationships </vt:lpstr>
      <vt:lpstr>Symbiotic relationships.</vt:lpstr>
      <vt:lpstr>Symbiotic relationship </vt:lpstr>
      <vt:lpstr>pic</vt:lpstr>
      <vt:lpstr>Trophic levels in ecosystem </vt:lpstr>
      <vt:lpstr>Trophic levels </vt:lpstr>
      <vt:lpstr>Trophic level </vt:lpstr>
      <vt:lpstr>Food chain </vt:lpstr>
      <vt:lpstr>Food chain </vt:lpstr>
      <vt:lpstr>Food web </vt:lpstr>
      <vt:lpstr>Biogeochemical cycles in an ecosystem </vt:lpstr>
      <vt:lpstr>Water cycle </vt:lpstr>
      <vt:lpstr>Water cycle </vt:lpstr>
      <vt:lpstr>Carbon cycle </vt:lpstr>
      <vt:lpstr>Nitrogen cycle </vt:lpstr>
      <vt:lpstr>Nitrogen cycle </vt:lpstr>
      <vt:lpstr>Scope of ecology </vt:lpstr>
      <vt:lpstr>Scope of ecology </vt:lpstr>
      <vt:lpstr>Application of ecology </vt:lpstr>
      <vt:lpstr>Application of ecology </vt:lpstr>
      <vt:lpstr>Any question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Iqra sami    roll no.01</dc:title>
  <dc:creator>Iqra sami</dc:creator>
  <cp:lastModifiedBy>Chemistry</cp:lastModifiedBy>
  <cp:revision>127</cp:revision>
  <dcterms:created xsi:type="dcterms:W3CDTF">2019-02-04T17:35:36Z</dcterms:created>
  <dcterms:modified xsi:type="dcterms:W3CDTF">2020-05-06T13:50:54Z</dcterms:modified>
</cp:coreProperties>
</file>