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98" r:id="rId5"/>
    <p:sldId id="276" r:id="rId6"/>
    <p:sldId id="277" r:id="rId7"/>
    <p:sldId id="278" r:id="rId8"/>
    <p:sldId id="279" r:id="rId9"/>
    <p:sldId id="284" r:id="rId10"/>
    <p:sldId id="285" r:id="rId11"/>
    <p:sldId id="286" r:id="rId12"/>
    <p:sldId id="288" r:id="rId13"/>
    <p:sldId id="289" r:id="rId14"/>
    <p:sldId id="297" r:id="rId15"/>
    <p:sldId id="312" r:id="rId16"/>
    <p:sldId id="314" r:id="rId17"/>
    <p:sldId id="315" r:id="rId18"/>
    <p:sldId id="316" r:id="rId19"/>
    <p:sldId id="317" r:id="rId20"/>
    <p:sldId id="318" r:id="rId21"/>
    <p:sldId id="319" r:id="rId22"/>
    <p:sldId id="321" r:id="rId23"/>
    <p:sldId id="323" r:id="rId24"/>
    <p:sldId id="324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Alpha diversity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In ecology, </a:t>
            </a:r>
            <a:r>
              <a:rPr lang="en-US" b="1" dirty="0" smtClean="0">
                <a:solidFill>
                  <a:schemeClr val="tx1"/>
                </a:solidFill>
              </a:rPr>
              <a:t>alpha diversity</a:t>
            </a:r>
            <a:r>
              <a:rPr lang="en-US" dirty="0" smtClean="0">
                <a:solidFill>
                  <a:schemeClr val="tx1"/>
                </a:solidFill>
              </a:rPr>
              <a:t> (</a:t>
            </a:r>
            <a:r>
              <a:rPr lang="en-US" b="1" dirty="0" smtClean="0">
                <a:solidFill>
                  <a:schemeClr val="tx1"/>
                </a:solidFill>
              </a:rPr>
              <a:t>α-diversity</a:t>
            </a:r>
            <a:r>
              <a:rPr lang="en-US" dirty="0" smtClean="0">
                <a:solidFill>
                  <a:schemeClr val="tx1"/>
                </a:solidFill>
              </a:rPr>
              <a:t>) is the mean species diversity in sites or habitats at a local scale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Functional diversity through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Models </a:t>
            </a:r>
            <a:r>
              <a:rPr lang="en-US" dirty="0" smtClean="0"/>
              <a:t>social treatment of functionally diverse people can be found through history</a:t>
            </a:r>
          </a:p>
          <a:p>
            <a:pPr algn="just"/>
            <a:r>
              <a:rPr lang="en-US" dirty="0" smtClean="0"/>
              <a:t>These models coexist nowadays with different levels of intensity 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Cut out approach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A first model or approach could be named as the cut out approach.</a:t>
            </a:r>
          </a:p>
          <a:p>
            <a:pPr algn="just">
              <a:buNone/>
            </a:pPr>
            <a:r>
              <a:rPr lang="en-US" dirty="0" smtClean="0"/>
              <a:t>     In this model, functional diversity is based on </a:t>
            </a:r>
            <a:r>
              <a:rPr lang="en-US" dirty="0" smtClean="0">
                <a:solidFill>
                  <a:srgbClr val="FF0000"/>
                </a:solidFill>
              </a:rPr>
              <a:t>religious grounds </a:t>
            </a:r>
            <a:r>
              <a:rPr lang="en-US" dirty="0" smtClean="0"/>
              <a:t>and these different people are considered unnecessary due to different reasons: </a:t>
            </a:r>
          </a:p>
          <a:p>
            <a:pPr marL="514350" indent="-514350" algn="just">
              <a:buNone/>
            </a:pPr>
            <a:r>
              <a:rPr lang="en-US" dirty="0" smtClean="0"/>
              <a:t>They do not contribute to community needs,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Because they are evil messages carriers,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Because they the result of gods anger or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Because they are disgraced and their life is not worth living. 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As a consequence, society gets rid of functionally diverse people cutting them out of </a:t>
            </a:r>
            <a:r>
              <a:rPr lang="en-US" dirty="0" smtClean="0"/>
              <a:t>society</a:t>
            </a:r>
            <a:endParaRPr lang="en-US" dirty="0" smtClean="0"/>
          </a:p>
          <a:p>
            <a:pPr algn="just"/>
            <a:r>
              <a:rPr lang="en-US" dirty="0" smtClean="0"/>
              <a:t>or </a:t>
            </a:r>
          </a:p>
          <a:p>
            <a:pPr algn="just"/>
            <a:r>
              <a:rPr lang="en-US" dirty="0" smtClean="0"/>
              <a:t>By placing them in specific sites designed for abnormal and poor people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Rehabilitation model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en-US" dirty="0" smtClean="0"/>
              <a:t>Under this conception, the origin and causes of functional diversity are not religious, but </a:t>
            </a:r>
            <a:r>
              <a:rPr lang="en-US" dirty="0" smtClean="0">
                <a:solidFill>
                  <a:srgbClr val="FF0000"/>
                </a:solidFill>
              </a:rPr>
              <a:t>scientific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 Functionally diverse people are not considered useless or unnecessary, as long as they are rehabilitated.</a:t>
            </a:r>
          </a:p>
          <a:p>
            <a:pPr algn="just"/>
            <a:r>
              <a:rPr lang="en-US" dirty="0" smtClean="0"/>
              <a:t> In this model or approach the main goal is to normalize men and women who are different, even if it implies hiding the functional diversity’s difference.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Systematic diversity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study of the </a:t>
            </a:r>
            <a:r>
              <a:rPr lang="en-US" dirty="0" smtClean="0">
                <a:solidFill>
                  <a:srgbClr val="FF0000"/>
                </a:solidFill>
              </a:rPr>
              <a:t>diversification of living forms</a:t>
            </a:r>
            <a:r>
              <a:rPr lang="en-US" dirty="0" smtClean="0"/>
              <a:t>, both past and present, and the relationships among living things through time. Relationships are visualized as evolutionary trees </a:t>
            </a:r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b="1"/>
              <a:t>Diversity indices</a:t>
            </a:r>
            <a:endParaRPr lang="en-US" b="1"/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CA"/>
              <a:t>Over 60 indices used in ecology</a:t>
            </a:r>
          </a:p>
          <a:p>
            <a:r>
              <a:rPr lang="en-CA"/>
              <a:t>Indices used to measure proportional abundance</a:t>
            </a:r>
          </a:p>
          <a:p>
            <a:r>
              <a:rPr lang="en-CA"/>
              <a:t>Two major forms:</a:t>
            </a:r>
          </a:p>
          <a:p>
            <a:pPr lvl="1"/>
            <a:r>
              <a:rPr lang="en-CA"/>
              <a:t>Dominance indices (e.g. Simpson index)</a:t>
            </a:r>
          </a:p>
          <a:p>
            <a:pPr lvl="1"/>
            <a:r>
              <a:rPr lang="en-CA"/>
              <a:t>Information indices (e.g. Shannon Weiner index)</a:t>
            </a:r>
          </a:p>
          <a:p>
            <a:pPr>
              <a:buFontTx/>
              <a:buNone/>
            </a:pPr>
            <a:endParaRPr lang="en-CA"/>
          </a:p>
          <a:p>
            <a:pPr lvl="1"/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Simpson Diversity Index (D)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 community dominated by one or two species is considered to be less diverse than one in which several different species have a similar abundance.</a:t>
            </a:r>
          </a:p>
          <a:p>
            <a:r>
              <a:rPr lang="en-US" dirty="0" smtClean="0"/>
              <a:t>Simpson's Diversity Index is a </a:t>
            </a:r>
            <a:r>
              <a:rPr lang="en-US" dirty="0" smtClean="0">
                <a:solidFill>
                  <a:srgbClr val="FF0000"/>
                </a:solidFill>
              </a:rPr>
              <a:t>measure of diversity which takes into account the number of species present, as well as the relative abundance of each species</a:t>
            </a:r>
            <a:r>
              <a:rPr lang="en-US" dirty="0" smtClean="0"/>
              <a:t>. As </a:t>
            </a:r>
            <a:r>
              <a:rPr lang="en-US" dirty="0" smtClean="0">
                <a:solidFill>
                  <a:srgbClr val="00B050"/>
                </a:solidFill>
              </a:rPr>
              <a:t>species richness and evenness increase</a:t>
            </a:r>
            <a:r>
              <a:rPr lang="en-US" dirty="0" smtClean="0"/>
              <a:t>, so diversity increases.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Simpson Diversity Index (D)</a:t>
            </a:r>
            <a:endParaRPr lang="en-US" b="1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CA" sz="24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Simpson’s index considered </a:t>
            </a:r>
            <a:r>
              <a:rPr lang="en-CA" sz="2400" b="1" dirty="0">
                <a:solidFill>
                  <a:schemeClr val="accent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 dominance index</a:t>
            </a:r>
            <a:r>
              <a:rPr lang="en-CA" sz="24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because it weights towards the abundance of the most common species.</a:t>
            </a:r>
            <a:endParaRPr lang="en-CA" sz="2400" b="1" dirty="0">
              <a:latin typeface="Arial" charset="0"/>
              <a:cs typeface="Arial" charset="0"/>
            </a:endParaRPr>
          </a:p>
          <a:p>
            <a:pPr lvl="1"/>
            <a:r>
              <a:rPr lang="en-CA" sz="2400" b="1" dirty="0">
                <a:latin typeface="Arial" charset="0"/>
                <a:cs typeface="Arial" charset="0"/>
              </a:rPr>
              <a:t>measures the </a:t>
            </a:r>
            <a:r>
              <a:rPr lang="en-CA" sz="2400" b="1" dirty="0" smtClean="0">
                <a:latin typeface="Arial" charset="0"/>
                <a:cs typeface="Arial" charset="0"/>
              </a:rPr>
              <a:t>chances </a:t>
            </a:r>
            <a:r>
              <a:rPr lang="en-CA" sz="2400" b="1" dirty="0">
                <a:latin typeface="Arial" charset="0"/>
                <a:cs typeface="Arial" charset="0"/>
              </a:rPr>
              <a:t>two individuals randomly selected from a sample will belong to the same category</a:t>
            </a:r>
            <a:endParaRPr lang="en-CA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/>
            <a:r>
              <a:rPr lang="en-CA" sz="24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For example, the </a:t>
            </a:r>
            <a:r>
              <a:rPr lang="en-CA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chances </a:t>
            </a:r>
            <a:r>
              <a:rPr lang="en-CA" sz="24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of two trees, picked at random from a tropical rainforest being of the same species would be relatively low , whereas in the boreal forest would be relatively </a:t>
            </a:r>
            <a:r>
              <a:rPr lang="en-CA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high</a:t>
            </a:r>
            <a:endParaRPr lang="en-CA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/>
            <a:endParaRPr lang="en-CA" sz="2400" b="1" dirty="0"/>
          </a:p>
          <a:p>
            <a:pPr lvl="1"/>
            <a:endParaRPr lang="en-US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n = the total number of organisms of a particular species</a:t>
            </a:r>
          </a:p>
          <a:p>
            <a:r>
              <a:rPr lang="en-US" dirty="0" smtClean="0"/>
              <a:t>N = the total number of organisms of all species</a:t>
            </a:r>
          </a:p>
          <a:p>
            <a:r>
              <a:rPr lang="en-US" dirty="0" smtClean="0"/>
              <a:t> The value of </a:t>
            </a:r>
            <a:r>
              <a:rPr lang="en-US" b="1" i="1" dirty="0" smtClean="0"/>
              <a:t>D</a:t>
            </a:r>
            <a:r>
              <a:rPr lang="en-US" dirty="0" smtClean="0"/>
              <a:t> ranges between 0 and 1. </a:t>
            </a:r>
          </a:p>
          <a:p>
            <a:r>
              <a:rPr lang="en-US" dirty="0" smtClean="0"/>
              <a:t>With this index, 1 represents infinite diversity and 0, no diversity.</a:t>
            </a:r>
          </a:p>
          <a:p>
            <a:endParaRPr lang="en-US" dirty="0"/>
          </a:p>
        </p:txBody>
      </p:sp>
      <p:pic>
        <p:nvPicPr>
          <p:cNvPr id="5" name="Picture 4" descr="https://geographyfieldwork.com/images/Simpson/SimpsonIndex2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533400"/>
            <a:ext cx="1901825" cy="70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Conti…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04800" y="1600200"/>
          <a:ext cx="8305800" cy="46090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68600"/>
                <a:gridCol w="2768600"/>
                <a:gridCol w="2768600"/>
              </a:tblGrid>
              <a:tr h="394516">
                <a:tc>
                  <a:txBody>
                    <a:bodyPr/>
                    <a:lstStyle/>
                    <a:p>
                      <a:pPr marL="36830" marR="7620" algn="ctr">
                        <a:lnSpc>
                          <a:spcPts val="10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Species</a:t>
                      </a:r>
                      <a:endParaRPr lang="en-US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830" marR="7620" algn="ctr">
                        <a:lnSpc>
                          <a:spcPts val="10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Number (n)</a:t>
                      </a:r>
                      <a:endParaRPr lang="en-US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830" marR="7620" algn="ctr">
                        <a:lnSpc>
                          <a:spcPts val="10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n(n-1)</a:t>
                      </a:r>
                      <a:endParaRPr lang="en-US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09378">
                <a:tc>
                  <a:txBody>
                    <a:bodyPr/>
                    <a:lstStyle/>
                    <a:p>
                      <a:pPr marL="22225" marR="22225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Acacia </a:t>
                      </a:r>
                      <a:r>
                        <a:rPr kumimoji="0" lang="en-US" sz="2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modesta</a:t>
                      </a:r>
                      <a:endParaRPr kumimoji="0" lang="en-US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830" marR="7620" algn="ctr">
                        <a:lnSpc>
                          <a:spcPts val="10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2</a:t>
                      </a:r>
                      <a:endParaRPr lang="en-US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830" marR="7620" algn="ctr">
                        <a:lnSpc>
                          <a:spcPts val="10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2</a:t>
                      </a:r>
                      <a:endParaRPr lang="en-US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09378">
                <a:tc>
                  <a:txBody>
                    <a:bodyPr/>
                    <a:lstStyle/>
                    <a:p>
                      <a:pPr marL="22225" marR="22225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Acacia </a:t>
                      </a:r>
                      <a:r>
                        <a:rPr kumimoji="0" lang="en-US" sz="2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nilotica</a:t>
                      </a:r>
                      <a:endParaRPr kumimoji="0" lang="en-US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830" marR="7620" algn="ctr">
                        <a:lnSpc>
                          <a:spcPts val="10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</a:t>
                      </a:r>
                      <a:endParaRPr lang="en-US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830" marR="7620" algn="ctr">
                        <a:lnSpc>
                          <a:spcPts val="10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56</a:t>
                      </a:r>
                      <a:endParaRPr lang="en-US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09378">
                <a:tc>
                  <a:txBody>
                    <a:bodyPr/>
                    <a:lstStyle/>
                    <a:p>
                      <a:pPr marL="22225" marR="22225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Albizia</a:t>
                      </a: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lebbeck</a:t>
                      </a:r>
                      <a:endParaRPr kumimoji="0" lang="en-US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830" marR="7620" algn="ctr">
                        <a:lnSpc>
                          <a:spcPts val="10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</a:t>
                      </a:r>
                      <a:endParaRPr lang="en-US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830" marR="7620" algn="ctr">
                        <a:lnSpc>
                          <a:spcPts val="10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8568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Aconitum </a:t>
                      </a:r>
                      <a:r>
                        <a:rPr kumimoji="0" lang="en-US" sz="2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heterophyllum</a:t>
                      </a:r>
                      <a:endParaRPr kumimoji="0" lang="en-US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830" marR="7620" algn="ctr">
                        <a:lnSpc>
                          <a:spcPts val="10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</a:t>
                      </a:r>
                      <a:endParaRPr lang="en-US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830" marR="7620" algn="ctr">
                        <a:lnSpc>
                          <a:spcPts val="10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864829">
                <a:tc>
                  <a:txBody>
                    <a:bodyPr/>
                    <a:lstStyle/>
                    <a:p>
                      <a:pPr marL="22225" marR="2222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Dalbergia</a:t>
                      </a:r>
                      <a:r>
                        <a:rPr lang="en-US" sz="2400" b="0" i="1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i="1" baseline="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scisso</a:t>
                      </a:r>
                      <a:endParaRPr lang="en-US" sz="2400" b="0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830" marR="7620" algn="ctr">
                        <a:lnSpc>
                          <a:spcPts val="10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830" marR="7620" algn="ctr">
                        <a:lnSpc>
                          <a:spcPts val="10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6</a:t>
                      </a:r>
                      <a:endParaRPr lang="en-US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17350">
                <a:tc>
                  <a:txBody>
                    <a:bodyPr/>
                    <a:lstStyle/>
                    <a:p>
                      <a:pPr marL="22225" marR="2222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830" marR="7620" algn="ctr">
                        <a:lnSpc>
                          <a:spcPts val="10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15</a:t>
                      </a:r>
                      <a:endParaRPr lang="en-US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830" marR="7620" algn="ctr">
                        <a:lnSpc>
                          <a:spcPts val="10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64</a:t>
                      </a:r>
                      <a:endParaRPr lang="en-US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89112">
                <a:tc gridSpan="3"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12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400" dirty="0"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830" marR="7620" algn="ctr">
                        <a:lnSpc>
                          <a:spcPts val="10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N = 15</a:t>
                      </a:r>
                      <a:endParaRPr lang="en-US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830" marR="7620" algn="ctr">
                        <a:lnSpc>
                          <a:spcPts val="10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£</a:t>
                      </a:r>
                      <a:r>
                        <a:rPr lang="en-US" sz="2400" b="1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 n(n-1) = 64</a:t>
                      </a:r>
                      <a:endParaRPr lang="en-US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Alpha diversity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Alpha diversity (α-diversity) is expressed in terms </a:t>
            </a:r>
            <a:r>
              <a:rPr lang="en-US" dirty="0" smtClean="0">
                <a:solidFill>
                  <a:srgbClr val="FF0000"/>
                </a:solidFill>
              </a:rPr>
              <a:t>species richness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rgbClr val="FF0000"/>
                </a:solidFill>
              </a:rPr>
              <a:t>number of species in an ecosystem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The alpha diversity can be measured by counting the distinct group of organisms such as different species, genera, and families or number of taxonomic units (number of </a:t>
            </a:r>
            <a:r>
              <a:rPr lang="en-US" dirty="0" err="1" smtClean="0"/>
              <a:t>taxa</a:t>
            </a:r>
            <a:r>
              <a:rPr lang="en-US" dirty="0" smtClean="0"/>
              <a:t>) within the ecosystem.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impson's Index of Diversity formula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0" y="1981200"/>
            <a:ext cx="190500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143000"/>
            <a:ext cx="90188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141414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Putting the figures into the formula for Simpson's Index: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 descr="Simpson's Index of Diversity formula calculation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0" y="3048000"/>
            <a:ext cx="1901825" cy="70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838200" y="4495800"/>
            <a:ext cx="56034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Simpson's Index of Diversity = 0.7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b="1"/>
              <a:t>Simpson Diversity Index (D)</a:t>
            </a:r>
            <a:endParaRPr lang="en-US" b="1"/>
          </a:p>
        </p:txBody>
      </p:sp>
      <p:graphicFrame>
        <p:nvGraphicFramePr>
          <p:cNvPr id="37924" name="Group 36"/>
          <p:cNvGraphicFramePr>
            <a:graphicFrameLocks noGrp="1"/>
          </p:cNvGraphicFramePr>
          <p:nvPr/>
        </p:nvGraphicFramePr>
        <p:xfrm>
          <a:off x="0" y="2057400"/>
          <a:ext cx="8801100" cy="2133601"/>
        </p:xfrm>
        <a:graphic>
          <a:graphicData uri="http://schemas.openxmlformats.org/drawingml/2006/table">
            <a:tbl>
              <a:tblPr/>
              <a:tblGrid>
                <a:gridCol w="1257300"/>
                <a:gridCol w="1257300"/>
                <a:gridCol w="1257300"/>
                <a:gridCol w="1257300"/>
                <a:gridCol w="1257300"/>
                <a:gridCol w="1257300"/>
                <a:gridCol w="1257300"/>
              </a:tblGrid>
              <a:tr h="1096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Sugar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Maple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Red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Maple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Yellow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Birch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Red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Oak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White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Ash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Total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6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#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Trees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56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48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125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Shannon-Weiner Index (H</a:t>
            </a:r>
            <a:r>
              <a:rPr lang="en-CA" b="1" dirty="0">
                <a:cs typeface="Times New Roman" pitchFamily="18" charset="0"/>
              </a:rPr>
              <a:t>'</a:t>
            </a:r>
            <a:r>
              <a:rPr lang="en-CA" b="1" dirty="0"/>
              <a:t>)</a:t>
            </a:r>
            <a:endParaRPr lang="en-US" b="1" dirty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CA" sz="2800" dirty="0"/>
              <a:t>Assumptions:</a:t>
            </a:r>
          </a:p>
          <a:p>
            <a:pPr lvl="1">
              <a:lnSpc>
                <a:spcPct val="90000"/>
              </a:lnSpc>
            </a:pPr>
            <a:r>
              <a:rPr lang="en-CA" sz="2400" dirty="0"/>
              <a:t>All species represented</a:t>
            </a:r>
          </a:p>
          <a:p>
            <a:pPr lvl="1">
              <a:lnSpc>
                <a:spcPct val="90000"/>
              </a:lnSpc>
            </a:pPr>
            <a:r>
              <a:rPr lang="en-CA" sz="2400" dirty="0"/>
              <a:t>Sample randomized (equal </a:t>
            </a:r>
            <a:r>
              <a:rPr lang="en-CA" sz="2400" dirty="0" smtClean="0"/>
              <a:t>chance </a:t>
            </a:r>
            <a:r>
              <a:rPr lang="en-CA" sz="2400" dirty="0"/>
              <a:t>of being selected in the sample)</a:t>
            </a:r>
          </a:p>
          <a:p>
            <a:pPr>
              <a:lnSpc>
                <a:spcPct val="90000"/>
              </a:lnSpc>
            </a:pPr>
            <a:endParaRPr lang="en-CA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CA" sz="4000" dirty="0">
                <a:solidFill>
                  <a:schemeClr val="accent1"/>
                </a:solidFill>
              </a:rPr>
              <a:t>			H</a:t>
            </a:r>
            <a:r>
              <a:rPr lang="en-CA" sz="4000" dirty="0">
                <a:solidFill>
                  <a:schemeClr val="accent1"/>
                </a:solidFill>
                <a:cs typeface="Times New Roman" pitchFamily="18" charset="0"/>
              </a:rPr>
              <a:t>' =</a:t>
            </a:r>
            <a:r>
              <a:rPr lang="en-CA" sz="2800" dirty="0">
                <a:solidFill>
                  <a:schemeClr val="accent1"/>
                </a:solidFill>
                <a:cs typeface="Times New Roman" pitchFamily="18" charset="0"/>
              </a:rPr>
              <a:t> </a:t>
            </a:r>
            <a:r>
              <a:rPr lang="en-CA" sz="4800" dirty="0">
                <a:solidFill>
                  <a:schemeClr val="accent1"/>
                </a:solidFill>
                <a:cs typeface="Times New Roman" pitchFamily="18" charset="0"/>
              </a:rPr>
              <a:t>-</a:t>
            </a:r>
            <a:r>
              <a:rPr lang="en-CA" sz="2800" dirty="0">
                <a:solidFill>
                  <a:schemeClr val="accent1"/>
                </a:solidFill>
                <a:cs typeface="Times New Roman" pitchFamily="18" charset="0"/>
              </a:rPr>
              <a:t> </a:t>
            </a:r>
            <a:r>
              <a:rPr lang="en-CA" sz="4800" b="1" dirty="0">
                <a:solidFill>
                  <a:schemeClr val="accent1"/>
                </a:solidFill>
                <a:sym typeface="Symbol" pitchFamily="18" charset="2"/>
              </a:rPr>
              <a:t> </a:t>
            </a:r>
            <a:r>
              <a:rPr lang="en-CA" sz="4000" b="1" dirty="0" err="1">
                <a:solidFill>
                  <a:schemeClr val="accent1"/>
                </a:solidFill>
                <a:sym typeface="Symbol" pitchFamily="18" charset="2"/>
              </a:rPr>
              <a:t>p</a:t>
            </a:r>
            <a:r>
              <a:rPr lang="en-CA" sz="4000" b="1" baseline="-25000" dirty="0" err="1">
                <a:solidFill>
                  <a:schemeClr val="accent1"/>
                </a:solidFill>
                <a:sym typeface="Symbol" pitchFamily="18" charset="2"/>
              </a:rPr>
              <a:t>i</a:t>
            </a:r>
            <a:r>
              <a:rPr lang="en-CA" sz="4000" b="1" dirty="0" err="1">
                <a:solidFill>
                  <a:schemeClr val="accent1"/>
                </a:solidFill>
                <a:sym typeface="Symbol" pitchFamily="18" charset="2"/>
              </a:rPr>
              <a:t>lnp</a:t>
            </a:r>
            <a:r>
              <a:rPr lang="en-CA" sz="4000" b="1" baseline="-25000" dirty="0" err="1">
                <a:solidFill>
                  <a:schemeClr val="accent1"/>
                </a:solidFill>
                <a:sym typeface="Symbol" pitchFamily="18" charset="2"/>
              </a:rPr>
              <a:t>i</a:t>
            </a:r>
            <a:endParaRPr lang="en-CA" sz="4000" b="1" baseline="-25000" dirty="0">
              <a:solidFill>
                <a:schemeClr val="accent1"/>
              </a:solidFill>
              <a:sym typeface="Symbol" pitchFamily="18" charset="2"/>
            </a:endParaRPr>
          </a:p>
          <a:p>
            <a:pPr lvl="3">
              <a:lnSpc>
                <a:spcPct val="90000"/>
              </a:lnSpc>
              <a:buFontTx/>
              <a:buNone/>
            </a:pPr>
            <a:r>
              <a:rPr lang="en-CA" sz="2800" b="1" baseline="-25000" dirty="0">
                <a:solidFill>
                  <a:schemeClr val="accent1"/>
                </a:solidFill>
                <a:sym typeface="Symbol" pitchFamily="18" charset="2"/>
              </a:rPr>
              <a:t> </a:t>
            </a:r>
            <a:r>
              <a:rPr lang="en-CA" sz="2800" b="1" dirty="0">
                <a:solidFill>
                  <a:schemeClr val="accent1"/>
                </a:solidFill>
                <a:sym typeface="Symbol" pitchFamily="18" charset="2"/>
              </a:rPr>
              <a:t>p</a:t>
            </a:r>
            <a:r>
              <a:rPr lang="en-CA" sz="2800" b="1" baseline="-25000" dirty="0">
                <a:solidFill>
                  <a:schemeClr val="accent1"/>
                </a:solidFill>
                <a:sym typeface="Symbol" pitchFamily="18" charset="2"/>
              </a:rPr>
              <a:t>i= </a:t>
            </a:r>
            <a:r>
              <a:rPr lang="en-CA" sz="2800" b="1" dirty="0">
                <a:solidFill>
                  <a:schemeClr val="accent1"/>
                </a:solidFill>
                <a:sym typeface="Symbol" pitchFamily="18" charset="2"/>
              </a:rPr>
              <a:t>proportion of the </a:t>
            </a:r>
            <a:r>
              <a:rPr lang="en-CA" sz="2800" b="1" dirty="0" err="1">
                <a:solidFill>
                  <a:schemeClr val="accent1"/>
                </a:solidFill>
                <a:sym typeface="Symbol" pitchFamily="18" charset="2"/>
              </a:rPr>
              <a:t>i</a:t>
            </a:r>
            <a:r>
              <a:rPr lang="en-CA" sz="2800" b="1" baseline="30000" dirty="0" err="1">
                <a:solidFill>
                  <a:schemeClr val="accent1"/>
                </a:solidFill>
                <a:sym typeface="Symbol" pitchFamily="18" charset="2"/>
              </a:rPr>
              <a:t>th</a:t>
            </a:r>
            <a:r>
              <a:rPr lang="en-CA" sz="2800" b="1" baseline="30000" dirty="0">
                <a:solidFill>
                  <a:schemeClr val="accent1"/>
                </a:solidFill>
                <a:sym typeface="Symbol" pitchFamily="18" charset="2"/>
              </a:rPr>
              <a:t> </a:t>
            </a:r>
            <a:r>
              <a:rPr lang="en-CA" sz="2800" b="1" dirty="0">
                <a:solidFill>
                  <a:schemeClr val="accent1"/>
                </a:solidFill>
                <a:sym typeface="Symbol" pitchFamily="18" charset="2"/>
              </a:rPr>
              <a:t> species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en-CA" sz="2800" b="1" dirty="0" err="1">
                <a:solidFill>
                  <a:schemeClr val="accent1"/>
                </a:solidFill>
                <a:sym typeface="Symbol" pitchFamily="18" charset="2"/>
              </a:rPr>
              <a:t>ln</a:t>
            </a:r>
            <a:r>
              <a:rPr lang="en-CA" sz="2800" b="1" dirty="0">
                <a:solidFill>
                  <a:schemeClr val="accent1"/>
                </a:solidFill>
                <a:sym typeface="Symbol" pitchFamily="18" charset="2"/>
              </a:rPr>
              <a:t>=natural logarithm</a:t>
            </a:r>
          </a:p>
          <a:p>
            <a:pPr lvl="3">
              <a:lnSpc>
                <a:spcPct val="90000"/>
              </a:lnSpc>
              <a:buFontTx/>
              <a:buNone/>
            </a:pPr>
            <a:endParaRPr lang="en-US" sz="2800" b="1" dirty="0">
              <a:solidFill>
                <a:schemeClr val="accent1"/>
              </a:solidFill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8130816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Where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athJax_Math-italic"/>
                <a:cs typeface="Arial" pitchFamily="34" charset="0"/>
              </a:rPr>
              <a:t>pi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 =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No of individuals of species/ Total number of species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Hmax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=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ln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(S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) = Maximum diversity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possible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MathJax_Math-italic"/>
                <a:cs typeface="Arial" pitchFamily="34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>S = number of species, or species richness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athJax_Math-italic"/>
                <a:cs typeface="Arial" pitchFamily="34" charset="0"/>
              </a:rPr>
              <a:t>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E = Evenness = 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athJax_Math-italic"/>
                <a:cs typeface="Arial" pitchFamily="34" charset="0"/>
              </a:rPr>
              <a:t>H/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MathJax_Math-italic"/>
                <a:cs typeface="Arial" pitchFamily="34" charset="0"/>
              </a:rPr>
              <a:t>hmax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MathJax_Math-italic"/>
              <a:cs typeface="Arial" pitchFamily="34" charset="0"/>
            </a:endParaRPr>
          </a:p>
          <a:p>
            <a:r>
              <a:rPr lang="en-US" sz="2000" b="1" dirty="0" smtClean="0"/>
              <a:t>Problem Statement:</a:t>
            </a:r>
            <a:endParaRPr lang="en-US" sz="2000" dirty="0" smtClean="0"/>
          </a:p>
          <a:p>
            <a:r>
              <a:rPr lang="en-US" sz="2000" dirty="0" smtClean="0"/>
              <a:t>The samples of 5 species are 60,10,25,1,4. </a:t>
            </a:r>
          </a:p>
          <a:p>
            <a:r>
              <a:rPr lang="en-US" sz="2000" dirty="0" smtClean="0"/>
              <a:t>Calculate the Shannon diversity index and Evenness for these sample values.</a:t>
            </a:r>
          </a:p>
          <a:p>
            <a:r>
              <a:rPr lang="en-US" sz="2000" dirty="0" smtClean="0"/>
              <a:t>Sample Values (S) = 60,10,25,1,4        number of species (N) = 5</a:t>
            </a:r>
          </a:p>
          <a:p>
            <a:r>
              <a:rPr lang="en-US" sz="2000" dirty="0" smtClean="0"/>
              <a:t>First, let us calculate the sum of the given values.</a:t>
            </a:r>
          </a:p>
          <a:p>
            <a:r>
              <a:rPr lang="en-US" sz="2000" dirty="0" smtClean="0"/>
              <a:t>sum = (60+10+25+1+4) = 100</a:t>
            </a:r>
          </a:p>
          <a:p>
            <a:endParaRPr lang="en-US" sz="2000" dirty="0" smtClean="0"/>
          </a:p>
          <a:p>
            <a:r>
              <a:rPr lang="en-US" sz="2000" dirty="0" smtClean="0"/>
              <a:t/>
            </a:r>
            <a:br>
              <a:rPr lang="en-US" sz="2000" dirty="0" smtClean="0"/>
            </a:b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313131"/>
              </a:solidFill>
              <a:effectLst/>
              <a:latin typeface="Verdana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371600" y="838200"/>
          <a:ext cx="7010400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2080"/>
                <a:gridCol w="1402080"/>
                <a:gridCol w="1402080"/>
                <a:gridCol w="1402080"/>
                <a:gridCol w="1402080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Species </a:t>
                      </a:r>
                      <a:r>
                        <a:rPr lang="en-US" u="none" strike="noStrike" dirty="0"/>
                        <a:t>(</a:t>
                      </a:r>
                      <a:r>
                        <a:rPr lang="en-US" u="none" strike="noStrike" dirty="0" err="1"/>
                        <a:t>i</a:t>
                      </a:r>
                      <a:r>
                        <a:rPr lang="en-US" u="none" strike="noStrike" dirty="0"/>
                        <a:t>)(</a:t>
                      </a:r>
                      <a:r>
                        <a:rPr lang="en-US" u="none" strike="noStrike" dirty="0" err="1"/>
                        <a:t>i</a:t>
                      </a:r>
                      <a:r>
                        <a:rPr lang="en-US" u="none" strike="noStrike" dirty="0"/>
                        <a:t>)</a:t>
                      </a:r>
                      <a:endParaRPr lang="en-US" dirty="0"/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No. in sample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u="none" strike="noStrike" dirty="0" smtClean="0"/>
                        <a:t>pi</a:t>
                      </a:r>
                      <a:endParaRPr lang="en-US" dirty="0"/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u="none" strike="noStrike" dirty="0" err="1" smtClean="0"/>
                        <a:t>ln</a:t>
                      </a:r>
                      <a:r>
                        <a:rPr lang="en-US" u="none" strike="noStrike" dirty="0" smtClean="0"/>
                        <a:t>(pi</a:t>
                      </a:r>
                      <a:r>
                        <a:rPr lang="en-US" u="none" strike="noStrike" dirty="0"/>
                        <a:t>)</a:t>
                      </a:r>
                      <a:endParaRPr lang="en-US" dirty="0"/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u="none" strike="noStrike" dirty="0" err="1"/>
                        <a:t>pi×ln</a:t>
                      </a:r>
                      <a:r>
                        <a:rPr lang="en-US" u="none" strike="noStrike" dirty="0"/>
                        <a:t>(pi)</a:t>
                      </a:r>
                      <a:endParaRPr lang="en-US" dirty="0"/>
                    </a:p>
                  </a:txBody>
                  <a:tcPr marL="47625" marR="47625" marT="47625" marB="4762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Big bluestem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r>
                        <a:rPr lang="en-US"/>
                        <a:t>60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r>
                        <a:rPr lang="en-US"/>
                        <a:t>0.60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r>
                        <a:rPr lang="en-US"/>
                        <a:t>-0.51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-0.31</a:t>
                      </a:r>
                    </a:p>
                  </a:txBody>
                  <a:tcPr marL="47625" marR="47625" marT="47625" marB="4762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Partridge pea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r>
                        <a:rPr lang="en-US"/>
                        <a:t>10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r>
                        <a:rPr lang="en-US"/>
                        <a:t>0.10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r>
                        <a:rPr lang="en-US"/>
                        <a:t>-2.30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r>
                        <a:rPr lang="en-US"/>
                        <a:t>-0.23</a:t>
                      </a:r>
                    </a:p>
                  </a:txBody>
                  <a:tcPr marL="47625" marR="47625" marT="47625" marB="4762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Sumac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r>
                        <a:rPr lang="en-US"/>
                        <a:t>25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r>
                        <a:rPr lang="en-US"/>
                        <a:t>0.25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r>
                        <a:rPr lang="en-US"/>
                        <a:t>-1.39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r>
                        <a:rPr lang="en-US"/>
                        <a:t>-0.35</a:t>
                      </a:r>
                    </a:p>
                  </a:txBody>
                  <a:tcPr marL="47625" marR="47625" marT="47625" marB="4762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Sedge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r>
                        <a:rPr lang="en-US"/>
                        <a:t>1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r>
                        <a:rPr lang="en-US"/>
                        <a:t>0.01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r>
                        <a:rPr lang="en-US"/>
                        <a:t>-4.61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r>
                        <a:rPr lang="en-US"/>
                        <a:t>-0.05</a:t>
                      </a:r>
                    </a:p>
                  </a:txBody>
                  <a:tcPr marL="47625" marR="47625" marT="47625" marB="4762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Lespedeza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r>
                        <a:rPr lang="en-US"/>
                        <a:t>4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r>
                        <a:rPr lang="en-US"/>
                        <a:t>0.04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r>
                        <a:rPr lang="en-US"/>
                        <a:t>-3.22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r>
                        <a:rPr lang="en-US"/>
                        <a:t>-0.13</a:t>
                      </a:r>
                    </a:p>
                  </a:txBody>
                  <a:tcPr marL="47625" marR="47625" marT="47625" marB="4762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S = 5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r>
                        <a:rPr lang="en-US"/>
                        <a:t>Sum = 100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r>
                        <a:rPr lang="en-US"/>
                        <a:t> 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r>
                        <a:rPr lang="en-US"/>
                        <a:t> 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Sum = -1.07</a:t>
                      </a:r>
                    </a:p>
                  </a:txBody>
                  <a:tcPr marL="47625" marR="47625" marT="47625" marB="47625"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828800" y="4114800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H=1.07</a:t>
            </a:r>
          </a:p>
          <a:p>
            <a:r>
              <a:rPr lang="en-US" dirty="0" err="1" smtClean="0"/>
              <a:t>Hmax</a:t>
            </a:r>
            <a:r>
              <a:rPr lang="en-US" dirty="0" smtClean="0"/>
              <a:t>=</a:t>
            </a:r>
            <a:r>
              <a:rPr lang="en-US" dirty="0" err="1" smtClean="0"/>
              <a:t>ln</a:t>
            </a:r>
            <a:r>
              <a:rPr lang="en-US" dirty="0" smtClean="0"/>
              <a:t>(S)=</a:t>
            </a:r>
            <a:r>
              <a:rPr lang="en-US" dirty="0" err="1" smtClean="0"/>
              <a:t>ln</a:t>
            </a:r>
            <a:r>
              <a:rPr lang="en-US" dirty="0" smtClean="0"/>
              <a:t>(5)=1.61</a:t>
            </a:r>
          </a:p>
          <a:p>
            <a:r>
              <a:rPr lang="en-US" dirty="0" smtClean="0"/>
              <a:t>E=1.07/1.61=0.66</a:t>
            </a:r>
          </a:p>
          <a:p>
            <a:r>
              <a:rPr lang="en-US" dirty="0" smtClean="0"/>
              <a:t>Shannon diversity index(H)=1.07</a:t>
            </a:r>
          </a:p>
          <a:p>
            <a:r>
              <a:rPr lang="en-US" dirty="0" smtClean="0"/>
              <a:t>Evenness=0.66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Beta diversity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US" dirty="0" smtClean="0"/>
          </a:p>
          <a:p>
            <a:pPr algn="just"/>
            <a:r>
              <a:rPr lang="en-US" dirty="0" smtClean="0"/>
              <a:t>Beta diversity (β-diversity) is defined as the quantitative measurement of diversity of communities along environmental gradients.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Gamma diversity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Gamma diversity (γ-diversity) is defined as the </a:t>
            </a:r>
            <a:r>
              <a:rPr lang="en-US" dirty="0" smtClean="0">
                <a:solidFill>
                  <a:srgbClr val="FF0000"/>
                </a:solidFill>
              </a:rPr>
              <a:t>species richness </a:t>
            </a:r>
            <a:r>
              <a:rPr lang="en-US" dirty="0" smtClean="0"/>
              <a:t>or total number of species over a large region (ecological, units)</a:t>
            </a:r>
          </a:p>
          <a:p>
            <a:pPr algn="just"/>
            <a:r>
              <a:rPr lang="en-US" dirty="0" smtClean="0"/>
              <a:t>Gamma diversity also called as </a:t>
            </a:r>
            <a:r>
              <a:rPr lang="en-US" dirty="0" smtClean="0">
                <a:solidFill>
                  <a:srgbClr val="FF0000"/>
                </a:solidFill>
              </a:rPr>
              <a:t>large-scale landscape diversity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>Types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algn="just"/>
            <a:r>
              <a:rPr lang="en-US" sz="8000" b="1" dirty="0" smtClean="0"/>
              <a:t>True beta diversity</a:t>
            </a:r>
          </a:p>
          <a:p>
            <a:pPr algn="just"/>
            <a:r>
              <a:rPr lang="en-US" sz="8000" dirty="0" smtClean="0"/>
              <a:t>Gamma diversity and alpha diversity can be calculated directly from </a:t>
            </a:r>
            <a:r>
              <a:rPr lang="en-US" sz="8000" dirty="0" smtClean="0">
                <a:solidFill>
                  <a:srgbClr val="FF0000"/>
                </a:solidFill>
              </a:rPr>
              <a:t>species inventory data</a:t>
            </a:r>
            <a:r>
              <a:rPr lang="en-US" sz="8000" dirty="0" smtClean="0"/>
              <a:t>. </a:t>
            </a:r>
          </a:p>
          <a:p>
            <a:pPr algn="just"/>
            <a:r>
              <a:rPr lang="en-US" sz="8000" dirty="0" smtClean="0"/>
              <a:t>The simplest of Whittaker's original definitions of beta diversity is</a:t>
            </a:r>
          </a:p>
          <a:p>
            <a:pPr algn="just"/>
            <a:r>
              <a:rPr lang="en-US" sz="8000" dirty="0" smtClean="0"/>
              <a:t>β = γ/α</a:t>
            </a:r>
          </a:p>
          <a:p>
            <a:pPr algn="just"/>
            <a:r>
              <a:rPr lang="en-US" sz="8000" dirty="0" smtClean="0"/>
              <a:t>Here gamma diversity is the total species diversity of a landscape and alpha diversity is the mean species diversity per habitat. 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Absolute species turnover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800" dirty="0" smtClean="0"/>
              <a:t>Some researchers have preferred to partition gamma diversity into additive rather than multiplicative components.</a:t>
            </a:r>
          </a:p>
          <a:p>
            <a:pPr algn="just"/>
            <a:r>
              <a:rPr lang="en-US" sz="2800" dirty="0" smtClean="0"/>
              <a:t>Then the beta component of diversity becomes</a:t>
            </a:r>
          </a:p>
          <a:p>
            <a:pPr algn="just"/>
            <a:r>
              <a:rPr lang="en-US" sz="2800" dirty="0" err="1" smtClean="0"/>
              <a:t>β</a:t>
            </a:r>
            <a:r>
              <a:rPr lang="en-US" sz="2800" baseline="-25000" dirty="0" err="1" smtClean="0"/>
              <a:t>A</a:t>
            </a:r>
            <a:r>
              <a:rPr lang="en-US" sz="2800" dirty="0" smtClean="0"/>
              <a:t> = γ - α</a:t>
            </a:r>
          </a:p>
          <a:p>
            <a:pPr algn="just"/>
            <a:r>
              <a:rPr lang="en-US" sz="2800" dirty="0" smtClean="0"/>
              <a:t>This can also be interpreted as the total amount of species turnover among the subunits in the dataset.</a:t>
            </a:r>
          </a:p>
          <a:p>
            <a:pPr algn="just"/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Whittaker's species turnover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If absolute species turnover is divided by alpha diversity, a measure is obtained that quantifies how many times the species composition changes completely among the subunits of the dataset. </a:t>
            </a:r>
          </a:p>
          <a:p>
            <a:pPr algn="just"/>
            <a:r>
              <a:rPr lang="en-US" dirty="0" smtClean="0"/>
              <a:t>This measure was proposed by Whittaker, so it has been called Whittaker's species turnover. It is calculated as</a:t>
            </a:r>
          </a:p>
          <a:p>
            <a:pPr algn="ctr"/>
            <a:r>
              <a:rPr lang="el-GR" dirty="0" smtClean="0"/>
              <a:t>β</a:t>
            </a:r>
            <a:r>
              <a:rPr lang="en-US" baseline="-25000" dirty="0" smtClean="0"/>
              <a:t>W</a:t>
            </a:r>
            <a:r>
              <a:rPr lang="en-US" dirty="0" smtClean="0"/>
              <a:t> = (</a:t>
            </a:r>
            <a:r>
              <a:rPr lang="el-GR" dirty="0" smtClean="0"/>
              <a:t>γ - α)/α</a:t>
            </a:r>
            <a:endParaRPr lang="en-US" dirty="0" smtClean="0"/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Proportional species turnover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If absolute species turnover is divided by gamma diversity, a measure is obtained that quantifies what proportion of the species diversity in the dataset is not contained in an average subunit</a:t>
            </a:r>
          </a:p>
          <a:p>
            <a:pPr algn="just"/>
            <a:r>
              <a:rPr lang="en-US" dirty="0" smtClean="0"/>
              <a:t> It is calculated as</a:t>
            </a:r>
          </a:p>
          <a:p>
            <a:pPr algn="ctr">
              <a:buNone/>
            </a:pPr>
            <a:r>
              <a:rPr lang="el-GR" dirty="0" smtClean="0"/>
              <a:t>β</a:t>
            </a:r>
            <a:r>
              <a:rPr lang="en-US" baseline="-25000" dirty="0" smtClean="0"/>
              <a:t>P</a:t>
            </a:r>
            <a:r>
              <a:rPr lang="en-US" dirty="0" smtClean="0"/>
              <a:t> = (</a:t>
            </a:r>
            <a:r>
              <a:rPr lang="el-GR" dirty="0" smtClean="0"/>
              <a:t>γ - α)/γ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Functional diversity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800" b="1" dirty="0" smtClean="0"/>
              <a:t>Functional diversity</a:t>
            </a:r>
            <a:r>
              <a:rPr lang="en-US" sz="4800" dirty="0" smtClean="0"/>
              <a:t> can refer to:</a:t>
            </a:r>
          </a:p>
          <a:p>
            <a:pPr algn="ctr">
              <a:buNone/>
            </a:pPr>
            <a:r>
              <a:rPr lang="en-US" sz="4800" dirty="0" smtClean="0"/>
              <a:t>the elements of biodiversity that influence how ecosystems function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847</Words>
  <Application>Microsoft Office PowerPoint</Application>
  <PresentationFormat>On-screen Show (4:3)</PresentationFormat>
  <Paragraphs>181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Alpha diversity</vt:lpstr>
      <vt:lpstr>Alpha diversity</vt:lpstr>
      <vt:lpstr>Beta diversity</vt:lpstr>
      <vt:lpstr>Gamma diversity</vt:lpstr>
      <vt:lpstr>Types </vt:lpstr>
      <vt:lpstr>Absolute species turnover</vt:lpstr>
      <vt:lpstr>Whittaker's species turnover</vt:lpstr>
      <vt:lpstr>Proportional species turnover</vt:lpstr>
      <vt:lpstr>Functional diversity</vt:lpstr>
      <vt:lpstr>Functional diversity through history</vt:lpstr>
      <vt:lpstr>Cut out approach</vt:lpstr>
      <vt:lpstr>Conti…</vt:lpstr>
      <vt:lpstr>Rehabilitation model</vt:lpstr>
      <vt:lpstr>Systematic diversity</vt:lpstr>
      <vt:lpstr>Diversity indices</vt:lpstr>
      <vt:lpstr>Simpson Diversity Index (D)</vt:lpstr>
      <vt:lpstr>Simpson Diversity Index (D)</vt:lpstr>
      <vt:lpstr>Slide 18</vt:lpstr>
      <vt:lpstr>Conti…</vt:lpstr>
      <vt:lpstr>Slide 20</vt:lpstr>
      <vt:lpstr>Simpson Diversity Index (D)</vt:lpstr>
      <vt:lpstr>Shannon-Weiner Index (H')</vt:lpstr>
      <vt:lpstr>Slide 23</vt:lpstr>
      <vt:lpstr>Slide 24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Botany</dc:creator>
  <cp:lastModifiedBy>Asma</cp:lastModifiedBy>
  <cp:revision>64</cp:revision>
  <dcterms:created xsi:type="dcterms:W3CDTF">2006-08-16T00:00:00Z</dcterms:created>
  <dcterms:modified xsi:type="dcterms:W3CDTF">2019-02-19T04:53:12Z</dcterms:modified>
</cp:coreProperties>
</file>